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98" r:id="rId1"/>
    <p:sldMasterId id="2147491035" r:id="rId2"/>
  </p:sldMasterIdLst>
  <p:notesMasterIdLst>
    <p:notesMasterId r:id="rId3"/>
  </p:notesMasterIdLst>
  <p:sldIdLst>
    <p:sldId id="3679" r:id="rId4"/>
    <p:sldId id="3683" r:id="rId5"/>
    <p:sldId id="3686" r:id="rId6"/>
    <p:sldId id="3689" r:id="rId7"/>
    <p:sldId id="3695" r:id="rId9"/>
    <p:sldId id="3698" r:id="rId10"/>
    <p:sldId id="3701" r:id="rId11"/>
    <p:sldId id="3704" r:id="rId12"/>
    <p:sldId id="3707" r:id="rId13"/>
    <p:sldId id="3713" r:id="rId15"/>
    <p:sldId id="3716" r:id="rId16"/>
    <p:sldId id="3719" r:id="rId17"/>
    <p:sldId id="3722" r:id="rId18"/>
    <p:sldId id="3725" r:id="rId19"/>
    <p:sldId id="3731" r:id="rId21"/>
    <p:sldId id="3734" r:id="rId22"/>
    <p:sldId id="3737" r:id="rId23"/>
    <p:sldId id="3740" r:id="rId24"/>
    <p:sldId id="3743" r:id="rId25"/>
    <p:sldId id="3749" r:id="rId27"/>
    <p:sldId id="3752" r:id="rId28"/>
    <p:sldId id="3755" r:id="rId29"/>
    <p:sldId id="3758" r:id="rId30"/>
    <p:sldId id="3761" r:id="rId31"/>
    <p:sldId id="3767" r:id="rId33"/>
    <p:sldId id="3770" r:id="rId34"/>
    <p:sldId id="3773" r:id="rId35"/>
    <p:sldId id="3776" r:id="rId36"/>
    <p:sldId id="377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99" r:id="rId1"/>
    <p:sldLayoutId id="2147491000" r:id="rId2"/>
    <p:sldLayoutId id="2147491001" r:id="rId3"/>
    <p:sldLayoutId id="2147491002" r:id="rId4"/>
    <p:sldLayoutId id="2147491003" r:id="rId5"/>
    <p:sldLayoutId id="2147491004" r:id="rId6"/>
    <p:sldLayoutId id="2147491005" r:id="rId7"/>
    <p:sldLayoutId id="2147491006" r:id="rId8"/>
    <p:sldLayoutId id="2147491007" r:id="rId9"/>
    <p:sldLayoutId id="2147491008" r:id="rId10"/>
    <p:sldLayoutId id="21474910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36" r:id="rId1"/>
    <p:sldLayoutId id="2147491037" r:id="rId2"/>
    <p:sldLayoutId id="2147491038" r:id="rId3"/>
    <p:sldLayoutId id="2147491039" r:id="rId4"/>
    <p:sldLayoutId id="2147491040" r:id="rId5"/>
    <p:sldLayoutId id="2147491041" r:id="rId6"/>
    <p:sldLayoutId id="2147491042" r:id="rId7"/>
    <p:sldLayoutId id="2147491043" r:id="rId8"/>
    <p:sldLayoutId id="2147491044" r:id="rId9"/>
    <p:sldLayoutId id="2147491045" r:id="rId10"/>
    <p:sldLayoutId id="21474910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tags" Target="../tags/tag351.xml"/><Relationship Id="rId22" Type="http://schemas.openxmlformats.org/officeDocument/2006/relationships/tags" Target="../tags/tag352.xml"/><Relationship Id="rId23" Type="http://schemas.openxmlformats.org/officeDocument/2006/relationships/tags" Target="../tags/tag353.xml"/><Relationship Id="rId24" Type="http://schemas.openxmlformats.org/officeDocument/2006/relationships/tags" Target="../tags/tag354.xml"/><Relationship Id="rId25" Type="http://schemas.openxmlformats.org/officeDocument/2006/relationships/tags" Target="../tags/tag355.xml"/><Relationship Id="rId26" Type="http://schemas.openxmlformats.org/officeDocument/2006/relationships/tags" Target="../tags/tag356.xml"/><Relationship Id="rId27" Type="http://schemas.openxmlformats.org/officeDocument/2006/relationships/tags" Target="../tags/tag357.xml"/><Relationship Id="rId28" Type="http://schemas.openxmlformats.org/officeDocument/2006/relationships/tags" Target="../tags/tag358.xml"/><Relationship Id="rId29" Type="http://schemas.openxmlformats.org/officeDocument/2006/relationships/tags" Target="../tags/tag35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电视行业工作总结与展望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电视行业现状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电视行业工作回顾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电视行业面临的挑战与机遇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电视行业未来展望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电视行业工作建议与展望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电视行业现状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全球电视市场规模持续增长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智能电视和4K超高清电视市场份额逐年上升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互联网电视和流媒体服务对传统电视行业带来挑战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亚太地区成为全球最大的电视市场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竞争格局与主要参与者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竞争状况：各参与者之间竞争激烈，通过内容创新、技术升级和品牌建设等方式提升竞争力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竞争格局：国内电视行业呈现多层次、多元化的竞争格局，包括传统电视台、网络视频平台和自媒体等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主要参与者：央视、卫视、地方电视台、网络视频平台（如腾讯视频、爱奇艺等）以及自媒体等为主要参与者，各具特色和优势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未来趋势：随着科技的发展和消费者需求的变化，电视行业将不断变革，主要参与者需要不断创新以适应市场变化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消费者需求与行为变化</a:t>
            </a:r>
            <a:endParaRPr altLang="en-US" lang="zh-CN"/>
          </a:p>
        </p:txBody>
      </p:sp>
      <p:sp>
        <p:nvSpPr>
          <p:cNvPr id="10490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消费者需求多样化：对电视节目的内容、形式、质量等方面提出更高要求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消费行为变化：从被动接受到主动选择，通过互联网平台获取更多个性化内容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消费习惯变化：从定时观看到随时随地观看，对电视节目的便捷性和实时性提出更高要求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消费心理变化：从单纯娱乐到追求精神满足，对电视节目的文化内涵和艺术价值提出更高要求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技术创新与趋势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4K/8K超高清技术：提升画质，为用户提供更清晰、真实的视觉体验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OLED/QLED显示技术：改善色彩表现，提高对比度和亮度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HDR技术：增强画面细节，提高画面层次感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人工智能技术：实现语音识别、图像识别等功能，提升用户体验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5G技术：提升传输速度和稳定性，为高清视频传输提供支持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云计算技术：实现数据存储和计算分离，提高数据处理效率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电视行业工作回顾</a:t>
            </a:r>
            <a:endParaRPr altLang="en-US" lang="zh-CN"/>
          </a:p>
        </p:txBody>
      </p:sp>
      <p:sp>
        <p:nvSpPr>
          <p:cNvPr id="10491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工作成果与业绩</a:t>
            </a:r>
            <a:endParaRPr altLang="en-US" lang="zh-CN"/>
          </a:p>
        </p:txBody>
      </p:sp>
      <p:sp>
        <p:nvSpPr>
          <p:cNvPr id="10492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优秀节目评选与获奖情况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电视节目制作数量与质量提升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收视率与市场份额增长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广告收入与品牌合作拓展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关键项目与案例</a:t>
            </a:r>
            <a:endParaRPr altLang="en-US" lang="zh-CN"/>
          </a:p>
        </p:txBody>
      </p:sp>
      <p:sp>
        <p:nvSpPr>
          <p:cNvPr id="10492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智能电视项目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4K超高清电视项目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OTT盒子项目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虚拟现实(VR)电视项目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3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团队协作：共同完成项目，提高效率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团队建设活动：增强团队凝聚力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跨部门合作：与其他部门协同工作，促进业务发展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沟通技巧：有效沟通，避免误解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经验教训与改进方向</a:t>
            </a:r>
            <a:endParaRPr altLang="en-US" lang="zh-CN"/>
          </a:p>
        </p:txBody>
      </p:sp>
      <p:sp>
        <p:nvSpPr>
          <p:cNvPr id="10493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经验教训：总结过去工作中遇到的问题和挑战，分析原因并提出解决方案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改进方向：针对未来工作中可能出现的问题和挑战，提出具体的改进措施和计划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团队协作：强调团队成员之间的沟通和协作，提高工作效率和质量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创新与发展：鼓励团队成员提出新的想法和建议，推动电视行业的发展和创新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电视行业面临的挑战与机遇</a:t>
            </a:r>
            <a:endParaRPr altLang="en-US" lang="zh-CN"/>
          </a:p>
        </p:txBody>
      </p:sp>
      <p:sp>
        <p:nvSpPr>
          <p:cNvPr id="10494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市场竞争加剧与价格战</a:t>
            </a:r>
            <a:endParaRPr altLang="en-US" lang="zh-CN"/>
          </a:p>
        </p:txBody>
      </p:sp>
      <p:sp>
        <p:nvSpPr>
          <p:cNvPr id="10494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电视行业市场竞争激烈，各大品牌纷纷推出新品争夺市场份额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价格战成为市场竞争的重要手段，不少品牌采取降价策略吸引消费者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市场竞争和价格战对电视行业的发展带来了一定的挑战和机遇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品牌需要不断创新和提高产品质量，以应对市场竞争和价格战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技术变革与内容创新</a:t>
            </a:r>
            <a:endParaRPr altLang="en-US" lang="zh-CN"/>
          </a:p>
        </p:txBody>
      </p:sp>
      <p:sp>
        <p:nvSpPr>
          <p:cNvPr id="10495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技术变革：互联网、人工智能等新技术对电视行业的冲击与影响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融合发展：电视与新媒体的融合，拓展新的传播渠道和商业模式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未来展望：技术变革与内容创新为电视行业带来的机遇与挑战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内容创新：如何应对技术变革，提升电视节目质量和观众体验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消费者需求多样化与个性化</a:t>
            </a:r>
            <a:endParaRPr altLang="en-US" lang="zh-CN"/>
          </a:p>
        </p:txBody>
      </p:sp>
      <p:sp>
        <p:nvSpPr>
          <p:cNvPr id="10496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消费者需求多样化：随着社会发展和人们生活水平的提高，消费者对电视节目的需求也越来越多样化，包括不同类型的节目、不同的观看体验等。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消费者需求个性化：现代消费者更加注重个性化的体验，希望电视节目能够满足自己的兴趣爱好和需求，提供更加个性化的服务。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挑战：电视行业需要不断创新和改进，满足消费者多样化的需求和个性化的体验，同时也需要应对其他媒体和技术的竞争。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机遇：通过深入了解消费者需求，提供更加多样化的节目和服务，满足消费者的个性化需求，电视行业可以获得更多的发展机遇和市场空间。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政策法规与行业监管</a:t>
            </a:r>
            <a:endParaRPr altLang="en-US" lang="zh-CN"/>
          </a:p>
        </p:txBody>
      </p:sp>
      <p:sp>
        <p:nvSpPr>
          <p:cNvPr id="10496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电视行业如何应对政策法规与行业监管的挑战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政策法规与行业监管为电视行业带来的机遇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政策法规对电视行业的影响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行业监管的现状与未来趋势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电视行业未来展望</a:t>
            </a:r>
            <a:endParaRPr altLang="en-US" lang="zh-CN"/>
          </a:p>
        </p:txBody>
      </p:sp>
      <p:sp>
        <p:nvSpPr>
          <p:cNvPr id="10497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市场发展趋势预测</a:t>
            </a:r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互联网电视的崛起：互联网电视的发展将改变传统电视行业的格局，未来将占据更大的市场份额。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5G技术的普及：5G技术的普及将为电视行业带来更多的创新和变革，如高清视频、智能家居等。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人工智能的应用：人工智能将在电视行业中发挥越来越重要的作用，如智能推荐、语音识别等。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跨界合作与融合：电视行业将与更多领域进行跨界合作与融合，如与电商、游戏等领域的合作。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技术创新方向与应用场景</a:t>
            </a:r>
            <a:endParaRPr altLang="en-US" lang="zh-CN"/>
          </a:p>
        </p:txBody>
      </p:sp>
      <p:sp>
        <p:nvSpPr>
          <p:cNvPr id="10498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5G+8K技术：提升电视画质和传输速度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AI技术：智能推荐和语音交互功能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大屏+OLED技术：拓展更多应用场景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跨界合作：与其他产业融合，拓展更多商业模式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内容创新与传播方式变革</a:t>
            </a:r>
            <a:endParaRPr altLang="en-US" lang="zh-CN"/>
          </a:p>
        </p:txBody>
      </p:sp>
      <p:sp>
        <p:nvSpPr>
          <p:cNvPr id="10498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内容创新：多样化、个性化、互动化的内容需求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传播方式变革：互联网、移动终端等新媒体的崛起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融合发展：传统媒体与新媒体的融合，提升传播效果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行业趋势：技术驱动下的电视行业未来展望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行业合作与跨界融合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电视行业与其他行业的合作趋势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未来电视行业与其他行业的合作前景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行业合作与跨界融合对电视行业的影响和意义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跨界融合在电视行业的应用和案例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电视行业工作建议与展望</a:t>
            </a:r>
            <a:endParaRPr altLang="en-US" lang="zh-CN"/>
          </a:p>
        </p:txBody>
      </p:sp>
      <p:sp>
        <p:nvSpPr>
          <p:cNvPr id="10500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加强技术研发与创新投入</a:t>
            </a:r>
            <a:endParaRPr altLang="en-US" lang="zh-CN"/>
          </a:p>
        </p:txBody>
      </p:sp>
      <p:sp>
        <p:nvSpPr>
          <p:cNvPr id="10500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加大技术研发力度，提高电视产品质量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加强与国际先进企业的合作与交流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培养技术人才，提升企业核心竞争力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加强技术创新，推动电视行业转型升级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提高内容质量与多样性</a:t>
            </a:r>
            <a:endParaRPr altLang="en-US" lang="zh-CN"/>
          </a:p>
        </p:txBody>
      </p:sp>
      <p:sp>
        <p:nvSpPr>
          <p:cNvPr id="10501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内容质量：提高节目制作水平，注重细节和品质，提高观众满意度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内容多样性：增加节目类型和题材，拓展观众群体，提高市场份额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创新与突破：鼓励创新思维和突破性技术，推动电视行业的发展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合作与交流：加强与其他媒体和行业的合作与交流，共同推动电视行业的发展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加强品牌建设与市场推广</a:t>
            </a:r>
            <a:endParaRPr altLang="en-US" lang="zh-CN"/>
          </a:p>
        </p:txBody>
      </p:sp>
      <p:sp>
        <p:nvSpPr>
          <p:cNvPr id="10502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市场推广：加大宣传力度，提高电视产品在市场上的曝光度和竞争力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品牌建设：提升电视品牌知名度和美誉度，增强消费者对品牌的信任和认可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营销策略：制定有针对性的营销策略，吸引更多潜在消费者关注和购买电视产品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售后服务：加强售后服务体系建设，提高客户满意度和忠诚度，促进口碑传播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推动行业合作与跨界融合</a:t>
            </a:r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加强电视行业与其他行业的合作，共同推动行业发展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跨界融合是未来电视行业的重要趋势，需要积极探索和创新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通过合作与融合，提高电视行业的竞争力和影响力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推动行业合作与跨界融合需要政府、企业和社会各方面的共同努力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2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2023-12-17T20:10:32Z</dcterms:created>
  <dcterms:modified xsi:type="dcterms:W3CDTF">2023-12-17T20:10:32Z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e1cc2ed1b7274befa94c83f845987f4d_21</vt:lpwstr>
  </property>
</Properties>
</file>