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93" r:id="rId1"/>
    <p:sldMasterId id="2147488630" r:id="rId2"/>
  </p:sldMasterIdLst>
  <p:notesMasterIdLst>
    <p:notesMasterId r:id="rId3"/>
  </p:notesMasterIdLst>
  <p:sldIdLst>
    <p:sldId id="2554" r:id="rId4"/>
    <p:sldId id="2557" r:id="rId5"/>
    <p:sldId id="2560" r:id="rId6"/>
    <p:sldId id="2563" r:id="rId7"/>
    <p:sldId id="2569" r:id="rId9"/>
    <p:sldId id="2572" r:id="rId10"/>
    <p:sldId id="2575" r:id="rId11"/>
    <p:sldId id="2578" r:id="rId12"/>
    <p:sldId id="2584" r:id="rId14"/>
    <p:sldId id="2587" r:id="rId15"/>
    <p:sldId id="2590" r:id="rId16"/>
    <p:sldId id="2593" r:id="rId17"/>
    <p:sldId id="2599" r:id="rId19"/>
    <p:sldId id="2602" r:id="rId20"/>
    <p:sldId id="2605" r:id="rId21"/>
    <p:sldId id="2608" r:id="rId22"/>
    <p:sldId id="2614" r:id="rId24"/>
    <p:sldId id="2617" r:id="rId25"/>
    <p:sldId id="2620" r:id="rId26"/>
    <p:sldId id="2623" r:id="rId27"/>
    <p:sldId id="2629" r:id="rId29"/>
    <p:sldId id="2632" r:id="rId30"/>
    <p:sldId id="2635" r:id="rId31"/>
    <p:sldId id="2638" r:id="rId32"/>
    <p:sldId id="2644" r:id="rId34"/>
    <p:sldId id="2647" r:id="rId35"/>
    <p:sldId id="265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94" r:id="rId1"/>
    <p:sldLayoutId id="2147488595" r:id="rId2"/>
    <p:sldLayoutId id="2147488596" r:id="rId3"/>
    <p:sldLayoutId id="2147488597" r:id="rId4"/>
    <p:sldLayoutId id="2147488598" r:id="rId5"/>
    <p:sldLayoutId id="2147488599" r:id="rId6"/>
    <p:sldLayoutId id="2147488600" r:id="rId7"/>
    <p:sldLayoutId id="2147488601" r:id="rId8"/>
    <p:sldLayoutId id="2147488602" r:id="rId9"/>
    <p:sldLayoutId id="2147488603" r:id="rId10"/>
    <p:sldLayoutId id="21474886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31" r:id="rId1"/>
    <p:sldLayoutId id="2147488632" r:id="rId2"/>
    <p:sldLayoutId id="2147488633" r:id="rId3"/>
    <p:sldLayoutId id="2147488634" r:id="rId4"/>
    <p:sldLayoutId id="2147488635" r:id="rId5"/>
    <p:sldLayoutId id="2147488636" r:id="rId6"/>
    <p:sldLayoutId id="2147488637" r:id="rId7"/>
    <p:sldLayoutId id="2147488638" r:id="rId8"/>
    <p:sldLayoutId id="2147488639" r:id="rId9"/>
    <p:sldLayoutId id="2147488640" r:id="rId10"/>
    <p:sldLayoutId id="21474886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tags" Target="../tags/tag254.xml"/><Relationship Id="rId22" Type="http://schemas.openxmlformats.org/officeDocument/2006/relationships/tags" Target="../tags/tag255.xml"/><Relationship Id="rId23" Type="http://schemas.openxmlformats.org/officeDocument/2006/relationships/tags" Target="../tags/tag256.xml"/><Relationship Id="rId24" Type="http://schemas.openxmlformats.org/officeDocument/2006/relationships/tags" Target="../tags/tag257.xml"/><Relationship Id="rId25" Type="http://schemas.openxmlformats.org/officeDocument/2006/relationships/tags" Target="../tags/tag258.xml"/><Relationship Id="rId26" Type="http://schemas.openxmlformats.org/officeDocument/2006/relationships/tags" Target="../tags/tag259.xml"/><Relationship Id="rId27" Type="http://schemas.openxmlformats.org/officeDocument/2006/relationships/tags" Target="../tags/tag260.xml"/><Relationship Id="rId28" Type="http://schemas.openxmlformats.org/officeDocument/2006/relationships/tags" Target="../tags/tag261.xml"/><Relationship Id="rId29" Type="http://schemas.openxmlformats.org/officeDocument/2006/relationships/tags" Target="../tags/tag26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2024建材与装饰材料行业工作总结与展望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5761627" y="873327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6711278" y="873327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单击添加目录标题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5761627" y="1843380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6711278" y="1843380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行业概述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5761627" y="2813433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6711278" y="2813433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市场现状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5761627" y="3783486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6711278" y="3783486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技术发展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5761627" y="4753539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6711278" y="4753539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政策环境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8" name="序号"/>
          <p:cNvSpPr txBox="1"/>
          <p:nvPr>
            <p:custDataLst>
              <p:tags r:id="rId13"/>
            </p:custDataLst>
          </p:nvPr>
        </p:nvSpPr>
        <p:spPr>
          <a:xfrm>
            <a:off x="5761627" y="5723592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10" name="标题"/>
          <p:cNvSpPr txBox="1"/>
          <p:nvPr>
            <p:custDataLst>
              <p:tags r:id="rId14"/>
            </p:custDataLst>
          </p:nvPr>
        </p:nvSpPr>
        <p:spPr>
          <a:xfrm>
            <a:off x="6711278" y="5723592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发展趋势与展望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90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15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2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产业链结构：简要介绍该行业的产业链结构，包括原材料、生产、销售等环节，以及各个环节的特点和代表性企业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8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行业发展趋势：简要介绍该行业的发展趋势，包括技术创新、环保要求、市场需求等方面的变化和发展趋势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4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行业定义：建材与装饰材料行业是指生产和销售建筑、装修所需的材料和制品的行业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0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发展历程：简要介绍该行业的发展历程，包括起步、发展、成熟等阶段，以及各个阶段的特点和代表性事件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6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行业规模：简要介绍该行业的市场规模和增长趋势，包括产值、产量、销售收入等指标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8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2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影响因素：政策支持、技术创新、市场需求等因素对建材与装饰材料行业的发展具有重要影响。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未来展望：随着科技的进步和环保意识的提高，建材与装饰材料行业将朝着更加绿色、环保、可持续的方向发展。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行业规模：近年来，建材与装饰材料行业的市场规模不断扩大，成为国民经济的重要支柱之一。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增长趋势：随着城市化进程的加速和人们对居住环境的要求不断提高，建材与装饰材料行业将继续保持快速增长的趋势。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2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建材产品：包括水泥、玻璃、陶瓷、石膏板等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行业发展趋势：个性化、绿色环保、智能化等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服务内容：包括设计、施工、安装、维护等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装饰材料产品：包括壁纸、地板、涂料、门窗等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市场现状</a:t>
            </a:r>
            <a:endParaRPr altLang="en-US" lang="zh-CN"/>
          </a:p>
        </p:txBody>
      </p:sp>
      <p:sp>
        <p:nvSpPr>
          <p:cNvPr id="10493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市场需求与竞争格局</a:t>
            </a:r>
            <a:endParaRPr altLang="en-US" lang="zh-CN"/>
          </a:p>
        </p:txBody>
      </p:sp>
      <p:sp>
        <p:nvSpPr>
          <p:cNvPr id="10494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消费者偏好：消费者越来越注重环保、品质和个性化，对新型建材和装饰材料的需求增加。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市场趋势：未来，随着技术的进步和消费者需求的不断变化，建材与装饰材料行业将朝着更加环保、智能、个性化的方向发展。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市场需求：随着城市化进程的加速和消费者对生活品质的追求，建材与装饰材料市场需求持续增长。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竞争格局：市场上存在众多品牌，竞争激烈。大型企业通过技术创新、品牌建设等手段保持领先地位，中小企业则通过差异化策略寻求生存空间。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行业主要企业与品牌</a:t>
            </a:r>
            <a:endParaRPr altLang="en-US" lang="zh-CN"/>
          </a:p>
        </p:txBody>
      </p:sp>
      <p:sp>
        <p:nvSpPr>
          <p:cNvPr id="10495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主要企业：介绍行业内具有代表性的企业及其业务范围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行业趋势：分析行业的发展趋势及未来发展方向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市场份额：分析各企业在市场中的份额及竞争情况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知名品牌：介绍行业内知名的品牌及其产品特点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行业市场价格与利润水平</a:t>
            </a:r>
            <a:endParaRPr altLang="en-US" lang="zh-CN"/>
          </a:p>
        </p:txBody>
      </p:sp>
      <p:sp>
        <p:nvSpPr>
          <p:cNvPr id="10496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价格趋势：分析近年来建材与装饰材料行业的市场价格走势，以及影响价格的因素。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市场竞争：分析当前市场上主要竞争对手的定价策略、市场份额及盈利能力。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未来预测：基于历史数据和市场趋势，对未来一段时间内该行业的市场价格和利润水平进行预测。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利润水平：介绍该行业的平均利润水平，包括毛利率、净利率等指标，并分析影响利润的因素。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  <p:sp>
        <p:nvSpPr>
          <p:cNvPr id="1049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行业技术研发成果</a:t>
            </a:r>
            <a:endParaRPr altLang="en-US" lang="zh-CN"/>
          </a:p>
        </p:txBody>
      </p:sp>
      <p:sp>
        <p:nvSpPr>
          <p:cNvPr id="10498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智能化技术应用：将人工智能、大数据等先进技术应用于建材与装饰材料行业中，实现智能化生产和管理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新材料研发：研发出具有高性能、环保、节能等特性的新型建材与装饰材料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生产技术改进：通过引进先进技术或对现有技术进行改进，提高生产效率和质量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绿色环保技术推广：推广绿色环保技术，降低建材与装饰材料生产过程中的环境污染和资源消耗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行业技术发展趋势</a:t>
            </a:r>
            <a:endParaRPr altLang="en-US" lang="zh-CN"/>
          </a:p>
        </p:txBody>
      </p:sp>
      <p:sp>
        <p:nvSpPr>
          <p:cNvPr id="10499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绿色环保：推广环保材料、节能技术等降低能耗和排放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定制化服务：满足消费者个性化需求，提高市场竞争力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数字化转型：利用大数据、云计算等技术提高生产效率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智能化升级：引入机器人、自动化设备等提高生产质量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行业技术应用领域</a:t>
            </a:r>
            <a:endParaRPr altLang="en-US" lang="zh-CN"/>
          </a:p>
        </p:txBody>
      </p:sp>
      <p:sp>
        <p:nvSpPr>
          <p:cNvPr id="10500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数字化与智能化技术的应用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新型材料的应用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绿色环保技术的推广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创新技术的研发与突破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政策环境</a:t>
            </a:r>
            <a:endParaRPr altLang="en-US" lang="zh-CN"/>
          </a:p>
        </p:txBody>
      </p:sp>
      <p:sp>
        <p:nvSpPr>
          <p:cNvPr id="10500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行业政策法规概述</a:t>
            </a:r>
            <a:endParaRPr altLang="en-US" lang="zh-CN"/>
          </a:p>
        </p:txBody>
      </p:sp>
      <p:sp>
        <p:nvSpPr>
          <p:cNvPr id="10501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行业政策法规的背景和意义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主要政策法规及其影响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政策法规的执行和监管情况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未来政策法规的发展趋势和展望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63750"/>
          </a:bodyPr>
          <a:p>
            <a:r>
              <a:rPr altLang="en-US" lang="zh-CN"/>
              <a:t>政策推动行业创新发展  政府出台了一系列政策，鼓励建材与装饰材料行业进行技术创新和产业升级。这些政策为行业提供了良好的发展环境和机遇，推动了行业的创新发展。</a:t>
            </a:r>
            <a:endParaRPr altLang="en-US" lang="zh-CN"/>
          </a:p>
          <a:p>
            <a:pPr lvl="1"/>
            <a:r>
              <a:rPr altLang="en-US" lang="zh-CN"/>
              <a:t>政府出台了一系列政策，鼓励建材与装饰材料行业进行技术创新和产业升级。这些政策为行业提供了良好的发展环境和机遇，推动了行业的创新发展。</a:t>
            </a:r>
            <a:endParaRPr altLang="en-US" lang="zh-CN"/>
          </a:p>
          <a:p>
            <a:r>
              <a:rPr altLang="en-US" lang="zh-CN"/>
              <a:t>政策规范行业市场秩序  政府出台了一系列政策，规范了建材与装饰材料行业的市场秩序。这些政策加强了对市场的监管和管理，打击了不法商家的违法行为，保护了消费者的合法权益。</a:t>
            </a:r>
            <a:endParaRPr altLang="en-US" lang="zh-CN"/>
          </a:p>
          <a:p>
            <a:pPr lvl="1"/>
            <a:r>
              <a:rPr altLang="en-US" lang="zh-CN"/>
              <a:t>政府出台了一系列政策，规范了建材与装饰材料行业的市场秩序。这些政策加强了对市场的监管和管理，打击了不法商家的违法行为，保护了消费者的合法权益。</a:t>
            </a:r>
            <a:endParaRPr altLang="en-US" lang="zh-CN"/>
          </a:p>
          <a:p>
            <a:r>
              <a:rPr altLang="en-US" lang="zh-CN"/>
              <a:t>政策引导行业绿色发展  政府出台了一系列政策，引导建材与装饰材料行业进行绿色发展。这些政策鼓励企业采用环保材料和技术，推广绿色建筑和装饰理念，推动了行业的可持续发展。</a:t>
            </a:r>
            <a:endParaRPr altLang="en-US" lang="zh-CN"/>
          </a:p>
          <a:p>
            <a:pPr lvl="1"/>
            <a:r>
              <a:rPr altLang="en-US" lang="zh-CN"/>
              <a:t>政府出台了一系列政策，引导建材与装饰材料行业进行绿色发展。这些政策鼓励企业采用环保材料和技术，推广绿色建筑和装饰理念，推动了行业的可持续发展。</a:t>
            </a:r>
            <a:endParaRPr altLang="en-US" lang="zh-CN"/>
          </a:p>
          <a:p>
            <a:r>
              <a:rPr altLang="en-US" lang="zh-CN"/>
              <a:t>政策促进行业国际化发展  政府出台了一系列政策，促进了建材与装饰材料行业的国际化发展。这些政策鼓励企业加强国际合作和交流，推动产品和技术走出国门，拓展海外市场，提高了行业的国际竞争力。</a:t>
            </a:r>
            <a:endParaRPr altLang="en-US" lang="zh-CN"/>
          </a:p>
          <a:p>
            <a:pPr lvl="1"/>
            <a:r>
              <a:rPr altLang="en-US" lang="zh-CN"/>
              <a:t>政府出台了一系列政策，促进了建材与装饰材料行业的国际化发展。这些政策鼓励企业加强国际合作和交流，推动产品和技术走出国门，拓展海外市场，提高了行业的国际竞争力。</a:t>
            </a:r>
            <a:endParaRPr altLang="en-US" lang="zh-CN"/>
          </a:p>
        </p:txBody>
      </p:sp>
      <p:sp>
        <p:nvSpPr>
          <p:cNvPr id="10502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政策对行业发展的影响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未来政策走向预测</a:t>
            </a:r>
            <a:endParaRPr altLang="en-US" lang="zh-CN"/>
          </a:p>
        </p:txBody>
      </p:sp>
      <p:sp>
        <p:nvSpPr>
          <p:cNvPr id="10502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环保政策：加强环保监管，推动绿色建材发展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产业政策：鼓励创新，推动产业升级和转型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贸易政策：加强国际贸易合作，促进建材行业出口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投资政策：加大投资力度，推动基础设施建设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发展趋势与展望</a:t>
            </a:r>
            <a:endParaRPr altLang="en-US" lang="zh-CN"/>
          </a:p>
        </p:txBody>
      </p:sp>
      <p:sp>
        <p:nvSpPr>
          <p:cNvPr id="10503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4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绿色环保趋势：随着环保意识的提高，建材与装饰材料行业将更加注重环保、节能和可持续性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智能化趋势：随着科技的发展，智能化将成为建材与装饰材料行业的重要趋势，提高生产效率和产品质量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定制化趋势：个性化、定制化将成为建材与装饰材料行业的重要趋势，满足消费者多样化的需求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跨界合作趋势：建材与装饰材料行业将与其他行业进行跨界合作，拓展业务领域，提高市场竞争力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行业发展机遇与挑战</a:t>
            </a:r>
            <a:endParaRPr altLang="en-US" lang="zh-CN"/>
          </a:p>
        </p:txBody>
      </p:sp>
      <p:sp>
        <p:nvSpPr>
          <p:cNvPr id="10505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机遇：随着城市化进程加速和消费升级，建材与装饰材料行业将迎来更多发展机遇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挑战：环保政策趋严、市场竞争激烈等因素将对行业带来一定挑战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创新驱动：企业应加强技术创新和产品研发，提高核心竞争力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绿色发展：推动绿色生产，加强环保意识，实现可持续发展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未来行业展望与建议</a:t>
            </a:r>
            <a:endParaRPr altLang="en-US" lang="zh-CN"/>
          </a:p>
        </p:txBody>
      </p:sp>
      <p:sp>
        <p:nvSpPr>
          <p:cNvPr id="10505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政策法规影响：政策推动、标准规范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建议：加强技术创新、提高产品质量、拓展应用领域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未来发展趋势：环保、绿色、智能化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行业增长点：新材料、新工艺、新技术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5064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5455" lnSpcReduction="10000"/>
          </a:bodyPr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对行业工作的总结</a:t>
            </a:r>
            <a:endParaRPr altLang="en-US" lang="zh-CN"/>
          </a:p>
        </p:txBody>
      </p:sp>
      <p:sp>
        <p:nvSpPr>
          <p:cNvPr id="1050752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行业规模与增长：概述行业规模、增长速度及主要驱动力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6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8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市场竞争格局：分析主要竞争对手、市场份额及竞争态势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行业趋势与热点：探讨行业未来发展趋势、新兴技术和市场热点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行业挑战与机遇：总结行业面临的主要挑战和机遇，提出应对策略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政策法规影响：分析政策法规对行业发展的影响及合规性要求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行业合作与交流：分享行业协会、展会、论坛等合作与交流活动信息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对行业发展的建议</a:t>
            </a:r>
            <a:endParaRPr altLang="en-US" lang="zh-CN"/>
          </a:p>
        </p:txBody>
      </p:sp>
      <p:sp>
        <p:nvSpPr>
          <p:cNvPr id="10508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加强品牌建设，提高品牌知名度和竞争力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加强技术创新，提高产品质量和性能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推动绿色环保发展，减少对环境的影响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加强人才培养和引进，提高行业整体素质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91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6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6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6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6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6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6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6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311_6*l_h_i*1_6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6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SLIDE_ID" val="custom2023031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2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1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4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66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3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2023-12-17T14:18:22Z</dcterms:created>
  <dcterms:modified xsi:type="dcterms:W3CDTF">2023-12-17T14:18:22Z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49b855d40e904b2e8ed666e4c7f08efc_21</vt:lpwstr>
  </property>
</Properties>
</file>