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564" r:id="rId1"/>
    <p:sldMasterId id="2147489601" r:id="rId2"/>
  </p:sldMasterIdLst>
  <p:notesMasterIdLst>
    <p:notesMasterId r:id="rId3"/>
  </p:notesMasterIdLst>
  <p:sldIdLst>
    <p:sldId id="2897" r:id="rId4"/>
    <p:sldId id="2902" r:id="rId5"/>
    <p:sldId id="2906" r:id="rId6"/>
    <p:sldId id="2909" r:id="rId7"/>
    <p:sldId id="2912" r:id="rId8"/>
    <p:sldId id="2915" r:id="rId9"/>
    <p:sldId id="2918" r:id="rId10"/>
    <p:sldId id="2921" r:id="rId11"/>
    <p:sldId id="2924" r:id="rId12"/>
    <p:sldId id="2927" r:id="rId13"/>
    <p:sldId id="2930" r:id="rId14"/>
    <p:sldId id="2933" r:id="rId15"/>
    <p:sldId id="2936" r:id="rId16"/>
    <p:sldId id="2939" r:id="rId17"/>
    <p:sldId id="2942" r:id="rId18"/>
    <p:sldId id="2945" r:id="rId19"/>
    <p:sldId id="2948" r:id="rId20"/>
    <p:sldId id="2951" r:id="rId21"/>
    <p:sldId id="2954" r:id="rId22"/>
    <p:sldId id="2957" r:id="rId23"/>
    <p:sldId id="2960" r:id="rId24"/>
    <p:sldId id="2963" r:id="rId25"/>
    <p:sldId id="2966" r:id="rId26"/>
    <p:sldId id="2969" r:id="rId27"/>
    <p:sldId id="2972" r:id="rId28"/>
    <p:sldId id="2975" r:id="rId29"/>
    <p:sldId id="2978" r:id="rId30"/>
    <p:sldId id="298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65" r:id="rId1"/>
    <p:sldLayoutId id="2147489566" r:id="rId2"/>
    <p:sldLayoutId id="2147489567" r:id="rId3"/>
    <p:sldLayoutId id="2147489568" r:id="rId4"/>
    <p:sldLayoutId id="2147489569" r:id="rId5"/>
    <p:sldLayoutId id="2147489570" r:id="rId6"/>
    <p:sldLayoutId id="2147489571" r:id="rId7"/>
    <p:sldLayoutId id="2147489572" r:id="rId8"/>
    <p:sldLayoutId id="2147489573" r:id="rId9"/>
    <p:sldLayoutId id="2147489574" r:id="rId10"/>
    <p:sldLayoutId id="214748957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602" r:id="rId1"/>
    <p:sldLayoutId id="2147489603" r:id="rId2"/>
    <p:sldLayoutId id="2147489604" r:id="rId3"/>
    <p:sldLayoutId id="2147489605" r:id="rId4"/>
    <p:sldLayoutId id="2147489606" r:id="rId5"/>
    <p:sldLayoutId id="2147489607" r:id="rId6"/>
    <p:sldLayoutId id="2147489608" r:id="rId7"/>
    <p:sldLayoutId id="2147489609" r:id="rId8"/>
    <p:sldLayoutId id="2147489610" r:id="rId9"/>
    <p:sldLayoutId id="2147489611" r:id="rId10"/>
    <p:sldLayoutId id="21474896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tags" Target="../tags/tag223.xml"/><Relationship Id="rId22" Type="http://schemas.openxmlformats.org/officeDocument/2006/relationships/tags" Target="../tags/tag224.xml"/><Relationship Id="rId23" Type="http://schemas.openxmlformats.org/officeDocument/2006/relationships/tags" Target="../tags/tag225.xml"/><Relationship Id="rId24" Type="http://schemas.openxmlformats.org/officeDocument/2006/relationships/tags" Target="../tags/tag226.xml"/><Relationship Id="rId25" Type="http://schemas.openxmlformats.org/officeDocument/2006/relationships/tags" Target="../tags/tag227.xml"/><Relationship Id="rId26" Type="http://schemas.openxmlformats.org/officeDocument/2006/relationships/tags" Target="../tags/tag228.xml"/><Relationship Id="rId27" Type="http://schemas.openxmlformats.org/officeDocument/2006/relationships/tags" Target="../tags/tag229.xml"/><Relationship Id="rId28" Type="http://schemas.openxmlformats.org/officeDocument/2006/relationships/tags" Target="../tags/tag230.xml"/><Relationship Id="rId29" Type="http://schemas.openxmlformats.org/officeDocument/2006/relationships/tags" Target="../tags/tag231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tags" Target="../tags/tag310.xml"/><Relationship Id="rId22" Type="http://schemas.openxmlformats.org/officeDocument/2006/relationships/tags" Target="../tags/tag311.xml"/><Relationship Id="rId23" Type="http://schemas.openxmlformats.org/officeDocument/2006/relationships/tags" Target="../tags/tag312.xml"/><Relationship Id="rId24" Type="http://schemas.openxmlformats.org/officeDocument/2006/relationships/tags" Target="../tags/tag313.xml"/><Relationship Id="rId25" Type="http://schemas.openxmlformats.org/officeDocument/2006/relationships/tags" Target="../tags/tag314.xml"/><Relationship Id="rId26" Type="http://schemas.openxmlformats.org/officeDocument/2006/relationships/tags" Target="../tags/tag315.xml"/><Relationship Id="rId27" Type="http://schemas.openxmlformats.org/officeDocument/2006/relationships/tags" Target="../tags/tag316.xml"/><Relationship Id="rId28" Type="http://schemas.openxmlformats.org/officeDocument/2006/relationships/tags" Target="../tags/tag317.xml"/><Relationship Id="rId29" Type="http://schemas.openxmlformats.org/officeDocument/2006/relationships/tags" Target="../tags/tag318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030"/>
          </a:bodyPr>
          <a:p>
            <a:r>
              <a:rPr altLang="en-US" lang="zh-CN"/>
              <a:t>艺术教育在小学教育中的地位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8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艺术教育在小学教育中的重要性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8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艺术教育在小学教育中的实施方式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艺术教育在小学教育中的影响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如何提升小学艺术教育的地位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8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艺术教育在小学教育中的未来发展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艺术教育在小学教育中的重要性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培养学生创造力与想象力</a:t>
            </a:r>
            <a:endParaRPr altLang="en-US" lang="zh-CN"/>
          </a:p>
        </p:txBody>
      </p:sp>
      <p:sp>
        <p:nvSpPr>
          <p:cNvPr id="104896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艺术教育通过提供非结构化的学习经验，帮助学生发展创造力与想象力。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艺术教育中的绘画、音乐、舞蹈等活动鼓励学生自由表达，激发创造力。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艺术教育中的创作过程能够培养学生的观察力、思考力和解决问题的能力。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艺术教育能够提供多元化的学习方式，满足学生的个性化需求，促进创造力发展。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提高学生审美能力</a:t>
            </a:r>
            <a:endParaRPr altLang="en-US" lang="zh-CN"/>
          </a:p>
        </p:txBody>
      </p:sp>
      <p:sp>
        <p:nvSpPr>
          <p:cNvPr id="10490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艺术教育能够培养学生的审美意识和审美观念，提高学生的审美能力。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艺术教育通过各种艺术形式和活动，让学生感受美、欣赏美、创造美，从而培养他们的审美情趣和审美素养。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艺术教育能够帮助学生形成良好的个性品质和情感态度，提高学生的综合素养和全面发展。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艺术教育在小学阶段是重要的素质教育之一，对于学生的成长和发展具有深远的影响。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90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艺术教育能够培养学生的审美能力和创造力，促进学生的个性发展。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艺术教育能够提高学生的文化素养和综合素质，增强学生的社会适应能力。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艺术教育能够激发学生的想象力和创造力，培养学生的创新意识和创新能力。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艺术教育能够帮助学生建立正确的价值观和人生观，促进学生的身心健康和全面发展。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培养学生综合素质</a:t>
            </a:r>
            <a:endParaRPr altLang="en-US" lang="zh-CN"/>
          </a:p>
        </p:txBody>
      </p:sp>
      <p:sp>
        <p:nvSpPr>
          <p:cNvPr id="10491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艺术教育有助于培养学生的审美能力，提高学生的审美素养。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艺术教育能够激发学生的创造力，培养学生的创新思维。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艺术教育有助于培养学生的团队协作精神，增强学生的集体荣誉感。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艺术教育能够促进学生全面发展，提高学生的综合素质。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艺术教育在小学教育中的实施方式</a:t>
            </a:r>
            <a:endParaRPr altLang="en-US" lang="zh-CN"/>
          </a:p>
        </p:txBody>
      </p:sp>
      <p:sp>
        <p:nvSpPr>
          <p:cNvPr id="10491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7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美术课程</a:t>
            </a:r>
            <a:endParaRPr altLang="en-US" lang="zh-CN"/>
          </a:p>
        </p:txBody>
      </p:sp>
      <p:sp>
        <p:nvSpPr>
          <p:cNvPr id="10492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美术课程可以通过绘画、雕塑、摄影等多种形式进行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美术课程是艺术教育在小学教育中的主要实施方式之一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美术课程可以培养学生的审美能力和创造力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美术课程在小学阶段通常以基础知识和技能为主，同时注重启发学生的想象力和创新精神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音乐课程</a:t>
            </a:r>
            <a:endParaRPr altLang="en-US" lang="zh-CN"/>
          </a:p>
        </p:txBody>
      </p:sp>
      <p:sp>
        <p:nvSpPr>
          <p:cNvPr id="10492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音乐课程在小学教育中的教学方法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音乐教育在小学教育中的重要性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音乐课程在小学教育中的设置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音乐课程在小学教育中的评价方式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舞蹈课程</a:t>
            </a:r>
            <a:endParaRPr altLang="en-US" lang="zh-CN"/>
          </a:p>
        </p:txBody>
      </p:sp>
      <p:sp>
        <p:nvSpPr>
          <p:cNvPr id="10493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舞蹈课程在小学艺术教育中的地位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舞蹈课程在小学教育中的实施方式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舞蹈课程在小学教育中的意义和价值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舞蹈课程在小学教育中的发展前景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戏剧课程</a:t>
            </a:r>
            <a:endParaRPr altLang="en-US" lang="zh-CN"/>
          </a:p>
        </p:txBody>
      </p:sp>
      <p:sp>
        <p:nvSpPr>
          <p:cNvPr id="104938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戏剧课程在小学艺术教育中的地位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戏剧课程在小学教育中的实施效果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戏剧课程的内容和教学方法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戏剧课程的目标和意义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艺术教育在小学教育中的影响</a:t>
            </a:r>
            <a:endParaRPr altLang="en-US" lang="zh-CN"/>
          </a:p>
        </p:txBody>
      </p:sp>
      <p:sp>
        <p:nvSpPr>
          <p:cNvPr id="104946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6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对学生个人发展的影响</a:t>
            </a:r>
            <a:endParaRPr altLang="en-US" lang="zh-CN"/>
          </a:p>
        </p:txBody>
      </p:sp>
      <p:sp>
        <p:nvSpPr>
          <p:cNvPr id="10495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培养创造力：艺术教育鼓励学生发挥想象力，探索不同的创作方式，有助于培养学生的创新思维和创造力。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提升审美能力：艺术教育通过欣赏和创作艺术作品，帮助学生认识和感受美的存在，提升审美能力和艺术鉴赏力。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促进情感表达：艺术教育为学生提供了表达内心情感和思想的途径，有助于培养学生的情感表达能力和情感智商。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增强自信心：艺术教育鼓励学生展示自己的才华和创作成果，有助于增强学生的自信心和自尊心。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对学校文化氛围的影响</a:t>
            </a:r>
            <a:endParaRPr altLang="en-US" lang="zh-CN"/>
          </a:p>
        </p:txBody>
      </p:sp>
      <p:sp>
        <p:nvSpPr>
          <p:cNvPr id="10495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艺术教育能够提升学生的审美能力和创造力，促进学校文化的多元化发展。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艺术教育能够增强学生的团队协作精神和沟通能力，有助于形成良好的校风和学风。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艺术教育能够培养学生的个性和特长，使学校文化更加丰富多彩，提升学校的品牌形象。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艺术教育能够为学生提供更多的发展机会和展示平台，增强学生的自信心和表现力，促进学校文化的繁荣发展。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对社会文化发展的影响</a:t>
            </a:r>
            <a:endParaRPr altLang="en-US" lang="zh-CN"/>
          </a:p>
        </p:txBody>
      </p:sp>
      <p:sp>
        <p:nvSpPr>
          <p:cNvPr id="10496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传承文化遗产：艺术教育能够让学生接触和了解各种文化遗产，从而更好地传承和发扬传统文化，推动文化多样性的发展。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培养创造力：艺术教育能够激发学生的想象力，培养他们的创新思维和创造力，为未来的文化发展提供源源不断的灵感。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培养审美意识：艺术教育能够提高学生的审美意识，使他们更加注重美感和艺术性，从而影响社会的审美观念和文化氛围。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促进跨学科交流：艺术教育可以作为连接不同学科的桥梁，促进跨学科的交流和合作，推动文化与科技的融合发展。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对国家文化软实力的影响</a:t>
            </a:r>
            <a:endParaRPr altLang="en-US" lang="zh-CN"/>
          </a:p>
        </p:txBody>
      </p:sp>
      <p:sp>
        <p:nvSpPr>
          <p:cNvPr id="104966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增强国家文化竞争力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7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传承和弘扬民族文化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培养文化创意人才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8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提升国民审美素养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如何提升小学艺术教育的地位</a:t>
            </a:r>
            <a:endParaRPr altLang="en-US" lang="zh-CN"/>
          </a:p>
        </p:txBody>
      </p:sp>
      <p:sp>
        <p:nvSpPr>
          <p:cNvPr id="104972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2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提高教师素质与教学水平</a:t>
            </a:r>
            <a:endParaRPr altLang="en-US" lang="zh-CN"/>
          </a:p>
        </p:txBody>
      </p:sp>
      <p:sp>
        <p:nvSpPr>
          <p:cNvPr id="10497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培养专业化的艺术教师，提高教师的艺术素养和教学能力。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开展教师培训和交流活动，分享教学经验和教学方法。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鼓励教师创新教学方式，利用多媒体和数字化技术提高教学效果。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建立科学的评价体系，对教师的教学进行评估和反馈，促进教师不断改进教学。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增加艺术教育投入与资源</a:t>
            </a:r>
            <a:endParaRPr altLang="en-US" lang="zh-CN"/>
          </a:p>
        </p:txBody>
      </p:sp>
      <p:sp>
        <p:nvSpPr>
          <p:cNvPr id="10498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增加艺术教育经费投入，提高艺术教育设施和资源的质量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加强艺术教育课程建设，提高艺术教育的课程地位和教学质量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开展丰富多彩的艺术活动，鼓励学生参与和展示自己的艺术作品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引进优秀的艺术教师，提高艺术教育师资水平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完善艺术教育评价体系</a:t>
            </a:r>
            <a:endParaRPr altLang="en-US" lang="zh-CN"/>
          </a:p>
        </p:txBody>
      </p:sp>
      <p:sp>
        <p:nvSpPr>
          <p:cNvPr id="10499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建立科学合理的评价体系，注重学生的创造力和审美能力的培养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增加艺术类课程的比重，提高其在整体教育中的地位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制定明确的评价标准，确保评价的公正性和客观性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鼓励教师创新教学方法，提高教学质量和效果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强化艺术教育在小学教育中的地位</a:t>
            </a:r>
            <a:endParaRPr altLang="en-US" lang="zh-CN"/>
          </a:p>
        </p:txBody>
      </p:sp>
      <p:sp>
        <p:nvSpPr>
          <p:cNvPr id="104994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建立艺术教育评价体系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开展丰富多彩的艺术活动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提高艺术教育师资力量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7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增加艺术教育课程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艺术教育在小学教育中的未来发展</a:t>
            </a:r>
            <a:endParaRPr altLang="en-US" lang="zh-CN"/>
          </a:p>
        </p:txBody>
      </p:sp>
      <p:sp>
        <p:nvSpPr>
          <p:cNvPr id="105001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01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创新艺术教育理念与模式</a:t>
            </a:r>
            <a:endParaRPr altLang="en-US" lang="zh-CN"/>
          </a:p>
        </p:txBody>
      </p:sp>
      <p:sp>
        <p:nvSpPr>
          <p:cNvPr id="10500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跨学科合作，促进艺术与其他领域的融合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融合科技与艺术，打破传统教育模式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注重个性发展，培养学生创造力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利用数字化工具，提升艺术教育的互动性和参与性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加强艺术教育与科技融合</a:t>
            </a:r>
            <a:endParaRPr altLang="en-US" lang="zh-CN"/>
          </a:p>
        </p:txBody>
      </p:sp>
      <p:sp>
        <p:nvSpPr>
          <p:cNvPr id="10501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借助科技手段，丰富艺术教育的内容和形式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利用数字艺术工具，提高学生的创造力和想象力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结合虚拟现实技术，让学生身临其境地感受艺术的魅力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借助大数据和人工智能，个性化推荐适合学生的艺术资源和课程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拓展艺术教育资源与平台</a:t>
            </a:r>
            <a:endParaRPr altLang="en-US" lang="zh-CN"/>
          </a:p>
        </p:txBody>
      </p:sp>
      <p:sp>
        <p:nvSpPr>
          <p:cNvPr id="10501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利用互联网技术，推广在线艺术教育课程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加强与高校、艺术机构合作，共享优质教育资源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开展艺术教育交流活动，拓宽学生视野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鼓励社会力量参与，建设多元化的艺术教育平台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提高艺术教育的国际影响力</a:t>
            </a:r>
            <a:endParaRPr altLang="en-US" lang="zh-CN"/>
          </a:p>
        </p:txBody>
      </p:sp>
      <p:sp>
        <p:nvSpPr>
          <p:cNvPr id="10502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培养国际化人才：提高学生的国际视野和跨文化交流能力，培养具有国际竞争力的艺术人才。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参与国际艺术赛事和文化活动：鼓励学生参加国际艺术比赛和文化节等活动，展示中国学生的艺术才华和创新能力。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推动国际交流与合作：加强与其他国家的艺术教育机构和组织的合作，共同开展艺术教育项目和活动。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推广中华文化：将中华优秀传统文化和现代艺术成果向世界传播，增强国际社会对中华文化的了解和认同。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8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87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2024-01-05T14:47:51Z</dcterms:created>
  <dcterms:modified xsi:type="dcterms:W3CDTF">2024-01-05T14:47:51Z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31ee215793674dbb9002b030a6e0ff93_21</vt:lpwstr>
  </property>
</Properties>
</file>