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48" r:id="rId1"/>
    <p:sldMasterId id="2147483685" r:id="rId2"/>
  </p:sldMasterIdLst>
  <p:notesMasterIdLst>
    <p:notesMasterId r:id="rId3"/>
  </p:notesMasterIdLst>
  <p:sldIdLst>
    <p:sldId id="262" r:id="rId4"/>
    <p:sldId id="265" r:id="rId5"/>
    <p:sldId id="268" r:id="rId6"/>
    <p:sldId id="271" r:id="rId7"/>
    <p:sldId id="277" r:id="rId9"/>
    <p:sldId id="280" r:id="rId10"/>
    <p:sldId id="283" r:id="rId11"/>
    <p:sldId id="286" r:id="rId12"/>
    <p:sldId id="289" r:id="rId13"/>
    <p:sldId id="295" r:id="rId15"/>
    <p:sldId id="298" r:id="rId16"/>
    <p:sldId id="301" r:id="rId17"/>
    <p:sldId id="304" r:id="rId18"/>
    <p:sldId id="307" r:id="rId19"/>
    <p:sldId id="313" r:id="rId21"/>
    <p:sldId id="316" r:id="rId22"/>
    <p:sldId id="319" r:id="rId23"/>
    <p:sldId id="322" r:id="rId24"/>
    <p:sldId id="325" r:id="rId2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tableStyles" Target="tableStyles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tags" Target="../tags/tag18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1.pn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tags" Target="../tags/tag69.xml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1.pn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3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5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66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68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3" hasCustomPrompt="1"/>
            <p:custDataLst>
              <p:tags r:id="rId7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2" name="正文"/>
          <p:cNvSpPr txBox="1">
            <a:spLocks noGrp="1"/>
          </p:cNvSpPr>
          <p:nvPr>
            <p:ph type="body" idx="2"/>
            <p:custDataLst>
              <p:tags r:id="rId8"/>
            </p:custDataLst>
          </p:nvPr>
        </p:nvSpPr>
        <p:spPr>
          <a:xfrm>
            <a:off x="1929130" y="3429000"/>
            <a:ext cx="8334375" cy="432995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1929130" y="1586230"/>
            <a:ext cx="8334375" cy="167640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zh-CN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正文"/>
          <p:cNvSpPr txBox="1">
            <a:spLocks noGrp="1"/>
          </p:cNvSpPr>
          <p:nvPr>
            <p:ph idx="4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309245" latinLnBrk="0" lvl="0" marL="309245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9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4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482182" y="1122981"/>
            <a:ext cx="9613231" cy="0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854243" y="699376"/>
            <a:ext cx="2656708" cy="8316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0" name="燕尾形 56"/>
          <p:cNvSpPr/>
          <p:nvPr>
            <p:custDataLst>
              <p:tags r:id="rId3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2" name="燕尾形 57"/>
          <p:cNvSpPr/>
          <p:nvPr>
            <p:custDataLst>
              <p:tags r:id="rId4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4" name="节编号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500489" y="2426407"/>
            <a:ext cx="7191021" cy="6430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1" kern="1200" kumimoji="0" lang="en-US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atin typeface="+mn-ea"/>
                <a:ea typeface="+mn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6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2500489" y="3180306"/>
            <a:ext cx="7191022" cy="7683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1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8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3" name="直接连接符 11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5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"/>
          <p:cNvSpPr txBox="1">
            <a:spLocks noGrp="1"/>
          </p:cNvSpPr>
          <p:nvPr>
            <p:ph type="title" idx="7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7" name="直接连接符 14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9" name="直接连接符 13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8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"/>
          <p:cNvSpPr txBox="1"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51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5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7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cxnSp>
        <p:nvCxnSpPr>
          <p:cNvPr id="3145759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1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副标题"/>
          <p:cNvSpPr txBox="1">
            <a:spLocks noGrp="1"/>
          </p:cNvSpPr>
          <p:nvPr>
            <p:ph type="body" idx="4" hasCustomPrompt="1"/>
            <p:custDataLst>
              <p:tags r:id="rId1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6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5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67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9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74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6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8" name="标题"/>
          <p:cNvSpPr txBox="1">
            <a:spLocks noGrp="1"/>
          </p:cNvSpPr>
          <p:nvPr>
            <p:ph type="title" idx="2" hasCustomPrompt="1"/>
            <p:custDataLst>
              <p:tags r:id="rId7"/>
            </p:custDataLst>
          </p:nvPr>
        </p:nvSpPr>
        <p:spPr>
          <a:xfrm>
            <a:off x="2233930" y="1696085"/>
            <a:ext cx="7724140" cy="23431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en-US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80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"/>
          <p:cNvSpPr txBox="1">
            <a:spLocks noGrp="1"/>
          </p:cNvSpPr>
          <p:nvPr>
            <p:ph type="title" idx="3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29" name="直接连接符 6"/>
          <p:cNvCxnSpPr>
            <a:cxnSpLocks/>
          </p:cNvCxnSpPr>
          <p:nvPr>
            <p:custDataLst>
              <p:tags r:id="rId1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1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56" name="日期占位符 9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0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0" name="灯片编号占位符 11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75117"/>
            <a:ext cx="10969200" cy="470184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indent="-309245" lvl="0" marL="309245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iSans Heavy" panose="00000A00000000000000" charset="-122"/>
          <a:ea typeface="MiSans Heavy" panose="00000A00000000000000" charset="-122"/>
          <a:cs typeface="MiSans Heavy" panose="00000A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tags" Target="../tags/tag102.xml"/><Relationship Id="rId7" Type="http://schemas.openxmlformats.org/officeDocument/2006/relationships/tags" Target="../tags/tag103.xml"/><Relationship Id="rId8" Type="http://schemas.openxmlformats.org/officeDocument/2006/relationships/tags" Target="../tags/tag104.xml"/><Relationship Id="rId9" Type="http://schemas.openxmlformats.org/officeDocument/2006/relationships/tags" Target="../tags/tag105.xml"/><Relationship Id="rId10" Type="http://schemas.openxmlformats.org/officeDocument/2006/relationships/tags" Target="../tags/tag106.xml"/><Relationship Id="rId11" Type="http://schemas.openxmlformats.org/officeDocument/2006/relationships/tags" Target="../tags/tag107.xml"/><Relationship Id="rId12" Type="http://schemas.openxmlformats.org/officeDocument/2006/relationships/tags" Target="../tags/tag108.xml"/><Relationship Id="rId13" Type="http://schemas.openxmlformats.org/officeDocument/2006/relationships/tags" Target="../tags/tag109.xml"/><Relationship Id="rId14" Type="http://schemas.openxmlformats.org/officeDocument/2006/relationships/tags" Target="../tags/tag110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tags" Target="../tags/tag133.xml"/><Relationship Id="rId14" Type="http://schemas.openxmlformats.org/officeDocument/2006/relationships/tags" Target="../tags/tag134.xml"/><Relationship Id="rId15" Type="http://schemas.openxmlformats.org/officeDocument/2006/relationships/tags" Target="../tags/tag135.xml"/><Relationship Id="rId16" Type="http://schemas.openxmlformats.org/officeDocument/2006/relationships/tags" Target="../tags/tag136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tags" Target="../tags/tag160.xml"/><Relationship Id="rId10" Type="http://schemas.openxmlformats.org/officeDocument/2006/relationships/tags" Target="../tags/tag161.xml"/><Relationship Id="rId11" Type="http://schemas.openxmlformats.org/officeDocument/2006/relationships/tags" Target="../tags/tag162.xml"/><Relationship Id="rId12" Type="http://schemas.openxmlformats.org/officeDocument/2006/relationships/tags" Target="../tags/tag163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tags" Target="../tags/tag176.xml"/><Relationship Id="rId14" Type="http://schemas.openxmlformats.org/officeDocument/2006/relationships/tags" Target="../tags/tag177.xml"/><Relationship Id="rId15" Type="http://schemas.openxmlformats.org/officeDocument/2006/relationships/tags" Target="../tags/tag178.xml"/><Relationship Id="rId16" Type="http://schemas.openxmlformats.org/officeDocument/2006/relationships/tags" Target="../tags/tag179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/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人工智能在人力资源管理中的应用与挑战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标题 2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6" name="序号"/>
          <p:cNvSpPr txBox="1"/>
          <p:nvPr>
            <p:custDataLst>
              <p:tags r:id="rId2"/>
            </p:custDataLst>
          </p:nvPr>
        </p:nvSpPr>
        <p:spPr>
          <a:xfrm>
            <a:off x="819284" y="1974165"/>
            <a:ext cx="720000" cy="720000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 fontScale="96429" lnSpcReduction="10000"/>
          </a:bodyPr>
          <a:p>
            <a:pPr algn="ctr"/>
            <a:r>
              <a:rPr dirty="0" sz="28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01</a:t>
            </a:r>
            <a:endParaRPr dirty="0" sz="28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08" name="标题"/>
          <p:cNvSpPr txBox="1"/>
          <p:nvPr>
            <p:custDataLst>
              <p:tags r:id="rId3"/>
            </p:custDataLst>
          </p:nvPr>
        </p:nvSpPr>
        <p:spPr>
          <a:xfrm>
            <a:off x="1381501" y="2939622"/>
            <a:ext cx="1627929" cy="1962578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添加目录标题</a:t>
            </a:r>
            <a:endParaRPr altLang="en-US" dirty="0" lang="zh-CN"/>
          </a:p>
        </p:txBody>
      </p:sp>
      <p:cxnSp>
        <p:nvCxnSpPr>
          <p:cNvPr id="3145775" name="直接连接符 24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187442" y="2694165"/>
            <a:ext cx="0" cy="2791326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0" name="序号"/>
          <p:cNvSpPr txBox="1"/>
          <p:nvPr>
            <p:custDataLst>
              <p:tags r:id="rId5"/>
            </p:custDataLst>
          </p:nvPr>
        </p:nvSpPr>
        <p:spPr>
          <a:xfrm>
            <a:off x="3638079" y="2580366"/>
            <a:ext cx="720000" cy="720000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 fontScale="96429" lnSpcReduction="10000"/>
          </a:bodyPr>
          <a:p>
            <a:pPr algn="ctr"/>
            <a:r>
              <a:rPr dirty="0" sz="28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02</a:t>
            </a:r>
            <a:endParaRPr dirty="0" sz="28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2" name="标题"/>
          <p:cNvSpPr txBox="1"/>
          <p:nvPr>
            <p:custDataLst>
              <p:tags r:id="rId6"/>
            </p:custDataLst>
          </p:nvPr>
        </p:nvSpPr>
        <p:spPr>
          <a:xfrm>
            <a:off x="4200397" y="3546047"/>
            <a:ext cx="1627929" cy="1962578"/>
          </a:xfrm>
          <a:prstGeom prst="rect"/>
          <a:noFill/>
        </p:spPr>
        <p:txBody>
          <a:bodyPr anchor="t" bIns="0" lIns="0" rIns="0" rtlCol="0" tIns="0" wrap="square">
            <a:normAutofit fontScale="95833"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人工智能在人力资源管理中的应用</a:t>
            </a:r>
            <a:endParaRPr altLang="en-US" dirty="0" lang="zh-CN"/>
          </a:p>
        </p:txBody>
      </p:sp>
      <p:cxnSp>
        <p:nvCxnSpPr>
          <p:cNvPr id="3145777" name="直接连接符 31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4006237" y="3300366"/>
            <a:ext cx="0" cy="2791326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4" name="序号"/>
          <p:cNvSpPr txBox="1"/>
          <p:nvPr>
            <p:custDataLst>
              <p:tags r:id="rId8"/>
            </p:custDataLst>
          </p:nvPr>
        </p:nvSpPr>
        <p:spPr>
          <a:xfrm>
            <a:off x="6456975" y="1974165"/>
            <a:ext cx="720000" cy="720000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 fontScale="96429" lnSpcReduction="10000"/>
          </a:bodyPr>
          <a:p>
            <a:pPr algn="ctr"/>
            <a:r>
              <a:rPr dirty="0" sz="28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03</a:t>
            </a:r>
            <a:endParaRPr dirty="0" sz="28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9"/>
            </p:custDataLst>
          </p:nvPr>
        </p:nvSpPr>
        <p:spPr>
          <a:xfrm>
            <a:off x="7018761" y="2939622"/>
            <a:ext cx="1627929" cy="1962578"/>
          </a:xfrm>
          <a:prstGeom prst="rect"/>
          <a:noFill/>
        </p:spPr>
        <p:txBody>
          <a:bodyPr anchor="t" bIns="0" lIns="0" rIns="0" rtlCol="0" tIns="0" wrap="square">
            <a:normAutofit fontScale="95833"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人工智能在人力资源管理中的挑战</a:t>
            </a:r>
            <a:endParaRPr altLang="en-US" dirty="0" lang="zh-CN"/>
          </a:p>
        </p:txBody>
      </p:sp>
      <p:cxnSp>
        <p:nvCxnSpPr>
          <p:cNvPr id="3145779" name="直接连接符 37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6825133" y="2694165"/>
            <a:ext cx="0" cy="2791326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8" name="序号"/>
          <p:cNvSpPr txBox="1"/>
          <p:nvPr>
            <p:custDataLst>
              <p:tags r:id="rId11"/>
            </p:custDataLst>
          </p:nvPr>
        </p:nvSpPr>
        <p:spPr>
          <a:xfrm>
            <a:off x="9275340" y="2818303"/>
            <a:ext cx="720000" cy="720000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 fontScale="96429" lnSpcReduction="10000"/>
          </a:bodyPr>
          <a:p>
            <a:pPr algn="ctr"/>
            <a:r>
              <a:rPr dirty="0" sz="28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04</a:t>
            </a:r>
            <a:endParaRPr dirty="0" sz="28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0" name="标题"/>
          <p:cNvSpPr txBox="1"/>
          <p:nvPr>
            <p:custDataLst>
              <p:tags r:id="rId12"/>
            </p:custDataLst>
          </p:nvPr>
        </p:nvSpPr>
        <p:spPr>
          <a:xfrm>
            <a:off x="9837421" y="3784172"/>
            <a:ext cx="1627929" cy="1962578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应对策略与建议</a:t>
            </a:r>
            <a:endParaRPr altLang="en-US" dirty="0" lang="zh-CN"/>
          </a:p>
        </p:txBody>
      </p:sp>
      <p:cxnSp>
        <p:nvCxnSpPr>
          <p:cNvPr id="3145781" name="直接连接符 49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9643498" y="3538303"/>
            <a:ext cx="0" cy="2791326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52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896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人工智能在人力资源管理中的应用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招聘与筛选</a:t>
            </a:r>
            <a:endParaRPr altLang="en-US" lang="zh-CN"/>
          </a:p>
        </p:txBody>
      </p:sp>
      <p:sp>
        <p:nvSpPr>
          <p:cNvPr id="104896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人工智能在招聘中的应用：自动筛选简历、面试评估、候选人匹配等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人工智能在筛选简历中的应用：自动筛选简历、匹配职位、提高效率等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人工智能在面试评估中的应用：自动评估候选人能力、提高面试效率、减少人为因素等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人工智能在候选人匹配中的应用：根据候选人的技能和经验，自动匹配适合的职位和公司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培训与发展</a:t>
            </a:r>
            <a:endParaRPr altLang="en-US" lang="zh-CN"/>
          </a:p>
        </p:txBody>
      </p:sp>
      <p:sp>
        <p:nvSpPr>
          <p:cNvPr id="104901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人工智能在招聘中的应用：自动化筛选简历，提高招聘效率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人工智能在培训中的应用：个性化推荐学习内容，提高培训效果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人工智能在绩效管理中的应用：自动化评估员工绩效，提高管理效率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人工智能在员工关系管理中的应用：智能客服，解决员工问题，提高员工满意度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4" name="内容占位符 1"/>
          <p:cNvSpPr>
            <a:spLocks noGrp="1"/>
          </p:cNvSpPr>
          <p:nvPr>
            <p:ph idx="4"/>
          </p:nvPr>
        </p:nvSpPr>
        <p:spPr/>
        <p:txBody>
          <a:bodyPr>
            <a:normAutofit fontScale="60000"/>
          </a:bodyPr>
          <a:p>
            <a:r>
              <a:rPr altLang="en-US" lang="zh-CN"/>
              <a:t>定义：绩效管理是指通过一系列科学的方法和工具，对员工的工作绩效进行评估、分析和改进的过程</a:t>
            </a:r>
            <a:endParaRPr altLang="en-US" lang="zh-CN"/>
          </a:p>
          <a:p>
            <a:r>
              <a:rPr altLang="en-US" lang="zh-CN"/>
              <a:t>目的：提高员工的工作效率和工作质量，促进个人和组织的发展</a:t>
            </a:r>
            <a:endParaRPr altLang="en-US" lang="zh-CN"/>
          </a:p>
          <a:p>
            <a:r>
              <a:rPr altLang="en-US" lang="zh-CN"/>
              <a:t>人工智能在绩效管理中的应用：自动化评估、数据分析、智能推荐等</a:t>
            </a:r>
            <a:endParaRPr altLang="en-US" lang="zh-CN"/>
          </a:p>
          <a:p>
            <a:r>
              <a:rPr altLang="en-US" lang="zh-CN"/>
              <a:t>优势：提高评估效率、减少人为因素干扰、个性化推荐等  以下是用户提供的信息和标题： 我正在写一份主题为“人工智能在人力资源管理中的应用与挑战”的PPT,现在准备介绍“人工智能在人力资源管理中的挑战”,请帮我生成“数据安全与隐私保护”为标题的内容 数据安全与隐私保护</a:t>
            </a:r>
            <a:endParaRPr altLang="en-US" lang="zh-CN"/>
          </a:p>
          <a:p>
            <a:pPr lvl="1"/>
            <a:r>
              <a:rPr altLang="en-US" lang="zh-CN"/>
              <a:t>以下是用户提供的信息和标题：</a:t>
            </a:r>
            <a:endParaRPr altLang="en-US" lang="zh-CN"/>
          </a:p>
          <a:p>
            <a:pPr lvl="1"/>
            <a:r>
              <a:rPr altLang="en-US" lang="zh-CN"/>
              <a:t>我正在写一份主题为“人工智能在人力资源管理中的应用与挑战”的PPT,现在准备介绍“人工智能在人力资源管理中的挑战”,请帮我生成“数据安全与隐私保护”为标题的内容</a:t>
            </a:r>
            <a:endParaRPr altLang="en-US" lang="zh-CN"/>
          </a:p>
          <a:p>
            <a:pPr lvl="1"/>
            <a:r>
              <a:rPr altLang="en-US" lang="zh-CN"/>
              <a:t>数据安全与隐私保护</a:t>
            </a:r>
            <a:endParaRPr altLang="en-US" lang="zh-CN"/>
          </a:p>
          <a:p>
            <a:r>
              <a:rPr altLang="en-US" lang="zh-CN"/>
              <a:t>数据安全：确保数据不被泄露、篡改或破坏，保障数据的安全性和完整性</a:t>
            </a:r>
            <a:endParaRPr altLang="en-US" lang="zh-CN"/>
          </a:p>
          <a:p>
            <a:r>
              <a:rPr altLang="en-US" lang="zh-CN"/>
              <a:t>隐私保护：保护员工的个人隐私，避免因数据泄露而造成的损失和影响</a:t>
            </a:r>
            <a:endParaRPr altLang="en-US" lang="zh-CN"/>
          </a:p>
          <a:p>
            <a:r>
              <a:rPr altLang="en-US" lang="zh-CN"/>
              <a:t>挑战：如何平衡数据利用和隐私保护的关系，如何建立完善的数据安全和隐私保护机制</a:t>
            </a:r>
            <a:endParaRPr altLang="en-US" lang="zh-CN"/>
          </a:p>
          <a:p>
            <a:r>
              <a:rPr altLang="en-US" lang="zh-CN"/>
              <a:t>应对策略：加强技术研发、完善法律法规、提高员工意识等</a:t>
            </a:r>
            <a:endParaRPr altLang="en-US" lang="zh-CN"/>
          </a:p>
        </p:txBody>
      </p:sp>
      <p:sp>
        <p:nvSpPr>
          <p:cNvPr id="104907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绩效管理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薪酬与福利</a:t>
            </a:r>
            <a:endParaRPr altLang="en-US" lang="zh-CN"/>
          </a:p>
        </p:txBody>
      </p:sp>
      <p:sp>
        <p:nvSpPr>
          <p:cNvPr id="104911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自动化薪酬计算：减少人为错误，提高效率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1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个性化福利管理：根据员工需求提供定制化福利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2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智能绩效评估：客观、公正地评价员工工作表现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3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预测人才流失：分析员工数据，预测潜在的人才流失风险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7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人工智能在人力资源管理中的挑战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数据隐私与安全</a:t>
            </a:r>
            <a:endParaRPr altLang="en-US" lang="zh-CN"/>
          </a:p>
        </p:txBody>
      </p:sp>
      <p:sp>
        <p:nvSpPr>
          <p:cNvPr id="104924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4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数据隐私：人工智能在人力资源管理中需要处理大量员工数据，包括个人信息、工作表现等，如何保护员工隐私成为重要挑战。</a:t>
            </a:r>
            <a:endParaRPr altLang="en-US" dirty="0" sz="12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4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5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数据安全：人工智能技术可能被黑客攻击或内部泄露，导致员工数据泄露或被篡改，给企业带来损失。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5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5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法律法规：随着人工智能在人力资源管理中的广泛应用，相关法律法规也在不断完善，企业需要遵守相关法律法规，确保数据合法合规。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5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6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技术难题：目前人工智能技术尚未完全成熟，存在一些技术难题，如数据标注、模型训练等，需要不断改进和完善。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算法偏见与公平性</a:t>
            </a:r>
            <a:endParaRPr altLang="en-US" lang="zh-CN"/>
          </a:p>
        </p:txBody>
      </p:sp>
      <p:sp>
        <p:nvSpPr>
          <p:cNvPr id="104930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解决方案：采取措施减少算法偏见，如数据清洗、算法调整等，确保人工智能在人力资源管理中的公平性和公正性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算法偏见：人工智能在人力资源管理中可能存在算法偏见，导致不公平的决策和结果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公平性问题：算法偏见可能导致招聘、薪酬、晋升等方面的不公平，影响员工的工作积极性和满意度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未来挑战：随着人工智能技术的不断发展，需要持续关注算法偏见与公平性问题，并采取有效措施加以解决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员工抗拒与适应问题</a:t>
            </a:r>
            <a:endParaRPr altLang="en-US" lang="zh-CN"/>
          </a:p>
        </p:txBody>
      </p:sp>
      <p:sp>
        <p:nvSpPr>
          <p:cNvPr id="104936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员工对人工智能的抵触心理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员工对人工智能的适应能力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员工对人工智能的信任问题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员工对人工智能的期望与需求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技术更新与迭代风险</a:t>
            </a:r>
            <a:endParaRPr altLang="en-US" lang="zh-CN"/>
          </a:p>
        </p:txBody>
      </p:sp>
      <p:sp>
        <p:nvSpPr>
          <p:cNvPr id="104942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2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3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4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员工对新技术的接受度和培训成本较高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4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法律法规和政策对技术更新的监管和限制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4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技术更新迅速，企业难以跟上发展步伐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4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迭代过程中可能产生技术漏洞和安全隐患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82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应对策略与建议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加强数据保护和合规性管理</a:t>
            </a:r>
            <a:endParaRPr altLang="en-US" lang="zh-CN"/>
          </a:p>
        </p:txBody>
      </p:sp>
      <p:sp>
        <p:nvSpPr>
          <p:cNvPr id="104955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建立完善的数据保护机制：确保员工数据的安全性和隐私性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强化合规性管理：遵守相关法律法规，确保人工智能在人力资源管理中的合规性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提高员工数据意识：加强员工对个人数据的保护意识，减少数据泄露的风险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加强技术研发：不断研发新的技术，提高数据保护和合规性管理的水平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建立公平、透明的算法和决策过程</a:t>
            </a:r>
            <a:endParaRPr altLang="en-US" lang="zh-CN"/>
          </a:p>
        </p:txBody>
      </p:sp>
      <p:sp>
        <p:nvSpPr>
          <p:cNvPr id="104959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9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公开透明地解释算法和决策过程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明确算法和决策过程的目标和原则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建立独立的监督机制，确保算法和决策过程的公正性和准确性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定期评估和调整算法和决策过程，以适应不断变化的环境和需求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提供员工培训和支持，促进技术接纳</a:t>
            </a:r>
            <a:endParaRPr altLang="en-US" lang="zh-CN"/>
          </a:p>
        </p:txBody>
      </p:sp>
      <p:sp>
        <p:nvSpPr>
          <p:cNvPr id="104964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培训员工掌握人工智能技术：通过培训课程或在线学习，使员工了解人工智能的基本概念、原理和应用，提高员工的技术水平。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提供技术支持和指导：建立专门的技术支持团队，为员工提供人工智能技术的咨询和指导，帮助员工更好地应用人工智能技术。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鼓励员工参与技术接纳：通过组织技术交流会、研讨会等活动，鼓励员工积极参与人工智能技术的讨论和应用，提高员工的技术接纳度。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建立激励机制：通过设立奖励机制，激励员工积极学习和应用人工智能技术，提高员工的技术水平和创新能力。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持续关注技术发展，及时调整策略</a:t>
            </a:r>
            <a:endParaRPr altLang="en-US" lang="zh-CN"/>
          </a:p>
        </p:txBody>
      </p:sp>
      <p:sp>
        <p:nvSpPr>
          <p:cNvPr id="104970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关注新技术趋势：关注人工智能在人力资源管理领域的新技术、新应用，了解行业动态和最佳实践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定期评估现有策略：定期评估现有的人力资源管理策略，根据技术发展及时调整和优化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建立灵活的组织文化：倡导开放、创新、包容的组织文化，鼓励员工积极应对变革，提高组织适应能力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加强人才培养与培训：加强人工智能相关的人才培养和技能培训，提高员工对新技术和新应用的认知和掌握能力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4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49746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PRESET_TEXT" val="单击此处编辑母版文本样式"/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96"/>
  <p:tag name="KSO_WM_TEMPLATE_THUMBS_INDEX" val="1、9"/>
</p:tagLst>
</file>

<file path=ppt/tags/tag9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1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94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0296_1*b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VALUE" val="35"/>
  <p:tag name="KSO_WM_UNIT_TYPE" val="b"/>
  <p:tag name="KSO_WM_UNIT_INDEX" val="1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1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6.xml><?xml version="1.0" encoding="utf-8"?>
<p:tagLst xmlns:p="http://schemas.openxmlformats.org/presentationml/2006/main">
  <p:tag name="KSO_WM_SLIDE_ID" val="custom20230296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6"/>
  <p:tag name="KSO_WM_SLIDE_LAYOUT" val="a_b_f"/>
  <p:tag name="KSO_WM_SLIDE_LAYOUT_CNT" val="1_1_1"/>
  <p:tag name="KSO_WM_TEMPLATE_THUMBS_INDEX" val="1、9"/>
  <p:tag name="KSO_WM_SLIDE_CONTENT_AREA" val="{&quot;left&quot;:&quot;140.25&quot;,&quot;top&quot;:&quot;121.15&quot;,&quot;width&quot;:&quot;679.5&quot;,&quot;height&quot;:&quot;208.75&quot;}"/>
</p:tagLst>
</file>

<file path=ppt/tags/tag9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4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6_4*l_h_i*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4*l_h_a*1_1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4*l_h_i*1_1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6_4*l_h_i*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4*l_h_a*1_2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4*l_h_i*1_2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6_4*l_h_i*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4*l_h_a*1_3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4*l_h_i*1_3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6_4*l_h_i*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4*l_h_a*1_4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4*l_h_i*1_4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SLIDE_ID" val="custom20230296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29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3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1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6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51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06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9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23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9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237.xml><?xml version="1.0" encoding="utf-8"?>
<p:tagLst xmlns:p="http://schemas.openxmlformats.org/presentationml/2006/main">
  <p:tag name="KSO_WM_SLIDE_ID" val="custom202302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6"/>
  <p:tag name="KSO_WM_SLIDE_LAYOUT" val="a_f"/>
  <p:tag name="KSO_WM_SLIDE_LAYOUT_CNT" val="1_1"/>
  <p:tag name="KSO_WM_SLIDE_TYPE" val="endPage"/>
  <p:tag name="KSO_WM_SLIDE_SUBTYPE" val="pureTxt"/>
  <p:tag name="KSO_WM_SLIDE_CONTENT_AREA" val="{&quot;left&quot;:&quot;140.25&quot;,&quot;top&quot;:&quot;121.15&quot;,&quot;width&quot;:&quot;679.5&quot;,&quot;height&quot;:&quot;208.7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9">
      <a:dk1>
        <a:srgbClr val="000000"/>
      </a:dk1>
      <a:lt1>
        <a:srgbClr val="FFFFFF"/>
      </a:lt1>
      <a:dk2>
        <a:srgbClr val="043460"/>
      </a:dk2>
      <a:lt2>
        <a:srgbClr val="EFFFFF"/>
      </a:lt2>
      <a:accent1>
        <a:srgbClr val="09FFFF"/>
      </a:accent1>
      <a:accent2>
        <a:srgbClr val="1ADCFF"/>
      </a:accent2>
      <a:accent3>
        <a:srgbClr val="2CB9FF"/>
      </a:accent3>
      <a:accent4>
        <a:srgbClr val="3D97FF"/>
      </a:accent4>
      <a:accent5>
        <a:srgbClr val="4F74FF"/>
      </a:accent5>
      <a:accent6>
        <a:srgbClr val="6051FF"/>
      </a:accent6>
      <a:hlink>
        <a:srgbClr val="4472C4"/>
      </a:hlink>
      <a:folHlink>
        <a:srgbClr val="BFBFBF"/>
      </a:folHlink>
    </a:clrScheme>
    <a:fontScheme name="自定义 7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2023-12-16T14:20:28Z</dcterms:created>
  <dcterms:modified xsi:type="dcterms:W3CDTF">2023-12-16T14:20:28Z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f5d5c8de1bfa400faf18bf6c765c655c_21</vt:lpwstr>
  </property>
</Properties>
</file>