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33" r:id="rId1"/>
    <p:sldMasterId id="2147486370" r:id="rId2"/>
  </p:sldMasterIdLst>
  <p:notesMasterIdLst>
    <p:notesMasterId r:id="rId3"/>
  </p:notesMasterIdLst>
  <p:sldIdLst>
    <p:sldId id="1401" r:id="rId4"/>
    <p:sldId id="1406" r:id="rId5"/>
    <p:sldId id="1411" r:id="rId6"/>
    <p:sldId id="1415" r:id="rId7"/>
    <p:sldId id="1418" r:id="rId8"/>
    <p:sldId id="1421" r:id="rId9"/>
    <p:sldId id="1425" r:id="rId10"/>
    <p:sldId id="1429" r:id="rId11"/>
    <p:sldId id="1432" r:id="rId12"/>
    <p:sldId id="1435" r:id="rId13"/>
    <p:sldId id="1438" r:id="rId14"/>
    <p:sldId id="1442" r:id="rId15"/>
    <p:sldId id="1446" r:id="rId16"/>
    <p:sldId id="1449" r:id="rId17"/>
    <p:sldId id="1452" r:id="rId18"/>
    <p:sldId id="1455" r:id="rId19"/>
    <p:sldId id="1459" r:id="rId20"/>
    <p:sldId id="1463" r:id="rId21"/>
    <p:sldId id="1466" r:id="rId22"/>
    <p:sldId id="1469" r:id="rId23"/>
    <p:sldId id="1472" r:id="rId24"/>
    <p:sldId id="1476" r:id="rId25"/>
    <p:sldId id="1480" r:id="rId26"/>
    <p:sldId id="1483" r:id="rId27"/>
    <p:sldId id="1486" r:id="rId28"/>
    <p:sldId id="1489" r:id="rId29"/>
    <p:sldId id="1493" r:id="rId30"/>
    <p:sldId id="1497" r:id="rId31"/>
    <p:sldId id="1500" r:id="rId32"/>
    <p:sldId id="1503" r:id="rId33"/>
    <p:sldId id="150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34" r:id="rId1"/>
    <p:sldLayoutId id="2147486335" r:id="rId2"/>
    <p:sldLayoutId id="2147486336" r:id="rId3"/>
    <p:sldLayoutId id="2147486337" r:id="rId4"/>
    <p:sldLayoutId id="2147486338" r:id="rId5"/>
    <p:sldLayoutId id="2147486339" r:id="rId6"/>
    <p:sldLayoutId id="2147486340" r:id="rId7"/>
    <p:sldLayoutId id="2147486341" r:id="rId8"/>
    <p:sldLayoutId id="2147486342" r:id="rId9"/>
    <p:sldLayoutId id="2147486343" r:id="rId10"/>
    <p:sldLayoutId id="21474863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71" r:id="rId1"/>
    <p:sldLayoutId id="2147486372" r:id="rId2"/>
    <p:sldLayoutId id="2147486373" r:id="rId3"/>
    <p:sldLayoutId id="2147486374" r:id="rId4"/>
    <p:sldLayoutId id="2147486375" r:id="rId5"/>
    <p:sldLayoutId id="2147486376" r:id="rId6"/>
    <p:sldLayoutId id="2147486377" r:id="rId7"/>
    <p:sldLayoutId id="2147486378" r:id="rId8"/>
    <p:sldLayoutId id="2147486379" r:id="rId9"/>
    <p:sldLayoutId id="2147486380" r:id="rId10"/>
    <p:sldLayoutId id="214748638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初中教育中的团队合作与协作学习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团队合作与协作学习的重要性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初中教育中团队合作与协作学习的实施方式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团队合作与协作学习的技巧和方法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团队合作与协作学习的案例分析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团队合作与协作学习的挑战与对策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团队合作与协作学习的未来发展与展望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团队合作与协作学习的重要性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培养团队合作能力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培养领导能力：在团队合作中，成员有机会扮演不同的角色，提升领导能力。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促进创新思维：团队成员之间的交流和碰撞，有助于激发创新思维，寻找更好的解决方案。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提升沟通技巧：在团队中，成员需要学会倾听和表达，促进有效沟通。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增强责任感：团队成员共同承担任务，通过协作提高个人和团队的责任感。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提高学习效果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团队合作与协作学习能够激发学生的学习兴趣和动力，提高学习积极性和参与度。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团队合作与协作学习能够培养学生的沟通、协作和领导能力，增强学生的综合素质。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团队合作与协作学习能够促进知识的传递和吸收，提高学生的学习效果和成绩。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通过团队合作与协作学习，学生可以互相帮助、互相学习，实现共同进步和提高。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促进个人与集体共同成长</a:t>
            </a:r>
            <a:endParaRPr altLang="en-US" lang="zh-CN"/>
          </a:p>
        </p:txBody>
      </p:sp>
      <p:sp>
        <p:nvSpPr>
          <p:cNvPr id="10490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提升个人能力：在团队中锻炼沟通、协作和领导能力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培养集体意识：增强团队凝聚力和归属感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促进集体成长：通过协作学习实现集体智慧的共享与提升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增强应对挑战能力：共同面对和解决团队中遇到的问题与挑战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初中教育中团队合作与协作学习的实施方式</a:t>
            </a:r>
            <a:endParaRPr altLang="en-US" dirty="0" lang="zh-CN"/>
          </a:p>
        </p:txBody>
      </p:sp>
      <p:sp>
        <p:nvSpPr>
          <p:cNvPr id="10491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分组合作学习</a:t>
            </a:r>
            <a:endParaRPr altLang="en-US" lang="zh-CN"/>
          </a:p>
        </p:txBody>
      </p:sp>
      <p:sp>
        <p:nvSpPr>
          <p:cNvPr id="104916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分组原则：根据学生的兴趣、能力和需求进行合理分组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合作任务：设置明确的合作任务，让学生共同完成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角色分配：每个学生都有明确的角色和职责，发挥自己的特长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教师指导：教师提供必要的指导和支持，帮助学生解决问题和克服困难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课堂讨论与分享</a:t>
            </a:r>
            <a:endParaRPr altLang="en-US" lang="zh-CN"/>
          </a:p>
        </p:txBody>
      </p:sp>
      <p:sp>
        <p:nvSpPr>
          <p:cNvPr id="104920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小组合作：分组进行任务，培养学生的团队协作能力和沟通能力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课堂讨论：鼓励学生积极参与，发表观点，提高思维能力和表达能力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分享经验：让学生分享自己的学习经验、心得体会，促进相互学习和成长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互动交流：教师与学生、学生与学生之间的互动交流，增进彼此了解和信任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集体项目与任务</a:t>
            </a:r>
            <a:endParaRPr altLang="en-US" lang="zh-CN"/>
          </a:p>
        </p:txBody>
      </p:sp>
      <p:sp>
        <p:nvSpPr>
          <p:cNvPr id="104926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集体项目：学生分组完成，共同制定计划和目标，分工合作，互相支持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任务分配：教师根据学生特点和需求，合理分配任务，确保每个学生都能发挥自己的优势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协作技巧：教师教授学生如何进行有效沟通、解决冲突、促进合作，提高学生的团队协作能力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成果展示：学生展示集体项目成果，分享经验教训，互相评价和反思，促进共同成长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课外拓展活动</a:t>
            </a:r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组织学生参加各类团队竞赛，如运动会、文艺比赛等，培养学生的团队协作能力。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开展社会实践活动，如志愿者服务、社区服务等，让学生在实践中学习团队合作和协作精神。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组织学生参加拓展训练营，通过专业的团队建设活动，提高学生的团队协作和沟通能力。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开展小组合作学习，让学生在小组中互相学习、互相帮助，培养团队协作和协作学习能力。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团队合作与协作学习的技巧和方法</a:t>
            </a:r>
            <a:endParaRPr altLang="en-US" dirty="0" lang="zh-CN"/>
          </a:p>
        </p:txBody>
      </p:sp>
      <p:sp>
        <p:nvSpPr>
          <p:cNvPr id="10493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有效沟通与交流</a:t>
            </a:r>
            <a:endParaRPr altLang="en-US" lang="zh-CN"/>
          </a:p>
        </p:txBody>
      </p:sp>
      <p:sp>
        <p:nvSpPr>
          <p:cNvPr id="104941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明确沟通目标，确保信息准确传达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倾听和尊重他人意见，促进信息交流与共享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及时反馈，确保信息接收者理解准确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运用非语言沟通技巧，如肢体语言、面部表情等增强沟通效果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合理分工与协作</a:t>
            </a:r>
            <a:endParaRPr altLang="en-US" lang="zh-CN"/>
          </a:p>
        </p:txBody>
      </p:sp>
      <p:sp>
        <p:nvSpPr>
          <p:cNvPr id="10494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明确团队成员的角色和责任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根据成员的特长和能力进行合理分配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注重团队成员间的沟通和协作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及时调整分工，确保任务顺利进行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互相支持与鼓励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鼓励表达：鼓励团队成员积极表达自己的想法和意见，增强团队的凝聚力和创造力。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互相支持：在团队中，每个成员都应该相互支持，鼓励彼此发挥出最好的水平。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激励与赞美：通过赞美和激励，激发团队成员的积极性和自信心，提高团队的士气和效率。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倾听与理解：团队成员应该相互倾听和理解，尊重彼此的观点和感受，建立良好的沟通氛围。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及时反馈与调整</a:t>
            </a:r>
            <a:endParaRPr altLang="en-US" lang="zh-CN"/>
          </a:p>
        </p:txBody>
      </p:sp>
      <p:sp>
        <p:nvSpPr>
          <p:cNvPr id="1049582" name="圆角矩形 26"/>
          <p:cNvSpPr/>
          <p:nvPr>
            <p:custDataLst>
              <p:tags r:id="rId1"/>
            </p:custDataLst>
          </p:nvPr>
        </p:nvSpPr>
        <p:spPr>
          <a:xfrm>
            <a:off x="1523230" y="1289050"/>
            <a:ext cx="4278220" cy="49616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28"/>
          <p:cNvSpPr/>
          <p:nvPr>
            <p:custDataLst>
              <p:tags r:id="rId2"/>
            </p:custDataLst>
          </p:nvPr>
        </p:nvSpPr>
        <p:spPr>
          <a:xfrm>
            <a:off x="1527275" y="1289050"/>
            <a:ext cx="4270415" cy="2636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6" name="圆角矩形 29"/>
          <p:cNvSpPr/>
          <p:nvPr>
            <p:custDataLst>
              <p:tags r:id="rId3"/>
            </p:custDataLst>
          </p:nvPr>
        </p:nvSpPr>
        <p:spPr>
          <a:xfrm>
            <a:off x="6384071" y="1289050"/>
            <a:ext cx="4278220" cy="49616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文本框 31"/>
          <p:cNvSpPr txBox="1"/>
          <p:nvPr>
            <p:custDataLst>
              <p:tags r:id="rId4"/>
            </p:custDataLst>
          </p:nvPr>
        </p:nvSpPr>
        <p:spPr>
          <a:xfrm>
            <a:off x="1839420" y="1926825"/>
            <a:ext cx="3646157" cy="396600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及时反馈：在团队成员完成任务后，及时给予正面或负面的反馈，帮助他们了解自己的表现和进步情况。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32"/>
          <p:cNvSpPr/>
          <p:nvPr>
            <p:custDataLst>
              <p:tags r:id="rId5"/>
            </p:custDataLst>
          </p:nvPr>
        </p:nvSpPr>
        <p:spPr>
          <a:xfrm>
            <a:off x="6388790" y="1289050"/>
            <a:ext cx="4270415" cy="26364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34"/>
          <p:cNvSpPr txBox="1"/>
          <p:nvPr>
            <p:custDataLst>
              <p:tags r:id="rId6"/>
            </p:custDataLst>
          </p:nvPr>
        </p:nvSpPr>
        <p:spPr>
          <a:xfrm>
            <a:off x="6701610" y="1926151"/>
            <a:ext cx="3645301" cy="396784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调整方法：根据团队成员的不同特点和需求，灵活调整教学方法和策略，以更好地促进他们的学习和成长。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团队合作与协作学习的案例分析</a:t>
            </a:r>
            <a:endParaRPr altLang="en-US" dirty="0" lang="zh-CN"/>
          </a:p>
        </p:txBody>
      </p:sp>
      <p:sp>
        <p:nvSpPr>
          <p:cNvPr id="10496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案例名称：初中物理实验课程中的小组合作探究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案例简介：学生在物理实验课程中通过小组合作探究，完成实验任务，提高团队协作能力。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案例效果：学生通过合作探究，不仅掌握了物理知识，还提高了团队协作和沟通能力。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案例总结：成功的团队合作与协作学习需要良好的组织、分工和沟通，教师需要给予学生充分的指导和支持。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案例分析：成功因素与经验教训</a:t>
            </a:r>
            <a:endParaRPr altLang="en-US" lang="zh-CN"/>
          </a:p>
        </p:txBody>
      </p:sp>
      <p:sp>
        <p:nvSpPr>
          <p:cNvPr id="1049734" name="矩形: 圆角 4"/>
          <p:cNvSpPr/>
          <p:nvPr>
            <p:custDataLst>
              <p:tags r:id="rId1"/>
            </p:custDataLst>
          </p:nvPr>
        </p:nvSpPr>
        <p:spPr>
          <a:xfrm>
            <a:off x="608330" y="3269615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1134110" y="3404235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tx1"/>
                </a:solidFill>
                <a:latin typeface="+mn-ea"/>
              </a:rPr>
              <a:t>成功因素：有效的沟通、明确的分工、共同的目标、互相信任</a:t>
            </a:r>
            <a:endParaRPr altLang="en-US" dirty="0" sz="14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38" name="矩形: 圆角 4"/>
          <p:cNvSpPr/>
          <p:nvPr>
            <p:custDataLst>
              <p:tags r:id="rId3"/>
            </p:custDataLst>
          </p:nvPr>
        </p:nvSpPr>
        <p:spPr>
          <a:xfrm>
            <a:off x="6474460" y="3269615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6921500" y="3404235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837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经验教训：及时解决冲突、保持开放的心态、持续的反馈与改进、重视团队成员的成长与发展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可借鉴之处与改进空间</a:t>
            </a:r>
            <a:endParaRPr altLang="en-US" lang="zh-CN"/>
          </a:p>
        </p:txBody>
      </p:sp>
      <p:sp>
        <p:nvSpPr>
          <p:cNvPr id="10497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案例分析：具体分析案例中团队合作与协作学习的过程、方法和效果，提炼出其中的关键要素和成功因素。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实际应用：探讨如何将案例中的成功经验应用到实际教学中，提高团队合作与协作学习的效果和质量。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可借鉴之处：案例中团队合作与协作学习的成功经验，如有效的沟通、分工合作、互相支持等。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改进空间：分析案例中存在的问题和不足，如合作中出现的矛盾、沟通障碍、任务分配不均等，并提出相应的改进措施。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案例对初中教育的启示</a:t>
            </a:r>
            <a:endParaRPr altLang="en-US" lang="zh-CN"/>
          </a:p>
        </p:txBody>
      </p:sp>
      <p:sp>
        <p:nvSpPr>
          <p:cNvPr id="104983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团队合作与协作学习有助于培养学生的沟通能力和合作精神，提高学习效果。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案例中的团队成员通过协作，实现了共同的目标，提高了学生的学习动力和自信心。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初中教育应注重培养学生的创新思维和解决问题的能力，案例中的团队协作方式有助于激发学生的创造力和独立思考能力。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初中教育中的教师应当注重引导学生进行团队协作，通过合作完成学习任务，提高学生的综合素质和未来的职业发展能力。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团队合作与协作学习的挑战与对策</a:t>
            </a:r>
            <a:endParaRPr altLang="en-US" dirty="0" lang="zh-CN"/>
          </a:p>
        </p:txBody>
      </p:sp>
      <p:sp>
        <p:nvSpPr>
          <p:cNvPr id="10498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常见问题与挑战</a:t>
            </a:r>
            <a:endParaRPr altLang="en-US" lang="zh-CN"/>
          </a:p>
        </p:txBody>
      </p:sp>
      <p:sp>
        <p:nvSpPr>
          <p:cNvPr id="104994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缺乏有效沟通：团队成员之间信息传递不畅，影响协作效率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任务分配不均：部分成员任务过多，部分成员任务过少，导致工作负担不均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缺乏信任：团队成员之间缺乏信任，难以形成默契和协作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目标不一致：团队成员对目标的理解和期望不一致，导致行动方向分散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解决对策与方法</a:t>
            </a:r>
            <a:endParaRPr altLang="en-US" lang="zh-CN"/>
          </a:p>
        </p:txBody>
      </p:sp>
      <p:sp>
        <p:nvSpPr>
          <p:cNvPr id="104998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建立明确的团队目标和分工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促进有效的沟通与交流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培养团队意识和合作精神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建立科学的评价机制和激励机制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教师角色与指导策略</a:t>
            </a:r>
            <a:endParaRPr altLang="en-US" lang="zh-CN"/>
          </a:p>
        </p:txBody>
      </p:sp>
      <p:sp>
        <p:nvSpPr>
          <p:cNvPr id="1050024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教师作为引导者：激发学生的团队合作意识，引导学生进行协作学习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教师作为组织者：合理安排学习任务，确保团队成员的分工与合作有效进行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教师作为促进者：鼓励学生发挥各自的优势，促进团队成员间的交流与互动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教师作为评估者：对团队及成员的表现进行及时评价与反馈，帮助学生发现问题并改进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评价与激励机制的建立</a:t>
            </a:r>
            <a:endParaRPr altLang="en-US" lang="zh-CN"/>
          </a:p>
        </p:txBody>
      </p:sp>
      <p:sp>
        <p:nvSpPr>
          <p:cNvPr id="105008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强化团队荣誉感：通过集体活动、团队建设等方式增强团队凝聚力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建立有效的评价机制：定期对团队成员进行评价，确保公正客观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激励措施多样化：除了物质奖励，还可以采取精神激励、晋升激励等方式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个人成长与团队发展相结合：鼓励团队成员在团队协作中实现个人成长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团队合作与协作学习的未来发展与展望</a:t>
            </a:r>
            <a:endParaRPr altLang="en-US" dirty="0" lang="zh-CN"/>
          </a:p>
        </p:txBody>
      </p:sp>
      <p:sp>
        <p:nvSpPr>
          <p:cNvPr id="10501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教育改革趋势下的团队合作与协作学习</a:t>
            </a:r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增强学生自主学习能力：团队合作与协作学习能够培养学生的自主学习能力和合作精神，适应教育改革趋势。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促进教育公平：通过团队合作与协作学习，可以让学生更好地利用资源，提高学习效果，促进教育公平。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提升教师教学能力：团队合作与协作学习需要教师具备更高的教学能力和指导能力，有助于提升教师的教学水平。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适应未来社会需求：随着社会的发展，团队合作与协作能力越来越成为人们必备的素质，初中教育中的团队合作与协作学习将为学生未来的发展奠定基础。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技术手段在团队合作与协作学习中的应用前景</a:t>
            </a:r>
            <a:endParaRPr altLang="en-US" lang="zh-CN"/>
          </a:p>
        </p:txBody>
      </p:sp>
      <p:sp>
        <p:nvSpPr>
          <p:cNvPr id="1050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人工智能：AI技术将为团队合作与协作学习提供个性化支持，提升学习效果。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虚拟现实：VR技术将创造沉浸式学习环境，增强团队成员之间的互动与合作。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在线学习平台：随着技术的发展，更多高效、便捷的在线学习平台将涌现，支持团队成员随时随地展开协作学习。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数据挖掘与分析：通过分析学习数据，为团队提供更精准的学习建议和优化方案，提升团队协作效率。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团队合作与协作学习对个人和社会的长远影响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促进社会和谐：团队合作与协作学习有助于培养人们的团队精神和合作意识，增强社会凝聚力和稳定性。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提高个人能力：团队合作与协作学习能够培养个人的沟通、协作、领导和解决问题的能力，增强个人竞争力。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推动创新发展：团队合作与协作学习能够激发人们的创新思维和创造力，促进社会的发展和进步。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提升教育质量：团队合作与协作学习能够改善教育环境，提高教育质量和教育效果，培养更多优秀的人才。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3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5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2024-01-01T07:29:00Z</dcterms:created>
  <dcterms:modified xsi:type="dcterms:W3CDTF">2024-01-01T07:29:00Z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be81f1a8dee64d8e869f6e284c5a16b8_21</vt:lpwstr>
  </property>
</Properties>
</file>