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116" r:id="rId1"/>
    <p:sldMasterId id="2147484153" r:id="rId2"/>
  </p:sldMasterIdLst>
  <p:notesMasterIdLst>
    <p:notesMasterId r:id="rId3"/>
  </p:notesMasterIdLst>
  <p:sldIdLst>
    <p:sldId id="474" r:id="rId4"/>
    <p:sldId id="477" r:id="rId5"/>
    <p:sldId id="480" r:id="rId6"/>
    <p:sldId id="483" r:id="rId7"/>
    <p:sldId id="486" r:id="rId8"/>
    <p:sldId id="489" r:id="rId9"/>
    <p:sldId id="492" r:id="rId10"/>
    <p:sldId id="495" r:id="rId11"/>
    <p:sldId id="498" r:id="rId12"/>
    <p:sldId id="501" r:id="rId13"/>
    <p:sldId id="504" r:id="rId14"/>
    <p:sldId id="507" r:id="rId15"/>
    <p:sldId id="510" r:id="rId16"/>
    <p:sldId id="513" r:id="rId17"/>
    <p:sldId id="516" r:id="rId18"/>
    <p:sldId id="519" r:id="rId19"/>
    <p:sldId id="522" r:id="rId20"/>
    <p:sldId id="525" r:id="rId21"/>
    <p:sldId id="528" r:id="rId22"/>
    <p:sldId id="531" r:id="rId23"/>
    <p:sldId id="534" r:id="rId24"/>
    <p:sldId id="537" r:id="rId25"/>
    <p:sldId id="540" r:id="rId26"/>
    <p:sldId id="543" r:id="rId27"/>
    <p:sldId id="546" r:id="rId28"/>
    <p:sldId id="549" r:id="rId29"/>
    <p:sldId id="552" r:id="rId30"/>
    <p:sldId id="555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tags" Target="../tags/tag9.xml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2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image" Target="../media/image3.png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tags" Target="../tags/tag28.xml"/><Relationship Id="rId5" Type="http://schemas.openxmlformats.org/officeDocument/2006/relationships/tags" Target="../tags/tag29.xml"/><Relationship Id="rId6" Type="http://schemas.openxmlformats.org/officeDocument/2006/relationships/tags" Target="../tags/tag30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image" Target="../media/image4.png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image" Target="../media/image5.png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image" Target="../media/image5.png"/><Relationship Id="rId7" Type="http://schemas.openxmlformats.org/officeDocument/2006/relationships/tags" Target="../tags/tag53.xml"/><Relationship Id="rId8" Type="http://schemas.openxmlformats.org/officeDocument/2006/relationships/image" Target="../media/image4.png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image" Target="../media/image6.png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" descr="preencoded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3905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1190479"/>
            <a:ext cx="5257800" cy="245209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99" y="4144300"/>
            <a:ext cx="5343524" cy="1404250"/>
          </a:xfrm>
        </p:spPr>
        <p:txBody>
          <a:bodyPr anchor="t">
            <a:normAutofit/>
          </a:bodyPr>
          <a:lstStyle>
            <a:lvl1pPr algn="just" indent="0" marL="0">
              <a:lnSpc>
                <a:spcPct val="100000"/>
              </a:lnSpc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838198" y="3668858"/>
            <a:ext cx="5257802" cy="482678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2"/>
          <p:cNvSpPr>
            <a:spLocks noGrp="1"/>
          </p:cNvSpPr>
          <p:nvPr>
            <p:ph type="dt" sz="half" idx="18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9"/>
            <p:custDataLst>
              <p:tags r:id="rId7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20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0045"/>
            <a:ext cx="9267701" cy="65468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png" descr="preencoded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2125714"/>
          </a:xfrm>
          <a:prstGeom prst="rect"/>
        </p:spPr>
      </p:pic>
      <p:sp>
        <p:nvSpPr>
          <p:cNvPr id="1048690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40105" y="449580"/>
            <a:ext cx="10608945" cy="89662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矩形 2"/>
          <p:cNvSpPr/>
          <p:nvPr userDrawn="1">
            <p:custDataLst>
              <p:tags r:id="rId1"/>
            </p:custDataLst>
          </p:nvPr>
        </p:nvSpPr>
        <p:spPr>
          <a:xfrm>
            <a:off x="-12700" y="6985"/>
            <a:ext cx="12204700" cy="6851015"/>
          </a:xfrm>
          <a:prstGeom prst="rect"/>
          <a:gradFill>
            <a:gsLst>
              <a:gs pos="0">
                <a:schemeClr val="accent3">
                  <a:lumMod val="1000"/>
                  <a:lumOff val="99000"/>
                </a:schemeClr>
              </a:gs>
              <a:gs pos="74000">
                <a:schemeClr val="accent2">
                  <a:lumMod val="15000"/>
                  <a:lumOff val="85000"/>
                </a:schemeClr>
              </a:gs>
              <a:gs pos="100000">
                <a:schemeClr val="accent2">
                  <a:lumMod val="15000"/>
                  <a:lumOff val="8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0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 anchor="t">
            <a:normAutofit/>
          </a:bodyPr>
          <a:lstStyle>
            <a:lvl1pPr algn="just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 anchor="b">
            <a:noAutofit/>
          </a:bodyPr>
          <a:lstStyle>
            <a:lvl1pPr algn="just" indent="0" marL="0">
              <a:buNone/>
              <a:defRPr b="1" sz="80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61" name="图片 4" descr="未标题-4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56742" t="21431" b="17463"/>
          <a:stretch>
            <a:fillRect/>
          </a:stretch>
        </p:blipFill>
        <p:spPr>
          <a:xfrm>
            <a:off x="7108825" y="1150966"/>
            <a:ext cx="5085715" cy="5711190"/>
          </a:xfrm>
          <a:prstGeom prst="rect"/>
        </p:spPr>
      </p:pic>
      <p:sp>
        <p:nvSpPr>
          <p:cNvPr id="1048704" name="日期占位符 3"/>
          <p:cNvSpPr>
            <a:spLocks noGrp="1"/>
          </p:cNvSpPr>
          <p:nvPr>
            <p:ph type="dt" sz="half" idx="14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5"/>
            <p:custDataLst>
              <p:tags r:id="rId7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6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9288000" cy="6552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 cstate="print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65" name="图片 13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75357" t="19812" r="7610" b="57361"/>
          <a:stretch>
            <a:fillRect/>
          </a:stretch>
        </p:blipFill>
        <p:spPr>
          <a:xfrm>
            <a:off x="9882505" y="0"/>
            <a:ext cx="2309495" cy="241808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67" name="图片 13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rcRect l="75357" t="19812" r="7610" b="57361"/>
          <a:stretch>
            <a:fillRect/>
          </a:stretch>
        </p:blipFill>
        <p:spPr>
          <a:xfrm>
            <a:off x="9882505" y="0"/>
            <a:ext cx="2309495" cy="2418080"/>
          </a:xfrm>
          <a:prstGeom prst="rect"/>
        </p:spPr>
      </p:pic>
      <p:pic>
        <p:nvPicPr>
          <p:cNvPr id="2097169" name="图片 1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 cstate="print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6295" y="239395"/>
            <a:ext cx="9029065" cy="596900"/>
          </a:xfrm>
        </p:spPr>
        <p:txBody>
          <a:bodyPr/>
          <a:lstStyle>
            <a:lvl1pPr>
              <a:defRPr sz="28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836295"/>
            <a:ext cx="9027795" cy="365760"/>
          </a:xfrm>
        </p:spPr>
        <p:txBody>
          <a:bodyPr anchor="t"/>
          <a:lstStyle>
            <a:lvl1pPr indent="0" marL="0">
              <a:buNone/>
              <a:defRPr b="0" sz="1600">
                <a:solidFill>
                  <a:schemeClr val="accent1">
                    <a:lumMod val="5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71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994150" y="0"/>
            <a:ext cx="8197850" cy="6858000"/>
          </a:xfrm>
          <a:prstGeom prst="rect"/>
        </p:spPr>
      </p:pic>
      <p:sp>
        <p:nvSpPr>
          <p:cNvPr id="1048772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645160" y="624840"/>
            <a:ext cx="3348990" cy="3051810"/>
          </a:xfr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645160" y="3878580"/>
            <a:ext cx="2743200" cy="2185670"/>
          </a:xfrm>
        </p:spPr>
        <p:txBody>
          <a:bodyPr anchor="t" anchorCtr="0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8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9"/>
            <p:custDataLst>
              <p:tags r:id="rId7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20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6.xml"/><Relationship Id="rId13" Type="http://schemas.openxmlformats.org/officeDocument/2006/relationships/tags" Target="../tags/tag67.xml"/><Relationship Id="rId14" Type="http://schemas.openxmlformats.org/officeDocument/2006/relationships/image" Target="../media/image5.png"/><Relationship Id="rId15" Type="http://schemas.openxmlformats.org/officeDocument/2006/relationships/tags" Target="../tags/tag68.xml"/><Relationship Id="rId16" Type="http://schemas.openxmlformats.org/officeDocument/2006/relationships/image" Target="../media/image4.png"/><Relationship Id="rId17" Type="http://schemas.openxmlformats.org/officeDocument/2006/relationships/tags" Target="../tags/tag69.xml"/><Relationship Id="rId18" Type="http://schemas.openxmlformats.org/officeDocument/2006/relationships/tags" Target="../tags/tag70.xml"/><Relationship Id="rId19" Type="http://schemas.openxmlformats.org/officeDocument/2006/relationships/tags" Target="../tags/tag71.xml"/><Relationship Id="rId20" Type="http://schemas.openxmlformats.org/officeDocument/2006/relationships/tags" Target="../tags/tag72.xml"/><Relationship Id="rId21" Type="http://schemas.openxmlformats.org/officeDocument/2006/relationships/tags" Target="../tags/tag73.xml"/><Relationship Id="rId22" Type="http://schemas.openxmlformats.org/officeDocument/2006/relationships/tags" Target="../tags/tag74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7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1190625"/>
          </a:xfrm>
          <a:prstGeom prst="rect"/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pic>
        <p:nvPicPr>
          <p:cNvPr id="2097153" name="图片 1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75357" t="19812" r="7610" b="57361"/>
          <a:stretch>
            <a:fillRect/>
          </a:stretch>
        </p:blipFill>
        <p:spPr>
          <a:xfrm>
            <a:off x="9890125" y="0"/>
            <a:ext cx="2309495" cy="2418080"/>
          </a:xfrm>
          <a:prstGeom prst="rect"/>
        </p:spPr>
      </p:pic>
      <p:pic>
        <p:nvPicPr>
          <p:cNvPr id="2097155" name="图片 11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 cstate="print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0045"/>
            <a:ext cx="9288439" cy="654685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460500"/>
            <a:ext cx="10515600" cy="4717415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154" r:id="rId1"/>
    <p:sldLayoutId id="2147484155" r:id="rId2"/>
    <p:sldLayoutId id="2147484156" r:id="rId3"/>
    <p:sldLayoutId id="2147484157" r:id="rId4"/>
    <p:sldLayoutId id="2147484158" r:id="rId5"/>
    <p:sldLayoutId id="2147484159" r:id="rId6"/>
    <p:sldLayoutId id="2147484160" r:id="rId7"/>
    <p:sldLayoutId id="2147484161" r:id="rId8"/>
    <p:sldLayoutId id="2147484162" r:id="rId9"/>
    <p:sldLayoutId id="2147484163" r:id="rId10"/>
    <p:sldLayoutId id="214748416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tags" Target="../tags/tag89.xml"/><Relationship Id="rId12" Type="http://schemas.openxmlformats.org/officeDocument/2006/relationships/tags" Target="../tags/tag90.xml"/><Relationship Id="rId13" Type="http://schemas.openxmlformats.org/officeDocument/2006/relationships/tags" Target="../tags/tag91.xml"/><Relationship Id="rId14" Type="http://schemas.openxmlformats.org/officeDocument/2006/relationships/tags" Target="../tags/tag9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tags" Target="../tags/tag123.xml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tags" Target="../tags/tag193.xml"/><Relationship Id="rId18" Type="http://schemas.openxmlformats.org/officeDocument/2006/relationships/tags" Target="../tags/tag194.xml"/><Relationship Id="rId19" Type="http://schemas.openxmlformats.org/officeDocument/2006/relationships/tags" Target="../tags/tag195.xml"/><Relationship Id="rId20" Type="http://schemas.openxmlformats.org/officeDocument/2006/relationships/tags" Target="../tags/tag196.xml"/><Relationship Id="rId21" Type="http://schemas.openxmlformats.org/officeDocument/2006/relationships/tags" Target="../tags/tag197.xml"/><Relationship Id="rId22" Type="http://schemas.openxmlformats.org/officeDocument/2006/relationships/tags" Target="../tags/tag198.xml"/><Relationship Id="rId23" Type="http://schemas.openxmlformats.org/officeDocument/2006/relationships/tags" Target="../tags/tag199.xml"/><Relationship Id="rId24" Type="http://schemas.openxmlformats.org/officeDocument/2006/relationships/tags" Target="../tags/tag200.xml"/><Relationship Id="rId25" Type="http://schemas.openxmlformats.org/officeDocument/2006/relationships/tags" Target="../tags/tag201.xml"/><Relationship Id="rId26" Type="http://schemas.openxmlformats.org/officeDocument/2006/relationships/tags" Target="../tags/tag202.xml"/><Relationship Id="rId27" Type="http://schemas.openxmlformats.org/officeDocument/2006/relationships/tags" Target="../tags/tag203.xml"/><Relationship Id="rId28" Type="http://schemas.openxmlformats.org/officeDocument/2006/relationships/tags" Target="../tags/tag204.xml"/><Relationship Id="rId29" Type="http://schemas.openxmlformats.org/officeDocument/2006/relationships/tags" Target="../tags/tag205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0479"/>
            <a:ext cx="5257800" cy="2452093"/>
          </a:xfrm>
        </p:spPr>
        <p:txBody>
          <a:bodyPr/>
          <a:p>
            <a:r>
              <a:rPr altLang="en-US" dirty="0" lang="zh-CN"/>
              <a:t>数字校园的学生发展与生涯规划</a:t>
            </a:r>
            <a:endParaRPr altLang="en-US" dirty="0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99" y="4144300"/>
            <a:ext cx="5343524" cy="140425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dirty="0" lang="zh-CN"/>
          </a:p>
        </p:txBody>
      </p:sp>
      <p:sp>
        <p:nvSpPr>
          <p:cNvPr id="1048652" name="副标题 7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单击此处添加副标题</a:t>
            </a:r>
            <a:endParaRPr altLang="zh-CN" dirty="0" lang="en-US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8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40105" y="449580"/>
            <a:ext cx="10608945" cy="89662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96" name="序号"/>
          <p:cNvSpPr txBox="1"/>
          <p:nvPr>
            <p:custDataLst>
              <p:tags r:id="rId2"/>
            </p:custDataLst>
          </p:nvPr>
        </p:nvSpPr>
        <p:spPr>
          <a:xfrm>
            <a:off x="1132840" y="2915920"/>
            <a:ext cx="1271270" cy="84074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01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3"/>
            </p:custDataLst>
          </p:nvPr>
        </p:nvSpPr>
        <p:spPr>
          <a:xfrm>
            <a:off x="2693035" y="2916555"/>
            <a:ext cx="3610610" cy="838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添加目录项标题</a:t>
            </a:r>
            <a:endParaRPr altLang="en-US" b="1" dirty="0" sz="2400" lang="zh-CN" spc="300">
              <a:solidFill>
                <a:schemeClr val="accent1">
                  <a:lumMod val="50000"/>
                </a:schemeClr>
              </a:solidFill>
              <a:latin typeface="+mn-ea"/>
              <a:ea typeface="+mj-ea"/>
              <a:sym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4"/>
            </p:custDataLst>
          </p:nvPr>
        </p:nvSpPr>
        <p:spPr>
          <a:xfrm>
            <a:off x="6474460" y="2915920"/>
            <a:ext cx="1271270" cy="84074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02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5"/>
            </p:custDataLst>
          </p:nvPr>
        </p:nvSpPr>
        <p:spPr>
          <a:xfrm>
            <a:off x="8034655" y="2916555"/>
            <a:ext cx="3610610" cy="838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数字校园对学生发展的影响</a:t>
            </a:r>
            <a:endParaRPr altLang="en-US" b="1" dirty="0" sz="2400" lang="zh-CN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6"/>
            </p:custDataLst>
          </p:nvPr>
        </p:nvSpPr>
        <p:spPr>
          <a:xfrm>
            <a:off x="6474460" y="3917950"/>
            <a:ext cx="1271270" cy="84074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04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06" name="项标题"/>
          <p:cNvSpPr txBox="1"/>
          <p:nvPr>
            <p:custDataLst>
              <p:tags r:id="rId7"/>
            </p:custDataLst>
          </p:nvPr>
        </p:nvSpPr>
        <p:spPr>
          <a:xfrm>
            <a:off x="8034655" y="3918585"/>
            <a:ext cx="3610610" cy="838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数字校园中学生发展与生涯规划的实施策略</a:t>
            </a:r>
            <a:endParaRPr altLang="en-US" b="1" dirty="0" sz="2400" lang="zh-CN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8" name="序号"/>
          <p:cNvSpPr txBox="1"/>
          <p:nvPr>
            <p:custDataLst>
              <p:tags r:id="rId8"/>
            </p:custDataLst>
          </p:nvPr>
        </p:nvSpPr>
        <p:spPr>
          <a:xfrm>
            <a:off x="6474460" y="4919980"/>
            <a:ext cx="1271270" cy="84074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06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0" name="项标题"/>
          <p:cNvSpPr txBox="1"/>
          <p:nvPr>
            <p:custDataLst>
              <p:tags r:id="rId9"/>
            </p:custDataLst>
          </p:nvPr>
        </p:nvSpPr>
        <p:spPr>
          <a:xfrm>
            <a:off x="8034655" y="4920615"/>
            <a:ext cx="3610610" cy="838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未来展望与总结</a:t>
            </a:r>
            <a:endParaRPr altLang="en-US" b="1" dirty="0" sz="2400" lang="zh-CN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12" name="序号"/>
          <p:cNvSpPr txBox="1"/>
          <p:nvPr>
            <p:custDataLst>
              <p:tags r:id="rId10"/>
            </p:custDataLst>
          </p:nvPr>
        </p:nvSpPr>
        <p:spPr>
          <a:xfrm>
            <a:off x="1132840" y="3917950"/>
            <a:ext cx="1271270" cy="84074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03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4" name="项标题"/>
          <p:cNvSpPr txBox="1"/>
          <p:nvPr>
            <p:custDataLst>
              <p:tags r:id="rId11"/>
            </p:custDataLst>
          </p:nvPr>
        </p:nvSpPr>
        <p:spPr>
          <a:xfrm>
            <a:off x="2693035" y="3918585"/>
            <a:ext cx="3610610" cy="838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学生发展与生涯规划的重要性</a:t>
            </a:r>
            <a:endParaRPr altLang="en-US" b="1" dirty="0" sz="2400" lang="zh-CN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16" name="序号"/>
          <p:cNvSpPr txBox="1"/>
          <p:nvPr>
            <p:custDataLst>
              <p:tags r:id="rId12"/>
            </p:custDataLst>
          </p:nvPr>
        </p:nvSpPr>
        <p:spPr>
          <a:xfrm>
            <a:off x="1132840" y="4919980"/>
            <a:ext cx="1271270" cy="84074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05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8" name="项标题"/>
          <p:cNvSpPr txBox="1"/>
          <p:nvPr>
            <p:custDataLst>
              <p:tags r:id="rId13"/>
            </p:custDataLst>
          </p:nvPr>
        </p:nvSpPr>
        <p:spPr>
          <a:xfrm>
            <a:off x="2693035" y="4920615"/>
            <a:ext cx="3610610" cy="838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数字校园中学生发展与生涯规划的挑战与对策</a:t>
            </a:r>
            <a:endParaRPr altLang="en-US" b="1" dirty="0" sz="2400" lang="zh-CN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p>
            <a:r>
              <a:rPr altLang="en-US" lang="zh-CN"/>
              <a:t>数字校园对学生发展的影响</a:t>
            </a:r>
            <a:endParaRPr altLang="en-US" lang="zh-CN"/>
          </a:p>
        </p:txBody>
      </p:sp>
      <p:sp>
        <p:nvSpPr>
          <p:cNvPr id="10488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数字校园的建设背景</a:t>
            </a:r>
            <a:endParaRPr altLang="en-US" lang="zh-CN"/>
          </a:p>
        </p:txBody>
      </p:sp>
      <p:sp>
        <p:nvSpPr>
          <p:cNvPr id="10489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3942" y="1460500"/>
            <a:ext cx="1265900" cy="126809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2625" y="3174698"/>
            <a:ext cx="1968998" cy="30031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信息技术的发展：随着信息技术的不断发展，数字校园的建设成为必然趋势。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42"/>
          <p:cNvSpPr/>
          <p:nvPr>
            <p:custDataLst>
              <p:tags r:id="rId3"/>
            </p:custDataLst>
          </p:nvPr>
        </p:nvSpPr>
        <p:spPr>
          <a:xfrm>
            <a:off x="1543004" y="2802186"/>
            <a:ext cx="1707901" cy="120946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30229" y="1460500"/>
            <a:ext cx="1265900" cy="126809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78269" y="3174698"/>
            <a:ext cx="1968998" cy="30031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教育改革的需求：教育改革需要新的教学模式和手段，数字校园的建设可以满足这一需求。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43"/>
          <p:cNvSpPr/>
          <p:nvPr>
            <p:custDataLst>
              <p:tags r:id="rId6"/>
            </p:custDataLst>
          </p:nvPr>
        </p:nvSpPr>
        <p:spPr>
          <a:xfrm>
            <a:off x="4009290" y="2802186"/>
            <a:ext cx="1707901" cy="120946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5873" y="1460500"/>
            <a:ext cx="1265900" cy="126809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555" y="3174698"/>
            <a:ext cx="1968998" cy="30031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提高教育质量：数字校园的建设可以提高教育质量，促进学生的全面发展。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44"/>
          <p:cNvSpPr/>
          <p:nvPr>
            <p:custDataLst>
              <p:tags r:id="rId9"/>
            </p:custDataLst>
          </p:nvPr>
        </p:nvSpPr>
        <p:spPr>
          <a:xfrm>
            <a:off x="6474292" y="2802186"/>
            <a:ext cx="1707901" cy="120946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61517" y="1460500"/>
            <a:ext cx="1265900" cy="126809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10200" y="3174698"/>
            <a:ext cx="1968998" cy="30031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适应未来社会的需要：未来社会需要具备数字化技能的人才，数字校园的建设可以为学生提供更好的数字化学习环境。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45"/>
          <p:cNvSpPr/>
          <p:nvPr>
            <p:custDataLst>
              <p:tags r:id="rId12"/>
            </p:custDataLst>
          </p:nvPr>
        </p:nvSpPr>
        <p:spPr>
          <a:xfrm>
            <a:off x="8940579" y="2802186"/>
            <a:ext cx="1707901" cy="120946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数字校园对学生发展的促进作用</a:t>
            </a:r>
            <a:endParaRPr altLang="en-US" lang="zh-CN"/>
          </a:p>
        </p:txBody>
      </p:sp>
      <p:sp>
        <p:nvSpPr>
          <p:cNvPr id="1049026" name="矩形: 圆角 1"/>
          <p:cNvSpPr/>
          <p:nvPr>
            <p:custDataLst>
              <p:tags r:id="rId1"/>
            </p:custDataLst>
          </p:nvPr>
        </p:nvSpPr>
        <p:spPr>
          <a:xfrm>
            <a:off x="838200" y="2362392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028" name="Freeform 7"/>
          <p:cNvSpPr/>
          <p:nvPr>
            <p:custDataLst>
              <p:tags r:id="rId2"/>
            </p:custDataLst>
          </p:nvPr>
        </p:nvSpPr>
        <p:spPr bwMode="auto">
          <a:xfrm flipV="1">
            <a:off x="958055" y="2495023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30" name="标题"/>
          <p:cNvSpPr txBox="1"/>
          <p:nvPr>
            <p:custDataLst>
              <p:tags r:id="rId3"/>
            </p:custDataLst>
          </p:nvPr>
        </p:nvSpPr>
        <p:spPr>
          <a:xfrm>
            <a:off x="958055" y="2454869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32" name="正文"/>
          <p:cNvSpPr txBox="1"/>
          <p:nvPr>
            <p:custDataLst>
              <p:tags r:id="rId4"/>
            </p:custDataLst>
          </p:nvPr>
        </p:nvSpPr>
        <p:spPr>
          <a:xfrm>
            <a:off x="2334866" y="2363609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促进自主学习：数字校园提供丰富的学习资源和在线课程，帮助学生自主学习，提高学习效率。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034" name="矩形: 圆角 19"/>
          <p:cNvSpPr/>
          <p:nvPr>
            <p:custDataLst>
              <p:tags r:id="rId5"/>
            </p:custDataLst>
          </p:nvPr>
        </p:nvSpPr>
        <p:spPr>
          <a:xfrm>
            <a:off x="6159274" y="2362392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036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3045" y="2493806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38" name="标题"/>
          <p:cNvSpPr txBox="1"/>
          <p:nvPr>
            <p:custDataLst>
              <p:tags r:id="rId7"/>
            </p:custDataLst>
          </p:nvPr>
        </p:nvSpPr>
        <p:spPr>
          <a:xfrm>
            <a:off x="6273045" y="2454260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40" name="正文"/>
          <p:cNvSpPr txBox="1"/>
          <p:nvPr>
            <p:custDataLst>
              <p:tags r:id="rId8"/>
            </p:custDataLst>
          </p:nvPr>
        </p:nvSpPr>
        <p:spPr>
          <a:xfrm>
            <a:off x="7650464" y="2364825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拓展学习空间：数字校园打破传统教室的限制，使学生可以在任何时间、任何地点进行学习，拓展了学习空间。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042" name="矩形: 圆角 28"/>
          <p:cNvSpPr/>
          <p:nvPr>
            <p:custDataLst>
              <p:tags r:id="rId9"/>
            </p:custDataLst>
          </p:nvPr>
        </p:nvSpPr>
        <p:spPr>
          <a:xfrm>
            <a:off x="838200" y="3936933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044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958055" y="4069565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46" name="标题"/>
          <p:cNvSpPr txBox="1"/>
          <p:nvPr>
            <p:custDataLst>
              <p:tags r:id="rId11"/>
            </p:custDataLst>
          </p:nvPr>
        </p:nvSpPr>
        <p:spPr>
          <a:xfrm>
            <a:off x="958055" y="4029410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48" name="正文"/>
          <p:cNvSpPr txBox="1"/>
          <p:nvPr>
            <p:custDataLst>
              <p:tags r:id="rId12"/>
            </p:custDataLst>
          </p:nvPr>
        </p:nvSpPr>
        <p:spPr>
          <a:xfrm>
            <a:off x="2334866" y="3938150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个性化教育：数字校园可以根据学生的学习情况和兴趣爱好，提供个性化的教育资源和辅导，有利于学生的个性化发展。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050" name="矩形: 圆角 24"/>
          <p:cNvSpPr/>
          <p:nvPr>
            <p:custDataLst>
              <p:tags r:id="rId13"/>
            </p:custDataLst>
          </p:nvPr>
        </p:nvSpPr>
        <p:spPr>
          <a:xfrm>
            <a:off x="6159274" y="3936933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052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3045" y="4068348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54" name="标题"/>
          <p:cNvSpPr txBox="1"/>
          <p:nvPr>
            <p:custDataLst>
              <p:tags r:id="rId15"/>
            </p:custDataLst>
          </p:nvPr>
        </p:nvSpPr>
        <p:spPr>
          <a:xfrm>
            <a:off x="6273045" y="4028193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56" name="正文"/>
          <p:cNvSpPr txBox="1"/>
          <p:nvPr>
            <p:custDataLst>
              <p:tags r:id="rId16"/>
            </p:custDataLst>
          </p:nvPr>
        </p:nvSpPr>
        <p:spPr>
          <a:xfrm>
            <a:off x="7650464" y="3938758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增强学生之间的交流与合作：数字校园提供在线交流和合作平台，使学生可以更加方便地与同学、老师进行交流和合作，有利于培养学生的团队合作和沟通能力。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数字校园对学生发展的挑战与应对</a:t>
            </a:r>
            <a:endParaRPr altLang="en-US" lang="zh-CN"/>
          </a:p>
        </p:txBody>
      </p:sp>
      <p:sp>
        <p:nvSpPr>
          <p:cNvPr id="104909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5000"/>
          </a:bodyPr>
          <a:p>
            <a:r>
              <a:rPr altLang="en-US" lang="zh-CN"/>
              <a:t>挑战：信息过载、网络欺凌、隐私泄露</a:t>
            </a:r>
            <a:endParaRPr altLang="en-US" lang="zh-CN"/>
          </a:p>
          <a:p>
            <a:r>
              <a:rPr altLang="en-US" lang="zh-CN"/>
              <a:t>应对：提高信息素养、建立社交规范、加强隐私保护  数字校园对学生发展的影响</a:t>
            </a:r>
            <a:endParaRPr altLang="en-US" lang="zh-CN"/>
          </a:p>
          <a:p>
            <a:pPr lvl="1"/>
            <a:r>
              <a:rPr altLang="en-US" lang="zh-CN"/>
              <a:t>数字校园对学生发展的影响</a:t>
            </a:r>
            <a:endParaRPr altLang="en-US" lang="zh-CN"/>
          </a:p>
          <a:p>
            <a:r>
              <a:rPr altLang="en-US" lang="zh-CN"/>
              <a:t>积极影响：个性化教育、自主学习、拓展视野</a:t>
            </a:r>
            <a:endParaRPr altLang="en-US" lang="zh-CN"/>
          </a:p>
          <a:p>
            <a:r>
              <a:rPr altLang="en-US" lang="zh-CN"/>
              <a:t>消极影响：沉迷网络、缺乏社交、信息焦虑  数字校园对学生发展的支持与帮助</a:t>
            </a:r>
            <a:endParaRPr altLang="en-US" lang="zh-CN"/>
          </a:p>
          <a:p>
            <a:pPr lvl="1"/>
            <a:r>
              <a:rPr altLang="en-US" lang="zh-CN"/>
              <a:t>数字校园对学生发展的支持与帮助</a:t>
            </a:r>
            <a:endParaRPr altLang="en-US" lang="zh-CN"/>
          </a:p>
          <a:p>
            <a:r>
              <a:rPr altLang="en-US" lang="zh-CN"/>
              <a:t>提供丰富的学习资源</a:t>
            </a:r>
            <a:endParaRPr altLang="en-US" lang="zh-CN"/>
          </a:p>
          <a:p>
            <a:r>
              <a:rPr altLang="en-US" lang="zh-CN"/>
              <a:t>促进师生互动与交流</a:t>
            </a:r>
            <a:endParaRPr altLang="en-US" lang="zh-CN"/>
          </a:p>
          <a:p>
            <a:r>
              <a:rPr altLang="en-US" lang="zh-CN"/>
              <a:t>帮助学生规划未来职业发展  数字校园对学生发展的引导与教育</a:t>
            </a:r>
            <a:endParaRPr altLang="en-US" lang="zh-CN"/>
          </a:p>
          <a:p>
            <a:pPr lvl="1"/>
            <a:r>
              <a:rPr altLang="en-US" lang="zh-CN"/>
              <a:t>数字校园对学生发展的引导与教育</a:t>
            </a:r>
            <a:endParaRPr altLang="en-US" lang="zh-CN"/>
          </a:p>
          <a:p>
            <a:r>
              <a:rPr altLang="en-US" lang="zh-CN"/>
              <a:t>引导学生正确使用网络资源</a:t>
            </a:r>
            <a:endParaRPr altLang="en-US" lang="zh-CN"/>
          </a:p>
          <a:p>
            <a:r>
              <a:rPr altLang="en-US" lang="zh-CN"/>
              <a:t>加强网络安全教育</a:t>
            </a:r>
            <a:endParaRPr altLang="en-US" lang="zh-CN"/>
          </a:p>
          <a:p>
            <a:r>
              <a:rPr altLang="en-US" lang="zh-CN"/>
              <a:t>培养学生的信息素养与创新能力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p>
            <a:r>
              <a:rPr altLang="en-US" lang="zh-CN"/>
              <a:t>学生发展与生涯规划的重要性</a:t>
            </a:r>
            <a:endParaRPr altLang="en-US" lang="zh-CN"/>
          </a:p>
        </p:txBody>
      </p:sp>
      <p:sp>
        <p:nvSpPr>
          <p:cNvPr id="10491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学生发展与生涯规划的概念与意义</a:t>
            </a:r>
            <a:endParaRPr altLang="en-US" lang="zh-CN"/>
          </a:p>
        </p:txBody>
      </p:sp>
      <p:sp>
        <p:nvSpPr>
          <p:cNvPr id="10492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3942" y="1460500"/>
            <a:ext cx="1265900" cy="126809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2625" y="3174698"/>
            <a:ext cx="1968998" cy="30031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学生发展：指学生在学习、生活、社交等方面的全面成长和进步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42"/>
          <p:cNvSpPr/>
          <p:nvPr>
            <p:custDataLst>
              <p:tags r:id="rId3"/>
            </p:custDataLst>
          </p:nvPr>
        </p:nvSpPr>
        <p:spPr>
          <a:xfrm>
            <a:off x="1543004" y="2802186"/>
            <a:ext cx="1707901" cy="120946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30229" y="1460500"/>
            <a:ext cx="1265900" cy="126809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78269" y="3174698"/>
            <a:ext cx="1968998" cy="30031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生涯规划：指根据个人兴趣、能力和职业目标，制定并实施的人生规划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43"/>
          <p:cNvSpPr/>
          <p:nvPr>
            <p:custDataLst>
              <p:tags r:id="rId6"/>
            </p:custDataLst>
          </p:nvPr>
        </p:nvSpPr>
        <p:spPr>
          <a:xfrm>
            <a:off x="4009290" y="2802186"/>
            <a:ext cx="1707901" cy="120946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5873" y="1460500"/>
            <a:ext cx="1265900" cy="126809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555" y="3174698"/>
            <a:ext cx="1968998" cy="30031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重要性：有利于学生明确人生目标，提高综合素质，增强就业竞争力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44"/>
          <p:cNvSpPr/>
          <p:nvPr>
            <p:custDataLst>
              <p:tags r:id="rId9"/>
            </p:custDataLst>
          </p:nvPr>
        </p:nvSpPr>
        <p:spPr>
          <a:xfrm>
            <a:off x="6474292" y="2802186"/>
            <a:ext cx="1707901" cy="120946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61517" y="1460500"/>
            <a:ext cx="1265900" cy="126809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10200" y="3174698"/>
            <a:ext cx="1968998" cy="30031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意义：有利于学校有针对性地开展教育教学工作，提高教育质量，促进学生的全面发展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45"/>
          <p:cNvSpPr/>
          <p:nvPr>
            <p:custDataLst>
              <p:tags r:id="rId12"/>
            </p:custDataLst>
          </p:nvPr>
        </p:nvSpPr>
        <p:spPr>
          <a:xfrm>
            <a:off x="8940579" y="2802186"/>
            <a:ext cx="1707901" cy="120946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学生发展与生涯规划的必要性</a:t>
            </a:r>
            <a:endParaRPr altLang="en-US" lang="zh-CN"/>
          </a:p>
        </p:txBody>
      </p:sp>
      <p:sp>
        <p:nvSpPr>
          <p:cNvPr id="10492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1558" y="1460500"/>
            <a:ext cx="4340867" cy="221192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66" name="矩形 65"/>
          <p:cNvSpPr/>
          <p:nvPr>
            <p:custDataLst>
              <p:tags r:id="rId2"/>
            </p:custDataLst>
          </p:nvPr>
        </p:nvSpPr>
        <p:spPr>
          <a:xfrm>
            <a:off x="1289524" y="1817375"/>
            <a:ext cx="214098" cy="21409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文本框 66"/>
          <p:cNvSpPr txBox="1"/>
          <p:nvPr>
            <p:custDataLst>
              <p:tags r:id="rId3"/>
            </p:custDataLst>
          </p:nvPr>
        </p:nvSpPr>
        <p:spPr>
          <a:xfrm>
            <a:off x="1664022" y="1719816"/>
            <a:ext cx="3815951" cy="125087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适应未来社会发展的需要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4801" y="1460500"/>
            <a:ext cx="4340867" cy="221192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72" name="矩形 69"/>
          <p:cNvSpPr/>
          <p:nvPr>
            <p:custDataLst>
              <p:tags r:id="rId5"/>
            </p:custDataLst>
          </p:nvPr>
        </p:nvSpPr>
        <p:spPr>
          <a:xfrm>
            <a:off x="6392137" y="1817375"/>
            <a:ext cx="214098" cy="21409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文本框 70"/>
          <p:cNvSpPr txBox="1"/>
          <p:nvPr>
            <p:custDataLst>
              <p:tags r:id="rId6"/>
            </p:custDataLst>
          </p:nvPr>
        </p:nvSpPr>
        <p:spPr>
          <a:xfrm>
            <a:off x="6767264" y="1719816"/>
            <a:ext cx="3815951" cy="125087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提升个人综合素质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1558" y="3966174"/>
            <a:ext cx="4340867" cy="221192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78" name="文本框 74"/>
          <p:cNvSpPr txBox="1"/>
          <p:nvPr>
            <p:custDataLst>
              <p:tags r:id="rId8"/>
            </p:custDataLst>
          </p:nvPr>
        </p:nvSpPr>
        <p:spPr>
          <a:xfrm>
            <a:off x="1664022" y="4224861"/>
            <a:ext cx="3815951" cy="125087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增强就业竞争力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0" name="矩形 73"/>
          <p:cNvSpPr/>
          <p:nvPr>
            <p:custDataLst>
              <p:tags r:id="rId9"/>
            </p:custDataLst>
          </p:nvPr>
        </p:nvSpPr>
        <p:spPr>
          <a:xfrm>
            <a:off x="1289524" y="4323049"/>
            <a:ext cx="214098" cy="21409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2077" y="3966174"/>
            <a:ext cx="4340867" cy="221192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84" name="矩形 84"/>
          <p:cNvSpPr/>
          <p:nvPr>
            <p:custDataLst>
              <p:tags r:id="rId11"/>
            </p:custDataLst>
          </p:nvPr>
        </p:nvSpPr>
        <p:spPr>
          <a:xfrm>
            <a:off x="6450042" y="4323049"/>
            <a:ext cx="214098" cy="21409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6" name="文本框 85"/>
          <p:cNvSpPr txBox="1"/>
          <p:nvPr>
            <p:custDataLst>
              <p:tags r:id="rId12"/>
            </p:custDataLst>
          </p:nvPr>
        </p:nvSpPr>
        <p:spPr>
          <a:xfrm>
            <a:off x="6824540" y="4224861"/>
            <a:ext cx="3815951" cy="125087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实现个人价值和社会价值的统一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学生发展与生涯规划的实践价值</a:t>
            </a:r>
            <a:endParaRPr altLang="en-US" lang="zh-CN"/>
          </a:p>
        </p:txBody>
      </p:sp>
      <p:sp>
        <p:nvSpPr>
          <p:cNvPr id="1049324" name="矩形 15"/>
          <p:cNvSpPr/>
          <p:nvPr>
            <p:custDataLst>
              <p:tags r:id="rId1"/>
            </p:custDataLst>
          </p:nvPr>
        </p:nvSpPr>
        <p:spPr>
          <a:xfrm>
            <a:off x="2458631" y="1540593"/>
            <a:ext cx="7277974" cy="63993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提升学生综合素质：通过生涯规划，学生可以明确自己的兴趣、优势和目标，从而有针对性地提升自己的综合素质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任意多边形 17"/>
          <p:cNvSpPr/>
          <p:nvPr>
            <p:custDataLst>
              <p:tags r:id="rId2"/>
            </p:custDataLst>
          </p:nvPr>
        </p:nvSpPr>
        <p:spPr>
          <a:xfrm flipV="1">
            <a:off x="2380965" y="1460500"/>
            <a:ext cx="1301719" cy="24513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任意多边形 18"/>
          <p:cNvSpPr/>
          <p:nvPr>
            <p:custDataLst>
              <p:tags r:id="rId3"/>
            </p:custDataLst>
          </p:nvPr>
        </p:nvSpPr>
        <p:spPr>
          <a:xfrm flipH="1">
            <a:off x="8510126" y="2016299"/>
            <a:ext cx="1301719" cy="24513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矩形 27"/>
          <p:cNvSpPr/>
          <p:nvPr>
            <p:custDataLst>
              <p:tags r:id="rId4"/>
            </p:custDataLst>
          </p:nvPr>
        </p:nvSpPr>
        <p:spPr>
          <a:xfrm>
            <a:off x="2458631" y="2846357"/>
            <a:ext cx="7277974" cy="63993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增强学生就业竞争力：生涯规划可以帮助学生更好地了解自己的职业倾向和市场需求，从而制定合适的职业规划，提高就业竞争力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任意多边形 29"/>
          <p:cNvSpPr/>
          <p:nvPr>
            <p:custDataLst>
              <p:tags r:id="rId5"/>
            </p:custDataLst>
          </p:nvPr>
        </p:nvSpPr>
        <p:spPr>
          <a:xfrm flipV="1">
            <a:off x="2380965" y="2766264"/>
            <a:ext cx="1301719" cy="24513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4" name="任意多边形 30"/>
          <p:cNvSpPr/>
          <p:nvPr>
            <p:custDataLst>
              <p:tags r:id="rId6"/>
            </p:custDataLst>
          </p:nvPr>
        </p:nvSpPr>
        <p:spPr>
          <a:xfrm flipH="1">
            <a:off x="8510126" y="3322063"/>
            <a:ext cx="1301719" cy="24513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6" name="矩形 5"/>
          <p:cNvSpPr/>
          <p:nvPr>
            <p:custDataLst>
              <p:tags r:id="rId7"/>
            </p:custDataLst>
          </p:nvPr>
        </p:nvSpPr>
        <p:spPr>
          <a:xfrm>
            <a:off x="2458631" y="4152121"/>
            <a:ext cx="7277974" cy="63993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促进学生全面发展：生涯规划不仅关注学生的职业发展，还注重学生的个人成长和全面发展，通过制定个人发展计划，帮助学生实现自我提升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任意多边形 7"/>
          <p:cNvSpPr/>
          <p:nvPr>
            <p:custDataLst>
              <p:tags r:id="rId8"/>
            </p:custDataLst>
          </p:nvPr>
        </p:nvSpPr>
        <p:spPr>
          <a:xfrm flipV="1">
            <a:off x="2380965" y="4072027"/>
            <a:ext cx="1301719" cy="24513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0" name="任意多边形 8"/>
          <p:cNvSpPr/>
          <p:nvPr>
            <p:custDataLst>
              <p:tags r:id="rId9"/>
            </p:custDataLst>
          </p:nvPr>
        </p:nvSpPr>
        <p:spPr>
          <a:xfrm flipH="1">
            <a:off x="8510126" y="4627826"/>
            <a:ext cx="1301719" cy="24513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2" name="矩形 10"/>
          <p:cNvSpPr/>
          <p:nvPr>
            <p:custDataLst>
              <p:tags r:id="rId10"/>
            </p:custDataLst>
          </p:nvPr>
        </p:nvSpPr>
        <p:spPr>
          <a:xfrm>
            <a:off x="2458631" y="5457884"/>
            <a:ext cx="7277974" cy="63993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推动学校教育改革：生涯规划教育可以推动学校教育改革，使教育更加符合社会需求和学生的个性化发展需求，提高教育质量和效果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任意多边形 12"/>
          <p:cNvSpPr/>
          <p:nvPr>
            <p:custDataLst>
              <p:tags r:id="rId11"/>
            </p:custDataLst>
          </p:nvPr>
        </p:nvSpPr>
        <p:spPr>
          <a:xfrm flipV="1">
            <a:off x="2380965" y="5377791"/>
            <a:ext cx="1301719" cy="24513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6" name="任意多边形 13"/>
          <p:cNvSpPr/>
          <p:nvPr>
            <p:custDataLst>
              <p:tags r:id="rId12"/>
            </p:custDataLst>
          </p:nvPr>
        </p:nvSpPr>
        <p:spPr>
          <a:xfrm flipH="1">
            <a:off x="8510126" y="5933590"/>
            <a:ext cx="1301719" cy="24513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>
            <a:normAutofit fontScale="99259"/>
          </a:bodyPr>
          <a:p>
            <a:r>
              <a:rPr altLang="en-US" lang="zh-CN"/>
              <a:t>数字校园中学生发展与生涯规划的实施策略</a:t>
            </a:r>
            <a:endParaRPr altLang="en-US" lang="zh-CN"/>
          </a:p>
        </p:txBody>
      </p:sp>
      <p:sp>
        <p:nvSpPr>
          <p:cNvPr id="10493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制定科学合理的培养目标</a:t>
            </a:r>
            <a:endParaRPr altLang="en-US" lang="zh-CN"/>
          </a:p>
        </p:txBody>
      </p:sp>
      <p:sp>
        <p:nvSpPr>
          <p:cNvPr id="1049456" name="五边形 30"/>
          <p:cNvSpPr/>
          <p:nvPr>
            <p:custDataLst>
              <p:tags r:id="rId1"/>
            </p:custDataLst>
          </p:nvPr>
        </p:nvSpPr>
        <p:spPr>
          <a:xfrm>
            <a:off x="838200" y="3266266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8" name="燕尾形 36"/>
          <p:cNvSpPr/>
          <p:nvPr>
            <p:custDataLst>
              <p:tags r:id="rId2"/>
            </p:custDataLst>
          </p:nvPr>
        </p:nvSpPr>
        <p:spPr>
          <a:xfrm>
            <a:off x="3342276" y="3266266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0" name="燕尾形 37"/>
          <p:cNvSpPr/>
          <p:nvPr>
            <p:custDataLst>
              <p:tags r:id="rId3"/>
            </p:custDataLst>
          </p:nvPr>
        </p:nvSpPr>
        <p:spPr>
          <a:xfrm>
            <a:off x="8350429" y="3266266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2" name="燕尾形 38"/>
          <p:cNvSpPr/>
          <p:nvPr>
            <p:custDataLst>
              <p:tags r:id="rId4"/>
            </p:custDataLst>
          </p:nvPr>
        </p:nvSpPr>
        <p:spPr>
          <a:xfrm>
            <a:off x="5846353" y="3266266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640805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结合学校实际情况，制定符合学生发展的培养目标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81365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确定数字校园中学生发展与生涯规划的目标和定位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81365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针对不同年级、不同专业的学生，制定具体的培养目标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640805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定期评估培养目标的实施效果，及时调整和优化目标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构建多元化的课程体系</a:t>
            </a:r>
            <a:endParaRPr altLang="en-US" lang="zh-CN"/>
          </a:p>
        </p:txBody>
      </p:sp>
      <p:sp>
        <p:nvSpPr>
          <p:cNvPr id="1049508" name="椭圆 262"/>
          <p:cNvSpPr/>
          <p:nvPr>
            <p:custDataLst>
              <p:tags r:id="rId1"/>
            </p:custDataLst>
          </p:nvPr>
        </p:nvSpPr>
        <p:spPr>
          <a:xfrm>
            <a:off x="2569289" y="4061046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0" name="椭圆 263"/>
          <p:cNvSpPr/>
          <p:nvPr>
            <p:custDataLst>
              <p:tags r:id="rId2"/>
            </p:custDataLst>
          </p:nvPr>
        </p:nvSpPr>
        <p:spPr>
          <a:xfrm>
            <a:off x="3386278" y="4138109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2" name="椭圆 264"/>
          <p:cNvSpPr/>
          <p:nvPr>
            <p:custDataLst>
              <p:tags r:id="rId3"/>
            </p:custDataLst>
          </p:nvPr>
        </p:nvSpPr>
        <p:spPr>
          <a:xfrm>
            <a:off x="4151266" y="4364911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4" name="椭圆 265"/>
          <p:cNvSpPr/>
          <p:nvPr>
            <p:custDataLst>
              <p:tags r:id="rId4"/>
            </p:custDataLst>
          </p:nvPr>
        </p:nvSpPr>
        <p:spPr>
          <a:xfrm>
            <a:off x="4797840" y="4556628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6" name="椭圆 266"/>
          <p:cNvSpPr/>
          <p:nvPr>
            <p:custDataLst>
              <p:tags r:id="rId5"/>
            </p:custDataLst>
          </p:nvPr>
        </p:nvSpPr>
        <p:spPr>
          <a:xfrm>
            <a:off x="5460703" y="4752730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8130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8" name="椭圆 268"/>
          <p:cNvSpPr/>
          <p:nvPr>
            <p:custDataLst>
              <p:tags r:id="rId7"/>
            </p:custDataLst>
          </p:nvPr>
        </p:nvSpPr>
        <p:spPr>
          <a:xfrm flipV="1">
            <a:off x="2918264" y="4502747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0" name="椭圆 269"/>
          <p:cNvSpPr/>
          <p:nvPr>
            <p:custDataLst>
              <p:tags r:id="rId8"/>
            </p:custDataLst>
          </p:nvPr>
        </p:nvSpPr>
        <p:spPr>
          <a:xfrm flipV="1">
            <a:off x="2958361" y="4543471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2" name="椭圆 270"/>
          <p:cNvSpPr/>
          <p:nvPr>
            <p:custDataLst>
              <p:tags r:id="rId9"/>
            </p:custDataLst>
          </p:nvPr>
        </p:nvSpPr>
        <p:spPr>
          <a:xfrm flipV="1">
            <a:off x="7719953" y="3722096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832365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601803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4004033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704553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525994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66718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51128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61396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77303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57986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76156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239540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6" name="图形 15"/>
          <p:cNvSpPr/>
          <p:nvPr>
            <p:custDataLst>
              <p:tags r:id="rId22"/>
            </p:custDataLst>
          </p:nvPr>
        </p:nvSpPr>
        <p:spPr>
          <a:xfrm>
            <a:off x="5064113" y="4943194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8" name="图形 19"/>
          <p:cNvSpPr/>
          <p:nvPr>
            <p:custDataLst>
              <p:tags r:id="rId23"/>
            </p:custDataLst>
          </p:nvPr>
        </p:nvSpPr>
        <p:spPr>
          <a:xfrm>
            <a:off x="8496845" y="4648100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40" name="图形 27"/>
          <p:cNvSpPr/>
          <p:nvPr>
            <p:custDataLst>
              <p:tags r:id="rId24"/>
            </p:custDataLst>
          </p:nvPr>
        </p:nvSpPr>
        <p:spPr>
          <a:xfrm>
            <a:off x="4198255" y="3720843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4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71974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44" name="正文"/>
          <p:cNvSpPr txBox="1"/>
          <p:nvPr>
            <p:custDataLst>
              <p:tags r:id="rId26"/>
            </p:custDataLst>
          </p:nvPr>
        </p:nvSpPr>
        <p:spPr>
          <a:xfrm>
            <a:off x="838200" y="3741518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建立多学科交叉的课程体系，促进学生的全面发展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正文"/>
          <p:cNvSpPr txBox="1"/>
          <p:nvPr>
            <p:custDataLst>
              <p:tags r:id="rId27"/>
            </p:custDataLst>
          </p:nvPr>
        </p:nvSpPr>
        <p:spPr>
          <a:xfrm>
            <a:off x="9285014" y="3741518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建立学生自主选课和学分制管理机制，激发学生的学习兴趣和主动性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正文"/>
          <p:cNvSpPr txBox="1"/>
          <p:nvPr>
            <p:custDataLst>
              <p:tags r:id="rId28"/>
            </p:custDataLst>
          </p:nvPr>
        </p:nvSpPr>
        <p:spPr>
          <a:xfrm>
            <a:off x="7026390" y="1705938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开展实践性和创新性强的课程项目，培养学生的实践能力和创新精神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正文"/>
          <p:cNvSpPr txBox="1"/>
          <p:nvPr>
            <p:custDataLst>
              <p:tags r:id="rId29"/>
            </p:custDataLst>
          </p:nvPr>
        </p:nvSpPr>
        <p:spPr>
          <a:xfrm>
            <a:off x="3096824" y="1705938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引入在线课程和混合式教学模式，提高教学效果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加强实践教学环节</a:t>
            </a:r>
            <a:endParaRPr altLang="en-US" lang="zh-CN"/>
          </a:p>
        </p:txBody>
      </p:sp>
      <p:sp>
        <p:nvSpPr>
          <p:cNvPr id="1049588" name="五边形 30"/>
          <p:cNvSpPr/>
          <p:nvPr>
            <p:custDataLst>
              <p:tags r:id="rId1"/>
            </p:custDataLst>
          </p:nvPr>
        </p:nvSpPr>
        <p:spPr>
          <a:xfrm>
            <a:off x="838200" y="3266266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0" name="燕尾形 36"/>
          <p:cNvSpPr/>
          <p:nvPr>
            <p:custDataLst>
              <p:tags r:id="rId2"/>
            </p:custDataLst>
          </p:nvPr>
        </p:nvSpPr>
        <p:spPr>
          <a:xfrm>
            <a:off x="3342276" y="3266266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2" name="燕尾形 37"/>
          <p:cNvSpPr/>
          <p:nvPr>
            <p:custDataLst>
              <p:tags r:id="rId3"/>
            </p:custDataLst>
          </p:nvPr>
        </p:nvSpPr>
        <p:spPr>
          <a:xfrm>
            <a:off x="8350429" y="3266266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4" name="燕尾形 38"/>
          <p:cNvSpPr/>
          <p:nvPr>
            <p:custDataLst>
              <p:tags r:id="rId4"/>
            </p:custDataLst>
          </p:nvPr>
        </p:nvSpPr>
        <p:spPr>
          <a:xfrm>
            <a:off x="5846353" y="3266266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640805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加强实践教学的方法：通过增加实践教学课程、加强实践教学的管理和评估、提供更多的实践机会等方式，加强实践教学环节。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81365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实践教学的重要性：实践教学是提高学生实践能力和职业素养的重要途径，有助于培养学生的创新精神和实践能力。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81365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实践教学的实施效果：通过实践教学，可以提高学生的实践能力和职业素养，增强学生的就业竞争力，促进学生的全面发展。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640805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实践教学与生涯规划的结合：实践教学可以与生涯规划相结合，通过实践了解自己的兴趣、优势和职业发展方向，为未来的职业规划提供参考。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开展个性化辅导与咨询</a:t>
            </a:r>
            <a:endParaRPr altLang="en-US" lang="zh-CN"/>
          </a:p>
        </p:txBody>
      </p:sp>
      <p:sp>
        <p:nvSpPr>
          <p:cNvPr id="1049640" name="正文"/>
          <p:cNvSpPr txBox="1"/>
          <p:nvPr>
            <p:custDataLst>
              <p:tags r:id="rId1"/>
            </p:custDataLst>
          </p:nvPr>
        </p:nvSpPr>
        <p:spPr>
          <a:xfrm>
            <a:off x="2457063" y="1460500"/>
            <a:ext cx="7277873" cy="96213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建立个性化辅导机制：针对不同学生的需求和特点，制定个性化的辅导计划和方案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正文"/>
          <p:cNvSpPr txBox="1"/>
          <p:nvPr>
            <p:custDataLst>
              <p:tags r:id="rId2"/>
            </p:custDataLst>
          </p:nvPr>
        </p:nvSpPr>
        <p:spPr>
          <a:xfrm>
            <a:off x="2457063" y="2712261"/>
            <a:ext cx="7277873" cy="96213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提供专业咨询：邀请专业人士为学生提供职业规划、学业发展等方面的咨询和建议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正文"/>
          <p:cNvSpPr txBox="1"/>
          <p:nvPr>
            <p:custDataLst>
              <p:tags r:id="rId3"/>
            </p:custDataLst>
          </p:nvPr>
        </p:nvSpPr>
        <p:spPr>
          <a:xfrm>
            <a:off x="2457063" y="3964022"/>
            <a:ext cx="7277873" cy="96213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开展心理辅导：帮助学生解决心理问题，提高心理素质，增强自信心和适应能力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正文"/>
          <p:cNvSpPr txBox="1"/>
          <p:nvPr>
            <p:custDataLst>
              <p:tags r:id="rId4"/>
            </p:custDataLst>
          </p:nvPr>
        </p:nvSpPr>
        <p:spPr>
          <a:xfrm>
            <a:off x="2457063" y="5215784"/>
            <a:ext cx="7277873" cy="96213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定期评估与调整：定期对辅导效果进行评估，及时调整辅导方案，确保学生得到最适合自己的帮助和支持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>
            <a:normAutofit fontScale="99259"/>
          </a:bodyPr>
          <a:p>
            <a:r>
              <a:rPr altLang="en-US" lang="zh-CN"/>
              <a:t>数字校园中学生发展与生涯规划的挑战与对策</a:t>
            </a:r>
            <a:endParaRPr altLang="en-US" lang="zh-CN"/>
          </a:p>
        </p:txBody>
      </p:sp>
      <p:sp>
        <p:nvSpPr>
          <p:cNvPr id="10496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4975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5000"/>
          </a:bodyPr>
          <a:p>
            <a:r>
              <a:rPr altLang="en-US" lang="zh-CN"/>
              <a:t>技术更新迅速：数字校园技术不断更新，需要不断适应和学习</a:t>
            </a:r>
            <a:endParaRPr altLang="en-US" lang="zh-CN"/>
          </a:p>
          <a:p>
            <a:r>
              <a:rPr altLang="en-US" lang="zh-CN"/>
              <a:t>信息泄露风险：数字校园中个人信息泄露风险较高，需要加强安全保护</a:t>
            </a:r>
            <a:endParaRPr altLang="en-US" lang="zh-CN"/>
          </a:p>
          <a:p>
            <a:r>
              <a:rPr altLang="en-US" lang="zh-CN"/>
              <a:t>教育资源不均衡：不同地区、不同学校之间的教育资源存在差异，需要平衡发展</a:t>
            </a:r>
            <a:endParaRPr altLang="en-US" lang="zh-CN"/>
          </a:p>
          <a:p>
            <a:r>
              <a:rPr altLang="en-US" lang="zh-CN"/>
              <a:t>学生心理健康问题：数字校园可能带来学生心理健康问题，如网络成瘾、社交障碍等  以下是用户提供的信息和标题： 我正在写一份主题为“数字校园的学生发展与生涯规划”的PPT,现在准备介绍“数字校园中学生发展与生涯规划的挑战与对策”,请帮我生成“对策”为标题的内容 对策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我正在写一份主题为“数字校园的学生发展与生涯规划”的PPT,现在准备介绍“数字校园中学生发展与生涯规划的挑战与对策”,请帮我生成“对策”为标题的内容</a:t>
            </a:r>
            <a:endParaRPr altLang="en-US" lang="zh-CN"/>
          </a:p>
          <a:p>
            <a:pPr lvl="1"/>
            <a:r>
              <a:rPr altLang="en-US" lang="zh-CN"/>
              <a:t>对策</a:t>
            </a:r>
            <a:endParaRPr altLang="en-US" lang="zh-CN"/>
          </a:p>
          <a:p>
            <a:r>
              <a:rPr altLang="en-US" lang="zh-CN"/>
              <a:t>加强技术培训：提高教师和学生的数字技术应用能力，以适应数字校园的发展</a:t>
            </a:r>
            <a:endParaRPr altLang="en-US" lang="zh-CN"/>
          </a:p>
          <a:p>
            <a:r>
              <a:rPr altLang="en-US" lang="zh-CN"/>
              <a:t>完善信息安全保护：加强信息安全管理，保护学生个人信息安全</a:t>
            </a:r>
            <a:endParaRPr altLang="en-US" lang="zh-CN"/>
          </a:p>
          <a:p>
            <a:r>
              <a:rPr altLang="en-US" lang="zh-CN"/>
              <a:t>促进教育资源均衡：通过政策引导和资源调配，促进教育资源的均衡发展</a:t>
            </a:r>
            <a:endParaRPr altLang="en-US" lang="zh-CN"/>
          </a:p>
          <a:p>
            <a:r>
              <a:rPr altLang="en-US" lang="zh-CN"/>
              <a:t>关注学生心理健康：加强心理健康教育，预防和解决学生心理健康问题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对策建议</a:t>
            </a:r>
            <a:endParaRPr altLang="en-US" lang="zh-CN"/>
          </a:p>
        </p:txBody>
      </p:sp>
      <p:sp>
        <p:nvSpPr>
          <p:cNvPr id="10497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3942" y="1460500"/>
            <a:ext cx="1265900" cy="126809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2625" y="3174698"/>
            <a:ext cx="1968998" cy="30031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加强学生自我认知，提高生涯规划意识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42"/>
          <p:cNvSpPr/>
          <p:nvPr>
            <p:custDataLst>
              <p:tags r:id="rId3"/>
            </p:custDataLst>
          </p:nvPr>
        </p:nvSpPr>
        <p:spPr>
          <a:xfrm>
            <a:off x="1543004" y="2802186"/>
            <a:ext cx="1707901" cy="120946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30229" y="1460500"/>
            <a:ext cx="1265900" cy="126809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78269" y="3174698"/>
            <a:ext cx="1968998" cy="30031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建立完善的生涯规划体系，提供个性化指导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43"/>
          <p:cNvSpPr/>
          <p:nvPr>
            <p:custDataLst>
              <p:tags r:id="rId6"/>
            </p:custDataLst>
          </p:nvPr>
        </p:nvSpPr>
        <p:spPr>
          <a:xfrm>
            <a:off x="4009290" y="2802186"/>
            <a:ext cx="1707901" cy="120946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5873" y="1460500"/>
            <a:ext cx="1265900" cy="126809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555" y="3174698"/>
            <a:ext cx="1968998" cy="30031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加强师资队伍建设，提高生涯规划指导能力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44"/>
          <p:cNvSpPr/>
          <p:nvPr>
            <p:custDataLst>
              <p:tags r:id="rId9"/>
            </p:custDataLst>
          </p:nvPr>
        </p:nvSpPr>
        <p:spPr>
          <a:xfrm>
            <a:off x="6474292" y="2802186"/>
            <a:ext cx="1707901" cy="120946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61517" y="1460500"/>
            <a:ext cx="1265900" cy="126809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10200" y="3174698"/>
            <a:ext cx="1968998" cy="30031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充分利用数字校园资源，提供多元化支持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45"/>
          <p:cNvSpPr/>
          <p:nvPr>
            <p:custDataLst>
              <p:tags r:id="rId12"/>
            </p:custDataLst>
          </p:nvPr>
        </p:nvSpPr>
        <p:spPr>
          <a:xfrm>
            <a:off x="8940579" y="2802186"/>
            <a:ext cx="1707901" cy="120946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p>
            <a:r>
              <a:rPr altLang="en-US" lang="zh-CN"/>
              <a:t>未来展望与总结</a:t>
            </a:r>
            <a:endParaRPr altLang="en-US" lang="zh-CN"/>
          </a:p>
        </p:txBody>
      </p:sp>
      <p:sp>
        <p:nvSpPr>
          <p:cNvPr id="10498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未来发展趋势与展望</a:t>
            </a:r>
            <a:endParaRPr altLang="en-US" lang="zh-CN"/>
          </a:p>
        </p:txBody>
      </p:sp>
      <p:sp>
        <p:nvSpPr>
          <p:cNvPr id="1049926" name="矩形 3"/>
          <p:cNvSpPr/>
          <p:nvPr>
            <p:custDataLst>
              <p:tags r:id="rId1"/>
            </p:custDataLst>
          </p:nvPr>
        </p:nvSpPr>
        <p:spPr>
          <a:xfrm>
            <a:off x="1654229" y="1460500"/>
            <a:ext cx="9407200" cy="103429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矩形 13"/>
          <p:cNvSpPr/>
          <p:nvPr>
            <p:custDataLst>
              <p:tags r:id="rId2"/>
            </p:custDataLst>
          </p:nvPr>
        </p:nvSpPr>
        <p:spPr>
          <a:xfrm>
            <a:off x="1130631" y="1460500"/>
            <a:ext cx="255120" cy="103429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文本框 4"/>
          <p:cNvSpPr txBox="1"/>
          <p:nvPr>
            <p:custDataLst>
              <p:tags r:id="rId3"/>
            </p:custDataLst>
          </p:nvPr>
        </p:nvSpPr>
        <p:spPr>
          <a:xfrm>
            <a:off x="1923580" y="1549864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数字化校园建设不断完善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矩形 39"/>
          <p:cNvSpPr/>
          <p:nvPr>
            <p:custDataLst>
              <p:tags r:id="rId4"/>
            </p:custDataLst>
          </p:nvPr>
        </p:nvSpPr>
        <p:spPr>
          <a:xfrm>
            <a:off x="1654229" y="2688312"/>
            <a:ext cx="9407200" cy="103429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矩形 5"/>
          <p:cNvSpPr/>
          <p:nvPr>
            <p:custDataLst>
              <p:tags r:id="rId5"/>
            </p:custDataLst>
          </p:nvPr>
        </p:nvSpPr>
        <p:spPr>
          <a:xfrm>
            <a:off x="1130631" y="2688312"/>
            <a:ext cx="255120" cy="103429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文本框 41"/>
          <p:cNvSpPr txBox="1"/>
          <p:nvPr>
            <p:custDataLst>
              <p:tags r:id="rId6"/>
            </p:custDataLst>
          </p:nvPr>
        </p:nvSpPr>
        <p:spPr>
          <a:xfrm>
            <a:off x="1923580" y="2777676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学生发展与生涯规划更加个性化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矩形 12"/>
          <p:cNvSpPr/>
          <p:nvPr>
            <p:custDataLst>
              <p:tags r:id="rId7"/>
            </p:custDataLst>
          </p:nvPr>
        </p:nvSpPr>
        <p:spPr>
          <a:xfrm>
            <a:off x="1654229" y="3916124"/>
            <a:ext cx="9407200" cy="103429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0" name="矩形 17"/>
          <p:cNvSpPr/>
          <p:nvPr>
            <p:custDataLst>
              <p:tags r:id="rId8"/>
            </p:custDataLst>
          </p:nvPr>
        </p:nvSpPr>
        <p:spPr>
          <a:xfrm>
            <a:off x="1130631" y="3916124"/>
            <a:ext cx="255120" cy="103429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2" name="文本框 19"/>
          <p:cNvSpPr txBox="1"/>
          <p:nvPr>
            <p:custDataLst>
              <p:tags r:id="rId9"/>
            </p:custDataLst>
          </p:nvPr>
        </p:nvSpPr>
        <p:spPr>
          <a:xfrm>
            <a:off x="1923580" y="4005488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未来教育模式将更加多元化和开放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矩形 49"/>
          <p:cNvSpPr/>
          <p:nvPr>
            <p:custDataLst>
              <p:tags r:id="rId10"/>
            </p:custDataLst>
          </p:nvPr>
        </p:nvSpPr>
        <p:spPr>
          <a:xfrm>
            <a:off x="1654229" y="5143306"/>
            <a:ext cx="9407200" cy="103429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6" name="矩形 26"/>
          <p:cNvSpPr/>
          <p:nvPr>
            <p:custDataLst>
              <p:tags r:id="rId11"/>
            </p:custDataLst>
          </p:nvPr>
        </p:nvSpPr>
        <p:spPr>
          <a:xfrm>
            <a:off x="1130631" y="5143306"/>
            <a:ext cx="255120" cy="103429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8" name="文本框 27"/>
          <p:cNvSpPr txBox="1"/>
          <p:nvPr>
            <p:custDataLst>
              <p:tags r:id="rId12"/>
            </p:custDataLst>
          </p:nvPr>
        </p:nvSpPr>
        <p:spPr>
          <a:xfrm>
            <a:off x="1923580" y="5232670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数字化校园将为学生提供更多发展机会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总结与建议</a:t>
            </a:r>
            <a:endParaRPr altLang="en-US" lang="zh-CN"/>
          </a:p>
        </p:txBody>
      </p:sp>
      <p:sp>
        <p:nvSpPr>
          <p:cNvPr id="1049986" name="矩形 3"/>
          <p:cNvSpPr/>
          <p:nvPr>
            <p:custDataLst>
              <p:tags r:id="rId1"/>
            </p:custDataLst>
          </p:nvPr>
        </p:nvSpPr>
        <p:spPr>
          <a:xfrm>
            <a:off x="1654229" y="1460500"/>
            <a:ext cx="9407200" cy="103429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矩形 13"/>
          <p:cNvSpPr/>
          <p:nvPr>
            <p:custDataLst>
              <p:tags r:id="rId2"/>
            </p:custDataLst>
          </p:nvPr>
        </p:nvSpPr>
        <p:spPr>
          <a:xfrm>
            <a:off x="1130631" y="1460500"/>
            <a:ext cx="255120" cy="103429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文本框 4"/>
          <p:cNvSpPr txBox="1"/>
          <p:nvPr>
            <p:custDataLst>
              <p:tags r:id="rId3"/>
            </p:custDataLst>
          </p:nvPr>
        </p:nvSpPr>
        <p:spPr>
          <a:xfrm>
            <a:off x="1923580" y="1549864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总结：数字校园对学生发展与生涯规划的影响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矩形 39"/>
          <p:cNvSpPr/>
          <p:nvPr>
            <p:custDataLst>
              <p:tags r:id="rId4"/>
            </p:custDataLst>
          </p:nvPr>
        </p:nvSpPr>
        <p:spPr>
          <a:xfrm>
            <a:off x="1654229" y="2688312"/>
            <a:ext cx="9407200" cy="103429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4" name="矩形 5"/>
          <p:cNvSpPr/>
          <p:nvPr>
            <p:custDataLst>
              <p:tags r:id="rId5"/>
            </p:custDataLst>
          </p:nvPr>
        </p:nvSpPr>
        <p:spPr>
          <a:xfrm>
            <a:off x="1130631" y="2688312"/>
            <a:ext cx="255120" cy="103429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文本框 41"/>
          <p:cNvSpPr txBox="1"/>
          <p:nvPr>
            <p:custDataLst>
              <p:tags r:id="rId6"/>
            </p:custDataLst>
          </p:nvPr>
        </p:nvSpPr>
        <p:spPr>
          <a:xfrm>
            <a:off x="1923580" y="2777676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建议：如何更好地利用数字校园资源进行学生发展与生涯规划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12"/>
          <p:cNvSpPr/>
          <p:nvPr>
            <p:custDataLst>
              <p:tags r:id="rId7"/>
            </p:custDataLst>
          </p:nvPr>
        </p:nvSpPr>
        <p:spPr>
          <a:xfrm>
            <a:off x="1654229" y="3916124"/>
            <a:ext cx="9407200" cy="103429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0" name="矩形 17"/>
          <p:cNvSpPr/>
          <p:nvPr>
            <p:custDataLst>
              <p:tags r:id="rId8"/>
            </p:custDataLst>
          </p:nvPr>
        </p:nvSpPr>
        <p:spPr>
          <a:xfrm>
            <a:off x="1130631" y="3916124"/>
            <a:ext cx="255120" cy="103429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2" name="文本框 19"/>
          <p:cNvSpPr txBox="1"/>
          <p:nvPr>
            <p:custDataLst>
              <p:tags r:id="rId9"/>
            </p:custDataLst>
          </p:nvPr>
        </p:nvSpPr>
        <p:spPr>
          <a:xfrm>
            <a:off x="1923580" y="4005488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未来展望：数字校园与学生发展与生涯规划的未来趋势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矩形 49"/>
          <p:cNvSpPr/>
          <p:nvPr>
            <p:custDataLst>
              <p:tags r:id="rId10"/>
            </p:custDataLst>
          </p:nvPr>
        </p:nvSpPr>
        <p:spPr>
          <a:xfrm>
            <a:off x="1654229" y="5143306"/>
            <a:ext cx="9407200" cy="103429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矩形 26"/>
          <p:cNvSpPr/>
          <p:nvPr>
            <p:custDataLst>
              <p:tags r:id="rId11"/>
            </p:custDataLst>
          </p:nvPr>
        </p:nvSpPr>
        <p:spPr>
          <a:xfrm>
            <a:off x="1130631" y="5143306"/>
            <a:ext cx="255120" cy="103429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文本框 27"/>
          <p:cNvSpPr txBox="1"/>
          <p:nvPr>
            <p:custDataLst>
              <p:tags r:id="rId12"/>
            </p:custDataLst>
          </p:nvPr>
        </p:nvSpPr>
        <p:spPr>
          <a:xfrm>
            <a:off x="1923580" y="5232670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行动计划：制定具体的行动计划，以实现学生发展与生涯规划的目标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45160" y="624840"/>
            <a:ext cx="3348990" cy="305181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046" name="文本占位符 2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645160" y="3878580"/>
            <a:ext cx="2743200" cy="218567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205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20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05"/>
  <p:tag name="KSO_WM_TEMPLATE_THUMBS_INDEX" val="1、11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05_1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PRESET_TEXT" val="单击此处 添加文档标题"/>
</p:tagLst>
</file>

<file path=ppt/tags/tag76.xml><?xml version="1.0" encoding="utf-8"?>
<p:tagLst xmlns:p="http://schemas.openxmlformats.org/presentationml/2006/main">
  <p:tag name="KSO_WM_UNIT_SUBTYPE" val="b"/>
  <p:tag name="KSO_WM_UNIT_NOCLEAR" val="0"/>
  <p:tag name="KSO_WM_UNIT_VALUE" val="8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05_1*f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PRESET_TEXT" val="汇报人：WPS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05_1*b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PRESET_TEXT" val="单击此处添加副标题"/>
  <p:tag name="KSO_WM_UNIT_VALUE" val="24"/>
</p:tagLst>
</file>

<file path=ppt/tags/tag78.xml><?xml version="1.0" encoding="utf-8"?>
<p:tagLst xmlns:p="http://schemas.openxmlformats.org/presentationml/2006/main">
  <p:tag name="KSO_WM_SLIDE_ID" val="custom2023120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05"/>
  <p:tag name="KSO_WM_SLIDE_LAYOUT" val="a_b_f"/>
  <p:tag name="KSO_WM_SLIDE_LAYOUT_CNT" val="1_1_1"/>
  <p:tag name="KSO_WM_SLIDE_TYPE" val="title"/>
  <p:tag name="KSO_WM_SLIDE_SUBTYPE" val="pureTxt"/>
  <p:tag name="KSO_WM_TEMPLATE_THUMBS_INDEX" val="1、1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6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18"/>
  <p:tag name="KSO_WM_DIAGRAM_GROUP_CODE" val="l1-1"/>
  <p:tag name="KSO_WM_UNIT_TYPE" val="a"/>
  <p:tag name="KSO_WM_UNIT_INDEX" val="1"/>
  <p:tag name="KSO_WM_UNIT_PRESET_TEXT" val="目录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05_6*l_h_i*1_1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05_6*l_h_a*1_1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05_6*l_h_i*1_2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05_6*l_h_a*1_2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05_6*l_h_i*1_4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05_6*l_h_a*1_4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05_6*l_h_i*1_6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05_6*l_h_a*1_6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05_6*l_h_i*1_3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05_6*l_h_a*1_3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05_6*l_h_i*1_5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05_6*l_h_a*1_5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SLIDE_ID" val="custom2023120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05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5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8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9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68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20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35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11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11*f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6"/>
  <p:tag name="KSO_WM_UNIT_TYPE" val="f"/>
  <p:tag name="KSO_WM_UNIT_INDEX" val="1"/>
  <p:tag name="KSO_WM_UNIT_PRESET_TEXT" val="汇报人：WPS"/>
</p:tagLst>
</file>

<file path=ppt/tags/tag262.xml><?xml version="1.0" encoding="utf-8"?>
<p:tagLst xmlns:p="http://schemas.openxmlformats.org/presentationml/2006/main">
  <p:tag name="KSO_WM_SLIDE_ID" val="custom20231205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120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13">
      <a:dk1>
        <a:srgbClr val="000000"/>
      </a:dk1>
      <a:lt1>
        <a:srgbClr val="FFFFFF"/>
      </a:lt1>
      <a:dk2>
        <a:srgbClr val="510303"/>
      </a:dk2>
      <a:lt2>
        <a:srgbClr val="FFF3F3"/>
      </a:lt2>
      <a:accent1>
        <a:srgbClr val="FE2F49"/>
      </a:accent1>
      <a:accent2>
        <a:srgbClr val="ED49E1"/>
      </a:accent2>
      <a:accent3>
        <a:srgbClr val="FE76DA"/>
      </a:accent3>
      <a:accent4>
        <a:srgbClr val="FF9929"/>
      </a:accent4>
      <a:accent5>
        <a:srgbClr val="75C6FE"/>
      </a:accent5>
      <a:accent6>
        <a:srgbClr val="B482DA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2023-12-16T00:18:01Z</dcterms:created>
  <dcterms:modified xsi:type="dcterms:W3CDTF">2023-12-16T00:18:01Z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711e5fbf4b03465ba06c388d9b6a2e7b_21</vt:lpwstr>
  </property>
</Properties>
</file>