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813" r:id="rId1"/>
    <p:sldMasterId id="2147487850" r:id="rId2"/>
  </p:sldMasterIdLst>
  <p:notesMasterIdLst>
    <p:notesMasterId r:id="rId3"/>
  </p:notesMasterIdLst>
  <p:sldIdLst>
    <p:sldId id="2137" r:id="rId4"/>
    <p:sldId id="2142" r:id="rId5"/>
    <p:sldId id="2146" r:id="rId6"/>
    <p:sldId id="2149" r:id="rId7"/>
    <p:sldId id="2152" r:id="rId8"/>
    <p:sldId id="2155" r:id="rId9"/>
    <p:sldId id="2158" r:id="rId10"/>
    <p:sldId id="2161" r:id="rId11"/>
    <p:sldId id="2164" r:id="rId12"/>
    <p:sldId id="2167" r:id="rId13"/>
    <p:sldId id="2170" r:id="rId14"/>
    <p:sldId id="2173" r:id="rId15"/>
    <p:sldId id="2176" r:id="rId16"/>
    <p:sldId id="2179" r:id="rId17"/>
    <p:sldId id="2182" r:id="rId18"/>
    <p:sldId id="2185" r:id="rId19"/>
    <p:sldId id="2188" r:id="rId20"/>
    <p:sldId id="2191" r:id="rId21"/>
    <p:sldId id="2194" r:id="rId22"/>
    <p:sldId id="2197" r:id="rId23"/>
    <p:sldId id="2200" r:id="rId24"/>
    <p:sldId id="2203" r:id="rId25"/>
    <p:sldId id="2206" r:id="rId26"/>
    <p:sldId id="2209" r:id="rId27"/>
    <p:sldId id="2212" r:id="rId28"/>
    <p:sldId id="2215" r:id="rId29"/>
    <p:sldId id="2218" r:id="rId30"/>
    <p:sldId id="2221" r:id="rId31"/>
    <p:sldId id="2224" r:id="rId32"/>
    <p:sldId id="2227" r:id="rId33"/>
    <p:sldId id="2230" r:id="rId34"/>
    <p:sldId id="2233" r:id="rId35"/>
    <p:sldId id="2236" r:id="rId36"/>
    <p:sldId id="2239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814" r:id="rId1"/>
    <p:sldLayoutId id="2147487815" r:id="rId2"/>
    <p:sldLayoutId id="2147487816" r:id="rId3"/>
    <p:sldLayoutId id="2147487817" r:id="rId4"/>
    <p:sldLayoutId id="2147487818" r:id="rId5"/>
    <p:sldLayoutId id="2147487819" r:id="rId6"/>
    <p:sldLayoutId id="2147487820" r:id="rId7"/>
    <p:sldLayoutId id="2147487821" r:id="rId8"/>
    <p:sldLayoutId id="2147487822" r:id="rId9"/>
    <p:sldLayoutId id="2147487823" r:id="rId10"/>
    <p:sldLayoutId id="214748782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851" r:id="rId1"/>
    <p:sldLayoutId id="2147487852" r:id="rId2"/>
    <p:sldLayoutId id="2147487853" r:id="rId3"/>
    <p:sldLayoutId id="2147487854" r:id="rId4"/>
    <p:sldLayoutId id="2147487855" r:id="rId5"/>
    <p:sldLayoutId id="2147487856" r:id="rId6"/>
    <p:sldLayoutId id="2147487857" r:id="rId7"/>
    <p:sldLayoutId id="2147487858" r:id="rId8"/>
    <p:sldLayoutId id="2147487859" r:id="rId9"/>
    <p:sldLayoutId id="2147487860" r:id="rId10"/>
    <p:sldLayoutId id="214748786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tags" Target="../tags/tag197.xml"/><Relationship Id="rId18" Type="http://schemas.openxmlformats.org/officeDocument/2006/relationships/tags" Target="../tags/tag198.xml"/><Relationship Id="rId19" Type="http://schemas.openxmlformats.org/officeDocument/2006/relationships/tags" Target="../tags/tag199.xml"/><Relationship Id="rId20" Type="http://schemas.openxmlformats.org/officeDocument/2006/relationships/tags" Target="../tags/tag200.xml"/><Relationship Id="rId21" Type="http://schemas.openxmlformats.org/officeDocument/2006/relationships/tags" Target="../tags/tag201.xml"/><Relationship Id="rId22" Type="http://schemas.openxmlformats.org/officeDocument/2006/relationships/tags" Target="../tags/tag202.xml"/><Relationship Id="rId23" Type="http://schemas.openxmlformats.org/officeDocument/2006/relationships/tags" Target="../tags/tag203.xml"/><Relationship Id="rId24" Type="http://schemas.openxmlformats.org/officeDocument/2006/relationships/tags" Target="../tags/tag204.xml"/><Relationship Id="rId25" Type="http://schemas.openxmlformats.org/officeDocument/2006/relationships/tags" Target="../tags/tag205.xml"/><Relationship Id="rId26" Type="http://schemas.openxmlformats.org/officeDocument/2006/relationships/tags" Target="../tags/tag206.xml"/><Relationship Id="rId27" Type="http://schemas.openxmlformats.org/officeDocument/2006/relationships/tags" Target="../tags/tag207.xml"/><Relationship Id="rId28" Type="http://schemas.openxmlformats.org/officeDocument/2006/relationships/tags" Target="../tags/tag208.xml"/><Relationship Id="rId29" Type="http://schemas.openxmlformats.org/officeDocument/2006/relationships/tags" Target="../tags/tag209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tags" Target="../tags/tag257.xml"/><Relationship Id="rId18" Type="http://schemas.openxmlformats.org/officeDocument/2006/relationships/tags" Target="../tags/tag258.xml"/><Relationship Id="rId19" Type="http://schemas.openxmlformats.org/officeDocument/2006/relationships/tags" Target="../tags/tag259.xml"/><Relationship Id="rId20" Type="http://schemas.openxmlformats.org/officeDocument/2006/relationships/tags" Target="../tags/tag260.xml"/><Relationship Id="rId21" Type="http://schemas.openxmlformats.org/officeDocument/2006/relationships/tags" Target="../tags/tag261.xml"/><Relationship Id="rId22" Type="http://schemas.openxmlformats.org/officeDocument/2006/relationships/tags" Target="../tags/tag262.xml"/><Relationship Id="rId23" Type="http://schemas.openxmlformats.org/officeDocument/2006/relationships/tags" Target="../tags/tag263.xml"/><Relationship Id="rId24" Type="http://schemas.openxmlformats.org/officeDocument/2006/relationships/tags" Target="../tags/tag264.xml"/><Relationship Id="rId25" Type="http://schemas.openxmlformats.org/officeDocument/2006/relationships/tags" Target="../tags/tag265.xml"/><Relationship Id="rId26" Type="http://schemas.openxmlformats.org/officeDocument/2006/relationships/tags" Target="../tags/tag266.xml"/><Relationship Id="rId27" Type="http://schemas.openxmlformats.org/officeDocument/2006/relationships/tags" Target="../tags/tag267.xml"/><Relationship Id="rId28" Type="http://schemas.openxmlformats.org/officeDocument/2006/relationships/tags" Target="../tags/tag268.xml"/><Relationship Id="rId29" Type="http://schemas.openxmlformats.org/officeDocument/2006/relationships/tags" Target="../tags/tag269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tags" Target="../tags/tag326.xml"/><Relationship Id="rId1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智能家居行业：2024年最具潜力的市场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添加目录标题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智能家居行业概述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智能家居市场现状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智能家居市场潜力分析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智能家居市场竞争格局分析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智能家居市场未来发展趋势预测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0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智能家居行业概述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定义与发展历程</a:t>
            </a:r>
            <a:endParaRPr altLang="en-US" lang="zh-CN"/>
          </a:p>
        </p:txBody>
      </p:sp>
      <p:sp>
        <p:nvSpPr>
          <p:cNvPr id="1049216" name="梯形 7"/>
          <p:cNvSpPr/>
          <p:nvPr>
            <p:custDataLst>
              <p:tags r:id="rId1"/>
            </p:custDataLst>
          </p:nvPr>
        </p:nvSpPr>
        <p:spPr>
          <a:xfrm flipV="1">
            <a:off x="608330" y="2627913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218" name="任意多边形: 形状 9"/>
          <p:cNvSpPr/>
          <p:nvPr>
            <p:custDataLst>
              <p:tags r:id="rId2"/>
            </p:custDataLst>
          </p:nvPr>
        </p:nvSpPr>
        <p:spPr>
          <a:xfrm>
            <a:off x="689657" y="2309594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220" name="矩形: 圆顶角 10"/>
          <p:cNvSpPr/>
          <p:nvPr>
            <p:custDataLst>
              <p:tags r:id="rId3"/>
            </p:custDataLst>
          </p:nvPr>
        </p:nvSpPr>
        <p:spPr>
          <a:xfrm flipH="1">
            <a:off x="608330" y="1991274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222" name="正文"/>
          <p:cNvSpPr txBox="1"/>
          <p:nvPr>
            <p:custDataLst>
              <p:tags r:id="rId4"/>
            </p:custDataLst>
          </p:nvPr>
        </p:nvSpPr>
        <p:spPr>
          <a:xfrm>
            <a:off x="736674" y="2903027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智能家居定义：指通过技术手段，将家庭设备与互联网连接，实现远程控制、自动化控制等功能，提高生活便利性和舒适度。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24" name="梯形 40"/>
          <p:cNvSpPr/>
          <p:nvPr>
            <p:custDataLst>
              <p:tags r:id="rId5"/>
            </p:custDataLst>
          </p:nvPr>
        </p:nvSpPr>
        <p:spPr>
          <a:xfrm flipV="1">
            <a:off x="3432540" y="2627913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226" name="任意多边形: 形状 41"/>
          <p:cNvSpPr/>
          <p:nvPr>
            <p:custDataLst>
              <p:tags r:id="rId6"/>
            </p:custDataLst>
          </p:nvPr>
        </p:nvSpPr>
        <p:spPr>
          <a:xfrm>
            <a:off x="3513867" y="2309594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228" name="矩形: 圆顶角 42"/>
          <p:cNvSpPr/>
          <p:nvPr>
            <p:custDataLst>
              <p:tags r:id="rId7"/>
            </p:custDataLst>
          </p:nvPr>
        </p:nvSpPr>
        <p:spPr>
          <a:xfrm flipH="1">
            <a:off x="3432540" y="1991274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230" name="正文"/>
          <p:cNvSpPr txBox="1"/>
          <p:nvPr>
            <p:custDataLst>
              <p:tags r:id="rId8"/>
            </p:custDataLst>
          </p:nvPr>
        </p:nvSpPr>
        <p:spPr>
          <a:xfrm>
            <a:off x="3560884" y="2903027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75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智能家居发展历程：从最初的智能灯光、智能门锁等简单设备，到现在的智能家电、智能家居系统等全方位的智能化，智能家居行业经历了快速的发展。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32" name="梯形 46"/>
          <p:cNvSpPr/>
          <p:nvPr>
            <p:custDataLst>
              <p:tags r:id="rId9"/>
            </p:custDataLst>
          </p:nvPr>
        </p:nvSpPr>
        <p:spPr>
          <a:xfrm flipV="1">
            <a:off x="6256750" y="2627913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234" name="任意多边形: 形状 47"/>
          <p:cNvSpPr/>
          <p:nvPr>
            <p:custDataLst>
              <p:tags r:id="rId10"/>
            </p:custDataLst>
          </p:nvPr>
        </p:nvSpPr>
        <p:spPr>
          <a:xfrm>
            <a:off x="6338077" y="2309594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236" name="矩形: 圆顶角 48"/>
          <p:cNvSpPr/>
          <p:nvPr>
            <p:custDataLst>
              <p:tags r:id="rId11"/>
            </p:custDataLst>
          </p:nvPr>
        </p:nvSpPr>
        <p:spPr>
          <a:xfrm flipH="1">
            <a:off x="6256750" y="1991274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238" name="正文"/>
          <p:cNvSpPr txBox="1"/>
          <p:nvPr>
            <p:custDataLst>
              <p:tags r:id="rId12"/>
            </p:custDataLst>
          </p:nvPr>
        </p:nvSpPr>
        <p:spPr>
          <a:xfrm>
            <a:off x="6385094" y="2903027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市场规模：全球智能家居市场规模不断扩大，预计未来几年将持续保持高速增长。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40" name="梯形 52"/>
          <p:cNvSpPr/>
          <p:nvPr>
            <p:custDataLst>
              <p:tags r:id="rId13"/>
            </p:custDataLst>
          </p:nvPr>
        </p:nvSpPr>
        <p:spPr>
          <a:xfrm flipV="1">
            <a:off x="9080325" y="2627913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242" name="任意多边形: 形状 53"/>
          <p:cNvSpPr/>
          <p:nvPr>
            <p:custDataLst>
              <p:tags r:id="rId14"/>
            </p:custDataLst>
          </p:nvPr>
        </p:nvSpPr>
        <p:spPr>
          <a:xfrm>
            <a:off x="9162287" y="2309594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244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325" y="1991274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246" name="正文"/>
          <p:cNvSpPr txBox="1"/>
          <p:nvPr>
            <p:custDataLst>
              <p:tags r:id="rId16"/>
            </p:custDataLst>
          </p:nvPr>
        </p:nvSpPr>
        <p:spPr>
          <a:xfrm>
            <a:off x="9208669" y="2903027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发展趋势：随着技术的不断进步和应用场景的不断拓展，智能家居行业将向更加智能化、个性化、安全化的方向发展。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市场规模与增长趋势</a:t>
            </a:r>
            <a:endParaRPr altLang="en-US" lang="zh-CN"/>
          </a:p>
        </p:txBody>
      </p:sp>
      <p:sp>
        <p:nvSpPr>
          <p:cNvPr id="1049306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8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0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2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4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6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0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4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6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8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2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市场规模：全球智能家居市场规模持续扩大，预计到2024年将达到数千亿美元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竞争格局：各大科技公司、传统家电制造商等在智能家居领域展开激烈竞争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驱动因素：技术进步、消费者需求变化、政策支持等推动智能家居市场发展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增长趋势：智能家居行业正在经历快速增长，未来几年将保持两位数增长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行业主要参与者</a:t>
            </a:r>
            <a:endParaRPr altLang="en-US" lang="zh-CN"/>
          </a:p>
        </p:txBody>
      </p:sp>
      <p:sp>
        <p:nvSpPr>
          <p:cNvPr id="1049408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小米：中国智能家居市场的领导者，产品线丰富，包括智能音箱、智能门锁、智能摄像头等。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亚马逊：全球最大的智能家居平台，通过收购Ring、Eero等公司扩展其智能家居业务。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谷歌：通过Google Home等产品进入智能家居市场，与众多智能家居设备制造商合作。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苹果：通过HomeKit进入智能家居市场，提供安全、便捷的智能家居解决方案。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47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智能家居市场现状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智能家居产品种类</a:t>
            </a:r>
            <a:endParaRPr altLang="en-US" lang="zh-CN"/>
          </a:p>
        </p:txBody>
      </p:sp>
      <p:sp>
        <p:nvSpPr>
          <p:cNvPr id="1049602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智能照明：通过手机APP或语音控制，实现灯光调节、定时开关等功能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智能安防：包括智能门锁、摄像头、烟雾报警器等，提高家庭安全性和便捷性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智能家电：如智能冰箱、智能洗衣机、智能空调等，实现远程控制和智能化操作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智能环境：如智能空气净化器、智能加湿器等，改善室内环境，提高生活质量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消费者需求与购买行为</a:t>
            </a:r>
            <a:endParaRPr altLang="en-US" lang="zh-CN"/>
          </a:p>
        </p:txBody>
      </p:sp>
      <p:sp>
        <p:nvSpPr>
          <p:cNvPr id="10496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消费者对智能家居的需求日益增长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消费者购买智能家居产品的主要渠道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消费者对智能家居产品的期望和要求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消费者购买智能家居产品的主要动机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市场渠道与销售模式</a:t>
            </a:r>
            <a:endParaRPr altLang="en-US" lang="zh-CN"/>
          </a:p>
        </p:txBody>
      </p:sp>
      <p:sp>
        <p:nvSpPr>
          <p:cNvPr id="1049766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8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0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2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4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6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0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4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6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8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2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线上渠道：电商平台、社交媒体平台等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未来趋势：线上线下融合，拓展海外市场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销售模式：智能家居产品与传统家居产品的融合销售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线下渠道：专卖店、建材市场等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4986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智能家居市场潜力分析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技术创新推动市场增长</a:t>
            </a:r>
            <a:endParaRPr altLang="en-US" lang="zh-CN"/>
          </a:p>
        </p:txBody>
      </p:sp>
      <p:sp>
        <p:nvSpPr>
          <p:cNvPr id="1049996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技术创新：智能家居行业不断涌现新技术、新应用，推动市场增长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0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智能化趋势：智能家居产品越来越普及，智能化趋势加速市场增长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6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用户体验提升：技术创新提升用户体验，吸引更多消费者购买智能家居产品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2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跨界合作：智能家居企业与其他科技企业合作，共同推动市场增长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8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消费者需求升级推动市场增长</a:t>
            </a:r>
            <a:endParaRPr altLang="en-US" lang="zh-CN"/>
          </a:p>
        </p:txBody>
      </p:sp>
      <p:sp>
        <p:nvSpPr>
          <p:cNvPr id="10500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80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消费者对智能家居的需求不断增长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86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智能家居产品能够满足消费者对便捷、舒适、安全的需求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92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消费者对智能家居的认知度和接受度不断提高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4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98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消费者愿意为高品质、高附加值的智能家居产品买单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政策支持推动市场增长</a:t>
            </a:r>
            <a:endParaRPr altLang="en-US" lang="zh-CN"/>
          </a:p>
        </p:txBody>
      </p:sp>
      <p:sp>
        <p:nvSpPr>
          <p:cNvPr id="1050160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4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政府出台相关政策，鼓励智能家居行业发展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政策优惠和补贴，降低企业成本，提高市场竞争力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6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政策推动行业标准制定，规范市场秩序，保障消费者权益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政策引导创新，推动智能家居技术研发和产品升级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24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智能家居市场竞争格局分析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主要竞争者分析</a:t>
            </a:r>
            <a:endParaRPr altLang="en-US" lang="zh-CN"/>
          </a:p>
        </p:txBody>
      </p:sp>
      <p:sp>
        <p:nvSpPr>
          <p:cNvPr id="1050370" name="圆角矩形 26"/>
          <p:cNvSpPr/>
          <p:nvPr>
            <p:custDataLst>
              <p:tags r:id="rId1"/>
            </p:custDataLst>
          </p:nvPr>
        </p:nvSpPr>
        <p:spPr>
          <a:xfrm>
            <a:off x="608330" y="1778558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72" name="圆角矩形 28"/>
          <p:cNvSpPr/>
          <p:nvPr>
            <p:custDataLst>
              <p:tags r:id="rId2"/>
            </p:custDataLst>
          </p:nvPr>
        </p:nvSpPr>
        <p:spPr>
          <a:xfrm>
            <a:off x="610874" y="1778558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74" name="文本框 31"/>
          <p:cNvSpPr txBox="1"/>
          <p:nvPr>
            <p:custDataLst>
              <p:tags r:id="rId3"/>
            </p:custDataLst>
          </p:nvPr>
        </p:nvSpPr>
        <p:spPr>
          <a:xfrm>
            <a:off x="692922" y="2200247"/>
            <a:ext cx="1825865" cy="345491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小米：以智能硬件和IoT平台为核心，提供智能家居解决方案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圆角矩形 29"/>
          <p:cNvSpPr/>
          <p:nvPr>
            <p:custDataLst>
              <p:tags r:id="rId4"/>
            </p:custDataLst>
          </p:nvPr>
        </p:nvSpPr>
        <p:spPr>
          <a:xfrm>
            <a:off x="2852247" y="1778558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78" name="圆角矩形 32"/>
          <p:cNvSpPr/>
          <p:nvPr>
            <p:custDataLst>
              <p:tags r:id="rId5"/>
            </p:custDataLst>
          </p:nvPr>
        </p:nvSpPr>
        <p:spPr>
          <a:xfrm>
            <a:off x="2854791" y="1778558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80" name="文本框 34"/>
          <p:cNvSpPr txBox="1"/>
          <p:nvPr>
            <p:custDataLst>
              <p:tags r:id="rId6"/>
            </p:custDataLst>
          </p:nvPr>
        </p:nvSpPr>
        <p:spPr>
          <a:xfrm>
            <a:off x="2936839" y="2200247"/>
            <a:ext cx="1825865" cy="345628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华为：通过鸿蒙操作系统和智能硬件产品，打造智能家居生态系统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圆角矩形 3"/>
          <p:cNvSpPr/>
          <p:nvPr>
            <p:custDataLst>
              <p:tags r:id="rId7"/>
            </p:custDataLst>
          </p:nvPr>
        </p:nvSpPr>
        <p:spPr>
          <a:xfrm>
            <a:off x="5096165" y="1778558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84" name="圆角矩形 4"/>
          <p:cNvSpPr/>
          <p:nvPr>
            <p:custDataLst>
              <p:tags r:id="rId8"/>
            </p:custDataLst>
          </p:nvPr>
        </p:nvSpPr>
        <p:spPr>
          <a:xfrm>
            <a:off x="5098073" y="1778558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86" name="文本框 5"/>
          <p:cNvSpPr txBox="1"/>
          <p:nvPr>
            <p:custDataLst>
              <p:tags r:id="rId9"/>
            </p:custDataLst>
          </p:nvPr>
        </p:nvSpPr>
        <p:spPr>
          <a:xfrm>
            <a:off x="5180121" y="2200247"/>
            <a:ext cx="1825865" cy="345628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苹果：借助HomeKit平台和智能硬件产品，提供智能家居解决方案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圆角矩形 8"/>
          <p:cNvSpPr/>
          <p:nvPr>
            <p:custDataLst>
              <p:tags r:id="rId10"/>
            </p:custDataLst>
          </p:nvPr>
        </p:nvSpPr>
        <p:spPr>
          <a:xfrm>
            <a:off x="7340082" y="1778558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90" name="圆角矩形 9"/>
          <p:cNvSpPr/>
          <p:nvPr>
            <p:custDataLst>
              <p:tags r:id="rId11"/>
            </p:custDataLst>
          </p:nvPr>
        </p:nvSpPr>
        <p:spPr>
          <a:xfrm>
            <a:off x="7341990" y="1778558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92" name="文本框 10"/>
          <p:cNvSpPr txBox="1"/>
          <p:nvPr>
            <p:custDataLst>
              <p:tags r:id="rId12"/>
            </p:custDataLst>
          </p:nvPr>
        </p:nvSpPr>
        <p:spPr>
          <a:xfrm>
            <a:off x="7424038" y="2200247"/>
            <a:ext cx="1825865" cy="345628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亚马逊：通过Echo系列产品和Alexa语音助手，打造智能家居生态系统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圆角矩形 6"/>
          <p:cNvSpPr/>
          <p:nvPr>
            <p:custDataLst>
              <p:tags r:id="rId13"/>
            </p:custDataLst>
          </p:nvPr>
        </p:nvSpPr>
        <p:spPr>
          <a:xfrm>
            <a:off x="9583999" y="1779830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96" name="圆角矩形 7"/>
          <p:cNvSpPr/>
          <p:nvPr>
            <p:custDataLst>
              <p:tags r:id="rId14"/>
            </p:custDataLst>
          </p:nvPr>
        </p:nvSpPr>
        <p:spPr>
          <a:xfrm>
            <a:off x="9585907" y="1779830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98" name="文本框 11"/>
          <p:cNvSpPr txBox="1"/>
          <p:nvPr>
            <p:custDataLst>
              <p:tags r:id="rId15"/>
            </p:custDataLst>
          </p:nvPr>
        </p:nvSpPr>
        <p:spPr>
          <a:xfrm>
            <a:off x="9667955" y="2202155"/>
            <a:ext cx="1825865" cy="3456280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谷歌：借助Google Home和Google Nest系列产品，提供智能家居解决方案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竞争策略与优劣势分析</a:t>
            </a:r>
            <a:endParaRPr altLang="en-US" lang="zh-CN"/>
          </a:p>
        </p:txBody>
      </p:sp>
      <p:sp>
        <p:nvSpPr>
          <p:cNvPr id="1050458" name="内容占位符 2"/>
          <p:cNvSpPr>
            <a:spLocks noGrp="1"/>
          </p:cNvSpPr>
          <p:nvPr>
            <p:ph idx="2"/>
          </p:nvPr>
        </p:nvSpPr>
        <p:spPr/>
        <p:txBody>
          <a:bodyPr>
            <a:normAutofit fontScale="73750"/>
          </a:bodyPr>
          <a:p>
            <a:r>
              <a:rPr altLang="en-US" lang="zh-CN"/>
              <a:t>竞争策略：价格战、品牌战、技术战、渠道战等</a:t>
            </a:r>
            <a:endParaRPr altLang="en-US" lang="zh-CN"/>
          </a:p>
          <a:p>
            <a:r>
              <a:rPr altLang="en-US" lang="zh-CN"/>
              <a:t>优劣势分析：优势在于技术领先、品牌知名度高；劣势则是价格较高、渠道拓展不够  竞争策略与优劣势分析</a:t>
            </a:r>
            <a:endParaRPr altLang="en-US" lang="zh-CN"/>
          </a:p>
          <a:p>
            <a:pPr lvl="1"/>
            <a:r>
              <a:rPr altLang="en-US" lang="zh-CN"/>
              <a:t>竞争策略与优劣势分析</a:t>
            </a:r>
            <a:endParaRPr altLang="en-US" lang="zh-CN"/>
          </a:p>
          <a:p>
            <a:r>
              <a:rPr altLang="en-US" lang="zh-CN"/>
              <a:t>竞争策略：多元化发展、个性化定制、智能化升级等</a:t>
            </a:r>
            <a:endParaRPr altLang="en-US" lang="zh-CN"/>
          </a:p>
          <a:p>
            <a:r>
              <a:rPr altLang="en-US" lang="zh-CN"/>
              <a:t>优劣势分析：优势在于满足不同消费者需求、提高产品附加值；劣势则是成本较高、技术难度较大  竞争策略与优劣势分析</a:t>
            </a:r>
            <a:endParaRPr altLang="en-US" lang="zh-CN"/>
          </a:p>
          <a:p>
            <a:pPr lvl="1"/>
            <a:r>
              <a:rPr altLang="en-US" lang="zh-CN"/>
              <a:t>竞争策略与优劣势分析</a:t>
            </a:r>
            <a:endParaRPr altLang="en-US" lang="zh-CN"/>
          </a:p>
          <a:p>
            <a:r>
              <a:rPr altLang="en-US" lang="zh-CN"/>
              <a:t>竞争策略：合作共赢、跨界融合、产业链整合等</a:t>
            </a:r>
            <a:endParaRPr altLang="en-US" lang="zh-CN"/>
          </a:p>
          <a:p>
            <a:r>
              <a:rPr altLang="en-US" lang="zh-CN"/>
              <a:t>优劣势分析：优势在于资源共享、降低成本、提高效率；劣势则是协调难度较大、存在风险  竞争策略与优劣势分析</a:t>
            </a:r>
            <a:endParaRPr altLang="en-US" lang="zh-CN"/>
          </a:p>
          <a:p>
            <a:pPr lvl="1"/>
            <a:r>
              <a:rPr altLang="en-US" lang="zh-CN"/>
              <a:t>竞争策略与优劣势分析</a:t>
            </a:r>
            <a:endParaRPr altLang="en-US" lang="zh-CN"/>
          </a:p>
          <a:p>
            <a:r>
              <a:rPr altLang="en-US" lang="zh-CN"/>
              <a:t>竞争策略：创新驱动、人才为本、绿色发展等</a:t>
            </a:r>
            <a:endParaRPr altLang="en-US" lang="zh-CN"/>
          </a:p>
          <a:p>
            <a:r>
              <a:rPr altLang="en-US" lang="zh-CN"/>
              <a:t>优劣势分析：优势在于推动行业进步、提高社会效益；劣势则是投入较大、风险较高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竞争趋势预测</a:t>
            </a:r>
            <a:endParaRPr altLang="en-US" lang="zh-CN"/>
          </a:p>
        </p:txBody>
      </p:sp>
      <p:sp>
        <p:nvSpPr>
          <p:cNvPr id="1050518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20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52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竞争格局：智能家居市场呈现多元化竞争格局，包括传统家电厂商、互联网企业、创业公司等。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4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26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2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竞争趋势：随着技术的不断进步和消费者对智能家居的需求不断增加，市场竞争将更加激烈，未来将出现更多的创新产品和服务。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0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32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3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竞争策略：企业需要加强技术研发和创新，提高产品质量和服务水平，同时加强品牌建设和市场营销，以赢得更多市场份额。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6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38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4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竞争风险：智能家居市场存在一定的技术风险和市场竞争风险，企业需要加强风险管理和应对能力。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60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智能家居市场未来发展趋势预测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技术创新方向预测</a:t>
            </a:r>
            <a:endParaRPr altLang="en-US" lang="zh-CN"/>
          </a:p>
        </p:txBody>
      </p:sp>
      <p:sp>
        <p:nvSpPr>
          <p:cNvPr id="1050728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30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73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人工智能技术：提高智能家居设备的智能化程度，实现更加智能化的家居体验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4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36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3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物联网技术：实现家居设备的互联互通，提高家居的便捷性和舒适性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0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42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4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5G技术：为智能家居提供更快速、更稳定的网络连接，提高设备的响应速度和稳定性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6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48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5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云计算技术：实现智能家居设备的远程控制和数据存储，提高家居的安全性和便利性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产品升级方向预测</a:t>
            </a:r>
            <a:endParaRPr altLang="en-US" lang="zh-CN"/>
          </a:p>
        </p:txBody>
      </p:sp>
      <p:sp>
        <p:nvSpPr>
          <p:cNvPr id="1050810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12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14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16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1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多样化：满足不同用户需求，提供更多种类的智能家居产品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2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智能化：通过AI技术实现家居设备的智能化，提高用户体验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2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互联互通：实现不同品牌、不同设备之间的互联互通，提高用户便利性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2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安全性：加强数据保护和隐私保护，提高用户安全感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8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市场拓展方向预测</a:t>
            </a:r>
            <a:endParaRPr altLang="en-US" lang="zh-CN"/>
          </a:p>
        </p:txBody>
      </p:sp>
      <p:sp>
        <p:nvSpPr>
          <p:cNvPr id="1050884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86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88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90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9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拓展新领域：向智能家居领域拓展，开发更多智能化产品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9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拓展新市场：向海外市场拓展，开拓国际市场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9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拓展新应用：向更多领域拓展，如医疗、教育等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9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拓展新模式：探索新的商业模式，如共享经济、互联网+等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5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07</a:t>
            </a:r>
            <a:endParaRPr altLang="en-US" lang="zh-CN"/>
          </a:p>
        </p:txBody>
      </p:sp>
      <p:sp>
        <p:nvSpPr>
          <p:cNvPr id="105095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智能家居市场机遇与挑战分析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8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市场机遇分析</a:t>
            </a:r>
            <a:endParaRPr altLang="en-US" lang="zh-CN"/>
          </a:p>
        </p:txBody>
      </p:sp>
      <p:sp>
        <p:nvSpPr>
          <p:cNvPr id="1051086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88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90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92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9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消费者对智能家居的需求增加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9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智能家居市场规模持续扩大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9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政府政策支持推动智能家居市场发展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10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新技术不断涌现为智能家居市场带来创新机遇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5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市场挑战分析</a:t>
            </a:r>
            <a:endParaRPr altLang="en-US" lang="zh-CN"/>
          </a:p>
        </p:txBody>
      </p:sp>
      <p:sp>
        <p:nvSpPr>
          <p:cNvPr id="1051160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技术更新迅速：智能家居技术不断更新，需要不断跟进和研发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62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市场竞争激烈：众多企业涌入智能家居市场，竞争日益激烈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64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用户需求多样化：不同用户对智能家居的需求和期望不同，需要个性化定制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66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法律法规不完善：智能家居行业法律法规尚不完善，存在一定的法律风险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2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应对策略建议</a:t>
            </a:r>
            <a:endParaRPr altLang="en-US" lang="zh-CN"/>
          </a:p>
        </p:txBody>
      </p:sp>
      <p:sp>
        <p:nvSpPr>
          <p:cNvPr id="105122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2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23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3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23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3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23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4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24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加强品牌建设：提高品牌知名度和美誉度，增强消费者信任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24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拓展国际市场：加强国际合作与交流，拓展海外市场，提高国际竞争力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24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提升技术水平：加大研发投入，提高产品质量和技术含量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24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拓展应用场景：开发更多智能化、个性化的产品和服务，满足消费者需求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0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30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16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72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1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3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4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7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72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399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2023-12-16T23:52:48Z</dcterms:created>
  <dcterms:modified xsi:type="dcterms:W3CDTF">2023-12-16T23:52:48Z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647c3769babf43409a7198c1e86ef899_21</vt:lpwstr>
  </property>
</Properties>
</file>