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741" r:id="rId1"/>
    <p:sldMasterId id="2147486778" r:id="rId2"/>
  </p:sldMasterIdLst>
  <p:notesMasterIdLst>
    <p:notesMasterId r:id="rId3"/>
  </p:notesMasterIdLst>
  <p:sldIdLst>
    <p:sldId id="1627" r:id="rId4"/>
    <p:sldId id="1630" r:id="rId5"/>
    <p:sldId id="1633" r:id="rId6"/>
    <p:sldId id="1636" r:id="rId7"/>
    <p:sldId id="1642" r:id="rId9"/>
    <p:sldId id="1645" r:id="rId10"/>
    <p:sldId id="1648" r:id="rId11"/>
    <p:sldId id="1651" r:id="rId12"/>
    <p:sldId id="1657" r:id="rId14"/>
    <p:sldId id="1660" r:id="rId15"/>
    <p:sldId id="1663" r:id="rId16"/>
    <p:sldId id="1666" r:id="rId17"/>
    <p:sldId id="1669" r:id="rId18"/>
    <p:sldId id="1675" r:id="rId20"/>
    <p:sldId id="1678" r:id="rId21"/>
    <p:sldId id="1681" r:id="rId22"/>
    <p:sldId id="1684" r:id="rId23"/>
    <p:sldId id="1687" r:id="rId24"/>
    <p:sldId id="1693" r:id="rId26"/>
    <p:sldId id="1696" r:id="rId27"/>
    <p:sldId id="1699" r:id="rId28"/>
    <p:sldId id="1702" r:id="rId29"/>
    <p:sldId id="1708" r:id="rId31"/>
    <p:sldId id="1711" r:id="rId32"/>
    <p:sldId id="1714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42" r:id="rId1"/>
    <p:sldLayoutId id="2147486743" r:id="rId2"/>
    <p:sldLayoutId id="2147486744" r:id="rId3"/>
    <p:sldLayoutId id="2147486745" r:id="rId4"/>
    <p:sldLayoutId id="2147486746" r:id="rId5"/>
    <p:sldLayoutId id="2147486747" r:id="rId6"/>
    <p:sldLayoutId id="2147486748" r:id="rId7"/>
    <p:sldLayoutId id="2147486749" r:id="rId8"/>
    <p:sldLayoutId id="2147486750" r:id="rId9"/>
    <p:sldLayoutId id="2147486751" r:id="rId10"/>
    <p:sldLayoutId id="21474867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779" r:id="rId1"/>
    <p:sldLayoutId id="2147486780" r:id="rId2"/>
    <p:sldLayoutId id="2147486781" r:id="rId3"/>
    <p:sldLayoutId id="2147486782" r:id="rId4"/>
    <p:sldLayoutId id="2147486783" r:id="rId5"/>
    <p:sldLayoutId id="2147486784" r:id="rId6"/>
    <p:sldLayoutId id="2147486785" r:id="rId7"/>
    <p:sldLayoutId id="2147486786" r:id="rId8"/>
    <p:sldLayoutId id="2147486787" r:id="rId9"/>
    <p:sldLayoutId id="2147486788" r:id="rId10"/>
    <p:sldLayoutId id="21474867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tags" Target="../tags/tag282.xml"/><Relationship Id="rId22" Type="http://schemas.openxmlformats.org/officeDocument/2006/relationships/tags" Target="../tags/tag283.xml"/><Relationship Id="rId23" Type="http://schemas.openxmlformats.org/officeDocument/2006/relationships/tags" Target="../tags/tag284.xml"/><Relationship Id="rId24" Type="http://schemas.openxmlformats.org/officeDocument/2006/relationships/tags" Target="../tags/tag285.xml"/><Relationship Id="rId25" Type="http://schemas.openxmlformats.org/officeDocument/2006/relationships/tags" Target="../tags/tag286.xml"/><Relationship Id="rId26" Type="http://schemas.openxmlformats.org/officeDocument/2006/relationships/tags" Target="../tags/tag287.xml"/><Relationship Id="rId27" Type="http://schemas.openxmlformats.org/officeDocument/2006/relationships/tags" Target="../tags/tag288.xml"/><Relationship Id="rId28" Type="http://schemas.openxmlformats.org/officeDocument/2006/relationships/tags" Target="../tags/tag289.xml"/><Relationship Id="rId29" Type="http://schemas.openxmlformats.org/officeDocument/2006/relationships/tags" Target="../tags/tag290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人工智能在心理健康领域的创新与辅助治疗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人工智能在心理健康领域的应用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人工智能在心理健康领域的创新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0909" lnSpcReduction="10000"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人工智能在心理健康领域的辅助治疗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72857" lnSpcReduction="1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人工智能在心理健康领域的挑战与机遇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结论与建议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人工智能在心理健康领域的应用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人工智能在心理健康领域的现状</a:t>
            </a:r>
            <a:endParaRPr altLang="en-US" lang="zh-CN"/>
          </a:p>
        </p:txBody>
      </p:sp>
      <p:sp>
        <p:nvSpPr>
          <p:cNvPr id="104914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人工智能在心理健康领域的应用范围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人工智能在心理健康领域的优势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人工智能在心理健康领域的挑战与风险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人工智能在心理健康领域的未来发展趋势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人工智能在心理健康领域的发展趋势</a:t>
            </a:r>
            <a:endParaRPr altLang="en-US" lang="zh-CN"/>
          </a:p>
        </p:txBody>
      </p:sp>
      <p:sp>
        <p:nvSpPr>
          <p:cNvPr id="10492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人工智能在心理健康领域的发展趋势与未来展望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人工智能在心理健康领域的挑战与应对策略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人工智能技术不断进步，为心理健康领域提供更多可能性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人工智能在心理健康领域的应用逐渐普及，成为辅助治疗的重要手段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人工智能在心理健康领域的优势</a:t>
            </a:r>
            <a:endParaRPr altLang="en-US" lang="zh-CN"/>
          </a:p>
        </p:txBody>
      </p:sp>
      <p:sp>
        <p:nvSpPr>
          <p:cNvPr id="10493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实时监测：通过算法和数据分析，实时监测患者的心理状态，及时发现异常情况。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个性化治疗：根据患者的个人情况和需求，提供个性化的治疗方案，提高治疗效果。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隐私保护：通过加密技术和匿名化处理，保护患者的隐私和信息安全，减少泄露风险。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便捷性：人工智能辅助治疗可以随时随地进行，方便患者随时接受治疗，提高治疗的可及性。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7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人工智能在心理健康领域的创新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人工智能在心理评估方面的创新</a:t>
            </a:r>
            <a:endParaRPr altLang="en-US" lang="zh-CN"/>
          </a:p>
        </p:txBody>
      </p:sp>
      <p:sp>
        <p:nvSpPr>
          <p:cNvPr id="10494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个性化评估：人工智能可以根据个体的特点和需求，进行个性化的心理评估，为个体提供更加个性化的服务和治疗。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跨文化评估：人工智能可以跨越文化差异，对不同文化背景下的个体进行心理评估，为跨文化交流和治疗提供支持。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自动化心理评估：利用人工智能技术，对个体的心理状态进行自动化的评估，包括情绪、认知、行为等方面。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精准评估：通过深度学习和大数据分析，人工智能可以对个体的心理状态进行更加精准的评估，提高评估的准确性和效率。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人工智能在心理干预方面的创新</a:t>
            </a:r>
            <a:endParaRPr altLang="en-US" lang="zh-CN"/>
          </a:p>
        </p:txBody>
      </p:sp>
      <p:sp>
        <p:nvSpPr>
          <p:cNvPr id="10495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虚拟现实技术：通过虚拟现实技术，为患者提供沉浸式体验，帮助缓解焦虑、抑郁等心理问题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自然语言处理：通过自然语言处理技术，分析患者的语言模式和情感倾向，为心理干预提供更准确的依据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机器学习与深度学习：通过机器学习与深度学习技术，不断优化心理干预算法，提高治疗效果和个性化程度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语音识别与合成：通过语音识别与合成技术，为患者提供个性化的心理干预方案，提高治疗效果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人工智能在心理治疗方面的创新</a:t>
            </a:r>
            <a:endParaRPr altLang="en-US" lang="zh-CN"/>
          </a:p>
        </p:txBody>
      </p:sp>
      <p:sp>
        <p:nvSpPr>
          <p:cNvPr id="10496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虚拟现实技术：通过虚拟现实技术，为患者提供沉浸式的治疗体验，帮助患者克服心理障碍。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机器学习算法：通过机器学习算法，对患者的心理数据进行深度学习，为心理治疗提供更个性化的方案。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智能推荐系统：利用智能推荐系统，根据患者的心理状况和需求，为其推荐合适的治疗方案。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自然语言处理：利用自然语言处理技术，对患者的语言进行分析，为心理治疗提供更准确的数据支持。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人工智能在心理康复方面的创新</a:t>
            </a:r>
            <a:endParaRPr altLang="en-US" lang="zh-CN"/>
          </a:p>
        </p:txBody>
      </p:sp>
      <p:sp>
        <p:nvSpPr>
          <p:cNvPr id="10497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机器学习算法：通过机器学习算法，对患者的心理数据进行深度分析和挖掘，为医生提供更加精准的诊断和治疗建议。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虚拟现实技术：通过虚拟现实技术，为患者提供沉浸式的康复训练体验，帮助患者更好地适应社会生活。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智能语音交互：利用智能语音交互技术，为患者提供更加便捷、高效的心理咨询服务，提高患者的满意度和康复效果。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社交网络应用：利用社交网络应用，为患者提供更加广泛、多元化的心理康复支持，帮助患者更好地融入社会生活。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3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人工智能在心理健康领域的辅助治疗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人工智能在心理评估方面的辅助治疗</a:t>
            </a:r>
            <a:endParaRPr altLang="en-US" lang="zh-CN"/>
          </a:p>
        </p:txBody>
      </p:sp>
      <p:sp>
        <p:nvSpPr>
          <p:cNvPr id="10499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心理评估的定义和重要性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传统心理评估方法的局限性和挑战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人工智能在心理评估方面的优势和应用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人工智能心理评估系统的设计和实现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人工智能在心理干预方面的辅助治疗</a:t>
            </a:r>
            <a:endParaRPr altLang="en-US" lang="zh-CN"/>
          </a:p>
        </p:txBody>
      </p:sp>
      <p:sp>
        <p:nvSpPr>
          <p:cNvPr id="105001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心理干预的定义和重要性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未来发展趋势和前景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人工智能辅助治疗的优势和效果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人工智能在心理干预中的应用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人工智能在心理治疗方面的辅助治疗</a:t>
            </a:r>
            <a:endParaRPr altLang="en-US" lang="zh-CN"/>
          </a:p>
        </p:txBody>
      </p:sp>
      <p:sp>
        <p:nvSpPr>
          <p:cNvPr id="10501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自动化监控和调整：人工智能可以对患者的治疗效果进行实时监控和调整，确保治疗的有效性和安全性。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自动化评估和诊断：通过自然语言处理和机器学习技术，人工智能可以对患者的心理状况进行自动化评估和诊断，帮助医生更快速、准确地了解患者的病情。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智能推荐治疗方案：人工智能可以根据患者的病情和历史数据，为医生提供智能推荐的治疗方案，帮助医生更好地制定个性化的治疗方案。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辅助教育和支持：人工智能可以为患者提供辅助教育和支持，帮助患者更好地了解自己的病情和治疗方案，提高治疗的依从性和效果。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人工智能在心理康复方面的辅助治疗</a:t>
            </a:r>
            <a:endParaRPr altLang="en-US" lang="zh-CN"/>
          </a:p>
        </p:txBody>
      </p:sp>
      <p:sp>
        <p:nvSpPr>
          <p:cNvPr id="105019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认知行为疗法：通过计算机程序模拟心理咨询师的角色，帮助患者识别和改变不良思维模式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虚拟现实疗法：利用虚拟现实技术创建治疗场景，帮助患者应对恐惧、焦虑等心理问题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神经反馈疗法：通过监测患者的生理指标，帮助患者自我调节情绪和行为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音乐疗法：利用音乐和声音来缓解压力、改善睡眠等，促进心理康复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6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人工智能在心理健康领域的挑战与机遇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人工智能在心理健康领域面临的挑战</a:t>
            </a:r>
            <a:endParaRPr altLang="en-US" lang="zh-CN"/>
          </a:p>
        </p:txBody>
      </p:sp>
      <p:sp>
        <p:nvSpPr>
          <p:cNvPr id="1050384" name="正文"/>
          <p:cNvSpPr txBox="1"/>
          <p:nvPr>
            <p:custDataLst>
              <p:tags r:id="rId1"/>
            </p:custDataLst>
          </p:nvPr>
        </p:nvSpPr>
        <p:spPr>
          <a:xfrm>
            <a:off x="3951970" y="5879847"/>
            <a:ext cx="4282670" cy="370625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标题"/>
          <p:cNvSpPr txBox="1"/>
          <p:nvPr>
            <p:custDataLst>
              <p:tags r:id="rId2"/>
            </p:custDataLst>
          </p:nvPr>
        </p:nvSpPr>
        <p:spPr>
          <a:xfrm>
            <a:off x="3951970" y="5544872"/>
            <a:ext cx="4282670" cy="29226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人工智能在心理健康领域的创新与辅助治疗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88" name="正文"/>
          <p:cNvSpPr txBox="1"/>
          <p:nvPr>
            <p:custDataLst>
              <p:tags r:id="rId3"/>
            </p:custDataLst>
          </p:nvPr>
        </p:nvSpPr>
        <p:spPr>
          <a:xfrm>
            <a:off x="3951970" y="1825374"/>
            <a:ext cx="4282670" cy="370625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标题"/>
          <p:cNvSpPr txBox="1"/>
          <p:nvPr>
            <p:custDataLst>
              <p:tags r:id="rId4"/>
            </p:custDataLst>
          </p:nvPr>
        </p:nvSpPr>
        <p:spPr>
          <a:xfrm>
            <a:off x="3951970" y="1490400"/>
            <a:ext cx="4282670" cy="29226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数据隐私和安全问题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92" name="正文"/>
          <p:cNvSpPr txBox="1"/>
          <p:nvPr>
            <p:custDataLst>
              <p:tags r:id="rId5"/>
            </p:custDataLst>
          </p:nvPr>
        </p:nvSpPr>
        <p:spPr>
          <a:xfrm>
            <a:off x="3951970" y="2636269"/>
            <a:ext cx="4282670" cy="370625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标题"/>
          <p:cNvSpPr txBox="1"/>
          <p:nvPr>
            <p:custDataLst>
              <p:tags r:id="rId6"/>
            </p:custDataLst>
          </p:nvPr>
        </p:nvSpPr>
        <p:spPr>
          <a:xfrm>
            <a:off x="3951970" y="2301294"/>
            <a:ext cx="4282670" cy="29226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算法偏见和歧视问题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96" name="正文"/>
          <p:cNvSpPr txBox="1"/>
          <p:nvPr>
            <p:custDataLst>
              <p:tags r:id="rId7"/>
            </p:custDataLst>
          </p:nvPr>
        </p:nvSpPr>
        <p:spPr>
          <a:xfrm>
            <a:off x="3951970" y="3447163"/>
            <a:ext cx="4282670" cy="370625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标题"/>
          <p:cNvSpPr txBox="1"/>
          <p:nvPr>
            <p:custDataLst>
              <p:tags r:id="rId8"/>
            </p:custDataLst>
          </p:nvPr>
        </p:nvSpPr>
        <p:spPr>
          <a:xfrm>
            <a:off x="3951970" y="3112189"/>
            <a:ext cx="4282670" cy="29226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缺乏标准化和监管问题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00" name="正文"/>
          <p:cNvSpPr txBox="1"/>
          <p:nvPr>
            <p:custDataLst>
              <p:tags r:id="rId9"/>
            </p:custDataLst>
          </p:nvPr>
        </p:nvSpPr>
        <p:spPr>
          <a:xfrm>
            <a:off x="3951970" y="4258058"/>
            <a:ext cx="4282670" cy="3706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3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人工智能在心理健康领域的挑战与机遇</a:t>
            </a:r>
            <a:endParaRPr altLang="en-US" dirty="0" sz="13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标题"/>
          <p:cNvSpPr txBox="1"/>
          <p:nvPr>
            <p:custDataLst>
              <p:tags r:id="rId10"/>
            </p:custDataLst>
          </p:nvPr>
        </p:nvSpPr>
        <p:spPr>
          <a:xfrm>
            <a:off x="3951970" y="3923083"/>
            <a:ext cx="4282670" cy="292264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r>
              <a:rPr altLang="en-US" b="1" dirty="0" sz="16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伦理和法律问题  人工智能在心理健康领域的挑战与机遇</a:t>
            </a:r>
            <a:endParaRPr altLang="en-US" b="1" dirty="0" sz="16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04" name="正文"/>
          <p:cNvSpPr txBox="1"/>
          <p:nvPr>
            <p:custDataLst>
              <p:tags r:id="rId11"/>
            </p:custDataLst>
          </p:nvPr>
        </p:nvSpPr>
        <p:spPr>
          <a:xfrm>
            <a:off x="3951970" y="5068952"/>
            <a:ext cx="4282670" cy="370625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标题"/>
          <p:cNvSpPr txBox="1"/>
          <p:nvPr>
            <p:custDataLst>
              <p:tags r:id="rId12"/>
            </p:custDataLst>
          </p:nvPr>
        </p:nvSpPr>
        <p:spPr>
          <a:xfrm>
            <a:off x="3951970" y="4733978"/>
            <a:ext cx="4282670" cy="29226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人工智能在心理健康领域的应用前景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人工智能在心理健康领域面临的机遇</a:t>
            </a:r>
            <a:endParaRPr altLang="en-US" lang="zh-CN"/>
          </a:p>
        </p:txBody>
      </p:sp>
      <p:sp>
        <p:nvSpPr>
          <p:cNvPr id="105046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人工智能技术能够提供个性化的心理健康服务，满足不同人群的需求。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人工智能技术可以辅助心理医生进行诊断和治疗，提高治疗效果。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人工智能技术可以提供24小时的在线心理健康服务，方便快捷。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人工智能技术可以分析大量的心理健康数据，为科研提供支持。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5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人工智能在心理健康领域的创新与辅助治疗的发展趋势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未来发展趋势与展望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人工智能在心理健康领域的创新与辅助治疗的前景展望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人工智能在心理健康领域面临的挑战与机遇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61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72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人工智能在心理健康领域的创新与辅助治疗具有广阔的应用前景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未来需要加强技术研发和人才培养，提高治疗效果和安全性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政府、企业和社会各界应共同努力，推动人工智能在心理健康领域的发展和应用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结论总结需要简洁明了，突出重点和亮点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对未来发展的建议</a:t>
            </a:r>
            <a:endParaRPr altLang="en-US" lang="zh-CN"/>
          </a:p>
        </p:txBody>
      </p:sp>
      <p:sp>
        <p:nvSpPr>
          <p:cNvPr id="10508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加强人工智能在心理健康领域的伦理和法律监管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推动人工智能在心理健康领域的国际合作和交流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加大人工智能在心理健康领域的研发和应用力度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建立完善的心理健康数据保护和隐私安全机制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7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88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6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6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6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5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5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7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2023-12-17T03:14:44Z</dcterms:created>
  <dcterms:modified xsi:type="dcterms:W3CDTF">2023-12-17T03:14:44Z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f11f001a064048c7ace3220fd4eae175_21</vt:lpwstr>
  </property>
</Properties>
</file>