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3"/>
    <p:sldId id="258" r:id="rId4"/>
    <p:sldId id="265" r:id="rId5"/>
    <p:sldId id="259" r:id="rId6"/>
    <p:sldId id="260" r:id="rId7"/>
    <p:sldId id="275" r:id="rId8"/>
    <p:sldId id="278" r:id="rId9"/>
    <p:sldId id="268" r:id="rId10"/>
    <p:sldId id="274" r:id="rId11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F5F7"/>
    <a:srgbClr val="1F5786"/>
    <a:srgbClr val="A9A9A9"/>
    <a:srgbClr val="7F7F7F"/>
    <a:srgbClr val="1C5483"/>
    <a:srgbClr val="BFBFBF"/>
    <a:srgbClr val="1A4771"/>
    <a:srgbClr val="3E6C94"/>
    <a:srgbClr val="26688F"/>
    <a:srgbClr val="1F4F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-510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17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gs" Target="tags/tag5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515B3F-EA80-4E19-99CE-E12E033D866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5AD4B7-64AF-41F5-A3D4-9461C156734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85B8A-6165-417C-9295-0AEEC5C40E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77AED-37C0-4478-A8B5-B144B4B37F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85B8A-6165-417C-9295-0AEEC5C40E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77AED-37C0-4478-A8B5-B144B4B37F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85B8A-6165-417C-9295-0AEEC5C40E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77AED-37C0-4478-A8B5-B144B4B37F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85B8A-6165-417C-9295-0AEEC5C40E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77AED-37C0-4478-A8B5-B144B4B37F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85B8A-6165-417C-9295-0AEEC5C40E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77AED-37C0-4478-A8B5-B144B4B37F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85B8A-6165-417C-9295-0AEEC5C40E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77AED-37C0-4478-A8B5-B144B4B37F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85B8A-6165-417C-9295-0AEEC5C40E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77AED-37C0-4478-A8B5-B144B4B37F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85B8A-6165-417C-9295-0AEEC5C40E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77AED-37C0-4478-A8B5-B144B4B37F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85B8A-6165-417C-9295-0AEEC5C40E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77AED-37C0-4478-A8B5-B144B4B37F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85B8A-6165-417C-9295-0AEEC5C40E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77AED-37C0-4478-A8B5-B144B4B37F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85B8A-6165-417C-9295-0AEEC5C40E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77AED-37C0-4478-A8B5-B144B4B37F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fld id="{72285B8A-6165-417C-9295-0AEEC5C40E98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fld id="{EE377AED-37C0-4478-A8B5-B144B4B37FCF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4.jpeg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6.jpeg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6.xml"/><Relationship Id="rId8" Type="http://schemas.openxmlformats.org/officeDocument/2006/relationships/tags" Target="../tags/tag25.xml"/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3" Type="http://schemas.openxmlformats.org/officeDocument/2006/relationships/slideLayout" Target="../slideLayouts/slideLayout7.xml"/><Relationship Id="rId12" Type="http://schemas.openxmlformats.org/officeDocument/2006/relationships/tags" Target="../tags/tag29.xml"/><Relationship Id="rId11" Type="http://schemas.openxmlformats.org/officeDocument/2006/relationships/tags" Target="../tags/tag28.xml"/><Relationship Id="rId10" Type="http://schemas.openxmlformats.org/officeDocument/2006/relationships/tags" Target="../tags/tag27.xml"/><Relationship Id="rId1" Type="http://schemas.openxmlformats.org/officeDocument/2006/relationships/tags" Target="../tags/tag18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jpeg"/><Relationship Id="rId8" Type="http://schemas.openxmlformats.org/officeDocument/2006/relationships/image" Target="../media/image2.jpeg"/><Relationship Id="rId7" Type="http://schemas.openxmlformats.org/officeDocument/2006/relationships/image" Target="../media/image4.jpeg"/><Relationship Id="rId6" Type="http://schemas.openxmlformats.org/officeDocument/2006/relationships/image" Target="../media/image7.jpeg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6.jpeg"/><Relationship Id="rId1" Type="http://schemas.openxmlformats.org/officeDocument/2006/relationships/tags" Target="../tags/tag30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42.xml"/><Relationship Id="rId8" Type="http://schemas.openxmlformats.org/officeDocument/2006/relationships/tags" Target="../tags/tag41.xml"/><Relationship Id="rId7" Type="http://schemas.openxmlformats.org/officeDocument/2006/relationships/tags" Target="../tags/tag40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8" Type="http://schemas.openxmlformats.org/officeDocument/2006/relationships/slideLayout" Target="../slideLayouts/slideLayout7.xml"/><Relationship Id="rId17" Type="http://schemas.openxmlformats.org/officeDocument/2006/relationships/tags" Target="../tags/tag50.xml"/><Relationship Id="rId16" Type="http://schemas.openxmlformats.org/officeDocument/2006/relationships/tags" Target="../tags/tag49.xml"/><Relationship Id="rId15" Type="http://schemas.openxmlformats.org/officeDocument/2006/relationships/tags" Target="../tags/tag48.xml"/><Relationship Id="rId14" Type="http://schemas.openxmlformats.org/officeDocument/2006/relationships/tags" Target="../tags/tag47.xml"/><Relationship Id="rId13" Type="http://schemas.openxmlformats.org/officeDocument/2006/relationships/tags" Target="../tags/tag46.xml"/><Relationship Id="rId12" Type="http://schemas.openxmlformats.org/officeDocument/2006/relationships/tags" Target="../tags/tag45.xml"/><Relationship Id="rId11" Type="http://schemas.openxmlformats.org/officeDocument/2006/relationships/tags" Target="../tags/tag44.xml"/><Relationship Id="rId10" Type="http://schemas.openxmlformats.org/officeDocument/2006/relationships/tags" Target="../tags/tag43.xml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椭圆 18"/>
          <p:cNvSpPr/>
          <p:nvPr/>
        </p:nvSpPr>
        <p:spPr>
          <a:xfrm rot="665877">
            <a:off x="10096831" y="2630196"/>
            <a:ext cx="1404000" cy="1404000"/>
          </a:xfrm>
          <a:prstGeom prst="ellipse">
            <a:avLst/>
          </a:prstGeom>
          <a:pattFill prst="shingle">
            <a:fgClr>
              <a:schemeClr val="tx1">
                <a:lumMod val="75000"/>
                <a:lumOff val="25000"/>
              </a:schemeClr>
            </a:fgClr>
            <a:bgClr>
              <a:schemeClr val="bg1">
                <a:lumMod val="95000"/>
              </a:schemeClr>
            </a:bgClr>
          </a:pattFill>
          <a:ln>
            <a:noFill/>
          </a:ln>
          <a:effectLst>
            <a:outerShdw blurRad="482600" dist="241300" dir="8100000" sx="112000" sy="11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8986540" y="4621839"/>
            <a:ext cx="1136114" cy="1136114"/>
          </a:xfrm>
          <a:prstGeom prst="ellipse">
            <a:avLst/>
          </a:prstGeom>
          <a:pattFill prst="pct5">
            <a:fgClr>
              <a:srgbClr val="26688F"/>
            </a:fgClr>
            <a:bgClr>
              <a:srgbClr val="195382"/>
            </a:bgClr>
          </a:pattFill>
          <a:ln>
            <a:noFill/>
          </a:ln>
          <a:effectLst>
            <a:outerShdw blurRad="660400" dist="406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9004540" y="4633811"/>
            <a:ext cx="1110293" cy="1110293"/>
          </a:xfrm>
          <a:prstGeom prst="ellipse">
            <a:avLst/>
          </a:prstGeom>
          <a:pattFill prst="pct5">
            <a:fgClr>
              <a:srgbClr val="26688F"/>
            </a:fgClr>
            <a:bgClr>
              <a:srgbClr val="195382"/>
            </a:bgClr>
          </a:pattFill>
          <a:ln>
            <a:noFill/>
          </a:ln>
          <a:effectLst>
            <a:innerShdw blurRad="838200" dist="368300" dir="18900000">
              <a:schemeClr val="bg2">
                <a:lumMod val="25000"/>
                <a:alpha val="42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621459" y="-345395"/>
            <a:ext cx="1584000" cy="1584000"/>
          </a:xfrm>
          <a:prstGeom prst="ellipse">
            <a:avLst/>
          </a:prstGeom>
          <a:pattFill prst="pct5">
            <a:fgClr>
              <a:srgbClr val="26688F"/>
            </a:fgClr>
            <a:bgClr>
              <a:srgbClr val="195382"/>
            </a:bgClr>
          </a:pattFill>
          <a:ln>
            <a:noFill/>
          </a:ln>
          <a:effectLst>
            <a:outerShdw blurRad="660400" dist="406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617213" y="1682246"/>
            <a:ext cx="6957575" cy="3493508"/>
          </a:xfrm>
          <a:prstGeom prst="rect">
            <a:avLst/>
          </a:prstGeom>
          <a:noFill/>
          <a:ln w="1047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01590" y="2149434"/>
            <a:ext cx="2588821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spc="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anose="020F070403050403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2024</a:t>
            </a:r>
            <a:endParaRPr lang="zh-CN" altLang="en-US" sz="7200" b="1" spc="200" dirty="0">
              <a:solidFill>
                <a:schemeClr val="tx1">
                  <a:lumMod val="85000"/>
                  <a:lumOff val="15000"/>
                </a:schemeClr>
              </a:solidFill>
              <a:latin typeface="Arial Rounded MT Bold" panose="020F0704030504030204" pitchFamily="34" charset="0"/>
              <a:ea typeface="Microsoft YaHei UI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150870" y="3381375"/>
            <a:ext cx="594677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sz="4800" b="1" spc="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P-15B耙斗装岩机</a:t>
            </a:r>
            <a:endParaRPr sz="4800" b="1" spc="5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1567459" y="4611085"/>
            <a:ext cx="1620000" cy="1620000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F4F5F7"/>
              </a:gs>
            </a:gsLst>
            <a:lin ang="5400000" scaled="1"/>
          </a:gradFill>
          <a:ln>
            <a:noFill/>
          </a:ln>
          <a:effectLst>
            <a:outerShdw blurRad="533400" dist="495300" dir="8100000" algn="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603459" y="4647085"/>
            <a:ext cx="1548000" cy="1548000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F4F5F7"/>
              </a:gs>
            </a:gsLst>
            <a:lin ang="5400000" scaled="1"/>
          </a:gradFill>
          <a:ln>
            <a:noFill/>
          </a:ln>
          <a:effectLst>
            <a:innerShdw blurRad="622300" dist="177800" dir="18360000">
              <a:schemeClr val="tx1">
                <a:lumMod val="65000"/>
                <a:lumOff val="35000"/>
                <a:alpha val="3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 rot="16200000" flipV="1">
            <a:off x="3769816" y="783830"/>
            <a:ext cx="653085" cy="653085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F4F5F7"/>
              </a:gs>
            </a:gsLst>
            <a:lin ang="5400000" scaled="1"/>
          </a:gradFill>
          <a:ln>
            <a:noFill/>
          </a:ln>
          <a:effectLst>
            <a:outerShdw blurRad="177800" dist="228600" dir="8100000" algn="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 rot="16200000" flipV="1">
            <a:off x="3805816" y="795798"/>
            <a:ext cx="624059" cy="624059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F4F5F7"/>
              </a:gs>
            </a:gsLst>
            <a:lin ang="5400000" scaled="1"/>
          </a:gradFill>
          <a:ln>
            <a:noFill/>
          </a:ln>
          <a:effectLst>
            <a:innerShdw blurRad="317500" dist="177800" dir="18360000">
              <a:schemeClr val="tx1">
                <a:lumMod val="65000"/>
                <a:lumOff val="35000"/>
                <a:alpha val="3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9776668" y="987110"/>
            <a:ext cx="504000" cy="504000"/>
          </a:xfrm>
          <a:prstGeom prst="ellipse">
            <a:avLst/>
          </a:prstGeom>
          <a:solidFill>
            <a:srgbClr val="353334"/>
          </a:solidFill>
          <a:ln>
            <a:noFill/>
          </a:ln>
          <a:effectLst>
            <a:outerShdw blurRad="342900" dist="368300" dir="8100000" algn="tr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-495564" y="3642684"/>
            <a:ext cx="991127" cy="991127"/>
          </a:xfrm>
          <a:prstGeom prst="ellipse">
            <a:avLst/>
          </a:prstGeom>
          <a:solidFill>
            <a:srgbClr val="353334"/>
          </a:solidFill>
          <a:ln>
            <a:noFill/>
          </a:ln>
          <a:effectLst>
            <a:outerShdw blurRad="342900" dist="368300" dir="8100000" algn="tr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1696436" y="5464751"/>
            <a:ext cx="991127" cy="991127"/>
          </a:xfrm>
          <a:prstGeom prst="ellipse">
            <a:avLst/>
          </a:prstGeom>
          <a:solidFill>
            <a:srgbClr val="353334"/>
          </a:solidFill>
          <a:ln>
            <a:noFill/>
          </a:ln>
          <a:effectLst>
            <a:outerShdw blurRad="342900" dist="177800" dir="8100000" algn="tr" rotWithShape="0">
              <a:srgbClr val="353334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7606721" y="-463293"/>
            <a:ext cx="1073856" cy="1073856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F4F5F7"/>
              </a:gs>
            </a:gsLst>
            <a:lin ang="5400000" scaled="1"/>
          </a:gradFill>
          <a:ln>
            <a:noFill/>
          </a:ln>
          <a:effectLst>
            <a:outerShdw blurRad="533400" dist="495300" dir="8100000" algn="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7642721" y="-427293"/>
            <a:ext cx="1026129" cy="1026129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F4F5F7"/>
              </a:gs>
            </a:gsLst>
            <a:lin ang="5400000" scaled="1"/>
          </a:gradFill>
          <a:ln>
            <a:noFill/>
          </a:ln>
          <a:effectLst>
            <a:innerShdw blurRad="622300" dist="177800" dir="18360000">
              <a:schemeClr val="tx1">
                <a:lumMod val="65000"/>
                <a:lumOff val="35000"/>
                <a:alpha val="3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1639459" y="-323243"/>
            <a:ext cx="1548000" cy="1548000"/>
          </a:xfrm>
          <a:prstGeom prst="ellipse">
            <a:avLst/>
          </a:prstGeom>
          <a:pattFill prst="pct5">
            <a:fgClr>
              <a:srgbClr val="26688F"/>
            </a:fgClr>
            <a:bgClr>
              <a:srgbClr val="195382"/>
            </a:bgClr>
          </a:pattFill>
          <a:ln>
            <a:noFill/>
          </a:ln>
          <a:effectLst>
            <a:innerShdw blurRad="482600" dist="749300" dir="18900000">
              <a:schemeClr val="bg2">
                <a:lumMod val="25000"/>
                <a:alpha val="42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 rot="665877">
            <a:off x="10114832" y="2648196"/>
            <a:ext cx="1368000" cy="1368000"/>
          </a:xfrm>
          <a:prstGeom prst="ellipse">
            <a:avLst/>
          </a:prstGeom>
          <a:pattFill prst="shingle">
            <a:fgClr>
              <a:schemeClr val="tx1">
                <a:lumMod val="75000"/>
                <a:lumOff val="25000"/>
              </a:schemeClr>
            </a:fgClr>
            <a:bgClr>
              <a:schemeClr val="bg1">
                <a:lumMod val="95000"/>
              </a:schemeClr>
            </a:bgClr>
          </a:pattFill>
          <a:ln>
            <a:noFill/>
          </a:ln>
          <a:effectLst>
            <a:innerShdw blurRad="711200" dist="482600" dir="18900000">
              <a:schemeClr val="tx1">
                <a:lumMod val="65000"/>
                <a:lumOff val="35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 rot="665877">
            <a:off x="4532811" y="6391938"/>
            <a:ext cx="1184635" cy="1184635"/>
          </a:xfrm>
          <a:prstGeom prst="ellipse">
            <a:avLst/>
          </a:prstGeom>
          <a:pattFill prst="shingle">
            <a:fgClr>
              <a:schemeClr val="tx1">
                <a:lumMod val="75000"/>
                <a:lumOff val="25000"/>
              </a:schemeClr>
            </a:fgClr>
            <a:bgClr>
              <a:schemeClr val="bg1">
                <a:lumMod val="95000"/>
              </a:schemeClr>
            </a:bgClr>
          </a:pattFill>
          <a:ln>
            <a:noFill/>
          </a:ln>
          <a:effectLst>
            <a:outerShdw blurRad="482600" dist="241300" dir="8100000" sx="112000" sy="11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 rot="665877">
            <a:off x="4551302" y="6404907"/>
            <a:ext cx="1154260" cy="1154260"/>
          </a:xfrm>
          <a:prstGeom prst="ellipse">
            <a:avLst/>
          </a:prstGeom>
          <a:pattFill prst="shingle">
            <a:fgClr>
              <a:schemeClr val="tx1">
                <a:lumMod val="75000"/>
                <a:lumOff val="25000"/>
              </a:schemeClr>
            </a:fgClr>
            <a:bgClr>
              <a:schemeClr val="bg1">
                <a:lumMod val="95000"/>
              </a:schemeClr>
            </a:bgClr>
          </a:pattFill>
          <a:ln>
            <a:noFill/>
          </a:ln>
          <a:effectLst>
            <a:innerShdw blurRad="711200" dist="482600" dir="18900000">
              <a:schemeClr val="tx1">
                <a:lumMod val="65000"/>
                <a:lumOff val="35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314315" y="4611370"/>
            <a:ext cx="204787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华文细黑" panose="02010600040101010101" pitchFamily="2" charset="-122"/>
                <a:ea typeface="华文细黑" panose="02010600040101010101" pitchFamily="2" charset="-122"/>
              </a:rPr>
              <a:t>汇报人：</a:t>
            </a:r>
            <a:r>
              <a:rPr lang="en-US" sz="1400" dirty="0">
                <a:latin typeface="华文细黑" panose="02010600040101010101" pitchFamily="2" charset="-122"/>
                <a:ea typeface="华文细黑" panose="02010600040101010101" pitchFamily="2" charset="-122"/>
              </a:rPr>
              <a:t>Kuangan001</a:t>
            </a:r>
            <a:endParaRPr lang="en-US" sz="1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873896" y="4792351"/>
            <a:ext cx="1340124" cy="1340124"/>
          </a:xfrm>
          <a:prstGeom prst="ellipse">
            <a:avLst/>
          </a:prstGeom>
          <a:pattFill prst="pct5">
            <a:fgClr>
              <a:srgbClr val="26688F"/>
            </a:fgClr>
            <a:bgClr>
              <a:srgbClr val="195382"/>
            </a:bgClr>
          </a:pattFill>
          <a:ln>
            <a:noFill/>
          </a:ln>
          <a:effectLst>
            <a:outerShdw blurRad="660400" dist="406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891896" y="4814503"/>
            <a:ext cx="1309667" cy="1309667"/>
          </a:xfrm>
          <a:prstGeom prst="ellipse">
            <a:avLst/>
          </a:prstGeom>
          <a:pattFill prst="pct5">
            <a:fgClr>
              <a:srgbClr val="26688F"/>
            </a:fgClr>
            <a:bgClr>
              <a:srgbClr val="195382"/>
            </a:bgClr>
          </a:pattFill>
          <a:ln>
            <a:noFill/>
          </a:ln>
          <a:effectLst>
            <a:innerShdw blurRad="482600" dist="749300" dir="18900000">
              <a:schemeClr val="bg2">
                <a:lumMod val="25000"/>
                <a:alpha val="42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771896" y="1294411"/>
            <a:ext cx="4320000" cy="4320000"/>
          </a:xfrm>
          <a:prstGeom prst="ellipse">
            <a:avLst/>
          </a:prstGeom>
          <a:noFill/>
          <a:ln w="889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01563" y="1930917"/>
            <a:ext cx="146066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spc="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9600" spc="5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 rot="16200000" flipV="1">
            <a:off x="4011032" y="1460723"/>
            <a:ext cx="653085" cy="653085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F4F5F7"/>
              </a:gs>
            </a:gsLst>
            <a:lin ang="5400000" scaled="1"/>
          </a:gradFill>
          <a:ln>
            <a:noFill/>
          </a:ln>
          <a:effectLst>
            <a:outerShdw blurRad="177800" dist="228600" dir="8100000" algn="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 rot="16200000" flipV="1">
            <a:off x="4047032" y="1472691"/>
            <a:ext cx="624059" cy="624059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F4F5F7"/>
              </a:gs>
            </a:gsLst>
            <a:lin ang="5400000" scaled="1"/>
          </a:gradFill>
          <a:ln>
            <a:noFill/>
          </a:ln>
          <a:effectLst>
            <a:innerShdw blurRad="317500" dist="177800" dir="18360000">
              <a:schemeClr val="tx1">
                <a:lumMod val="65000"/>
                <a:lumOff val="35000"/>
                <a:alpha val="3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205823" y="-762069"/>
            <a:ext cx="1584000" cy="1584000"/>
          </a:xfrm>
          <a:prstGeom prst="ellipse">
            <a:avLst/>
          </a:prstGeom>
          <a:pattFill prst="pct5">
            <a:fgClr>
              <a:srgbClr val="26688F"/>
            </a:fgClr>
            <a:bgClr>
              <a:srgbClr val="195382"/>
            </a:bgClr>
          </a:pattFill>
          <a:ln>
            <a:noFill/>
          </a:ln>
          <a:effectLst>
            <a:outerShdw blurRad="660400" dist="406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223823" y="-739917"/>
            <a:ext cx="1548000" cy="1548000"/>
          </a:xfrm>
          <a:prstGeom prst="ellipse">
            <a:avLst/>
          </a:prstGeom>
          <a:pattFill prst="pct5">
            <a:fgClr>
              <a:srgbClr val="26688F"/>
            </a:fgClr>
            <a:bgClr>
              <a:srgbClr val="195382"/>
            </a:bgClr>
          </a:pattFill>
          <a:ln>
            <a:noFill/>
          </a:ln>
          <a:effectLst>
            <a:innerShdw blurRad="482600" dist="749300" dir="18900000">
              <a:schemeClr val="bg2">
                <a:lumMod val="25000"/>
                <a:alpha val="42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 rot="665877">
            <a:off x="4532811" y="6391938"/>
            <a:ext cx="1184635" cy="1184635"/>
          </a:xfrm>
          <a:prstGeom prst="ellipse">
            <a:avLst/>
          </a:prstGeom>
          <a:pattFill prst="shingle">
            <a:fgClr>
              <a:schemeClr val="tx1">
                <a:lumMod val="75000"/>
                <a:lumOff val="25000"/>
              </a:schemeClr>
            </a:fgClr>
            <a:bgClr>
              <a:schemeClr val="bg1">
                <a:lumMod val="95000"/>
              </a:schemeClr>
            </a:bgClr>
          </a:pattFill>
          <a:ln>
            <a:noFill/>
          </a:ln>
          <a:effectLst>
            <a:outerShdw blurRad="482600" dist="241300" dir="8100000" sx="112000" sy="11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 rot="665877">
            <a:off x="4551302" y="6404907"/>
            <a:ext cx="1154260" cy="1154260"/>
          </a:xfrm>
          <a:prstGeom prst="ellipse">
            <a:avLst/>
          </a:prstGeom>
          <a:pattFill prst="shingle">
            <a:fgClr>
              <a:schemeClr val="tx1">
                <a:lumMod val="75000"/>
                <a:lumOff val="25000"/>
              </a:schemeClr>
            </a:fgClr>
            <a:bgClr>
              <a:schemeClr val="bg1">
                <a:lumMod val="95000"/>
              </a:schemeClr>
            </a:bgClr>
          </a:pattFill>
          <a:ln>
            <a:noFill/>
          </a:ln>
          <a:effectLst>
            <a:innerShdw blurRad="711200" dist="482600" dir="18900000">
              <a:schemeClr val="tx1">
                <a:lumMod val="65000"/>
                <a:lumOff val="35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-495564" y="3642684"/>
            <a:ext cx="991127" cy="991127"/>
          </a:xfrm>
          <a:prstGeom prst="ellipse">
            <a:avLst/>
          </a:prstGeom>
          <a:solidFill>
            <a:srgbClr val="353334"/>
          </a:solidFill>
          <a:ln>
            <a:noFill/>
          </a:ln>
          <a:effectLst>
            <a:outerShdw blurRad="342900" dist="368300" dir="8100000" algn="tr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1565807" y="-325654"/>
            <a:ext cx="991127" cy="99112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469900" dist="190500" dir="8100000" sx="142000" sy="142000" algn="tr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"/>
            </p:custDataLst>
          </p:nvPr>
        </p:nvSpPr>
        <p:spPr>
          <a:xfrm>
            <a:off x="5530215" y="1202055"/>
            <a:ext cx="53282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1.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P-15B耙斗装岩机介绍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>
            <p:custDataLst>
              <p:tags r:id="rId2"/>
            </p:custDataLst>
          </p:nvPr>
        </p:nvCxnSpPr>
        <p:spPr>
          <a:xfrm>
            <a:off x="5660967" y="1909647"/>
            <a:ext cx="819397" cy="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>
            <p:custDataLst>
              <p:tags r:id="rId3"/>
            </p:custDataLst>
          </p:nvPr>
        </p:nvSpPr>
        <p:spPr>
          <a:xfrm>
            <a:off x="5530215" y="2489200"/>
            <a:ext cx="53289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2.</a:t>
            </a:r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P-15B耙斗装岩机参数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20" name="直接连接符 19"/>
          <p:cNvCxnSpPr/>
          <p:nvPr>
            <p:custDataLst>
              <p:tags r:id="rId4"/>
            </p:custDataLst>
          </p:nvPr>
        </p:nvCxnSpPr>
        <p:spPr>
          <a:xfrm>
            <a:off x="5660967" y="3197101"/>
            <a:ext cx="819397" cy="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>
            <p:custDataLst>
              <p:tags r:id="rId5"/>
            </p:custDataLst>
          </p:nvPr>
        </p:nvSpPr>
        <p:spPr>
          <a:xfrm>
            <a:off x="5530215" y="3800475"/>
            <a:ext cx="55810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3.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P-15B耙斗装岩机特点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>
            <p:custDataLst>
              <p:tags r:id="rId6"/>
            </p:custDataLst>
          </p:nvPr>
        </p:nvCxnSpPr>
        <p:spPr>
          <a:xfrm>
            <a:off x="5660967" y="4508305"/>
            <a:ext cx="819397" cy="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>
            <p:custDataLst>
              <p:tags r:id="rId7"/>
            </p:custDataLst>
          </p:nvPr>
        </p:nvSpPr>
        <p:spPr>
          <a:xfrm>
            <a:off x="5530215" y="5055235"/>
            <a:ext cx="56915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4.</a:t>
            </a:r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P-15B耙斗装岩机型号意义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24" name="直接连接符 23"/>
          <p:cNvCxnSpPr/>
          <p:nvPr>
            <p:custDataLst>
              <p:tags r:id="rId8"/>
            </p:custDataLst>
          </p:nvPr>
        </p:nvCxnSpPr>
        <p:spPr>
          <a:xfrm>
            <a:off x="5791595" y="5760134"/>
            <a:ext cx="819397" cy="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screen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0" y="1737361"/>
            <a:ext cx="12192000" cy="2913016"/>
          </a:xfrm>
          <a:prstGeom prst="rect">
            <a:avLst/>
          </a:prstGeom>
        </p:spPr>
      </p:pic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1045030" y="2795451"/>
            <a:ext cx="2808000" cy="348778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0" dist="292100" dir="8100000" algn="tr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4698275" y="2795451"/>
            <a:ext cx="2808000" cy="3487783"/>
          </a:xfrm>
          <a:prstGeom prst="rect">
            <a:avLst/>
          </a:prstGeom>
          <a:solidFill>
            <a:srgbClr val="1C5483"/>
          </a:solidFill>
          <a:ln>
            <a:noFill/>
          </a:ln>
          <a:effectLst>
            <a:outerShdw blurRad="381000" dist="292100" dir="8100000" algn="tr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8416835" y="2795451"/>
            <a:ext cx="2808000" cy="348778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0" dist="292100" dir="8100000" algn="tr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-672834" y="-676986"/>
            <a:ext cx="1340124" cy="1340124"/>
          </a:xfrm>
          <a:prstGeom prst="ellipse">
            <a:avLst/>
          </a:prstGeom>
          <a:pattFill prst="pct5">
            <a:fgClr>
              <a:srgbClr val="26688F"/>
            </a:fgClr>
            <a:bgClr>
              <a:srgbClr val="195382"/>
            </a:bgClr>
          </a:pattFill>
          <a:ln>
            <a:noFill/>
          </a:ln>
          <a:effectLst>
            <a:outerShdw blurRad="660400" dist="406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-654834" y="-654834"/>
            <a:ext cx="1309667" cy="1309667"/>
          </a:xfrm>
          <a:prstGeom prst="ellipse">
            <a:avLst/>
          </a:prstGeom>
          <a:pattFill prst="pct5">
            <a:fgClr>
              <a:srgbClr val="26688F"/>
            </a:fgClr>
            <a:bgClr>
              <a:srgbClr val="195382"/>
            </a:bgClr>
          </a:pattFill>
          <a:ln>
            <a:noFill/>
          </a:ln>
          <a:effectLst>
            <a:innerShdw blurRad="482600" dist="749300" dir="18900000">
              <a:schemeClr val="bg2">
                <a:lumMod val="25000"/>
                <a:alpha val="42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 rot="16200000" flipV="1">
            <a:off x="-166250" y="746198"/>
            <a:ext cx="653085" cy="653085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F4F5F7"/>
              </a:gs>
            </a:gsLst>
            <a:lin ang="5400000" scaled="1"/>
          </a:gradFill>
          <a:ln>
            <a:noFill/>
          </a:ln>
          <a:effectLst>
            <a:outerShdw blurRad="177800" dist="228600" dir="8100000" algn="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5" name="椭圆 24"/>
          <p:cNvSpPr/>
          <p:nvPr/>
        </p:nvSpPr>
        <p:spPr>
          <a:xfrm rot="16200000" flipV="1">
            <a:off x="-142125" y="758166"/>
            <a:ext cx="624059" cy="624059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F4F5F7"/>
              </a:gs>
            </a:gsLst>
            <a:lin ang="5400000" scaled="1"/>
          </a:gradFill>
          <a:ln>
            <a:noFill/>
          </a:ln>
          <a:effectLst>
            <a:innerShdw blurRad="317500" dist="177800" dir="18360000">
              <a:schemeClr val="tx1">
                <a:lumMod val="65000"/>
                <a:lumOff val="35000"/>
                <a:alpha val="3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527935" y="297874"/>
            <a:ext cx="504000" cy="504000"/>
          </a:xfrm>
          <a:prstGeom prst="ellipse">
            <a:avLst/>
          </a:prstGeom>
          <a:solidFill>
            <a:srgbClr val="353334"/>
          </a:solidFill>
          <a:ln>
            <a:noFill/>
          </a:ln>
          <a:effectLst>
            <a:outerShdw blurRad="342900" dist="368300" dir="8100000" algn="tr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 rot="665877">
            <a:off x="720182" y="-339909"/>
            <a:ext cx="510426" cy="510426"/>
          </a:xfrm>
          <a:prstGeom prst="ellipse">
            <a:avLst/>
          </a:prstGeom>
          <a:pattFill prst="shingle">
            <a:fgClr>
              <a:schemeClr val="tx1">
                <a:lumMod val="75000"/>
                <a:lumOff val="25000"/>
              </a:schemeClr>
            </a:fgClr>
            <a:bgClr>
              <a:schemeClr val="bg1">
                <a:lumMod val="95000"/>
              </a:schemeClr>
            </a:bgClr>
          </a:pattFill>
          <a:ln>
            <a:noFill/>
          </a:ln>
          <a:effectLst>
            <a:outerShdw blurRad="482600" dist="241300" dir="8100000" sx="112000" sy="11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 rot="665877">
            <a:off x="723890" y="-331793"/>
            <a:ext cx="497338" cy="497338"/>
          </a:xfrm>
          <a:prstGeom prst="ellipse">
            <a:avLst/>
          </a:prstGeom>
          <a:pattFill prst="shingle">
            <a:fgClr>
              <a:schemeClr val="tx1">
                <a:lumMod val="75000"/>
                <a:lumOff val="25000"/>
              </a:schemeClr>
            </a:fgClr>
            <a:bgClr>
              <a:schemeClr val="bg1">
                <a:lumMod val="95000"/>
              </a:schemeClr>
            </a:bgClr>
          </a:pattFill>
          <a:ln>
            <a:noFill/>
          </a:ln>
          <a:effectLst>
            <a:innerShdw blurRad="711200" dist="482600" dir="18900000">
              <a:schemeClr val="tx1">
                <a:lumMod val="65000"/>
                <a:lumOff val="35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215390" y="418465"/>
            <a:ext cx="30734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  <a:sym typeface="+mn-ea"/>
              </a:rPr>
              <a:t>P-15B耙斗装岩机</a:t>
            </a:r>
            <a:endParaRPr lang="en-US" altLang="zh-CN" sz="2400" dirty="0">
              <a:ea typeface="微软雅黑" panose="020B0503020204020204" pitchFamily="34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1341416" y="885211"/>
            <a:ext cx="360000" cy="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 descr="耙斗装岩机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2220" y="3429000"/>
            <a:ext cx="2414270" cy="2414270"/>
          </a:xfrm>
          <a:prstGeom prst="rect">
            <a:avLst/>
          </a:prstGeom>
        </p:spPr>
      </p:pic>
      <p:pic>
        <p:nvPicPr>
          <p:cNvPr id="32" name="图片 31" descr="耙斗装岩机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13775" y="3429000"/>
            <a:ext cx="2414270" cy="2414270"/>
          </a:xfrm>
          <a:prstGeom prst="rect">
            <a:avLst/>
          </a:prstGeom>
        </p:spPr>
      </p:pic>
      <p:pic>
        <p:nvPicPr>
          <p:cNvPr id="33" name="图片 32" descr="耙斗装岩机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6480" y="3429000"/>
            <a:ext cx="2414270" cy="24142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0" y="1645285"/>
            <a:ext cx="6270625" cy="4636770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-672834" y="-676986"/>
            <a:ext cx="1340124" cy="1340124"/>
          </a:xfrm>
          <a:prstGeom prst="ellipse">
            <a:avLst/>
          </a:prstGeom>
          <a:pattFill prst="pct5">
            <a:fgClr>
              <a:srgbClr val="26688F"/>
            </a:fgClr>
            <a:bgClr>
              <a:srgbClr val="195382"/>
            </a:bgClr>
          </a:pattFill>
          <a:ln>
            <a:noFill/>
          </a:ln>
          <a:effectLst>
            <a:outerShdw blurRad="660400" dist="406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-654834" y="-654834"/>
            <a:ext cx="1309667" cy="1309667"/>
          </a:xfrm>
          <a:prstGeom prst="ellipse">
            <a:avLst/>
          </a:prstGeom>
          <a:pattFill prst="pct5">
            <a:fgClr>
              <a:srgbClr val="26688F"/>
            </a:fgClr>
            <a:bgClr>
              <a:srgbClr val="195382"/>
            </a:bgClr>
          </a:pattFill>
          <a:ln>
            <a:noFill/>
          </a:ln>
          <a:effectLst>
            <a:innerShdw blurRad="482600" dist="749300" dir="18900000">
              <a:schemeClr val="bg2">
                <a:lumMod val="25000"/>
                <a:alpha val="42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 rot="16200000" flipV="1">
            <a:off x="-166250" y="746198"/>
            <a:ext cx="653085" cy="653085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F4F5F7"/>
              </a:gs>
            </a:gsLst>
            <a:lin ang="5400000" scaled="1"/>
          </a:gradFill>
          <a:ln>
            <a:noFill/>
          </a:ln>
          <a:effectLst>
            <a:outerShdw blurRad="177800" dist="228600" dir="8100000" algn="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 rot="16200000" flipV="1">
            <a:off x="-142125" y="758166"/>
            <a:ext cx="624059" cy="624059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F4F5F7"/>
              </a:gs>
            </a:gsLst>
            <a:lin ang="5400000" scaled="1"/>
          </a:gradFill>
          <a:ln>
            <a:noFill/>
          </a:ln>
          <a:effectLst>
            <a:innerShdw blurRad="317500" dist="177800" dir="18360000">
              <a:schemeClr val="tx1">
                <a:lumMod val="65000"/>
                <a:lumOff val="35000"/>
                <a:alpha val="3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27935" y="297874"/>
            <a:ext cx="504000" cy="504000"/>
          </a:xfrm>
          <a:prstGeom prst="ellipse">
            <a:avLst/>
          </a:prstGeom>
          <a:solidFill>
            <a:srgbClr val="353334"/>
          </a:solidFill>
          <a:ln>
            <a:noFill/>
          </a:ln>
          <a:effectLst>
            <a:outerShdw blurRad="342900" dist="368300" dir="8100000" algn="tr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 rot="665877">
            <a:off x="720182" y="-339909"/>
            <a:ext cx="510426" cy="510426"/>
          </a:xfrm>
          <a:prstGeom prst="ellipse">
            <a:avLst/>
          </a:prstGeom>
          <a:pattFill prst="shingle">
            <a:fgClr>
              <a:schemeClr val="tx1">
                <a:lumMod val="75000"/>
                <a:lumOff val="25000"/>
              </a:schemeClr>
            </a:fgClr>
            <a:bgClr>
              <a:schemeClr val="bg1">
                <a:lumMod val="95000"/>
              </a:schemeClr>
            </a:bgClr>
          </a:pattFill>
          <a:ln>
            <a:noFill/>
          </a:ln>
          <a:effectLst>
            <a:outerShdw blurRad="482600" dist="241300" dir="8100000" sx="112000" sy="11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 rot="665877">
            <a:off x="723890" y="-331793"/>
            <a:ext cx="497338" cy="497338"/>
          </a:xfrm>
          <a:prstGeom prst="ellipse">
            <a:avLst/>
          </a:prstGeom>
          <a:pattFill prst="shingle">
            <a:fgClr>
              <a:schemeClr val="tx1">
                <a:lumMod val="75000"/>
                <a:lumOff val="25000"/>
              </a:schemeClr>
            </a:fgClr>
            <a:bgClr>
              <a:schemeClr val="bg1">
                <a:lumMod val="95000"/>
              </a:schemeClr>
            </a:bgClr>
          </a:pattFill>
          <a:ln>
            <a:noFill/>
          </a:ln>
          <a:effectLst>
            <a:innerShdw blurRad="711200" dist="482600" dir="18900000">
              <a:schemeClr val="tx1">
                <a:lumMod val="65000"/>
                <a:lumOff val="35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253490" y="427990"/>
            <a:ext cx="33972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sym typeface="+mn-ea"/>
              </a:rPr>
              <a:t>P-15B耙斗装岩机介绍</a:t>
            </a:r>
            <a:endParaRPr lang="en-US" altLang="zh-CN" sz="2400" dirty="0"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1379516" y="894736"/>
            <a:ext cx="360000" cy="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5228590" y="1645285"/>
            <a:ext cx="6963410" cy="4636770"/>
          </a:xfrm>
          <a:prstGeom prst="rect">
            <a:avLst/>
          </a:prstGeom>
          <a:solidFill>
            <a:srgbClr val="1C54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5879151" y="2680789"/>
            <a:ext cx="360000" cy="0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5715000" y="2887345"/>
            <a:ext cx="6136640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P-15B耙斗装岩机适用于净高2米以上( 净断面4.5平方米以上 )的巷道选用。P-15B耙斗装岩机与迎头zui大距离不得大于30m，zui小距离不得小于10m，掘进过程中，每掘进20m，必需将p15b耙斗装岩机向迎头前移20m，卡轨器随P-15B耙斗装岩机前移而移动，肆零零捌捌陆零伍叁柒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，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并重新用地锚配合直径不小于φ15.5的钢丝绳将装岩机固定牢固。</a:t>
            </a:r>
            <a:endParaRPr lang="en-US" altLang="zh-CN" dirty="0">
              <a:solidFill>
                <a:schemeClr val="bg1">
                  <a:lumMod val="9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椭圆 17"/>
          <p:cNvSpPr/>
          <p:nvPr/>
        </p:nvSpPr>
        <p:spPr>
          <a:xfrm>
            <a:off x="6805288" y="1291032"/>
            <a:ext cx="5040000" cy="504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55600" dist="279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>
            <p:custDataLst>
              <p:tags r:id="rId1"/>
            </p:custDataLst>
          </p:nvPr>
        </p:nvSpPr>
        <p:spPr>
          <a:xfrm>
            <a:off x="527685" y="1661160"/>
            <a:ext cx="6207760" cy="4523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ea"/>
              </a:rPr>
              <a:t>P-15B耙斗装岩机具有装载能力强、结构简单、使用效率高、适应性好的特点，在煤矿掘开工作面的使用广泛。但在使用过程中，由于耙岩机导向轮设计结构不合理，还存在钢丝绳磨损严重、容易发生跳绳、断绳等an全隐患。通过现场实际调研，现场观察统计耙岩机使用情况，详细记录整个使用环节，总结耙岩机导向轮损坏程度及频率，以及钢丝绳磨损原因。同时实际测绘了耙岩机导向轮的结构，与耙岩机正规使用工艺结合，山东矿安机电有限公司 。分析出导向轮在使用过程中存在的结构缺陷，zui终制定出技术改造方案，对导向轮进行zui大限度的改造。通过对耙岩机导向轮结构进行技术改造，提高了导向轮的使用寿命，减少钢丝绳的磨损和导向轮的更换，缩减成本，在使用过程中，能控制钢丝绳跳绳、断绳等现象，保证设备和人身an全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ea"/>
            </a:endParaRPr>
          </a:p>
        </p:txBody>
      </p: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775655" y="1461986"/>
            <a:ext cx="360000" cy="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>
            <p:custDataLst>
              <p:tags r:id="rId3"/>
            </p:custDataLst>
          </p:nvPr>
        </p:nvGrpSpPr>
        <p:grpSpPr>
          <a:xfrm>
            <a:off x="1701515" y="3696789"/>
            <a:ext cx="474611" cy="368607"/>
            <a:chOff x="5013336" y="2727331"/>
            <a:chExt cx="312738" cy="242888"/>
          </a:xfrm>
          <a:solidFill>
            <a:srgbClr val="F4F5F7"/>
          </a:solidFill>
        </p:grpSpPr>
        <p:sp>
          <p:nvSpPr>
            <p:cNvPr id="23" name="Freeform 13"/>
            <p:cNvSpPr>
              <a:spLocks noEditPoints="1"/>
            </p:cNvSpPr>
            <p:nvPr>
              <p:custDataLst>
                <p:tags r:id="rId4"/>
              </p:custDataLst>
            </p:nvPr>
          </p:nvSpPr>
          <p:spPr bwMode="auto">
            <a:xfrm>
              <a:off x="5013336" y="2727331"/>
              <a:ext cx="312738" cy="242888"/>
            </a:xfrm>
            <a:custGeom>
              <a:avLst/>
              <a:gdLst>
                <a:gd name="T0" fmla="*/ 180 w 200"/>
                <a:gd name="T1" fmla="*/ 154 h 154"/>
                <a:gd name="T2" fmla="*/ 20 w 200"/>
                <a:gd name="T3" fmla="*/ 154 h 154"/>
                <a:gd name="T4" fmla="*/ 5 w 200"/>
                <a:gd name="T5" fmla="*/ 148 h 154"/>
                <a:gd name="T6" fmla="*/ 0 w 200"/>
                <a:gd name="T7" fmla="*/ 133 h 154"/>
                <a:gd name="T8" fmla="*/ 0 w 200"/>
                <a:gd name="T9" fmla="*/ 53 h 154"/>
                <a:gd name="T10" fmla="*/ 22 w 200"/>
                <a:gd name="T11" fmla="*/ 32 h 154"/>
                <a:gd name="T12" fmla="*/ 55 w 200"/>
                <a:gd name="T13" fmla="*/ 31 h 154"/>
                <a:gd name="T14" fmla="*/ 73 w 200"/>
                <a:gd name="T15" fmla="*/ 0 h 154"/>
                <a:gd name="T16" fmla="*/ 74 w 200"/>
                <a:gd name="T17" fmla="*/ 0 h 154"/>
                <a:gd name="T18" fmla="*/ 128 w 200"/>
                <a:gd name="T19" fmla="*/ 0 h 154"/>
                <a:gd name="T20" fmla="*/ 152 w 200"/>
                <a:gd name="T21" fmla="*/ 31 h 154"/>
                <a:gd name="T22" fmla="*/ 180 w 200"/>
                <a:gd name="T23" fmla="*/ 31 h 154"/>
                <a:gd name="T24" fmla="*/ 200 w 200"/>
                <a:gd name="T25" fmla="*/ 51 h 154"/>
                <a:gd name="T26" fmla="*/ 200 w 200"/>
                <a:gd name="T27" fmla="*/ 51 h 154"/>
                <a:gd name="T28" fmla="*/ 200 w 200"/>
                <a:gd name="T29" fmla="*/ 134 h 154"/>
                <a:gd name="T30" fmla="*/ 180 w 200"/>
                <a:gd name="T31" fmla="*/ 154 h 154"/>
                <a:gd name="T32" fmla="*/ 180 w 200"/>
                <a:gd name="T33" fmla="*/ 154 h 154"/>
                <a:gd name="T34" fmla="*/ 11 w 200"/>
                <a:gd name="T35" fmla="*/ 134 h 154"/>
                <a:gd name="T36" fmla="*/ 13 w 200"/>
                <a:gd name="T37" fmla="*/ 141 h 154"/>
                <a:gd name="T38" fmla="*/ 20 w 200"/>
                <a:gd name="T39" fmla="*/ 143 h 154"/>
                <a:gd name="T40" fmla="*/ 180 w 200"/>
                <a:gd name="T41" fmla="*/ 143 h 154"/>
                <a:gd name="T42" fmla="*/ 189 w 200"/>
                <a:gd name="T43" fmla="*/ 134 h 154"/>
                <a:gd name="T44" fmla="*/ 189 w 200"/>
                <a:gd name="T45" fmla="*/ 52 h 154"/>
                <a:gd name="T46" fmla="*/ 180 w 200"/>
                <a:gd name="T47" fmla="*/ 42 h 154"/>
                <a:gd name="T48" fmla="*/ 142 w 200"/>
                <a:gd name="T49" fmla="*/ 42 h 154"/>
                <a:gd name="T50" fmla="*/ 142 w 200"/>
                <a:gd name="T51" fmla="*/ 37 h 154"/>
                <a:gd name="T52" fmla="*/ 128 w 200"/>
                <a:gd name="T53" fmla="*/ 11 h 154"/>
                <a:gd name="T54" fmla="*/ 74 w 200"/>
                <a:gd name="T55" fmla="*/ 11 h 154"/>
                <a:gd name="T56" fmla="*/ 66 w 200"/>
                <a:gd name="T57" fmla="*/ 37 h 154"/>
                <a:gd name="T58" fmla="*/ 66 w 200"/>
                <a:gd name="T59" fmla="*/ 42 h 154"/>
                <a:gd name="T60" fmla="*/ 22 w 200"/>
                <a:gd name="T61" fmla="*/ 42 h 154"/>
                <a:gd name="T62" fmla="*/ 11 w 200"/>
                <a:gd name="T63" fmla="*/ 53 h 154"/>
                <a:gd name="T64" fmla="*/ 11 w 200"/>
                <a:gd name="T65" fmla="*/ 134 h 154"/>
                <a:gd name="T66" fmla="*/ 11 w 200"/>
                <a:gd name="T67" fmla="*/ 13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" h="154">
                  <a:moveTo>
                    <a:pt x="180" y="154"/>
                  </a:moveTo>
                  <a:cubicBezTo>
                    <a:pt x="20" y="154"/>
                    <a:pt x="20" y="154"/>
                    <a:pt x="20" y="154"/>
                  </a:cubicBezTo>
                  <a:cubicBezTo>
                    <a:pt x="14" y="154"/>
                    <a:pt x="9" y="152"/>
                    <a:pt x="5" y="148"/>
                  </a:cubicBezTo>
                  <a:cubicBezTo>
                    <a:pt x="0" y="142"/>
                    <a:pt x="0" y="135"/>
                    <a:pt x="0" y="13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37"/>
                    <a:pt x="14" y="32"/>
                    <a:pt x="22" y="32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7" y="3"/>
                    <a:pt x="72" y="1"/>
                    <a:pt x="73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45" y="0"/>
                    <a:pt x="151" y="18"/>
                    <a:pt x="152" y="31"/>
                  </a:cubicBezTo>
                  <a:cubicBezTo>
                    <a:pt x="180" y="31"/>
                    <a:pt x="180" y="31"/>
                    <a:pt x="180" y="31"/>
                  </a:cubicBezTo>
                  <a:cubicBezTo>
                    <a:pt x="195" y="31"/>
                    <a:pt x="200" y="44"/>
                    <a:pt x="200" y="51"/>
                  </a:cubicBezTo>
                  <a:cubicBezTo>
                    <a:pt x="200" y="51"/>
                    <a:pt x="200" y="51"/>
                    <a:pt x="200" y="51"/>
                  </a:cubicBezTo>
                  <a:cubicBezTo>
                    <a:pt x="200" y="134"/>
                    <a:pt x="200" y="134"/>
                    <a:pt x="200" y="134"/>
                  </a:cubicBezTo>
                  <a:cubicBezTo>
                    <a:pt x="200" y="148"/>
                    <a:pt x="187" y="153"/>
                    <a:pt x="180" y="154"/>
                  </a:cubicBezTo>
                  <a:cubicBezTo>
                    <a:pt x="180" y="154"/>
                    <a:pt x="180" y="154"/>
                    <a:pt x="180" y="154"/>
                  </a:cubicBezTo>
                  <a:close/>
                  <a:moveTo>
                    <a:pt x="11" y="134"/>
                  </a:moveTo>
                  <a:cubicBezTo>
                    <a:pt x="11" y="134"/>
                    <a:pt x="11" y="138"/>
                    <a:pt x="13" y="141"/>
                  </a:cubicBezTo>
                  <a:cubicBezTo>
                    <a:pt x="14" y="142"/>
                    <a:pt x="17" y="143"/>
                    <a:pt x="20" y="143"/>
                  </a:cubicBezTo>
                  <a:cubicBezTo>
                    <a:pt x="180" y="143"/>
                    <a:pt x="180" y="143"/>
                    <a:pt x="180" y="143"/>
                  </a:cubicBezTo>
                  <a:cubicBezTo>
                    <a:pt x="182" y="143"/>
                    <a:pt x="189" y="141"/>
                    <a:pt x="189" y="134"/>
                  </a:cubicBezTo>
                  <a:cubicBezTo>
                    <a:pt x="189" y="52"/>
                    <a:pt x="189" y="52"/>
                    <a:pt x="189" y="52"/>
                  </a:cubicBezTo>
                  <a:cubicBezTo>
                    <a:pt x="189" y="50"/>
                    <a:pt x="188" y="42"/>
                    <a:pt x="180" y="42"/>
                  </a:cubicBezTo>
                  <a:cubicBezTo>
                    <a:pt x="142" y="42"/>
                    <a:pt x="142" y="42"/>
                    <a:pt x="142" y="42"/>
                  </a:cubicBezTo>
                  <a:cubicBezTo>
                    <a:pt x="142" y="37"/>
                    <a:pt x="142" y="37"/>
                    <a:pt x="142" y="37"/>
                  </a:cubicBezTo>
                  <a:cubicBezTo>
                    <a:pt x="142" y="36"/>
                    <a:pt x="142" y="11"/>
                    <a:pt x="128" y="11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3" y="11"/>
                    <a:pt x="66" y="15"/>
                    <a:pt x="66" y="37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0" y="42"/>
                    <a:pt x="11" y="43"/>
                    <a:pt x="11" y="53"/>
                  </a:cubicBezTo>
                  <a:cubicBezTo>
                    <a:pt x="11" y="134"/>
                    <a:pt x="11" y="134"/>
                    <a:pt x="11" y="134"/>
                  </a:cubicBezTo>
                  <a:cubicBezTo>
                    <a:pt x="11" y="134"/>
                    <a:pt x="11" y="134"/>
                    <a:pt x="11" y="1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4" name="Freeform 14"/>
            <p:cNvSpPr>
              <a:spLocks noEditPoints="1"/>
            </p:cNvSpPr>
            <p:nvPr>
              <p:custDataLst>
                <p:tags r:id="rId5"/>
              </p:custDataLst>
            </p:nvPr>
          </p:nvSpPr>
          <p:spPr bwMode="auto">
            <a:xfrm>
              <a:off x="5100649" y="2801943"/>
              <a:ext cx="136525" cy="136525"/>
            </a:xfrm>
            <a:custGeom>
              <a:avLst/>
              <a:gdLst>
                <a:gd name="T0" fmla="*/ 43 w 87"/>
                <a:gd name="T1" fmla="*/ 87 h 87"/>
                <a:gd name="T2" fmla="*/ 0 w 87"/>
                <a:gd name="T3" fmla="*/ 44 h 87"/>
                <a:gd name="T4" fmla="*/ 43 w 87"/>
                <a:gd name="T5" fmla="*/ 0 h 87"/>
                <a:gd name="T6" fmla="*/ 87 w 87"/>
                <a:gd name="T7" fmla="*/ 44 h 87"/>
                <a:gd name="T8" fmla="*/ 43 w 87"/>
                <a:gd name="T9" fmla="*/ 87 h 87"/>
                <a:gd name="T10" fmla="*/ 43 w 87"/>
                <a:gd name="T11" fmla="*/ 12 h 87"/>
                <a:gd name="T12" fmla="*/ 11 w 87"/>
                <a:gd name="T13" fmla="*/ 44 h 87"/>
                <a:gd name="T14" fmla="*/ 43 w 87"/>
                <a:gd name="T15" fmla="*/ 76 h 87"/>
                <a:gd name="T16" fmla="*/ 75 w 87"/>
                <a:gd name="T17" fmla="*/ 44 h 87"/>
                <a:gd name="T18" fmla="*/ 43 w 87"/>
                <a:gd name="T19" fmla="*/ 1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" h="87">
                  <a:moveTo>
                    <a:pt x="43" y="87"/>
                  </a:moveTo>
                  <a:cubicBezTo>
                    <a:pt x="19" y="87"/>
                    <a:pt x="0" y="67"/>
                    <a:pt x="0" y="44"/>
                  </a:cubicBezTo>
                  <a:cubicBezTo>
                    <a:pt x="0" y="20"/>
                    <a:pt x="19" y="0"/>
                    <a:pt x="43" y="0"/>
                  </a:cubicBezTo>
                  <a:cubicBezTo>
                    <a:pt x="67" y="0"/>
                    <a:pt x="87" y="20"/>
                    <a:pt x="87" y="44"/>
                  </a:cubicBezTo>
                  <a:cubicBezTo>
                    <a:pt x="87" y="67"/>
                    <a:pt x="67" y="87"/>
                    <a:pt x="43" y="87"/>
                  </a:cubicBezTo>
                  <a:close/>
                  <a:moveTo>
                    <a:pt x="43" y="12"/>
                  </a:moveTo>
                  <a:cubicBezTo>
                    <a:pt x="26" y="12"/>
                    <a:pt x="11" y="26"/>
                    <a:pt x="11" y="44"/>
                  </a:cubicBezTo>
                  <a:cubicBezTo>
                    <a:pt x="11" y="61"/>
                    <a:pt x="26" y="76"/>
                    <a:pt x="43" y="76"/>
                  </a:cubicBezTo>
                  <a:cubicBezTo>
                    <a:pt x="61" y="76"/>
                    <a:pt x="75" y="61"/>
                    <a:pt x="75" y="44"/>
                  </a:cubicBezTo>
                  <a:cubicBezTo>
                    <a:pt x="75" y="26"/>
                    <a:pt x="61" y="12"/>
                    <a:pt x="43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5" name="Oval 15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5257812" y="2816231"/>
              <a:ext cx="26988" cy="269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椭圆 25"/>
          <p:cNvSpPr/>
          <p:nvPr/>
        </p:nvSpPr>
        <p:spPr>
          <a:xfrm>
            <a:off x="-672834" y="-676986"/>
            <a:ext cx="1340124" cy="1340124"/>
          </a:xfrm>
          <a:prstGeom prst="ellipse">
            <a:avLst/>
          </a:prstGeom>
          <a:pattFill prst="pct5">
            <a:fgClr>
              <a:srgbClr val="26688F"/>
            </a:fgClr>
            <a:bgClr>
              <a:srgbClr val="195382"/>
            </a:bgClr>
          </a:pattFill>
          <a:ln>
            <a:noFill/>
          </a:ln>
          <a:effectLst>
            <a:outerShdw blurRad="660400" dist="406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-654834" y="-654834"/>
            <a:ext cx="1309667" cy="1309667"/>
          </a:xfrm>
          <a:prstGeom prst="ellipse">
            <a:avLst/>
          </a:prstGeom>
          <a:pattFill prst="pct5">
            <a:fgClr>
              <a:srgbClr val="26688F"/>
            </a:fgClr>
            <a:bgClr>
              <a:srgbClr val="195382"/>
            </a:bgClr>
          </a:pattFill>
          <a:ln>
            <a:noFill/>
          </a:ln>
          <a:effectLst>
            <a:innerShdw blurRad="482600" dist="749300" dir="18900000">
              <a:schemeClr val="bg2">
                <a:lumMod val="25000"/>
                <a:alpha val="42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 rot="16200000" flipV="1">
            <a:off x="-166250" y="746198"/>
            <a:ext cx="653085" cy="653085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F4F5F7"/>
              </a:gs>
            </a:gsLst>
            <a:lin ang="5400000" scaled="1"/>
          </a:gradFill>
          <a:ln>
            <a:noFill/>
          </a:ln>
          <a:effectLst>
            <a:outerShdw blurRad="177800" dist="228600" dir="8100000" algn="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 rot="16200000" flipV="1">
            <a:off x="-142125" y="758166"/>
            <a:ext cx="624059" cy="624059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F4F5F7"/>
              </a:gs>
            </a:gsLst>
            <a:lin ang="5400000" scaled="1"/>
          </a:gradFill>
          <a:ln>
            <a:noFill/>
          </a:ln>
          <a:effectLst>
            <a:innerShdw blurRad="317500" dist="177800" dir="18360000">
              <a:schemeClr val="tx1">
                <a:lumMod val="65000"/>
                <a:lumOff val="35000"/>
                <a:alpha val="3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527935" y="297874"/>
            <a:ext cx="504000" cy="504000"/>
          </a:xfrm>
          <a:prstGeom prst="ellipse">
            <a:avLst/>
          </a:prstGeom>
          <a:solidFill>
            <a:srgbClr val="353334"/>
          </a:solidFill>
          <a:ln>
            <a:noFill/>
          </a:ln>
          <a:effectLst>
            <a:outerShdw blurRad="342900" dist="368300" dir="8100000" algn="tr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1" name="椭圆 30"/>
          <p:cNvSpPr/>
          <p:nvPr/>
        </p:nvSpPr>
        <p:spPr>
          <a:xfrm rot="665877">
            <a:off x="720182" y="-339909"/>
            <a:ext cx="510426" cy="510426"/>
          </a:xfrm>
          <a:prstGeom prst="ellipse">
            <a:avLst/>
          </a:prstGeom>
          <a:pattFill prst="shingle">
            <a:fgClr>
              <a:schemeClr val="tx1">
                <a:lumMod val="75000"/>
                <a:lumOff val="25000"/>
              </a:schemeClr>
            </a:fgClr>
            <a:bgClr>
              <a:schemeClr val="bg1">
                <a:lumMod val="95000"/>
              </a:schemeClr>
            </a:bgClr>
          </a:pattFill>
          <a:ln>
            <a:noFill/>
          </a:ln>
          <a:effectLst>
            <a:outerShdw blurRad="482600" dist="241300" dir="8100000" sx="112000" sy="11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 rot="665877">
            <a:off x="723890" y="-331793"/>
            <a:ext cx="497338" cy="497338"/>
          </a:xfrm>
          <a:prstGeom prst="ellipse">
            <a:avLst/>
          </a:prstGeom>
          <a:pattFill prst="shingle">
            <a:fgClr>
              <a:schemeClr val="tx1">
                <a:lumMod val="75000"/>
                <a:lumOff val="25000"/>
              </a:schemeClr>
            </a:fgClr>
            <a:bgClr>
              <a:schemeClr val="bg1">
                <a:lumMod val="95000"/>
              </a:schemeClr>
            </a:bgClr>
          </a:pattFill>
          <a:ln>
            <a:noFill/>
          </a:ln>
          <a:effectLst>
            <a:innerShdw blurRad="711200" dist="482600" dir="18900000">
              <a:schemeClr val="tx1">
                <a:lumMod val="65000"/>
                <a:lumOff val="35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243965" y="361315"/>
            <a:ext cx="35890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sym typeface="+mn-ea"/>
              </a:rPr>
              <a:t>P-15B耙斗装岩机特点</a:t>
            </a:r>
            <a:endParaRPr lang="en-US" altLang="zh-CN" sz="2400" dirty="0"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1369991" y="828061"/>
            <a:ext cx="360000" cy="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 descr="耙斗装岩机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29805" y="1755775"/>
            <a:ext cx="4059555" cy="4059555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535574" y="1698174"/>
            <a:ext cx="2700000" cy="451974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04800" dist="190500" dir="8100000" algn="tr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3396335" y="1698174"/>
            <a:ext cx="2700000" cy="451974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04800" dist="190500" dir="8100000" algn="tr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6257096" y="1698174"/>
            <a:ext cx="2700000" cy="4519748"/>
          </a:xfrm>
          <a:prstGeom prst="rect">
            <a:avLst/>
          </a:prstGeom>
          <a:solidFill>
            <a:srgbClr val="1C5483"/>
          </a:solidFill>
          <a:ln>
            <a:noFill/>
          </a:ln>
          <a:effectLst>
            <a:outerShdw blurRad="304800" dist="190500" dir="8100000" algn="tr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9117857" y="1698174"/>
            <a:ext cx="2700000" cy="451974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04800" dist="190500" dir="8100000" algn="tr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cxnSp>
        <p:nvCxnSpPr>
          <p:cNvPr id="12" name="直接连接符 11"/>
          <p:cNvCxnSpPr/>
          <p:nvPr>
            <p:custDataLst>
              <p:tags r:id="rId5"/>
            </p:custDataLst>
          </p:nvPr>
        </p:nvCxnSpPr>
        <p:spPr>
          <a:xfrm>
            <a:off x="1690782" y="4741341"/>
            <a:ext cx="360000" cy="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>
            <p:custDataLst>
              <p:tags r:id="rId6"/>
            </p:custDataLst>
          </p:nvPr>
        </p:nvSpPr>
        <p:spPr>
          <a:xfrm>
            <a:off x="661035" y="2552700"/>
            <a:ext cx="261493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项目P-15B</a:t>
            </a:r>
            <a:endParaRPr lang="en-US" altLang="zh-CN">
              <a:solidFill>
                <a:schemeClr val="tx1">
                  <a:lumMod val="85000"/>
                  <a:lumOff val="1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耙斗容积0.15M3</a:t>
            </a:r>
            <a:endParaRPr lang="en-US" altLang="zh-CN">
              <a:solidFill>
                <a:schemeClr val="tx1">
                  <a:lumMod val="85000"/>
                  <a:lumOff val="1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技术生产率14-25M3/nit</a:t>
            </a:r>
            <a:endParaRPr lang="en-US" altLang="zh-CN">
              <a:solidFill>
                <a:schemeClr val="tx1">
                  <a:lumMod val="85000"/>
                  <a:lumOff val="1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铁轨轨距600mm</a:t>
            </a:r>
            <a:endParaRPr lang="en-US" altLang="zh-CN">
              <a:solidFill>
                <a:schemeClr val="tx1">
                  <a:lumMod val="85000"/>
                  <a:lumOff val="1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7"/>
            </p:custDataLst>
          </p:nvPr>
        </p:nvCxnSpPr>
        <p:spPr>
          <a:xfrm>
            <a:off x="4551547" y="4741341"/>
            <a:ext cx="360000" cy="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>
            <p:custDataLst>
              <p:tags r:id="rId8"/>
            </p:custDataLst>
          </p:nvPr>
        </p:nvSpPr>
        <p:spPr>
          <a:xfrm>
            <a:off x="3456940" y="2470785"/>
            <a:ext cx="2642870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主绳牵引力7.2-10.4KN</a:t>
            </a:r>
            <a:endParaRPr lang="en-US" altLang="zh-CN">
              <a:solidFill>
                <a:schemeClr val="tx1">
                  <a:lumMod val="85000"/>
                  <a:lumOff val="1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钢绳直径12.5mm</a:t>
            </a:r>
            <a:endParaRPr lang="en-US" altLang="zh-CN">
              <a:solidFill>
                <a:schemeClr val="tx1">
                  <a:lumMod val="85000"/>
                  <a:lumOff val="1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主绳牵引速度1.05-1.52mm</a:t>
            </a:r>
            <a:endParaRPr lang="en-US" altLang="zh-CN">
              <a:solidFill>
                <a:schemeClr val="tx1">
                  <a:lumMod val="85000"/>
                  <a:lumOff val="1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容绳量56m</a:t>
            </a:r>
            <a:endParaRPr lang="en-US" altLang="zh-CN">
              <a:solidFill>
                <a:schemeClr val="tx1">
                  <a:lumMod val="85000"/>
                  <a:lumOff val="1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cxnSp>
        <p:nvCxnSpPr>
          <p:cNvPr id="18" name="直接连接符 17"/>
          <p:cNvCxnSpPr/>
          <p:nvPr>
            <p:custDataLst>
              <p:tags r:id="rId9"/>
            </p:custDataLst>
          </p:nvPr>
        </p:nvCxnSpPr>
        <p:spPr>
          <a:xfrm>
            <a:off x="7401754" y="4743085"/>
            <a:ext cx="360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>
            <p:custDataLst>
              <p:tags r:id="rId10"/>
            </p:custDataLst>
          </p:nvPr>
        </p:nvSpPr>
        <p:spPr>
          <a:xfrm>
            <a:off x="6321425" y="2470785"/>
            <a:ext cx="2603500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bg1">
                    <a:lumMod val="9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电动机功率/转速11/1450KW/m/s）</a:t>
            </a:r>
            <a:endParaRPr lang="en-US" altLang="zh-CN">
              <a:solidFill>
                <a:schemeClr val="bg1">
                  <a:lumMod val="9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bg1">
                    <a:lumMod val="9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电动机工作电压380/660v </a:t>
            </a:r>
            <a:endParaRPr lang="en-US" altLang="zh-CN">
              <a:solidFill>
                <a:schemeClr val="bg1">
                  <a:lumMod val="9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bg1">
                    <a:lumMod val="9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净断面面积&gt;4.5M2</a:t>
            </a:r>
            <a:endParaRPr lang="en-US" altLang="zh-CN">
              <a:solidFill>
                <a:schemeClr val="bg1">
                  <a:lumMod val="9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cxnSp>
        <p:nvCxnSpPr>
          <p:cNvPr id="21" name="直接连接符 20"/>
          <p:cNvCxnSpPr/>
          <p:nvPr>
            <p:custDataLst>
              <p:tags r:id="rId11"/>
            </p:custDataLst>
          </p:nvPr>
        </p:nvCxnSpPr>
        <p:spPr>
          <a:xfrm>
            <a:off x="10262519" y="4743085"/>
            <a:ext cx="360000" cy="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>
            <p:custDataLst>
              <p:tags r:id="rId12"/>
            </p:custDataLst>
          </p:nvPr>
        </p:nvSpPr>
        <p:spPr>
          <a:xfrm>
            <a:off x="9114790" y="2613660"/>
            <a:ext cx="268478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净高&gt;2M</a:t>
            </a:r>
            <a:endParaRPr lang="en-US" altLang="zh-CN">
              <a:solidFill>
                <a:schemeClr val="tx1">
                  <a:lumMod val="85000"/>
                  <a:lumOff val="1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外形尺寸</a:t>
            </a:r>
            <a:endParaRPr lang="en-US" altLang="zh-CN">
              <a:solidFill>
                <a:schemeClr val="tx1">
                  <a:lumMod val="85000"/>
                  <a:lumOff val="1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长宽高4700*1040*1750mm</a:t>
            </a:r>
            <a:endParaRPr lang="en-US" altLang="zh-CN">
              <a:solidFill>
                <a:schemeClr val="tx1">
                  <a:lumMod val="85000"/>
                  <a:lumOff val="1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总重量 2500kg</a:t>
            </a:r>
            <a:endParaRPr lang="en-US" altLang="zh-CN">
              <a:solidFill>
                <a:schemeClr val="tx1">
                  <a:lumMod val="85000"/>
                  <a:lumOff val="15000"/>
                </a:schemeClr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-672834" y="-676986"/>
            <a:ext cx="1340124" cy="1340124"/>
          </a:xfrm>
          <a:prstGeom prst="ellipse">
            <a:avLst/>
          </a:prstGeom>
          <a:pattFill prst="pct5">
            <a:fgClr>
              <a:srgbClr val="26688F"/>
            </a:fgClr>
            <a:bgClr>
              <a:srgbClr val="195382"/>
            </a:bgClr>
          </a:pattFill>
          <a:ln>
            <a:noFill/>
          </a:ln>
          <a:effectLst>
            <a:outerShdw blurRad="660400" dist="406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-654834" y="-654834"/>
            <a:ext cx="1309667" cy="1309667"/>
          </a:xfrm>
          <a:prstGeom prst="ellipse">
            <a:avLst/>
          </a:prstGeom>
          <a:pattFill prst="pct5">
            <a:fgClr>
              <a:srgbClr val="26688F"/>
            </a:fgClr>
            <a:bgClr>
              <a:srgbClr val="195382"/>
            </a:bgClr>
          </a:pattFill>
          <a:ln>
            <a:noFill/>
          </a:ln>
          <a:effectLst>
            <a:innerShdw blurRad="482600" dist="749300" dir="18900000">
              <a:schemeClr val="bg2">
                <a:lumMod val="25000"/>
                <a:alpha val="42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 rot="16200000" flipV="1">
            <a:off x="-166250" y="746198"/>
            <a:ext cx="653085" cy="653085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F4F5F7"/>
              </a:gs>
            </a:gsLst>
            <a:lin ang="5400000" scaled="1"/>
          </a:gradFill>
          <a:ln>
            <a:noFill/>
          </a:ln>
          <a:effectLst>
            <a:outerShdw blurRad="177800" dist="228600" dir="8100000" algn="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/>
        </p:nvSpPr>
        <p:spPr>
          <a:xfrm rot="16200000" flipV="1">
            <a:off x="-142125" y="758166"/>
            <a:ext cx="624059" cy="624059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F4F5F7"/>
              </a:gs>
            </a:gsLst>
            <a:lin ang="5400000" scaled="1"/>
          </a:gradFill>
          <a:ln>
            <a:noFill/>
          </a:ln>
          <a:effectLst>
            <a:innerShdw blurRad="317500" dist="177800" dir="18360000">
              <a:schemeClr val="tx1">
                <a:lumMod val="65000"/>
                <a:lumOff val="35000"/>
                <a:alpha val="3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527935" y="297874"/>
            <a:ext cx="504000" cy="504000"/>
          </a:xfrm>
          <a:prstGeom prst="ellipse">
            <a:avLst/>
          </a:prstGeom>
          <a:solidFill>
            <a:srgbClr val="353334"/>
          </a:solidFill>
          <a:ln>
            <a:noFill/>
          </a:ln>
          <a:effectLst>
            <a:outerShdw blurRad="342900" dist="368300" dir="8100000" algn="tr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 rot="665877">
            <a:off x="720182" y="-339909"/>
            <a:ext cx="510426" cy="510426"/>
          </a:xfrm>
          <a:prstGeom prst="ellipse">
            <a:avLst/>
          </a:prstGeom>
          <a:pattFill prst="shingle">
            <a:fgClr>
              <a:schemeClr val="tx1">
                <a:lumMod val="75000"/>
                <a:lumOff val="25000"/>
              </a:schemeClr>
            </a:fgClr>
            <a:bgClr>
              <a:schemeClr val="bg1">
                <a:lumMod val="95000"/>
              </a:schemeClr>
            </a:bgClr>
          </a:pattFill>
          <a:ln>
            <a:noFill/>
          </a:ln>
          <a:effectLst>
            <a:outerShdw blurRad="482600" dist="241300" dir="8100000" sx="112000" sy="11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3" name="椭圆 32"/>
          <p:cNvSpPr/>
          <p:nvPr/>
        </p:nvSpPr>
        <p:spPr>
          <a:xfrm rot="665877">
            <a:off x="723890" y="-331793"/>
            <a:ext cx="497338" cy="497338"/>
          </a:xfrm>
          <a:prstGeom prst="ellipse">
            <a:avLst/>
          </a:prstGeom>
          <a:pattFill prst="shingle">
            <a:fgClr>
              <a:schemeClr val="tx1">
                <a:lumMod val="75000"/>
                <a:lumOff val="25000"/>
              </a:schemeClr>
            </a:fgClr>
            <a:bgClr>
              <a:schemeClr val="bg1">
                <a:lumMod val="95000"/>
              </a:schemeClr>
            </a:bgClr>
          </a:pattFill>
          <a:ln>
            <a:noFill/>
          </a:ln>
          <a:effectLst>
            <a:innerShdw blurRad="711200" dist="482600" dir="18900000">
              <a:schemeClr val="tx1">
                <a:lumMod val="65000"/>
                <a:lumOff val="35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243965" y="380365"/>
            <a:ext cx="35052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  <a:sym typeface="+mn-ea"/>
              </a:rPr>
              <a:t>P-15B耙斗装岩机参数</a:t>
            </a:r>
            <a:endParaRPr lang="en-US" altLang="zh-CN" sz="2400" dirty="0">
              <a:ea typeface="微软雅黑" panose="020B0503020204020204" pitchFamily="34" charset="-122"/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1369991" y="847111"/>
            <a:ext cx="360000" cy="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787400" y="1206500"/>
            <a:ext cx="3124200" cy="2463800"/>
          </a:xfrm>
          <a:prstGeom prst="rect">
            <a:avLst/>
          </a:prstGeom>
          <a:gradFill>
            <a:gsLst>
              <a:gs pos="0">
                <a:srgbClr val="1F5786"/>
              </a:gs>
              <a:gs pos="100000">
                <a:srgbClr val="1A4771"/>
              </a:gs>
            </a:gsLst>
            <a:lin ang="5400000" scaled="1"/>
          </a:gradFill>
          <a:ln>
            <a:noFill/>
          </a:ln>
          <a:effectLst>
            <a:outerShdw blurRad="304800" dist="203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787400" y="3835400"/>
            <a:ext cx="3124200" cy="2628900"/>
          </a:xfrm>
          <a:prstGeom prst="rect">
            <a:avLst/>
          </a:prstGeom>
          <a:solidFill>
            <a:srgbClr val="F4F5F7"/>
          </a:solidFill>
          <a:ln>
            <a:noFill/>
          </a:ln>
          <a:effectLst>
            <a:outerShdw blurRad="304800" dist="203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4375150" y="1206500"/>
            <a:ext cx="3124800" cy="2463800"/>
          </a:xfrm>
          <a:prstGeom prst="rect">
            <a:avLst/>
          </a:prstGeom>
          <a:solidFill>
            <a:srgbClr val="F4F5F7"/>
          </a:solidFill>
          <a:ln>
            <a:noFill/>
          </a:ln>
          <a:effectLst>
            <a:outerShdw blurRad="304800" dist="203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4375150" y="3835400"/>
            <a:ext cx="3124800" cy="2628900"/>
          </a:xfrm>
          <a:prstGeom prst="rect">
            <a:avLst/>
          </a:prstGeom>
          <a:gradFill>
            <a:gsLst>
              <a:gs pos="0">
                <a:srgbClr val="1F5786"/>
              </a:gs>
              <a:gs pos="100000">
                <a:srgbClr val="1A4771"/>
              </a:gs>
            </a:gsLst>
            <a:lin ang="5400000" scaled="1"/>
          </a:gradFill>
          <a:ln>
            <a:noFill/>
          </a:ln>
          <a:effectLst>
            <a:outerShdw blurRad="304800" dist="203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4375150" y="1206500"/>
            <a:ext cx="3124800" cy="2463800"/>
          </a:xfrm>
          <a:prstGeom prst="rect">
            <a:avLst/>
          </a:prstGeom>
          <a:solidFill>
            <a:srgbClr val="F4F5F7"/>
          </a:solidFill>
          <a:ln>
            <a:noFill/>
          </a:ln>
          <a:effectLst>
            <a:outerShdw blurRad="546100" dir="18900000" algn="bl" rotWithShape="0">
              <a:schemeClr val="tx1">
                <a:lumMod val="65000"/>
                <a:lumOff val="3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>
            <a:spLocks noChangeAspect="1"/>
          </p:cNvSpPr>
          <p:nvPr/>
        </p:nvSpPr>
        <p:spPr>
          <a:xfrm>
            <a:off x="7943066" y="1206500"/>
            <a:ext cx="3512334" cy="5257800"/>
          </a:xfrm>
          <a:prstGeom prst="rect">
            <a:avLst/>
          </a:prstGeom>
          <a:blipFill dpi="0" rotWithShape="1">
            <a:blip r:embed="rId6" cstate="screen"/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>
            <a:outerShdw blurRad="381000" dist="241300" dir="8100000" algn="tr" rotWithShape="0">
              <a:schemeClr val="tx1">
                <a:lumMod val="65000"/>
                <a:lumOff val="35000"/>
                <a:alpha val="40000"/>
              </a:scheme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chemeClr val="dk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-672834" y="-676986"/>
            <a:ext cx="1340124" cy="1340124"/>
          </a:xfrm>
          <a:prstGeom prst="ellipse">
            <a:avLst/>
          </a:prstGeom>
          <a:pattFill prst="pct5">
            <a:fgClr>
              <a:srgbClr val="26688F"/>
            </a:fgClr>
            <a:bgClr>
              <a:srgbClr val="195382"/>
            </a:bgClr>
          </a:pattFill>
          <a:ln>
            <a:noFill/>
          </a:ln>
          <a:effectLst>
            <a:outerShdw blurRad="660400" dist="406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-654834" y="-654834"/>
            <a:ext cx="1309667" cy="1309667"/>
          </a:xfrm>
          <a:prstGeom prst="ellipse">
            <a:avLst/>
          </a:prstGeom>
          <a:pattFill prst="pct5">
            <a:fgClr>
              <a:srgbClr val="26688F"/>
            </a:fgClr>
            <a:bgClr>
              <a:srgbClr val="195382"/>
            </a:bgClr>
          </a:pattFill>
          <a:ln>
            <a:noFill/>
          </a:ln>
          <a:effectLst>
            <a:innerShdw blurRad="482600" dist="749300" dir="18900000">
              <a:schemeClr val="bg2">
                <a:lumMod val="25000"/>
                <a:alpha val="42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3" name="椭圆 22"/>
          <p:cNvSpPr/>
          <p:nvPr/>
        </p:nvSpPr>
        <p:spPr>
          <a:xfrm rot="16200000" flipV="1">
            <a:off x="-166250" y="746198"/>
            <a:ext cx="653085" cy="653085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F4F5F7"/>
              </a:gs>
            </a:gsLst>
            <a:lin ang="5400000" scaled="1"/>
          </a:gradFill>
          <a:ln>
            <a:noFill/>
          </a:ln>
          <a:effectLst>
            <a:outerShdw blurRad="177800" dist="228600" dir="8100000" algn="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 rot="16200000" flipV="1">
            <a:off x="-142125" y="758166"/>
            <a:ext cx="624059" cy="624059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F4F5F7"/>
              </a:gs>
            </a:gsLst>
            <a:lin ang="5400000" scaled="1"/>
          </a:gradFill>
          <a:ln>
            <a:noFill/>
          </a:ln>
          <a:effectLst>
            <a:innerShdw blurRad="317500" dist="177800" dir="18360000">
              <a:schemeClr val="tx1">
                <a:lumMod val="65000"/>
                <a:lumOff val="35000"/>
                <a:alpha val="3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527935" y="297874"/>
            <a:ext cx="504000" cy="504000"/>
          </a:xfrm>
          <a:prstGeom prst="ellipse">
            <a:avLst/>
          </a:prstGeom>
          <a:solidFill>
            <a:srgbClr val="353334"/>
          </a:solidFill>
          <a:ln>
            <a:noFill/>
          </a:ln>
          <a:effectLst>
            <a:outerShdw blurRad="342900" dist="368300" dir="8100000" algn="tr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 rot="665877">
            <a:off x="720182" y="-339909"/>
            <a:ext cx="510426" cy="510426"/>
          </a:xfrm>
          <a:prstGeom prst="ellipse">
            <a:avLst/>
          </a:prstGeom>
          <a:pattFill prst="shingle">
            <a:fgClr>
              <a:schemeClr val="tx1">
                <a:lumMod val="75000"/>
                <a:lumOff val="25000"/>
              </a:schemeClr>
            </a:fgClr>
            <a:bgClr>
              <a:schemeClr val="bg1">
                <a:lumMod val="95000"/>
              </a:schemeClr>
            </a:bgClr>
          </a:pattFill>
          <a:ln>
            <a:noFill/>
          </a:ln>
          <a:effectLst>
            <a:outerShdw blurRad="482600" dist="241300" dir="8100000" sx="112000" sy="11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 rot="665877">
            <a:off x="723890" y="-331793"/>
            <a:ext cx="497338" cy="497338"/>
          </a:xfrm>
          <a:prstGeom prst="ellipse">
            <a:avLst/>
          </a:prstGeom>
          <a:pattFill prst="shingle">
            <a:fgClr>
              <a:schemeClr val="tx1">
                <a:lumMod val="75000"/>
                <a:lumOff val="25000"/>
              </a:schemeClr>
            </a:fgClr>
            <a:bgClr>
              <a:schemeClr val="bg1">
                <a:lumMod val="95000"/>
              </a:schemeClr>
            </a:bgClr>
          </a:pattFill>
          <a:ln>
            <a:noFill/>
          </a:ln>
          <a:effectLst>
            <a:innerShdw blurRad="711200" dist="482600" dir="18900000">
              <a:schemeClr val="tx1">
                <a:lumMod val="65000"/>
                <a:lumOff val="35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405890" y="208915"/>
            <a:ext cx="33172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  <a:sym typeface="+mn-ea"/>
              </a:rPr>
              <a:t>P-15B耙斗装岩机</a:t>
            </a:r>
            <a:endParaRPr lang="en-US" altLang="zh-CN" sz="2400" dirty="0">
              <a:ea typeface="微软雅黑" panose="020B0503020204020204" pitchFamily="34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1531916" y="675661"/>
            <a:ext cx="360000" cy="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图片 30" descr="耙斗装岩机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7905" y="4028440"/>
            <a:ext cx="2242820" cy="2242820"/>
          </a:xfrm>
          <a:prstGeom prst="rect">
            <a:avLst/>
          </a:prstGeom>
        </p:spPr>
      </p:pic>
      <p:pic>
        <p:nvPicPr>
          <p:cNvPr id="32" name="图片 31" descr="耙斗装岩机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28090" y="1382395"/>
            <a:ext cx="2242820" cy="2242820"/>
          </a:xfrm>
          <a:prstGeom prst="rect">
            <a:avLst/>
          </a:prstGeom>
        </p:spPr>
      </p:pic>
      <p:pic>
        <p:nvPicPr>
          <p:cNvPr id="33" name="图片 32" descr="耙斗装岩机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28090" y="4028440"/>
            <a:ext cx="2242820" cy="2242820"/>
          </a:xfrm>
          <a:prstGeom prst="rect">
            <a:avLst/>
          </a:prstGeom>
        </p:spPr>
      </p:pic>
      <p:pic>
        <p:nvPicPr>
          <p:cNvPr id="34" name="图片 33" descr="耙斗装岩机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6475" y="1399540"/>
            <a:ext cx="2242820" cy="22428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8556510" y="1671027"/>
            <a:ext cx="3635490" cy="4711700"/>
          </a:xfrm>
          <a:prstGeom prst="rect">
            <a:avLst/>
          </a:prstGeom>
        </p:spPr>
      </p:pic>
      <p:sp>
        <p:nvSpPr>
          <p:cNvPr id="7" name="等腰三角形 6"/>
          <p:cNvSpPr/>
          <p:nvPr/>
        </p:nvSpPr>
        <p:spPr>
          <a:xfrm rot="5400000">
            <a:off x="7959301" y="3505201"/>
            <a:ext cx="1019908" cy="867507"/>
          </a:xfrm>
          <a:prstGeom prst="triangle">
            <a:avLst/>
          </a:prstGeom>
          <a:solidFill>
            <a:srgbClr val="1C54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71027"/>
            <a:ext cx="8382000" cy="4711700"/>
          </a:xfrm>
          <a:prstGeom prst="rect">
            <a:avLst/>
          </a:prstGeom>
          <a:solidFill>
            <a:srgbClr val="1C54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1039446" y="2296745"/>
            <a:ext cx="972000" cy="90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937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1036595" y="3597757"/>
            <a:ext cx="972000" cy="90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937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1036595" y="4903965"/>
            <a:ext cx="972000" cy="90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937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2656205" y="2576195"/>
            <a:ext cx="30327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ea typeface="微软雅黑" panose="020B0503020204020204" pitchFamily="34" charset="-122"/>
              </a:rPr>
              <a:t>型号：P-</a:t>
            </a:r>
            <a:r>
              <a:rPr lang="en-US" altLang="zh-CN" dirty="0">
                <a:solidFill>
                  <a:schemeClr val="bg1"/>
                </a:solidFill>
                <a:ea typeface="微软雅黑" panose="020B0503020204020204" pitchFamily="34" charset="-122"/>
              </a:rPr>
              <a:t>15</a:t>
            </a:r>
            <a:r>
              <a:rPr lang="zh-CN" altLang="en-US" dirty="0">
                <a:solidFill>
                  <a:schemeClr val="bg1"/>
                </a:solidFill>
                <a:ea typeface="微软雅黑" panose="020B0503020204020204" pitchFamily="34" charset="-122"/>
              </a:rPr>
              <a:t>B耙斗装岩机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>
            <p:custDataLst>
              <p:tags r:id="rId6"/>
            </p:custDataLst>
          </p:nvPr>
        </p:nvCxnSpPr>
        <p:spPr>
          <a:xfrm>
            <a:off x="2777262" y="2959267"/>
            <a:ext cx="360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>
            <p:custDataLst>
              <p:tags r:id="rId7"/>
            </p:custDataLst>
          </p:nvPr>
        </p:nvSpPr>
        <p:spPr>
          <a:xfrm>
            <a:off x="2656205" y="3860800"/>
            <a:ext cx="23983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ea typeface="微软雅黑" panose="020B0503020204020204" pitchFamily="34" charset="-122"/>
              </a:rPr>
              <a:t>P——耙斗装岩机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>
            <p:custDataLst>
              <p:tags r:id="rId8"/>
            </p:custDataLst>
          </p:nvPr>
        </p:nvCxnSpPr>
        <p:spPr>
          <a:xfrm>
            <a:off x="2777261" y="4243922"/>
            <a:ext cx="360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>
            <p:custDataLst>
              <p:tags r:id="rId9"/>
            </p:custDataLst>
          </p:nvPr>
        </p:nvSpPr>
        <p:spPr>
          <a:xfrm>
            <a:off x="2621915" y="5145405"/>
            <a:ext cx="28517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ea typeface="微软雅黑" panose="020B0503020204020204" pitchFamily="34" charset="-122"/>
              </a:rPr>
              <a:t>30——耙斗容积为0.30m3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19" name="直接连接符 18"/>
          <p:cNvCxnSpPr/>
          <p:nvPr>
            <p:custDataLst>
              <p:tags r:id="rId10"/>
            </p:custDataLst>
          </p:nvPr>
        </p:nvCxnSpPr>
        <p:spPr>
          <a:xfrm>
            <a:off x="2742902" y="5528577"/>
            <a:ext cx="360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>
            <p:custDataLst>
              <p:tags r:id="rId11"/>
            </p:custDataLst>
          </p:nvPr>
        </p:nvGrpSpPr>
        <p:grpSpPr>
          <a:xfrm>
            <a:off x="1269136" y="3897195"/>
            <a:ext cx="510565" cy="347287"/>
            <a:chOff x="0" y="3960820"/>
            <a:chExt cx="312738" cy="212725"/>
          </a:xfrm>
          <a:solidFill>
            <a:srgbClr val="1C5483"/>
          </a:solidFill>
        </p:grpSpPr>
        <p:sp>
          <p:nvSpPr>
            <p:cNvPr id="21" name="Freeform 195"/>
            <p:cNvSpPr>
              <a:spLocks noEditPoints="1"/>
            </p:cNvSpPr>
            <p:nvPr>
              <p:custDataLst>
                <p:tags r:id="rId12"/>
              </p:custDataLst>
            </p:nvPr>
          </p:nvSpPr>
          <p:spPr bwMode="auto">
            <a:xfrm>
              <a:off x="0" y="3960820"/>
              <a:ext cx="312738" cy="212725"/>
            </a:xfrm>
            <a:custGeom>
              <a:avLst/>
              <a:gdLst>
                <a:gd name="T0" fmla="*/ 0 w 200"/>
                <a:gd name="T1" fmla="*/ 124 h 136"/>
                <a:gd name="T2" fmla="*/ 0 w 200"/>
                <a:gd name="T3" fmla="*/ 12 h 136"/>
                <a:gd name="T4" fmla="*/ 12 w 200"/>
                <a:gd name="T5" fmla="*/ 0 h 136"/>
                <a:gd name="T6" fmla="*/ 187 w 200"/>
                <a:gd name="T7" fmla="*/ 0 h 136"/>
                <a:gd name="T8" fmla="*/ 200 w 200"/>
                <a:gd name="T9" fmla="*/ 12 h 136"/>
                <a:gd name="T10" fmla="*/ 200 w 200"/>
                <a:gd name="T11" fmla="*/ 124 h 136"/>
                <a:gd name="T12" fmla="*/ 187 w 200"/>
                <a:gd name="T13" fmla="*/ 136 h 136"/>
                <a:gd name="T14" fmla="*/ 12 w 200"/>
                <a:gd name="T15" fmla="*/ 136 h 136"/>
                <a:gd name="T16" fmla="*/ 0 w 200"/>
                <a:gd name="T17" fmla="*/ 124 h 136"/>
                <a:gd name="T18" fmla="*/ 189 w 200"/>
                <a:gd name="T19" fmla="*/ 12 h 136"/>
                <a:gd name="T20" fmla="*/ 187 w 200"/>
                <a:gd name="T21" fmla="*/ 11 h 136"/>
                <a:gd name="T22" fmla="*/ 12 w 200"/>
                <a:gd name="T23" fmla="*/ 11 h 136"/>
                <a:gd name="T24" fmla="*/ 11 w 200"/>
                <a:gd name="T25" fmla="*/ 12 h 136"/>
                <a:gd name="T26" fmla="*/ 11 w 200"/>
                <a:gd name="T27" fmla="*/ 124 h 136"/>
                <a:gd name="T28" fmla="*/ 12 w 200"/>
                <a:gd name="T29" fmla="*/ 126 h 136"/>
                <a:gd name="T30" fmla="*/ 187 w 200"/>
                <a:gd name="T31" fmla="*/ 126 h 136"/>
                <a:gd name="T32" fmla="*/ 189 w 200"/>
                <a:gd name="T33" fmla="*/ 124 h 136"/>
                <a:gd name="T34" fmla="*/ 189 w 200"/>
                <a:gd name="T35" fmla="*/ 12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0" h="136">
                  <a:moveTo>
                    <a:pt x="0" y="124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94" y="0"/>
                    <a:pt x="200" y="5"/>
                    <a:pt x="200" y="12"/>
                  </a:cubicBezTo>
                  <a:cubicBezTo>
                    <a:pt x="200" y="124"/>
                    <a:pt x="200" y="124"/>
                    <a:pt x="200" y="124"/>
                  </a:cubicBezTo>
                  <a:cubicBezTo>
                    <a:pt x="200" y="131"/>
                    <a:pt x="194" y="136"/>
                    <a:pt x="187" y="136"/>
                  </a:cubicBezTo>
                  <a:cubicBezTo>
                    <a:pt x="12" y="136"/>
                    <a:pt x="12" y="136"/>
                    <a:pt x="12" y="136"/>
                  </a:cubicBezTo>
                  <a:cubicBezTo>
                    <a:pt x="6" y="136"/>
                    <a:pt x="0" y="131"/>
                    <a:pt x="0" y="124"/>
                  </a:cubicBezTo>
                  <a:close/>
                  <a:moveTo>
                    <a:pt x="189" y="12"/>
                  </a:moveTo>
                  <a:cubicBezTo>
                    <a:pt x="189" y="11"/>
                    <a:pt x="188" y="11"/>
                    <a:pt x="187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1" y="11"/>
                    <a:pt x="11" y="12"/>
                  </a:cubicBezTo>
                  <a:cubicBezTo>
                    <a:pt x="11" y="124"/>
                    <a:pt x="11" y="124"/>
                    <a:pt x="11" y="124"/>
                  </a:cubicBezTo>
                  <a:cubicBezTo>
                    <a:pt x="11" y="125"/>
                    <a:pt x="12" y="126"/>
                    <a:pt x="12" y="126"/>
                  </a:cubicBezTo>
                  <a:cubicBezTo>
                    <a:pt x="187" y="126"/>
                    <a:pt x="187" y="126"/>
                    <a:pt x="187" y="126"/>
                  </a:cubicBezTo>
                  <a:cubicBezTo>
                    <a:pt x="188" y="126"/>
                    <a:pt x="189" y="125"/>
                    <a:pt x="189" y="124"/>
                  </a:cubicBezTo>
                  <a:cubicBezTo>
                    <a:pt x="189" y="12"/>
                    <a:pt x="189" y="12"/>
                    <a:pt x="18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2" name="Freeform 196"/>
            <p:cNvSpPr/>
            <p:nvPr>
              <p:custDataLst>
                <p:tags r:id="rId13"/>
              </p:custDataLst>
            </p:nvPr>
          </p:nvSpPr>
          <p:spPr bwMode="auto">
            <a:xfrm>
              <a:off x="28575" y="3989395"/>
              <a:ext cx="255588" cy="111125"/>
            </a:xfrm>
            <a:custGeom>
              <a:avLst/>
              <a:gdLst>
                <a:gd name="T0" fmla="*/ 81 w 163"/>
                <a:gd name="T1" fmla="*/ 71 h 71"/>
                <a:gd name="T2" fmla="*/ 77 w 163"/>
                <a:gd name="T3" fmla="*/ 70 h 71"/>
                <a:gd name="T4" fmla="*/ 3 w 163"/>
                <a:gd name="T5" fmla="*/ 11 h 71"/>
                <a:gd name="T6" fmla="*/ 2 w 163"/>
                <a:gd name="T7" fmla="*/ 3 h 71"/>
                <a:gd name="T8" fmla="*/ 11 w 163"/>
                <a:gd name="T9" fmla="*/ 2 h 71"/>
                <a:gd name="T10" fmla="*/ 81 w 163"/>
                <a:gd name="T11" fmla="*/ 58 h 71"/>
                <a:gd name="T12" fmla="*/ 152 w 163"/>
                <a:gd name="T13" fmla="*/ 2 h 71"/>
                <a:gd name="T14" fmla="*/ 161 w 163"/>
                <a:gd name="T15" fmla="*/ 3 h 71"/>
                <a:gd name="T16" fmla="*/ 160 w 163"/>
                <a:gd name="T17" fmla="*/ 12 h 71"/>
                <a:gd name="T18" fmla="*/ 84 w 163"/>
                <a:gd name="T19" fmla="*/ 70 h 71"/>
                <a:gd name="T20" fmla="*/ 81 w 163"/>
                <a:gd name="T21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71">
                  <a:moveTo>
                    <a:pt x="81" y="71"/>
                  </a:moveTo>
                  <a:cubicBezTo>
                    <a:pt x="79" y="71"/>
                    <a:pt x="78" y="71"/>
                    <a:pt x="77" y="7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9"/>
                    <a:pt x="0" y="6"/>
                    <a:pt x="2" y="3"/>
                  </a:cubicBezTo>
                  <a:cubicBezTo>
                    <a:pt x="4" y="0"/>
                    <a:pt x="8" y="0"/>
                    <a:pt x="11" y="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152" y="2"/>
                    <a:pt x="152" y="2"/>
                    <a:pt x="152" y="2"/>
                  </a:cubicBezTo>
                  <a:cubicBezTo>
                    <a:pt x="155" y="0"/>
                    <a:pt x="159" y="1"/>
                    <a:pt x="161" y="3"/>
                  </a:cubicBezTo>
                  <a:cubicBezTo>
                    <a:pt x="163" y="6"/>
                    <a:pt x="162" y="10"/>
                    <a:pt x="160" y="12"/>
                  </a:cubicBezTo>
                  <a:cubicBezTo>
                    <a:pt x="84" y="70"/>
                    <a:pt x="84" y="70"/>
                    <a:pt x="84" y="70"/>
                  </a:cubicBezTo>
                  <a:cubicBezTo>
                    <a:pt x="83" y="71"/>
                    <a:pt x="82" y="71"/>
                    <a:pt x="81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>
            <p:custDataLst>
              <p:tags r:id="rId14"/>
            </p:custDataLst>
          </p:nvPr>
        </p:nvGrpSpPr>
        <p:grpSpPr>
          <a:xfrm>
            <a:off x="1290638" y="5066918"/>
            <a:ext cx="463914" cy="574093"/>
            <a:chOff x="30163" y="4537084"/>
            <a:chExt cx="254001" cy="314326"/>
          </a:xfrm>
          <a:solidFill>
            <a:srgbClr val="1C5483"/>
          </a:solidFill>
        </p:grpSpPr>
        <p:sp>
          <p:nvSpPr>
            <p:cNvPr id="24" name="Freeform 150"/>
            <p:cNvSpPr>
              <a:spLocks noEditPoints="1"/>
            </p:cNvSpPr>
            <p:nvPr>
              <p:custDataLst>
                <p:tags r:id="rId15"/>
              </p:custDataLst>
            </p:nvPr>
          </p:nvSpPr>
          <p:spPr bwMode="auto">
            <a:xfrm>
              <a:off x="30163" y="4537084"/>
              <a:ext cx="254001" cy="314326"/>
            </a:xfrm>
            <a:custGeom>
              <a:avLst/>
              <a:gdLst>
                <a:gd name="T0" fmla="*/ 134 w 162"/>
                <a:gd name="T1" fmla="*/ 57 h 200"/>
                <a:gd name="T2" fmla="*/ 145 w 162"/>
                <a:gd name="T3" fmla="*/ 57 h 200"/>
                <a:gd name="T4" fmla="*/ 146 w 162"/>
                <a:gd name="T5" fmla="*/ 56 h 200"/>
                <a:gd name="T6" fmla="*/ 157 w 162"/>
                <a:gd name="T7" fmla="*/ 45 h 200"/>
                <a:gd name="T8" fmla="*/ 158 w 162"/>
                <a:gd name="T9" fmla="*/ 44 h 200"/>
                <a:gd name="T10" fmla="*/ 158 w 162"/>
                <a:gd name="T11" fmla="*/ 43 h 200"/>
                <a:gd name="T12" fmla="*/ 144 w 162"/>
                <a:gd name="T13" fmla="*/ 30 h 200"/>
                <a:gd name="T14" fmla="*/ 143 w 162"/>
                <a:gd name="T15" fmla="*/ 29 h 200"/>
                <a:gd name="T16" fmla="*/ 142 w 162"/>
                <a:gd name="T17" fmla="*/ 30 h 200"/>
                <a:gd name="T18" fmla="*/ 131 w 162"/>
                <a:gd name="T19" fmla="*/ 41 h 200"/>
                <a:gd name="T20" fmla="*/ 130 w 162"/>
                <a:gd name="T21" fmla="*/ 43 h 200"/>
                <a:gd name="T22" fmla="*/ 130 w 162"/>
                <a:gd name="T23" fmla="*/ 54 h 200"/>
                <a:gd name="T24" fmla="*/ 93 w 162"/>
                <a:gd name="T25" fmla="*/ 39 h 200"/>
                <a:gd name="T26" fmla="*/ 93 w 162"/>
                <a:gd name="T27" fmla="*/ 21 h 200"/>
                <a:gd name="T28" fmla="*/ 100 w 162"/>
                <a:gd name="T29" fmla="*/ 21 h 200"/>
                <a:gd name="T30" fmla="*/ 101 w 162"/>
                <a:gd name="T31" fmla="*/ 21 h 200"/>
                <a:gd name="T32" fmla="*/ 102 w 162"/>
                <a:gd name="T33" fmla="*/ 20 h 200"/>
                <a:gd name="T34" fmla="*/ 102 w 162"/>
                <a:gd name="T35" fmla="*/ 1 h 200"/>
                <a:gd name="T36" fmla="*/ 101 w 162"/>
                <a:gd name="T37" fmla="*/ 0 h 200"/>
                <a:gd name="T38" fmla="*/ 100 w 162"/>
                <a:gd name="T39" fmla="*/ 0 h 200"/>
                <a:gd name="T40" fmla="*/ 63 w 162"/>
                <a:gd name="T41" fmla="*/ 0 h 200"/>
                <a:gd name="T42" fmla="*/ 61 w 162"/>
                <a:gd name="T43" fmla="*/ 0 h 200"/>
                <a:gd name="T44" fmla="*/ 61 w 162"/>
                <a:gd name="T45" fmla="*/ 1 h 200"/>
                <a:gd name="T46" fmla="*/ 61 w 162"/>
                <a:gd name="T47" fmla="*/ 20 h 200"/>
                <a:gd name="T48" fmla="*/ 61 w 162"/>
                <a:gd name="T49" fmla="*/ 21 h 200"/>
                <a:gd name="T50" fmla="*/ 63 w 162"/>
                <a:gd name="T51" fmla="*/ 21 h 200"/>
                <a:gd name="T52" fmla="*/ 70 w 162"/>
                <a:gd name="T53" fmla="*/ 21 h 200"/>
                <a:gd name="T54" fmla="*/ 70 w 162"/>
                <a:gd name="T55" fmla="*/ 39 h 200"/>
                <a:gd name="T56" fmla="*/ 0 w 162"/>
                <a:gd name="T57" fmla="*/ 119 h 200"/>
                <a:gd name="T58" fmla="*/ 81 w 162"/>
                <a:gd name="T59" fmla="*/ 200 h 200"/>
                <a:gd name="T60" fmla="*/ 162 w 162"/>
                <a:gd name="T61" fmla="*/ 119 h 200"/>
                <a:gd name="T62" fmla="*/ 134 w 162"/>
                <a:gd name="T63" fmla="*/ 57 h 200"/>
                <a:gd name="T64" fmla="*/ 81 w 162"/>
                <a:gd name="T65" fmla="*/ 187 h 200"/>
                <a:gd name="T66" fmla="*/ 13 w 162"/>
                <a:gd name="T67" fmla="*/ 119 h 200"/>
                <a:gd name="T68" fmla="*/ 81 w 162"/>
                <a:gd name="T69" fmla="*/ 50 h 200"/>
                <a:gd name="T70" fmla="*/ 150 w 162"/>
                <a:gd name="T71" fmla="*/ 119 h 200"/>
                <a:gd name="T72" fmla="*/ 81 w 162"/>
                <a:gd name="T73" fmla="*/ 187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2" h="200">
                  <a:moveTo>
                    <a:pt x="134" y="57"/>
                  </a:moveTo>
                  <a:cubicBezTo>
                    <a:pt x="138" y="57"/>
                    <a:pt x="144" y="57"/>
                    <a:pt x="145" y="57"/>
                  </a:cubicBezTo>
                  <a:cubicBezTo>
                    <a:pt x="145" y="57"/>
                    <a:pt x="145" y="57"/>
                    <a:pt x="146" y="56"/>
                  </a:cubicBezTo>
                  <a:cubicBezTo>
                    <a:pt x="157" y="45"/>
                    <a:pt x="157" y="45"/>
                    <a:pt x="157" y="45"/>
                  </a:cubicBezTo>
                  <a:cubicBezTo>
                    <a:pt x="158" y="45"/>
                    <a:pt x="158" y="44"/>
                    <a:pt x="158" y="44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44" y="30"/>
                    <a:pt x="144" y="30"/>
                    <a:pt x="144" y="30"/>
                  </a:cubicBezTo>
                  <a:cubicBezTo>
                    <a:pt x="144" y="29"/>
                    <a:pt x="144" y="29"/>
                    <a:pt x="143" y="29"/>
                  </a:cubicBezTo>
                  <a:cubicBezTo>
                    <a:pt x="143" y="29"/>
                    <a:pt x="142" y="30"/>
                    <a:pt x="142" y="30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30" y="42"/>
                    <a:pt x="130" y="42"/>
                    <a:pt x="130" y="43"/>
                  </a:cubicBezTo>
                  <a:cubicBezTo>
                    <a:pt x="130" y="43"/>
                    <a:pt x="130" y="50"/>
                    <a:pt x="130" y="54"/>
                  </a:cubicBezTo>
                  <a:cubicBezTo>
                    <a:pt x="119" y="46"/>
                    <a:pt x="107" y="41"/>
                    <a:pt x="93" y="39"/>
                  </a:cubicBezTo>
                  <a:cubicBezTo>
                    <a:pt x="93" y="21"/>
                    <a:pt x="93" y="21"/>
                    <a:pt x="93" y="21"/>
                  </a:cubicBezTo>
                  <a:cubicBezTo>
                    <a:pt x="100" y="21"/>
                    <a:pt x="100" y="21"/>
                    <a:pt x="100" y="21"/>
                  </a:cubicBezTo>
                  <a:cubicBezTo>
                    <a:pt x="101" y="21"/>
                    <a:pt x="101" y="21"/>
                    <a:pt x="101" y="21"/>
                  </a:cubicBezTo>
                  <a:cubicBezTo>
                    <a:pt x="102" y="21"/>
                    <a:pt x="102" y="20"/>
                    <a:pt x="102" y="20"/>
                  </a:cubicBezTo>
                  <a:cubicBezTo>
                    <a:pt x="102" y="1"/>
                    <a:pt x="102" y="1"/>
                    <a:pt x="102" y="1"/>
                  </a:cubicBezTo>
                  <a:cubicBezTo>
                    <a:pt x="102" y="1"/>
                    <a:pt x="102" y="1"/>
                    <a:pt x="101" y="0"/>
                  </a:cubicBezTo>
                  <a:cubicBezTo>
                    <a:pt x="101" y="0"/>
                    <a:pt x="101" y="0"/>
                    <a:pt x="100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2" y="0"/>
                    <a:pt x="62" y="0"/>
                    <a:pt x="61" y="0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21"/>
                    <a:pt x="61" y="21"/>
                  </a:cubicBezTo>
                  <a:cubicBezTo>
                    <a:pt x="62" y="21"/>
                    <a:pt x="62" y="21"/>
                    <a:pt x="63" y="21"/>
                  </a:cubicBezTo>
                  <a:cubicBezTo>
                    <a:pt x="70" y="21"/>
                    <a:pt x="70" y="21"/>
                    <a:pt x="70" y="21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31" y="44"/>
                    <a:pt x="0" y="78"/>
                    <a:pt x="0" y="119"/>
                  </a:cubicBezTo>
                  <a:cubicBezTo>
                    <a:pt x="0" y="163"/>
                    <a:pt x="37" y="200"/>
                    <a:pt x="81" y="200"/>
                  </a:cubicBezTo>
                  <a:cubicBezTo>
                    <a:pt x="126" y="200"/>
                    <a:pt x="162" y="163"/>
                    <a:pt x="162" y="119"/>
                  </a:cubicBezTo>
                  <a:cubicBezTo>
                    <a:pt x="162" y="94"/>
                    <a:pt x="151" y="72"/>
                    <a:pt x="134" y="57"/>
                  </a:cubicBezTo>
                  <a:close/>
                  <a:moveTo>
                    <a:pt x="81" y="187"/>
                  </a:moveTo>
                  <a:cubicBezTo>
                    <a:pt x="44" y="187"/>
                    <a:pt x="13" y="156"/>
                    <a:pt x="13" y="119"/>
                  </a:cubicBezTo>
                  <a:cubicBezTo>
                    <a:pt x="13" y="81"/>
                    <a:pt x="44" y="50"/>
                    <a:pt x="81" y="50"/>
                  </a:cubicBezTo>
                  <a:cubicBezTo>
                    <a:pt x="119" y="50"/>
                    <a:pt x="150" y="81"/>
                    <a:pt x="150" y="119"/>
                  </a:cubicBezTo>
                  <a:cubicBezTo>
                    <a:pt x="150" y="156"/>
                    <a:pt x="119" y="187"/>
                    <a:pt x="81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5" name="Freeform 151"/>
            <p:cNvSpPr/>
            <p:nvPr>
              <p:custDataLst>
                <p:tags r:id="rId16"/>
              </p:custDataLst>
            </p:nvPr>
          </p:nvSpPr>
          <p:spPr bwMode="auto">
            <a:xfrm>
              <a:off x="149225" y="4657734"/>
              <a:ext cx="73025" cy="74613"/>
            </a:xfrm>
            <a:custGeom>
              <a:avLst/>
              <a:gdLst>
                <a:gd name="T0" fmla="*/ 38 w 47"/>
                <a:gd name="T1" fmla="*/ 2 h 47"/>
                <a:gd name="T2" fmla="*/ 2 w 47"/>
                <a:gd name="T3" fmla="*/ 38 h 47"/>
                <a:gd name="T4" fmla="*/ 2 w 47"/>
                <a:gd name="T5" fmla="*/ 45 h 47"/>
                <a:gd name="T6" fmla="*/ 9 w 47"/>
                <a:gd name="T7" fmla="*/ 45 h 47"/>
                <a:gd name="T8" fmla="*/ 45 w 47"/>
                <a:gd name="T9" fmla="*/ 9 h 47"/>
                <a:gd name="T10" fmla="*/ 45 w 47"/>
                <a:gd name="T11" fmla="*/ 2 h 47"/>
                <a:gd name="T12" fmla="*/ 38 w 47"/>
                <a:gd name="T13" fmla="*/ 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47">
                  <a:moveTo>
                    <a:pt x="38" y="2"/>
                  </a:moveTo>
                  <a:cubicBezTo>
                    <a:pt x="2" y="38"/>
                    <a:pt x="2" y="38"/>
                    <a:pt x="2" y="38"/>
                  </a:cubicBezTo>
                  <a:cubicBezTo>
                    <a:pt x="0" y="40"/>
                    <a:pt x="0" y="43"/>
                    <a:pt x="2" y="45"/>
                  </a:cubicBezTo>
                  <a:cubicBezTo>
                    <a:pt x="3" y="47"/>
                    <a:pt x="7" y="47"/>
                    <a:pt x="9" y="45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7" y="7"/>
                    <a:pt x="47" y="4"/>
                    <a:pt x="45" y="2"/>
                  </a:cubicBezTo>
                  <a:cubicBezTo>
                    <a:pt x="43" y="0"/>
                    <a:pt x="40" y="0"/>
                    <a:pt x="3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Freeform 152"/>
          <p:cNvSpPr>
            <a:spLocks noEditPoints="1"/>
          </p:cNvSpPr>
          <p:nvPr>
            <p:custDataLst>
              <p:tags r:id="rId17"/>
            </p:custDataLst>
          </p:nvPr>
        </p:nvSpPr>
        <p:spPr bwMode="auto">
          <a:xfrm>
            <a:off x="1250806" y="2531421"/>
            <a:ext cx="548665" cy="456049"/>
          </a:xfrm>
          <a:custGeom>
            <a:avLst/>
            <a:gdLst>
              <a:gd name="T0" fmla="*/ 194 w 199"/>
              <a:gd name="T1" fmla="*/ 29 h 199"/>
              <a:gd name="T2" fmla="*/ 184 w 199"/>
              <a:gd name="T3" fmla="*/ 28 h 199"/>
              <a:gd name="T4" fmla="*/ 129 w 199"/>
              <a:gd name="T5" fmla="*/ 38 h 199"/>
              <a:gd name="T6" fmla="*/ 181 w 199"/>
              <a:gd name="T7" fmla="*/ 22 h 199"/>
              <a:gd name="T8" fmla="*/ 185 w 199"/>
              <a:gd name="T9" fmla="*/ 18 h 199"/>
              <a:gd name="T10" fmla="*/ 181 w 199"/>
              <a:gd name="T11" fmla="*/ 14 h 199"/>
              <a:gd name="T12" fmla="*/ 120 w 199"/>
              <a:gd name="T13" fmla="*/ 34 h 199"/>
              <a:gd name="T14" fmla="*/ 173 w 199"/>
              <a:gd name="T15" fmla="*/ 8 h 199"/>
              <a:gd name="T16" fmla="*/ 176 w 199"/>
              <a:gd name="T17" fmla="*/ 4 h 199"/>
              <a:gd name="T18" fmla="*/ 172 w 199"/>
              <a:gd name="T19" fmla="*/ 0 h 199"/>
              <a:gd name="T20" fmla="*/ 100 w 199"/>
              <a:gd name="T21" fmla="*/ 48 h 199"/>
              <a:gd name="T22" fmla="*/ 28 w 199"/>
              <a:gd name="T23" fmla="*/ 0 h 199"/>
              <a:gd name="T24" fmla="*/ 23 w 199"/>
              <a:gd name="T25" fmla="*/ 4 h 199"/>
              <a:gd name="T26" fmla="*/ 26 w 199"/>
              <a:gd name="T27" fmla="*/ 8 h 199"/>
              <a:gd name="T28" fmla="*/ 79 w 199"/>
              <a:gd name="T29" fmla="*/ 35 h 199"/>
              <a:gd name="T30" fmla="*/ 19 w 199"/>
              <a:gd name="T31" fmla="*/ 15 h 199"/>
              <a:gd name="T32" fmla="*/ 14 w 199"/>
              <a:gd name="T33" fmla="*/ 18 h 199"/>
              <a:gd name="T34" fmla="*/ 18 w 199"/>
              <a:gd name="T35" fmla="*/ 23 h 199"/>
              <a:gd name="T36" fmla="*/ 70 w 199"/>
              <a:gd name="T37" fmla="*/ 38 h 199"/>
              <a:gd name="T38" fmla="*/ 15 w 199"/>
              <a:gd name="T39" fmla="*/ 28 h 199"/>
              <a:gd name="T40" fmla="*/ 6 w 199"/>
              <a:gd name="T41" fmla="*/ 29 h 199"/>
              <a:gd name="T42" fmla="*/ 1 w 199"/>
              <a:gd name="T43" fmla="*/ 35 h 199"/>
              <a:gd name="T44" fmla="*/ 11 w 199"/>
              <a:gd name="T45" fmla="*/ 168 h 199"/>
              <a:gd name="T46" fmla="*/ 16 w 199"/>
              <a:gd name="T47" fmla="*/ 173 h 199"/>
              <a:gd name="T48" fmla="*/ 96 w 199"/>
              <a:gd name="T49" fmla="*/ 197 h 199"/>
              <a:gd name="T50" fmla="*/ 100 w 199"/>
              <a:gd name="T51" fmla="*/ 199 h 199"/>
              <a:gd name="T52" fmla="*/ 102 w 199"/>
              <a:gd name="T53" fmla="*/ 198 h 199"/>
              <a:gd name="T54" fmla="*/ 104 w 199"/>
              <a:gd name="T55" fmla="*/ 197 h 199"/>
              <a:gd name="T56" fmla="*/ 183 w 199"/>
              <a:gd name="T57" fmla="*/ 173 h 199"/>
              <a:gd name="T58" fmla="*/ 189 w 199"/>
              <a:gd name="T59" fmla="*/ 168 h 199"/>
              <a:gd name="T60" fmla="*/ 199 w 199"/>
              <a:gd name="T61" fmla="*/ 35 h 199"/>
              <a:gd name="T62" fmla="*/ 194 w 199"/>
              <a:gd name="T63" fmla="*/ 29 h 199"/>
              <a:gd name="T64" fmla="*/ 94 w 199"/>
              <a:gd name="T65" fmla="*/ 182 h 199"/>
              <a:gd name="T66" fmla="*/ 22 w 199"/>
              <a:gd name="T67" fmla="*/ 161 h 199"/>
              <a:gd name="T68" fmla="*/ 13 w 199"/>
              <a:gd name="T69" fmla="*/ 40 h 199"/>
              <a:gd name="T70" fmla="*/ 15 w 199"/>
              <a:gd name="T71" fmla="*/ 40 h 199"/>
              <a:gd name="T72" fmla="*/ 94 w 199"/>
              <a:gd name="T73" fmla="*/ 61 h 199"/>
              <a:gd name="T74" fmla="*/ 94 w 199"/>
              <a:gd name="T75" fmla="*/ 182 h 199"/>
              <a:gd name="T76" fmla="*/ 177 w 199"/>
              <a:gd name="T77" fmla="*/ 161 h 199"/>
              <a:gd name="T78" fmla="*/ 106 w 199"/>
              <a:gd name="T79" fmla="*/ 182 h 199"/>
              <a:gd name="T80" fmla="*/ 106 w 199"/>
              <a:gd name="T81" fmla="*/ 61 h 199"/>
              <a:gd name="T82" fmla="*/ 184 w 199"/>
              <a:gd name="T83" fmla="*/ 40 h 199"/>
              <a:gd name="T84" fmla="*/ 186 w 199"/>
              <a:gd name="T85" fmla="*/ 40 h 199"/>
              <a:gd name="T86" fmla="*/ 177 w 199"/>
              <a:gd name="T87" fmla="*/ 161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99" h="199">
                <a:moveTo>
                  <a:pt x="194" y="29"/>
                </a:moveTo>
                <a:cubicBezTo>
                  <a:pt x="193" y="28"/>
                  <a:pt x="190" y="28"/>
                  <a:pt x="184" y="28"/>
                </a:cubicBezTo>
                <a:cubicBezTo>
                  <a:pt x="173" y="28"/>
                  <a:pt x="154" y="30"/>
                  <a:pt x="129" y="38"/>
                </a:cubicBezTo>
                <a:cubicBezTo>
                  <a:pt x="155" y="24"/>
                  <a:pt x="181" y="22"/>
                  <a:pt x="181" y="22"/>
                </a:cubicBezTo>
                <a:cubicBezTo>
                  <a:pt x="183" y="22"/>
                  <a:pt x="185" y="20"/>
                  <a:pt x="185" y="18"/>
                </a:cubicBezTo>
                <a:cubicBezTo>
                  <a:pt x="185" y="16"/>
                  <a:pt x="183" y="14"/>
                  <a:pt x="181" y="14"/>
                </a:cubicBezTo>
                <a:cubicBezTo>
                  <a:pt x="179" y="15"/>
                  <a:pt x="148" y="16"/>
                  <a:pt x="120" y="34"/>
                </a:cubicBezTo>
                <a:cubicBezTo>
                  <a:pt x="141" y="14"/>
                  <a:pt x="173" y="8"/>
                  <a:pt x="173" y="8"/>
                </a:cubicBezTo>
                <a:cubicBezTo>
                  <a:pt x="175" y="8"/>
                  <a:pt x="177" y="6"/>
                  <a:pt x="176" y="4"/>
                </a:cubicBezTo>
                <a:cubicBezTo>
                  <a:pt x="176" y="1"/>
                  <a:pt x="174" y="0"/>
                  <a:pt x="172" y="0"/>
                </a:cubicBezTo>
                <a:cubicBezTo>
                  <a:pt x="169" y="1"/>
                  <a:pt x="119" y="10"/>
                  <a:pt x="100" y="48"/>
                </a:cubicBezTo>
                <a:cubicBezTo>
                  <a:pt x="80" y="11"/>
                  <a:pt x="30" y="1"/>
                  <a:pt x="28" y="0"/>
                </a:cubicBezTo>
                <a:cubicBezTo>
                  <a:pt x="25" y="0"/>
                  <a:pt x="23" y="1"/>
                  <a:pt x="23" y="4"/>
                </a:cubicBezTo>
                <a:cubicBezTo>
                  <a:pt x="22" y="6"/>
                  <a:pt x="24" y="8"/>
                  <a:pt x="26" y="8"/>
                </a:cubicBezTo>
                <a:cubicBezTo>
                  <a:pt x="27" y="8"/>
                  <a:pt x="58" y="14"/>
                  <a:pt x="79" y="35"/>
                </a:cubicBezTo>
                <a:cubicBezTo>
                  <a:pt x="51" y="16"/>
                  <a:pt x="20" y="15"/>
                  <a:pt x="19" y="15"/>
                </a:cubicBezTo>
                <a:cubicBezTo>
                  <a:pt x="16" y="14"/>
                  <a:pt x="15" y="16"/>
                  <a:pt x="14" y="18"/>
                </a:cubicBezTo>
                <a:cubicBezTo>
                  <a:pt x="14" y="21"/>
                  <a:pt x="16" y="22"/>
                  <a:pt x="18" y="23"/>
                </a:cubicBezTo>
                <a:cubicBezTo>
                  <a:pt x="19" y="23"/>
                  <a:pt x="45" y="24"/>
                  <a:pt x="70" y="38"/>
                </a:cubicBezTo>
                <a:cubicBezTo>
                  <a:pt x="45" y="30"/>
                  <a:pt x="26" y="28"/>
                  <a:pt x="15" y="28"/>
                </a:cubicBezTo>
                <a:cubicBezTo>
                  <a:pt x="9" y="28"/>
                  <a:pt x="6" y="29"/>
                  <a:pt x="6" y="29"/>
                </a:cubicBezTo>
                <a:cubicBezTo>
                  <a:pt x="3" y="29"/>
                  <a:pt x="0" y="32"/>
                  <a:pt x="1" y="35"/>
                </a:cubicBezTo>
                <a:cubicBezTo>
                  <a:pt x="11" y="168"/>
                  <a:pt x="11" y="168"/>
                  <a:pt x="11" y="168"/>
                </a:cubicBezTo>
                <a:cubicBezTo>
                  <a:pt x="11" y="171"/>
                  <a:pt x="13" y="173"/>
                  <a:pt x="16" y="173"/>
                </a:cubicBezTo>
                <a:cubicBezTo>
                  <a:pt x="66" y="175"/>
                  <a:pt x="96" y="197"/>
                  <a:pt x="96" y="197"/>
                </a:cubicBezTo>
                <a:cubicBezTo>
                  <a:pt x="97" y="198"/>
                  <a:pt x="98" y="199"/>
                  <a:pt x="100" y="199"/>
                </a:cubicBezTo>
                <a:cubicBezTo>
                  <a:pt x="101" y="199"/>
                  <a:pt x="101" y="198"/>
                  <a:pt x="102" y="198"/>
                </a:cubicBezTo>
                <a:cubicBezTo>
                  <a:pt x="103" y="198"/>
                  <a:pt x="103" y="197"/>
                  <a:pt x="104" y="197"/>
                </a:cubicBezTo>
                <a:cubicBezTo>
                  <a:pt x="107" y="194"/>
                  <a:pt x="137" y="175"/>
                  <a:pt x="183" y="173"/>
                </a:cubicBezTo>
                <a:cubicBezTo>
                  <a:pt x="186" y="173"/>
                  <a:pt x="188" y="171"/>
                  <a:pt x="189" y="168"/>
                </a:cubicBezTo>
                <a:cubicBezTo>
                  <a:pt x="199" y="35"/>
                  <a:pt x="199" y="35"/>
                  <a:pt x="199" y="35"/>
                </a:cubicBezTo>
                <a:cubicBezTo>
                  <a:pt x="199" y="32"/>
                  <a:pt x="197" y="29"/>
                  <a:pt x="194" y="29"/>
                </a:cubicBezTo>
                <a:close/>
                <a:moveTo>
                  <a:pt x="94" y="182"/>
                </a:moveTo>
                <a:cubicBezTo>
                  <a:pt x="81" y="175"/>
                  <a:pt x="56" y="164"/>
                  <a:pt x="22" y="161"/>
                </a:cubicBezTo>
                <a:cubicBezTo>
                  <a:pt x="13" y="40"/>
                  <a:pt x="13" y="40"/>
                  <a:pt x="13" y="40"/>
                </a:cubicBezTo>
                <a:cubicBezTo>
                  <a:pt x="14" y="40"/>
                  <a:pt x="14" y="40"/>
                  <a:pt x="15" y="40"/>
                </a:cubicBezTo>
                <a:cubicBezTo>
                  <a:pt x="29" y="40"/>
                  <a:pt x="57" y="43"/>
                  <a:pt x="94" y="61"/>
                </a:cubicBezTo>
                <a:lnTo>
                  <a:pt x="94" y="182"/>
                </a:lnTo>
                <a:close/>
                <a:moveTo>
                  <a:pt x="177" y="161"/>
                </a:moveTo>
                <a:cubicBezTo>
                  <a:pt x="143" y="164"/>
                  <a:pt x="118" y="175"/>
                  <a:pt x="106" y="182"/>
                </a:cubicBezTo>
                <a:cubicBezTo>
                  <a:pt x="106" y="61"/>
                  <a:pt x="106" y="61"/>
                  <a:pt x="106" y="61"/>
                </a:cubicBezTo>
                <a:cubicBezTo>
                  <a:pt x="142" y="43"/>
                  <a:pt x="170" y="40"/>
                  <a:pt x="184" y="40"/>
                </a:cubicBezTo>
                <a:cubicBezTo>
                  <a:pt x="185" y="40"/>
                  <a:pt x="186" y="40"/>
                  <a:pt x="186" y="40"/>
                </a:cubicBezTo>
                <a:lnTo>
                  <a:pt x="177" y="161"/>
                </a:lnTo>
                <a:close/>
              </a:path>
            </a:pathLst>
          </a:custGeom>
          <a:solidFill>
            <a:srgbClr val="1C548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-672834" y="-676986"/>
            <a:ext cx="1340124" cy="1340124"/>
          </a:xfrm>
          <a:prstGeom prst="ellipse">
            <a:avLst/>
          </a:prstGeom>
          <a:pattFill prst="pct5">
            <a:fgClr>
              <a:srgbClr val="26688F"/>
            </a:fgClr>
            <a:bgClr>
              <a:srgbClr val="195382"/>
            </a:bgClr>
          </a:pattFill>
          <a:ln>
            <a:noFill/>
          </a:ln>
          <a:effectLst>
            <a:outerShdw blurRad="660400" dist="406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-654834" y="-654834"/>
            <a:ext cx="1309667" cy="1309667"/>
          </a:xfrm>
          <a:prstGeom prst="ellipse">
            <a:avLst/>
          </a:prstGeom>
          <a:pattFill prst="pct5">
            <a:fgClr>
              <a:srgbClr val="26688F"/>
            </a:fgClr>
            <a:bgClr>
              <a:srgbClr val="195382"/>
            </a:bgClr>
          </a:pattFill>
          <a:ln>
            <a:noFill/>
          </a:ln>
          <a:effectLst>
            <a:innerShdw blurRad="482600" dist="749300" dir="18900000">
              <a:schemeClr val="bg2">
                <a:lumMod val="25000"/>
                <a:alpha val="42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 rot="16200000" flipV="1">
            <a:off x="-166250" y="746198"/>
            <a:ext cx="653085" cy="653085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F4F5F7"/>
              </a:gs>
            </a:gsLst>
            <a:lin ang="5400000" scaled="1"/>
          </a:gradFill>
          <a:ln>
            <a:noFill/>
          </a:ln>
          <a:effectLst>
            <a:outerShdw blurRad="177800" dist="228600" dir="8100000" algn="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/>
        </p:nvSpPr>
        <p:spPr>
          <a:xfrm rot="16200000" flipV="1">
            <a:off x="-142125" y="758166"/>
            <a:ext cx="624059" cy="624059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F4F5F7"/>
              </a:gs>
            </a:gsLst>
            <a:lin ang="5400000" scaled="1"/>
          </a:gradFill>
          <a:ln>
            <a:noFill/>
          </a:ln>
          <a:effectLst>
            <a:innerShdw blurRad="317500" dist="177800" dir="18360000">
              <a:schemeClr val="tx1">
                <a:lumMod val="65000"/>
                <a:lumOff val="35000"/>
                <a:alpha val="3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527935" y="297874"/>
            <a:ext cx="504000" cy="504000"/>
          </a:xfrm>
          <a:prstGeom prst="ellipse">
            <a:avLst/>
          </a:prstGeom>
          <a:solidFill>
            <a:srgbClr val="353334"/>
          </a:solidFill>
          <a:ln>
            <a:noFill/>
          </a:ln>
          <a:effectLst>
            <a:outerShdw blurRad="342900" dist="368300" dir="8100000" algn="tr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 rot="665877">
            <a:off x="720182" y="-339909"/>
            <a:ext cx="510426" cy="510426"/>
          </a:xfrm>
          <a:prstGeom prst="ellipse">
            <a:avLst/>
          </a:prstGeom>
          <a:pattFill prst="shingle">
            <a:fgClr>
              <a:schemeClr val="tx1">
                <a:lumMod val="75000"/>
                <a:lumOff val="25000"/>
              </a:schemeClr>
            </a:fgClr>
            <a:bgClr>
              <a:schemeClr val="bg1">
                <a:lumMod val="95000"/>
              </a:schemeClr>
            </a:bgClr>
          </a:pattFill>
          <a:ln>
            <a:noFill/>
          </a:ln>
          <a:effectLst>
            <a:outerShdw blurRad="482600" dist="241300" dir="8100000" sx="112000" sy="11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3" name="椭圆 32"/>
          <p:cNvSpPr/>
          <p:nvPr/>
        </p:nvSpPr>
        <p:spPr>
          <a:xfrm rot="665877">
            <a:off x="723890" y="-331793"/>
            <a:ext cx="497338" cy="497338"/>
          </a:xfrm>
          <a:prstGeom prst="ellipse">
            <a:avLst/>
          </a:prstGeom>
          <a:pattFill prst="shingle">
            <a:fgClr>
              <a:schemeClr val="tx1">
                <a:lumMod val="75000"/>
                <a:lumOff val="25000"/>
              </a:schemeClr>
            </a:fgClr>
            <a:bgClr>
              <a:schemeClr val="bg1">
                <a:lumMod val="95000"/>
              </a:schemeClr>
            </a:bgClr>
          </a:pattFill>
          <a:ln>
            <a:noFill/>
          </a:ln>
          <a:effectLst>
            <a:innerShdw blurRad="711200" dist="482600" dir="18900000">
              <a:schemeClr val="tx1">
                <a:lumMod val="65000"/>
                <a:lumOff val="35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129665" y="361315"/>
            <a:ext cx="40633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  <a:sym typeface="+mn-ea"/>
              </a:rPr>
              <a:t>P-15B耙斗装岩机型号意义</a:t>
            </a:r>
            <a:endParaRPr lang="en-US" altLang="zh-CN" sz="2400" dirty="0">
              <a:ea typeface="微软雅黑" panose="020B0503020204020204" pitchFamily="34" charset="-122"/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1255691" y="828061"/>
            <a:ext cx="360000" cy="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椭圆 18"/>
          <p:cNvSpPr/>
          <p:nvPr/>
        </p:nvSpPr>
        <p:spPr>
          <a:xfrm rot="665877">
            <a:off x="10096831" y="2630196"/>
            <a:ext cx="1404000" cy="1404000"/>
          </a:xfrm>
          <a:prstGeom prst="ellipse">
            <a:avLst/>
          </a:prstGeom>
          <a:pattFill prst="shingle">
            <a:fgClr>
              <a:schemeClr val="tx1">
                <a:lumMod val="75000"/>
                <a:lumOff val="25000"/>
              </a:schemeClr>
            </a:fgClr>
            <a:bgClr>
              <a:schemeClr val="bg1">
                <a:lumMod val="95000"/>
              </a:schemeClr>
            </a:bgClr>
          </a:pattFill>
          <a:ln>
            <a:noFill/>
          </a:ln>
          <a:effectLst>
            <a:outerShdw blurRad="482600" dist="241300" dir="8100000" sx="112000" sy="11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8986540" y="4621839"/>
            <a:ext cx="1136114" cy="1136114"/>
          </a:xfrm>
          <a:prstGeom prst="ellipse">
            <a:avLst/>
          </a:prstGeom>
          <a:pattFill prst="pct5">
            <a:fgClr>
              <a:srgbClr val="26688F"/>
            </a:fgClr>
            <a:bgClr>
              <a:srgbClr val="195382"/>
            </a:bgClr>
          </a:pattFill>
          <a:ln>
            <a:noFill/>
          </a:ln>
          <a:effectLst>
            <a:outerShdw blurRad="660400" dist="406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9004540" y="4633811"/>
            <a:ext cx="1110293" cy="1110293"/>
          </a:xfrm>
          <a:prstGeom prst="ellipse">
            <a:avLst/>
          </a:prstGeom>
          <a:pattFill prst="pct5">
            <a:fgClr>
              <a:srgbClr val="26688F"/>
            </a:fgClr>
            <a:bgClr>
              <a:srgbClr val="195382"/>
            </a:bgClr>
          </a:pattFill>
          <a:ln>
            <a:noFill/>
          </a:ln>
          <a:effectLst>
            <a:innerShdw blurRad="838200" dist="368300" dir="18900000">
              <a:schemeClr val="bg2">
                <a:lumMod val="25000"/>
                <a:alpha val="42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621459" y="-345395"/>
            <a:ext cx="1584000" cy="1584000"/>
          </a:xfrm>
          <a:prstGeom prst="ellipse">
            <a:avLst/>
          </a:prstGeom>
          <a:pattFill prst="pct5">
            <a:fgClr>
              <a:srgbClr val="26688F"/>
            </a:fgClr>
            <a:bgClr>
              <a:srgbClr val="195382"/>
            </a:bgClr>
          </a:pattFill>
          <a:ln>
            <a:noFill/>
          </a:ln>
          <a:effectLst>
            <a:outerShdw blurRad="660400" dist="406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617213" y="1682246"/>
            <a:ext cx="6957575" cy="3493508"/>
          </a:xfrm>
          <a:prstGeom prst="rect">
            <a:avLst/>
          </a:prstGeom>
          <a:noFill/>
          <a:ln w="1047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01590" y="2149434"/>
            <a:ext cx="2588821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spc="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anose="020F070403050403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2024</a:t>
            </a:r>
            <a:endParaRPr lang="zh-CN" altLang="en-US" sz="7200" b="1" spc="200" dirty="0">
              <a:solidFill>
                <a:schemeClr val="tx1">
                  <a:lumMod val="85000"/>
                  <a:lumOff val="15000"/>
                </a:schemeClr>
              </a:solidFill>
              <a:latin typeface="Arial Rounded MT Bold" panose="020F0704030504030204" pitchFamily="34" charset="0"/>
              <a:ea typeface="Microsoft YaHei UI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52800" y="3534901"/>
            <a:ext cx="54864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7200" b="1" spc="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體 Bold" panose="020B0800000000000000" pitchFamily="34" charset="-128"/>
                <a:ea typeface="思源黑體 Bold" panose="020B0800000000000000" pitchFamily="34" charset="-128"/>
              </a:rPr>
              <a:t>谢谢观赏</a:t>
            </a:r>
            <a:endParaRPr lang="zh-CN" altLang="en-US" sz="7200" b="1" spc="50" dirty="0">
              <a:solidFill>
                <a:schemeClr val="tx1">
                  <a:lumMod val="85000"/>
                  <a:lumOff val="15000"/>
                </a:schemeClr>
              </a:solidFill>
              <a:latin typeface="思源黑體 Bold" panose="020B0800000000000000" pitchFamily="34" charset="-128"/>
              <a:ea typeface="思源黑體 Bold" panose="020B0800000000000000" pitchFamily="34" charset="-128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1567459" y="4611085"/>
            <a:ext cx="1620000" cy="1620000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F4F5F7"/>
              </a:gs>
            </a:gsLst>
            <a:lin ang="5400000" scaled="1"/>
          </a:gradFill>
          <a:ln>
            <a:noFill/>
          </a:ln>
          <a:effectLst>
            <a:outerShdw blurRad="533400" dist="495300" dir="8100000" algn="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603459" y="4647085"/>
            <a:ext cx="1548000" cy="1548000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F4F5F7"/>
              </a:gs>
            </a:gsLst>
            <a:lin ang="5400000" scaled="1"/>
          </a:gradFill>
          <a:ln>
            <a:noFill/>
          </a:ln>
          <a:effectLst>
            <a:innerShdw blurRad="622300" dist="177800" dir="18360000">
              <a:schemeClr val="tx1">
                <a:lumMod val="65000"/>
                <a:lumOff val="35000"/>
                <a:alpha val="3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 rot="16200000" flipV="1">
            <a:off x="3769816" y="783830"/>
            <a:ext cx="653085" cy="653085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F4F5F7"/>
              </a:gs>
            </a:gsLst>
            <a:lin ang="5400000" scaled="1"/>
          </a:gradFill>
          <a:ln>
            <a:noFill/>
          </a:ln>
          <a:effectLst>
            <a:outerShdw blurRad="177800" dist="228600" dir="8100000" algn="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 rot="16200000" flipV="1">
            <a:off x="3805816" y="795798"/>
            <a:ext cx="624059" cy="624059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F4F5F7"/>
              </a:gs>
            </a:gsLst>
            <a:lin ang="5400000" scaled="1"/>
          </a:gradFill>
          <a:ln>
            <a:noFill/>
          </a:ln>
          <a:effectLst>
            <a:innerShdw blurRad="317500" dist="177800" dir="18360000">
              <a:schemeClr val="tx1">
                <a:lumMod val="65000"/>
                <a:lumOff val="35000"/>
                <a:alpha val="3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9776668" y="987110"/>
            <a:ext cx="504000" cy="504000"/>
          </a:xfrm>
          <a:prstGeom prst="ellipse">
            <a:avLst/>
          </a:prstGeom>
          <a:solidFill>
            <a:srgbClr val="353334"/>
          </a:solidFill>
          <a:ln>
            <a:noFill/>
          </a:ln>
          <a:effectLst>
            <a:outerShdw blurRad="342900" dist="368300" dir="8100000" algn="tr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-495564" y="3642684"/>
            <a:ext cx="991127" cy="991127"/>
          </a:xfrm>
          <a:prstGeom prst="ellipse">
            <a:avLst/>
          </a:prstGeom>
          <a:solidFill>
            <a:srgbClr val="353334"/>
          </a:solidFill>
          <a:ln>
            <a:noFill/>
          </a:ln>
          <a:effectLst>
            <a:outerShdw blurRad="342900" dist="368300" dir="8100000" algn="tr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1696436" y="5464751"/>
            <a:ext cx="991127" cy="991127"/>
          </a:xfrm>
          <a:prstGeom prst="ellipse">
            <a:avLst/>
          </a:prstGeom>
          <a:solidFill>
            <a:srgbClr val="353334"/>
          </a:solidFill>
          <a:ln>
            <a:noFill/>
          </a:ln>
          <a:effectLst>
            <a:outerShdw blurRad="342900" dist="177800" dir="8100000" algn="tr" rotWithShape="0">
              <a:srgbClr val="353334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7606721" y="-463293"/>
            <a:ext cx="1073856" cy="1073856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F4F5F7"/>
              </a:gs>
            </a:gsLst>
            <a:lin ang="5400000" scaled="1"/>
          </a:gradFill>
          <a:ln>
            <a:noFill/>
          </a:ln>
          <a:effectLst>
            <a:outerShdw blurRad="533400" dist="495300" dir="8100000" algn="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7642721" y="-427293"/>
            <a:ext cx="1026129" cy="1026129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F4F5F7"/>
              </a:gs>
            </a:gsLst>
            <a:lin ang="5400000" scaled="1"/>
          </a:gradFill>
          <a:ln>
            <a:noFill/>
          </a:ln>
          <a:effectLst>
            <a:innerShdw blurRad="622300" dist="177800" dir="18360000">
              <a:schemeClr val="tx1">
                <a:lumMod val="65000"/>
                <a:lumOff val="35000"/>
                <a:alpha val="3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1639459" y="-323243"/>
            <a:ext cx="1548000" cy="1548000"/>
          </a:xfrm>
          <a:prstGeom prst="ellipse">
            <a:avLst/>
          </a:prstGeom>
          <a:pattFill prst="pct5">
            <a:fgClr>
              <a:srgbClr val="26688F"/>
            </a:fgClr>
            <a:bgClr>
              <a:srgbClr val="195382"/>
            </a:bgClr>
          </a:pattFill>
          <a:ln>
            <a:noFill/>
          </a:ln>
          <a:effectLst>
            <a:innerShdw blurRad="482600" dist="749300" dir="18900000">
              <a:schemeClr val="bg2">
                <a:lumMod val="25000"/>
                <a:alpha val="42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 rot="665877">
            <a:off x="10114832" y="2648196"/>
            <a:ext cx="1368000" cy="1368000"/>
          </a:xfrm>
          <a:prstGeom prst="ellipse">
            <a:avLst/>
          </a:prstGeom>
          <a:pattFill prst="shingle">
            <a:fgClr>
              <a:schemeClr val="tx1">
                <a:lumMod val="75000"/>
                <a:lumOff val="25000"/>
              </a:schemeClr>
            </a:fgClr>
            <a:bgClr>
              <a:schemeClr val="bg1">
                <a:lumMod val="95000"/>
              </a:schemeClr>
            </a:bgClr>
          </a:pattFill>
          <a:ln>
            <a:noFill/>
          </a:ln>
          <a:effectLst>
            <a:innerShdw blurRad="711200" dist="482600" dir="18900000">
              <a:schemeClr val="tx1">
                <a:lumMod val="65000"/>
                <a:lumOff val="35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 rot="665877">
            <a:off x="4532811" y="6391938"/>
            <a:ext cx="1184635" cy="1184635"/>
          </a:xfrm>
          <a:prstGeom prst="ellipse">
            <a:avLst/>
          </a:prstGeom>
          <a:pattFill prst="shingle">
            <a:fgClr>
              <a:schemeClr val="tx1">
                <a:lumMod val="75000"/>
                <a:lumOff val="25000"/>
              </a:schemeClr>
            </a:fgClr>
            <a:bgClr>
              <a:schemeClr val="bg1">
                <a:lumMod val="95000"/>
              </a:schemeClr>
            </a:bgClr>
          </a:pattFill>
          <a:ln>
            <a:noFill/>
          </a:ln>
          <a:effectLst>
            <a:outerShdw blurRad="482600" dist="241300" dir="8100000" sx="112000" sy="11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 rot="665877">
            <a:off x="4551302" y="6404907"/>
            <a:ext cx="1154260" cy="1154260"/>
          </a:xfrm>
          <a:prstGeom prst="ellipse">
            <a:avLst/>
          </a:prstGeom>
          <a:pattFill prst="shingle">
            <a:fgClr>
              <a:schemeClr val="tx1">
                <a:lumMod val="75000"/>
                <a:lumOff val="25000"/>
              </a:schemeClr>
            </a:fgClr>
            <a:bgClr>
              <a:schemeClr val="bg1">
                <a:lumMod val="95000"/>
              </a:schemeClr>
            </a:bgClr>
          </a:pattFill>
          <a:ln>
            <a:noFill/>
          </a:ln>
          <a:effectLst>
            <a:innerShdw blurRad="711200" dist="482600" dir="18900000">
              <a:schemeClr val="tx1">
                <a:lumMod val="65000"/>
                <a:lumOff val="35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tags/tag1.xml><?xml version="1.0" encoding="utf-8"?>
<p:tagLst xmlns:p="http://schemas.openxmlformats.org/presentationml/2006/main">
  <p:tag name="KSO_WM_DIAGRAM_VIRTUALLY_FRAME" val="{&quot;height&quot;:446.3231496062992,&quot;left&quot;:435.45,&quot;top&quot;:94.62685039370078,&quot;width&quot;:448.15}"/>
</p:tagLst>
</file>

<file path=ppt/tags/tag2.xml><?xml version="1.0" encoding="utf-8"?>
<p:tagLst xmlns:p="http://schemas.openxmlformats.org/presentationml/2006/main">
  <p:tag name="KSO_WM_DIAGRAM_VIRTUALLY_FRAME" val="{&quot;height&quot;:446.3231496062992,&quot;left&quot;:435.45,&quot;top&quot;:94.62685039370078,&quot;width&quot;:448.15}"/>
</p:tagLst>
</file>

<file path=ppt/tags/tag3.xml><?xml version="1.0" encoding="utf-8"?>
<p:tagLst xmlns:p="http://schemas.openxmlformats.org/presentationml/2006/main">
  <p:tag name="KSO_WM_DIAGRAM_VIRTUALLY_FRAME" val="{&quot;height&quot;:446.3231496062992,&quot;left&quot;:435.45,&quot;top&quot;:94.62685039370078,&quot;width&quot;:448.15}"/>
</p:tagLst>
</file>

<file path=ppt/tags/tag4.xml><?xml version="1.0" encoding="utf-8"?>
<p:tagLst xmlns:p="http://schemas.openxmlformats.org/presentationml/2006/main">
  <p:tag name="KSO_WM_DIAGRAM_VIRTUALLY_FRAME" val="{&quot;height&quot;:446.3231496062992,&quot;left&quot;:435.45,&quot;top&quot;:94.62685039370078,&quot;width&quot;:448.15}"/>
</p:tagLst>
</file>

<file path=ppt/tags/tag5.xml><?xml version="1.0" encoding="utf-8"?>
<p:tagLst xmlns:p="http://schemas.openxmlformats.org/presentationml/2006/main">
  <p:tag name="KSO_WM_DIAGRAM_VIRTUALLY_FRAME" val="{&quot;height&quot;:446.3231496062992,&quot;left&quot;:435.45,&quot;top&quot;:94.62685039370078,&quot;width&quot;:448.15}"/>
</p:tagLst>
</file>

<file path=ppt/tags/tag6.xml><?xml version="1.0" encoding="utf-8"?>
<p:tagLst xmlns:p="http://schemas.openxmlformats.org/presentationml/2006/main">
  <p:tag name="KSO_WM_DIAGRAM_VIRTUALLY_FRAME" val="{&quot;height&quot;:446.3231496062992,&quot;left&quot;:435.45,&quot;top&quot;:94.62685039370078,&quot;width&quot;:448.15}"/>
</p:tagLst>
</file>

<file path=ppt/tags/tag7.xml><?xml version="1.0" encoding="utf-8"?>
<p:tagLst xmlns:p="http://schemas.openxmlformats.org/presentationml/2006/main">
  <p:tag name="KSO_WM_DIAGRAM_VIRTUALLY_FRAME" val="{&quot;height&quot;:446.3231496062992,&quot;left&quot;:435.45,&quot;top&quot;:94.62685039370078,&quot;width&quot;:448.15}"/>
</p:tagLst>
</file>

<file path=ppt/tags/tag8.xml><?xml version="1.0" encoding="utf-8"?>
<p:tagLst xmlns:p="http://schemas.openxmlformats.org/presentationml/2006/main">
  <p:tag name="KSO_WM_DIAGRAM_VIRTUALLY_FRAME" val="{&quot;height&quot;:446.3231496062992,&quot;left&quot;:435.45,&quot;top&quot;:94.62685039370078,&quot;width&quot;:448.15}"/>
</p:tagLst>
</file>

<file path=ppt/tags/tag9.xml><?xml version="1.0" encoding="utf-8"?>
<p:tagLst xmlns:p="http://schemas.openxmlformats.org/presentationml/2006/main">
  <p:tag name="KSO_WM_DIAGRAM_VIRTUALLY_FRAME" val="{&quot;height&quot;:274.62858267716535,&quot;left&quot;:82.28582677165355,&quot;top&quot;:220.1142519685039,&quot;width&quot;:801.5594488188975}"/>
</p:tagLst>
</file>

<file path=ppt/tags/tag10.xml><?xml version="1.0" encoding="utf-8"?>
<p:tagLst xmlns:p="http://schemas.openxmlformats.org/presentationml/2006/main">
  <p:tag name="KSO_WM_DIAGRAM_VIRTUALLY_FRAME" val="{&quot;height&quot;:274.62858267716535,&quot;left&quot;:82.28582677165355,&quot;top&quot;:220.1142519685039,&quot;width&quot;:801.5594488188975}"/>
</p:tagLst>
</file>

<file path=ppt/tags/tag11.xml><?xml version="1.0" encoding="utf-8"?>
<p:tagLst xmlns:p="http://schemas.openxmlformats.org/presentationml/2006/main">
  <p:tag name="KSO_WM_DIAGRAM_VIRTUALLY_FRAME" val="{&quot;height&quot;:274.62858267716535,&quot;left&quot;:82.28582677165355,&quot;top&quot;:220.1142519685039,&quot;width&quot;:801.5594488188975}"/>
</p:tagLst>
</file>

<file path=ppt/tags/tag12.xml><?xml version="1.0" encoding="utf-8"?>
<p:tagLst xmlns:p="http://schemas.openxmlformats.org/presentationml/2006/main">
  <p:tag name="KSO_WM_DIAGRAM_VIRTUALLY_FRAME" val="{&quot;height&quot;:509.38299212598423,&quot;left&quot;:41.55,&quot;top&quot;:115.11700787401578,&quot;width&quot;:512.25}"/>
</p:tagLst>
</file>

<file path=ppt/tags/tag13.xml><?xml version="1.0" encoding="utf-8"?>
<p:tagLst xmlns:p="http://schemas.openxmlformats.org/presentationml/2006/main">
  <p:tag name="KSO_WM_DIAGRAM_VIRTUALLY_FRAME" val="{&quot;height&quot;:509.38299212598423,&quot;left&quot;:41.55,&quot;top&quot;:115.11700787401578,&quot;width&quot;:512.25}"/>
</p:tagLst>
</file>

<file path=ppt/tags/tag14.xml><?xml version="1.0" encoding="utf-8"?>
<p:tagLst xmlns:p="http://schemas.openxmlformats.org/presentationml/2006/main">
  <p:tag name="KSO_WM_DIAGRAM_VIRTUALLY_FRAME" val="{&quot;height&quot;:509.38299212598423,&quot;left&quot;:41.55,&quot;top&quot;:115.11700787401578,&quot;width&quot;:512.25}"/>
</p:tagLst>
</file>

<file path=ppt/tags/tag15.xml><?xml version="1.0" encoding="utf-8"?>
<p:tagLst xmlns:p="http://schemas.openxmlformats.org/presentationml/2006/main">
  <p:tag name="KSO_WM_DIAGRAM_VIRTUALLY_FRAME" val="{&quot;height&quot;:509.38299212598423,&quot;left&quot;:41.55,&quot;top&quot;:115.11700787401578,&quot;width&quot;:512.25}"/>
</p:tagLst>
</file>

<file path=ppt/tags/tag16.xml><?xml version="1.0" encoding="utf-8"?>
<p:tagLst xmlns:p="http://schemas.openxmlformats.org/presentationml/2006/main">
  <p:tag name="KSO_WM_DIAGRAM_VIRTUALLY_FRAME" val="{&quot;height&quot;:509.38299212598423,&quot;left&quot;:41.55,&quot;top&quot;:115.11700787401578,&quot;width&quot;:512.25}"/>
</p:tagLst>
</file>

<file path=ppt/tags/tag17.xml><?xml version="1.0" encoding="utf-8"?>
<p:tagLst xmlns:p="http://schemas.openxmlformats.org/presentationml/2006/main">
  <p:tag name="KSO_WM_DIAGRAM_VIRTUALLY_FRAME" val="{&quot;height&quot;:509.38299212598423,&quot;left&quot;:41.55,&quot;top&quot;:115.11700787401578,&quot;width&quot;:512.25}"/>
</p:tagLst>
</file>

<file path=ppt/tags/tag18.xml><?xml version="1.0" encoding="utf-8"?>
<p:tagLst xmlns:p="http://schemas.openxmlformats.org/presentationml/2006/main">
  <p:tag name="KSO_WM_DIAGRAM_VIRTUALLY_FRAME" val="{&quot;height&quot;:355.88566929133856,&quot;left&quot;:42.14984251968504,&quot;top&quot;:133.7144881889764,&quot;width&quot;:888.3900787401575}"/>
</p:tagLst>
</file>

<file path=ppt/tags/tag19.xml><?xml version="1.0" encoding="utf-8"?>
<p:tagLst xmlns:p="http://schemas.openxmlformats.org/presentationml/2006/main">
  <p:tag name="KSO_WM_DIAGRAM_VIRTUALLY_FRAME" val="{&quot;height&quot;:355.88566929133856,&quot;left&quot;:42.14984251968504,&quot;top&quot;:133.7144881889764,&quot;width&quot;:888.3900787401575}"/>
</p:tagLst>
</file>

<file path=ppt/tags/tag20.xml><?xml version="1.0" encoding="utf-8"?>
<p:tagLst xmlns:p="http://schemas.openxmlformats.org/presentationml/2006/main">
  <p:tag name="KSO_WM_DIAGRAM_VIRTUALLY_FRAME" val="{&quot;height&quot;:355.88566929133856,&quot;left&quot;:42.14984251968504,&quot;top&quot;:133.7144881889764,&quot;width&quot;:888.3900787401575}"/>
</p:tagLst>
</file>

<file path=ppt/tags/tag21.xml><?xml version="1.0" encoding="utf-8"?>
<p:tagLst xmlns:p="http://schemas.openxmlformats.org/presentationml/2006/main">
  <p:tag name="KSO_WM_DIAGRAM_VIRTUALLY_FRAME" val="{&quot;height&quot;:355.88566929133856,&quot;left&quot;:42.14984251968504,&quot;top&quot;:133.7144881889764,&quot;width&quot;:888.3900787401575}"/>
</p:tagLst>
</file>

<file path=ppt/tags/tag22.xml><?xml version="1.0" encoding="utf-8"?>
<p:tagLst xmlns:p="http://schemas.openxmlformats.org/presentationml/2006/main">
  <p:tag name="KSO_WM_DIAGRAM_VIRTUALLY_FRAME" val="{&quot;height&quot;:355.88566929133856,&quot;left&quot;:42.14984251968504,&quot;top&quot;:133.7144881889764,&quot;width&quot;:888.3900787401575}"/>
</p:tagLst>
</file>

<file path=ppt/tags/tag23.xml><?xml version="1.0" encoding="utf-8"?>
<p:tagLst xmlns:p="http://schemas.openxmlformats.org/presentationml/2006/main">
  <p:tag name="KSO_WM_DIAGRAM_VIRTUALLY_FRAME" val="{&quot;height&quot;:355.88566929133856,&quot;left&quot;:42.14984251968504,&quot;top&quot;:133.7144881889764,&quot;width&quot;:888.3900787401575}"/>
</p:tagLst>
</file>

<file path=ppt/tags/tag24.xml><?xml version="1.0" encoding="utf-8"?>
<p:tagLst xmlns:p="http://schemas.openxmlformats.org/presentationml/2006/main">
  <p:tag name="KSO_WM_DIAGRAM_VIRTUALLY_FRAME" val="{&quot;height&quot;:355.88566929133856,&quot;left&quot;:42.14984251968504,&quot;top&quot;:133.7144881889764,&quot;width&quot;:888.3900787401575}"/>
</p:tagLst>
</file>

<file path=ppt/tags/tag25.xml><?xml version="1.0" encoding="utf-8"?>
<p:tagLst xmlns:p="http://schemas.openxmlformats.org/presentationml/2006/main">
  <p:tag name="KSO_WM_DIAGRAM_VIRTUALLY_FRAME" val="{&quot;height&quot;:355.88566929133856,&quot;left&quot;:42.14984251968504,&quot;top&quot;:133.7144881889764,&quot;width&quot;:888.3900787401575}"/>
</p:tagLst>
</file>

<file path=ppt/tags/tag26.xml><?xml version="1.0" encoding="utf-8"?>
<p:tagLst xmlns:p="http://schemas.openxmlformats.org/presentationml/2006/main">
  <p:tag name="KSO_WM_DIAGRAM_VIRTUALLY_FRAME" val="{&quot;height&quot;:355.88566929133856,&quot;left&quot;:42.14984251968504,&quot;top&quot;:133.7144881889764,&quot;width&quot;:888.3900787401575}"/>
</p:tagLst>
</file>

<file path=ppt/tags/tag27.xml><?xml version="1.0" encoding="utf-8"?>
<p:tagLst xmlns:p="http://schemas.openxmlformats.org/presentationml/2006/main">
  <p:tag name="KSO_WM_DIAGRAM_VIRTUALLY_FRAME" val="{&quot;height&quot;:355.88566929133856,&quot;left&quot;:42.14984251968504,&quot;top&quot;:133.7144881889764,&quot;width&quot;:888.3900787401575}"/>
</p:tagLst>
</file>

<file path=ppt/tags/tag28.xml><?xml version="1.0" encoding="utf-8"?>
<p:tagLst xmlns:p="http://schemas.openxmlformats.org/presentationml/2006/main">
  <p:tag name="KSO_WM_DIAGRAM_VIRTUALLY_FRAME" val="{&quot;height&quot;:355.88566929133856,&quot;left&quot;:42.14984251968504,&quot;top&quot;:133.7144881889764,&quot;width&quot;:888.3900787401575}"/>
</p:tagLst>
</file>

<file path=ppt/tags/tag29.xml><?xml version="1.0" encoding="utf-8"?>
<p:tagLst xmlns:p="http://schemas.openxmlformats.org/presentationml/2006/main">
  <p:tag name="KSO_WM_DIAGRAM_VIRTUALLY_FRAME" val="{&quot;height&quot;:355.88566929133856,&quot;left&quot;:42.14984251968504,&quot;top&quot;:133.7144881889764,&quot;width&quot;:888.3900787401575}"/>
</p:tagLst>
</file>

<file path=ppt/tags/tag30.xml><?xml version="1.0" encoding="utf-8"?>
<p:tagLst xmlns:p="http://schemas.openxmlformats.org/presentationml/2006/main">
  <p:tag name="KSO_WM_DIAGRAM_VIRTUALLY_FRAME" val="{&quot;height&quot;:414,&quot;left&quot;:62,&quot;top&quot;:95,&quot;width&quot;:528.5472440944882}"/>
</p:tagLst>
</file>

<file path=ppt/tags/tag31.xml><?xml version="1.0" encoding="utf-8"?>
<p:tagLst xmlns:p="http://schemas.openxmlformats.org/presentationml/2006/main">
  <p:tag name="KSO_WM_DIAGRAM_VIRTUALLY_FRAME" val="{&quot;height&quot;:414,&quot;left&quot;:62,&quot;top&quot;:95,&quot;width&quot;:528.5472440944882}"/>
</p:tagLst>
</file>

<file path=ppt/tags/tag32.xml><?xml version="1.0" encoding="utf-8"?>
<p:tagLst xmlns:p="http://schemas.openxmlformats.org/presentationml/2006/main">
  <p:tag name="KSO_WM_DIAGRAM_VIRTUALLY_FRAME" val="{&quot;height&quot;:414,&quot;left&quot;:62,&quot;top&quot;:95,&quot;width&quot;:528.5472440944882}"/>
</p:tagLst>
</file>

<file path=ppt/tags/tag33.xml><?xml version="1.0" encoding="utf-8"?>
<p:tagLst xmlns:p="http://schemas.openxmlformats.org/presentationml/2006/main">
  <p:tag name="KSO_WM_DIAGRAM_VIRTUALLY_FRAME" val="{&quot;height&quot;:414,&quot;left&quot;:62,&quot;top&quot;:95,&quot;width&quot;:528.5472440944882}"/>
</p:tagLst>
</file>

<file path=ppt/tags/tag34.xml><?xml version="1.0" encoding="utf-8"?>
<p:tagLst xmlns:p="http://schemas.openxmlformats.org/presentationml/2006/main">
  <p:tag name="KSO_WM_DIAGRAM_VIRTUALLY_FRAME" val="{&quot;height&quot;:414,&quot;left&quot;:62,&quot;top&quot;:95,&quot;width&quot;:528.5472440944882}"/>
</p:tagLst>
</file>

<file path=ppt/tags/tag35.xml><?xml version="1.0" encoding="utf-8"?>
<p:tagLst xmlns:p="http://schemas.openxmlformats.org/presentationml/2006/main">
  <p:tag name="KSO_WM_DIAGRAM_VIRTUALLY_FRAME" val="{&quot;height&quot;:296.9079527559055,&quot;left&quot;:81.62165354330708,&quot;top&quot;:180.84606299212598,&quot;width&quot;:432.6708661417323}"/>
</p:tagLst>
</file>

<file path=ppt/tags/tag36.xml><?xml version="1.0" encoding="utf-8"?>
<p:tagLst xmlns:p="http://schemas.openxmlformats.org/presentationml/2006/main">
  <p:tag name="KSO_WM_DIAGRAM_VIRTUALLY_FRAME" val="{&quot;height&quot;:296.9079527559055,&quot;left&quot;:81.62165354330708,&quot;top&quot;:180.84606299212598,&quot;width&quot;:432.6708661417323}"/>
</p:tagLst>
</file>

<file path=ppt/tags/tag37.xml><?xml version="1.0" encoding="utf-8"?>
<p:tagLst xmlns:p="http://schemas.openxmlformats.org/presentationml/2006/main">
  <p:tag name="KSO_WM_DIAGRAM_VIRTUALLY_FRAME" val="{&quot;height&quot;:296.9079527559055,&quot;left&quot;:81.62165354330708,&quot;top&quot;:180.84606299212598,&quot;width&quot;:432.6708661417323}"/>
</p:tagLst>
</file>

<file path=ppt/tags/tag38.xml><?xml version="1.0" encoding="utf-8"?>
<p:tagLst xmlns:p="http://schemas.openxmlformats.org/presentationml/2006/main">
  <p:tag name="KSO_WM_DIAGRAM_VIRTUALLY_FRAME" val="{&quot;height&quot;:296.9079527559055,&quot;left&quot;:81.62165354330708,&quot;top&quot;:180.84606299212598,&quot;width&quot;:432.6708661417323}"/>
</p:tagLst>
</file>

<file path=ppt/tags/tag39.xml><?xml version="1.0" encoding="utf-8"?>
<p:tagLst xmlns:p="http://schemas.openxmlformats.org/presentationml/2006/main">
  <p:tag name="KSO_WM_DIAGRAM_VIRTUALLY_FRAME" val="{&quot;height&quot;:296.9079527559055,&quot;left&quot;:81.62165354330708,&quot;top&quot;:180.84606299212598,&quot;width&quot;:432.6708661417323}"/>
</p:tagLst>
</file>

<file path=ppt/tags/tag40.xml><?xml version="1.0" encoding="utf-8"?>
<p:tagLst xmlns:p="http://schemas.openxmlformats.org/presentationml/2006/main">
  <p:tag name="KSO_WM_DIAGRAM_VIRTUALLY_FRAME" val="{&quot;height&quot;:296.9079527559055,&quot;left&quot;:81.62165354330708,&quot;top&quot;:180.84606299212598,&quot;width&quot;:432.6708661417323}"/>
</p:tagLst>
</file>

<file path=ppt/tags/tag41.xml><?xml version="1.0" encoding="utf-8"?>
<p:tagLst xmlns:p="http://schemas.openxmlformats.org/presentationml/2006/main">
  <p:tag name="KSO_WM_DIAGRAM_VIRTUALLY_FRAME" val="{&quot;height&quot;:296.9079527559055,&quot;left&quot;:81.62165354330708,&quot;top&quot;:180.84606299212598,&quot;width&quot;:432.6708661417323}"/>
</p:tagLst>
</file>

<file path=ppt/tags/tag42.xml><?xml version="1.0" encoding="utf-8"?>
<p:tagLst xmlns:p="http://schemas.openxmlformats.org/presentationml/2006/main">
  <p:tag name="KSO_WM_DIAGRAM_VIRTUALLY_FRAME" val="{&quot;height&quot;:296.9079527559055,&quot;left&quot;:81.62165354330708,&quot;top&quot;:180.84606299212598,&quot;width&quot;:432.6708661417323}"/>
</p:tagLst>
</file>

<file path=ppt/tags/tag43.xml><?xml version="1.0" encoding="utf-8"?>
<p:tagLst xmlns:p="http://schemas.openxmlformats.org/presentationml/2006/main">
  <p:tag name="KSO_WM_DIAGRAM_VIRTUALLY_FRAME" val="{&quot;height&quot;:296.9079527559055,&quot;left&quot;:81.62165354330708,&quot;top&quot;:180.84606299212598,&quot;width&quot;:432.6708661417323}"/>
</p:tagLst>
</file>

<file path=ppt/tags/tag44.xml><?xml version="1.0" encoding="utf-8"?>
<p:tagLst xmlns:p="http://schemas.openxmlformats.org/presentationml/2006/main">
  <p:tag name="KSO_WM_DIAGRAM_VIRTUALLY_FRAME" val="{&quot;height&quot;:296.9079527559055,&quot;left&quot;:81.62165354330708,&quot;top&quot;:180.84606299212598,&quot;width&quot;:432.6708661417323}"/>
</p:tagLst>
</file>

<file path=ppt/tags/tag45.xml><?xml version="1.0" encoding="utf-8"?>
<p:tagLst xmlns:p="http://schemas.openxmlformats.org/presentationml/2006/main">
  <p:tag name="KSO_WM_DIAGRAM_VIRTUALLY_FRAME" val="{&quot;height&quot;:296.9079527559055,&quot;left&quot;:81.62165354330708,&quot;top&quot;:180.84606299212598,&quot;width&quot;:432.6708661417323}"/>
</p:tagLst>
</file>

<file path=ppt/tags/tag46.xml><?xml version="1.0" encoding="utf-8"?>
<p:tagLst xmlns:p="http://schemas.openxmlformats.org/presentationml/2006/main">
  <p:tag name="KSO_WM_DIAGRAM_VIRTUALLY_FRAME" val="{&quot;height&quot;:296.9079527559055,&quot;left&quot;:81.62165354330708,&quot;top&quot;:180.84606299212598,&quot;width&quot;:432.6708661417323}"/>
</p:tagLst>
</file>

<file path=ppt/tags/tag47.xml><?xml version="1.0" encoding="utf-8"?>
<p:tagLst xmlns:p="http://schemas.openxmlformats.org/presentationml/2006/main">
  <p:tag name="KSO_WM_DIAGRAM_VIRTUALLY_FRAME" val="{&quot;height&quot;:296.9079527559055,&quot;left&quot;:81.62165354330708,&quot;top&quot;:180.84606299212598,&quot;width&quot;:432.6708661417323}"/>
</p:tagLst>
</file>

<file path=ppt/tags/tag48.xml><?xml version="1.0" encoding="utf-8"?>
<p:tagLst xmlns:p="http://schemas.openxmlformats.org/presentationml/2006/main">
  <p:tag name="KSO_WM_DIAGRAM_VIRTUALLY_FRAME" val="{&quot;height&quot;:296.9079527559055,&quot;left&quot;:81.62165354330708,&quot;top&quot;:180.84606299212598,&quot;width&quot;:432.6708661417323}"/>
</p:tagLst>
</file>

<file path=ppt/tags/tag49.xml><?xml version="1.0" encoding="utf-8"?>
<p:tagLst xmlns:p="http://schemas.openxmlformats.org/presentationml/2006/main">
  <p:tag name="KSO_WM_DIAGRAM_VIRTUALLY_FRAME" val="{&quot;height&quot;:296.9079527559055,&quot;left&quot;:81.62165354330708,&quot;top&quot;:180.84606299212598,&quot;width&quot;:432.6708661417323}"/>
</p:tagLst>
</file>

<file path=ppt/tags/tag50.xml><?xml version="1.0" encoding="utf-8"?>
<p:tagLst xmlns:p="http://schemas.openxmlformats.org/presentationml/2006/main">
  <p:tag name="KSO_WM_DIAGRAM_VIRTUALLY_FRAME" val="{&quot;height&quot;:296.9079527559055,&quot;left&quot;:81.62165354330708,&quot;top&quot;:180.84606299212598,&quot;width&quot;:432.6708661417323}"/>
</p:tagLst>
</file>

<file path=ppt/tags/tag51.xml><?xml version="1.0" encoding="utf-8"?>
<p:tagLst xmlns:p="http://schemas.openxmlformats.org/presentationml/2006/main"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Calibri Light"/>
        <a:ea typeface="思源黑体 Bold"/>
        <a:cs typeface=""/>
      </a:majorFont>
      <a:minorFont>
        <a:latin typeface="Calibri"/>
        <a:ea typeface="思源黑体 HW Bol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894</Words>
  <Application>WPS 演示</Application>
  <PresentationFormat>自定义</PresentationFormat>
  <Paragraphs>61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40" baseType="lpstr">
      <vt:lpstr>Arial</vt:lpstr>
      <vt:lpstr>宋体</vt:lpstr>
      <vt:lpstr>Wingdings</vt:lpstr>
      <vt:lpstr>微软雅黑</vt:lpstr>
      <vt:lpstr>Arial Rounded MT Bold</vt:lpstr>
      <vt:lpstr>Segoe UI</vt:lpstr>
      <vt:lpstr>Microsoft YaHei UI</vt:lpstr>
      <vt:lpstr>华文细黑</vt:lpstr>
      <vt:lpstr>Arial Unicode MS</vt:lpstr>
      <vt:lpstr>Calibri</vt:lpstr>
      <vt:lpstr>League Gothic Regular</vt:lpstr>
      <vt:lpstr>HelveticaNeue LT 43 LightEx</vt:lpstr>
      <vt:lpstr>Lato Regular</vt:lpstr>
      <vt:lpstr>Gill Sans</vt:lpstr>
      <vt:lpstr>FontAwesome</vt:lpstr>
      <vt:lpstr>Arial Unicode MS</vt:lpstr>
      <vt:lpstr>思源黑体 Bold</vt:lpstr>
      <vt:lpstr>黑体</vt:lpstr>
      <vt:lpstr>Calibri Light</vt:lpstr>
      <vt:lpstr>Aharoni</vt:lpstr>
      <vt:lpstr>HelveticaNeue LT 107 XBlkCn</vt:lpstr>
      <vt:lpstr>Gill Sans</vt:lpstr>
      <vt:lpstr>思源黑體 Bold</vt:lpstr>
      <vt:lpstr>Arial</vt:lpstr>
      <vt:lpstr>Gill Sans MT</vt:lpstr>
      <vt:lpstr>方正隶书_GBK</vt:lpstr>
      <vt:lpstr>方正卡通简体</vt:lpstr>
      <vt:lpstr>叶根友毛笔行书2.0版</vt:lpstr>
      <vt:lpstr>全新硬笔隶书简</vt:lpstr>
      <vt:lpstr>思源黑体 HW Bold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蓝色微立体</dc:title>
  <dc:creator>第一PPT</dc:creator>
  <cp:keywords>www.1ppt.com</cp:keywords>
  <cp:lastModifiedBy>Administrator</cp:lastModifiedBy>
  <cp:revision>62</cp:revision>
  <dcterms:created xsi:type="dcterms:W3CDTF">2018-01-10T05:14:00Z</dcterms:created>
  <dcterms:modified xsi:type="dcterms:W3CDTF">2024-05-28T09:05:45Z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379A29706DAE4DD0BA6BEC1EC53DA766_13</vt:lpwstr>
  </property>
  <property fmtid="{D5CDD505-2E9C-101B-9397-08002B2CF9AE}" pid="3" name="KSOProductBuildVer">
    <vt:lpwstr>2052-12.1.0.16929</vt:lpwstr>
  </property>
</Properties>
</file>