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2.xml" ContentType="application/vnd.openxmlformats-officedocument.presentationml.notesSlide+xml"/>
  <Override PartName="/ppt/tags/tag25.xml" ContentType="application/vnd.openxmlformats-officedocument.presentationml.tags+xml"/>
  <Override PartName="/ppt/notesSlides/notesSlide3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4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5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6.xml" ContentType="application/vnd.openxmlformats-officedocument.presentationml.notesSlid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7.xml" ContentType="application/vnd.openxmlformats-officedocument.presentationml.notesSlide+xml"/>
  <Override PartName="/ppt/tags/tag98.xml" ContentType="application/vnd.openxmlformats-officedocument.presentationml.tags+xml"/>
  <Override PartName="/ppt/notesSlides/notesSlide8.xml" ContentType="application/vnd.openxmlformats-officedocument.presentationml.notesSlide+xml"/>
  <Override PartName="/ppt/tags/tag99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749" r:id="rId2"/>
    <p:sldId id="750" r:id="rId3"/>
    <p:sldId id="809" r:id="rId4"/>
    <p:sldId id="4434" r:id="rId5"/>
    <p:sldId id="801" r:id="rId6"/>
    <p:sldId id="4431" r:id="rId7"/>
    <p:sldId id="4435" r:id="rId8"/>
    <p:sldId id="803" r:id="rId9"/>
    <p:sldId id="4446" r:id="rId10"/>
    <p:sldId id="4448" r:id="rId11"/>
    <p:sldId id="4449" r:id="rId12"/>
    <p:sldId id="4439" r:id="rId13"/>
    <p:sldId id="4440" r:id="rId14"/>
    <p:sldId id="4455" r:id="rId15"/>
    <p:sldId id="4454" r:id="rId16"/>
    <p:sldId id="4456" r:id="rId17"/>
    <p:sldId id="4457" r:id="rId18"/>
    <p:sldId id="4458" r:id="rId19"/>
    <p:sldId id="4445" r:id="rId20"/>
    <p:sldId id="4459" r:id="rId21"/>
    <p:sldId id="4461" r:id="rId22"/>
    <p:sldId id="4460" r:id="rId23"/>
    <p:sldId id="787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5">
          <p15:clr>
            <a:srgbClr val="A4A3A4"/>
          </p15:clr>
        </p15:guide>
        <p15:guide id="2" pos="385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anghongjian" initials="c" lastIdx="27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2E3E5"/>
    <a:srgbClr val="507AAE"/>
    <a:srgbClr val="FBC32A"/>
    <a:srgbClr val="44546A"/>
    <a:srgbClr val="273A4F"/>
    <a:srgbClr val="FFE7AA"/>
    <a:srgbClr val="040404"/>
    <a:srgbClr val="FFE9A1"/>
    <a:srgbClr val="243951"/>
    <a:srgbClr val="263A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23" autoAdjust="0"/>
    <p:restoredTop sz="92878" autoAdjust="0"/>
  </p:normalViewPr>
  <p:slideViewPr>
    <p:cSldViewPr snapToGrid="0">
      <p:cViewPr varScale="1">
        <p:scale>
          <a:sx n="84" d="100"/>
          <a:sy n="84" d="100"/>
        </p:scale>
        <p:origin x="198" y="78"/>
      </p:cViewPr>
      <p:guideLst>
        <p:guide orient="horz" pos="2155"/>
        <p:guide pos="385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BF0C8-36C4-42E1-A831-4FFF80C0DBDD}" type="datetimeFigureOut">
              <a:rPr lang="zh-CN" altLang="en-US" smtClean="0"/>
              <a:t>2021/11/26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E081D-B3DF-4AE9-BBE9-C957DB7AEB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E081D-B3DF-4AE9-BBE9-C957DB7AEB7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E081D-B3DF-4AE9-BBE9-C957DB7AEB7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E081D-B3DF-4AE9-BBE9-C957DB7AEB7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E081D-B3DF-4AE9-BBE9-C957DB7AEB7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E081D-B3DF-4AE9-BBE9-C957DB7AEB7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E081D-B3DF-4AE9-BBE9-C957DB7AEB7D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E081D-B3DF-4AE9-BBE9-C957DB7AEB7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E081D-B3DF-4AE9-BBE9-C957DB7AEB7D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E081D-B3DF-4AE9-BBE9-C957DB7AEB7D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E081D-B3DF-4AE9-BBE9-C957DB7AEB7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E081D-B3DF-4AE9-BBE9-C957DB7AEB7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E081D-B3DF-4AE9-BBE9-C957DB7AEB7D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E081D-B3DF-4AE9-BBE9-C957DB7AEB7D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E081D-B3DF-4AE9-BBE9-C957DB7AEB7D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E081D-B3DF-4AE9-BBE9-C957DB7AEB7D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E081D-B3DF-4AE9-BBE9-C957DB7AEB7D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E081D-B3DF-4AE9-BBE9-C957DB7AEB7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E081D-B3DF-4AE9-BBE9-C957DB7AEB7D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E081D-B3DF-4AE9-BBE9-C957DB7AEB7D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E081D-B3DF-4AE9-BBE9-C957DB7AEB7D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线连接符 11"/>
          <p:cNvCxnSpPr/>
          <p:nvPr userDrawn="1"/>
        </p:nvCxnSpPr>
        <p:spPr>
          <a:xfrm>
            <a:off x="0" y="405114"/>
            <a:ext cx="12192000" cy="0"/>
          </a:xfrm>
          <a:prstGeom prst="line">
            <a:avLst/>
          </a:prstGeom>
          <a:ln w="19050">
            <a:solidFill>
              <a:srgbClr val="4FC1E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089141" y="177129"/>
            <a:ext cx="4013718" cy="455969"/>
          </a:xfrm>
          <a:solidFill>
            <a:schemeClr val="bg1"/>
          </a:solidFill>
          <a:ln>
            <a:noFill/>
          </a:ln>
        </p:spPr>
        <p:txBody>
          <a:bodyPr/>
          <a:lstStyle>
            <a:lvl1pPr algn="ctr">
              <a:defRPr lang="zh-CN" altLang="en-US" sz="2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 lvl="0" algn="ctr" defTabSz="9144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</a:pPr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  <p:transition spd="slow" advClick="0" advTm="0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9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80623-C80B-4E33-A49E-62DCA68B5EE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D46B-A854-44E7-9BBA-1163F472453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80623-C80B-4E33-A49E-62DCA68B5EE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FD46B-A854-44E7-9BBA-1163F472453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microsoft.com/office/2007/relationships/hdphoto" Target="../media/hdphoto1.wdp"/><Relationship Id="rId2" Type="http://schemas.openxmlformats.org/officeDocument/2006/relationships/tags" Target="../tags/tag2.xml"/><Relationship Id="rId16" Type="http://schemas.openxmlformats.org/officeDocument/2006/relationships/image" Target="../media/image2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notesSlide" Target="../notesSlides/notesSlide1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tags" Target="../tags/tag24.xml"/><Relationship Id="rId5" Type="http://schemas.openxmlformats.org/officeDocument/2006/relationships/tags" Target="../tags/tag18.xml"/><Relationship Id="rId10" Type="http://schemas.openxmlformats.org/officeDocument/2006/relationships/tags" Target="../tags/tag23.xml"/><Relationship Id="rId4" Type="http://schemas.openxmlformats.org/officeDocument/2006/relationships/tags" Target="../tags/tag17.xml"/><Relationship Id="rId9" Type="http://schemas.openxmlformats.org/officeDocument/2006/relationships/tags" Target="../tags/tag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2" Type="http://schemas.openxmlformats.org/officeDocument/2006/relationships/tags" Target="../tags/tag27.xml"/><Relationship Id="rId16" Type="http://schemas.microsoft.com/office/2007/relationships/hdphoto" Target="../media/hdphoto1.wdp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image" Target="../media/image2.png"/><Relationship Id="rId10" Type="http://schemas.openxmlformats.org/officeDocument/2006/relationships/tags" Target="../tags/tag35.xml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13" Type="http://schemas.openxmlformats.org/officeDocument/2006/relationships/tags" Target="../tags/tag51.xml"/><Relationship Id="rId18" Type="http://schemas.openxmlformats.org/officeDocument/2006/relationships/tags" Target="../tags/tag56.xml"/><Relationship Id="rId3" Type="http://schemas.openxmlformats.org/officeDocument/2006/relationships/tags" Target="../tags/tag41.xml"/><Relationship Id="rId21" Type="http://schemas.openxmlformats.org/officeDocument/2006/relationships/tags" Target="../tags/tag59.xml"/><Relationship Id="rId7" Type="http://schemas.openxmlformats.org/officeDocument/2006/relationships/tags" Target="../tags/tag45.xml"/><Relationship Id="rId12" Type="http://schemas.openxmlformats.org/officeDocument/2006/relationships/tags" Target="../tags/tag50.xml"/><Relationship Id="rId17" Type="http://schemas.openxmlformats.org/officeDocument/2006/relationships/tags" Target="../tags/tag55.xml"/><Relationship Id="rId2" Type="http://schemas.openxmlformats.org/officeDocument/2006/relationships/tags" Target="../tags/tag40.xml"/><Relationship Id="rId16" Type="http://schemas.openxmlformats.org/officeDocument/2006/relationships/tags" Target="../tags/tag54.xml"/><Relationship Id="rId20" Type="http://schemas.openxmlformats.org/officeDocument/2006/relationships/tags" Target="../tags/tag58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tags" Target="../tags/tag49.xml"/><Relationship Id="rId5" Type="http://schemas.openxmlformats.org/officeDocument/2006/relationships/tags" Target="../tags/tag43.xml"/><Relationship Id="rId15" Type="http://schemas.openxmlformats.org/officeDocument/2006/relationships/tags" Target="../tags/tag53.xml"/><Relationship Id="rId23" Type="http://schemas.openxmlformats.org/officeDocument/2006/relationships/notesSlide" Target="../notesSlides/notesSlide5.xml"/><Relationship Id="rId10" Type="http://schemas.openxmlformats.org/officeDocument/2006/relationships/tags" Target="../tags/tag48.xml"/><Relationship Id="rId19" Type="http://schemas.openxmlformats.org/officeDocument/2006/relationships/tags" Target="../tags/tag57.xml"/><Relationship Id="rId4" Type="http://schemas.openxmlformats.org/officeDocument/2006/relationships/tags" Target="../tags/tag42.xml"/><Relationship Id="rId9" Type="http://schemas.openxmlformats.org/officeDocument/2006/relationships/tags" Target="../tags/tag47.xml"/><Relationship Id="rId14" Type="http://schemas.openxmlformats.org/officeDocument/2006/relationships/tags" Target="../tags/tag52.xml"/><Relationship Id="rId22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microsoft.com/office/2007/relationships/hdphoto" Target="../media/hdphoto1.wdp"/><Relationship Id="rId2" Type="http://schemas.openxmlformats.org/officeDocument/2006/relationships/tags" Target="../tags/tag61.xml"/><Relationship Id="rId16" Type="http://schemas.openxmlformats.org/officeDocument/2006/relationships/image" Target="../media/image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5" Type="http://schemas.openxmlformats.org/officeDocument/2006/relationships/tags" Target="../tags/tag64.xml"/><Relationship Id="rId15" Type="http://schemas.openxmlformats.org/officeDocument/2006/relationships/notesSlide" Target="../notesSlides/notesSlide6.xml"/><Relationship Id="rId10" Type="http://schemas.openxmlformats.org/officeDocument/2006/relationships/tags" Target="../tags/tag69.xml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13" Type="http://schemas.openxmlformats.org/officeDocument/2006/relationships/tags" Target="../tags/tag85.xml"/><Relationship Id="rId18" Type="http://schemas.openxmlformats.org/officeDocument/2006/relationships/tags" Target="../tags/tag90.xml"/><Relationship Id="rId26" Type="http://schemas.openxmlformats.org/officeDocument/2006/relationships/slideLayout" Target="../slideLayouts/slideLayout1.xml"/><Relationship Id="rId3" Type="http://schemas.openxmlformats.org/officeDocument/2006/relationships/tags" Target="../tags/tag75.xml"/><Relationship Id="rId21" Type="http://schemas.openxmlformats.org/officeDocument/2006/relationships/tags" Target="../tags/tag93.xml"/><Relationship Id="rId7" Type="http://schemas.openxmlformats.org/officeDocument/2006/relationships/tags" Target="../tags/tag79.xml"/><Relationship Id="rId12" Type="http://schemas.openxmlformats.org/officeDocument/2006/relationships/tags" Target="../tags/tag84.xml"/><Relationship Id="rId17" Type="http://schemas.openxmlformats.org/officeDocument/2006/relationships/tags" Target="../tags/tag89.xml"/><Relationship Id="rId25" Type="http://schemas.openxmlformats.org/officeDocument/2006/relationships/tags" Target="../tags/tag97.xml"/><Relationship Id="rId2" Type="http://schemas.openxmlformats.org/officeDocument/2006/relationships/tags" Target="../tags/tag74.xml"/><Relationship Id="rId16" Type="http://schemas.openxmlformats.org/officeDocument/2006/relationships/tags" Target="../tags/tag88.xml"/><Relationship Id="rId20" Type="http://schemas.openxmlformats.org/officeDocument/2006/relationships/tags" Target="../tags/tag92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tags" Target="../tags/tag83.xml"/><Relationship Id="rId24" Type="http://schemas.openxmlformats.org/officeDocument/2006/relationships/tags" Target="../tags/tag96.xml"/><Relationship Id="rId5" Type="http://schemas.openxmlformats.org/officeDocument/2006/relationships/tags" Target="../tags/tag77.xml"/><Relationship Id="rId15" Type="http://schemas.openxmlformats.org/officeDocument/2006/relationships/tags" Target="../tags/tag87.xml"/><Relationship Id="rId23" Type="http://schemas.openxmlformats.org/officeDocument/2006/relationships/tags" Target="../tags/tag95.xml"/><Relationship Id="rId10" Type="http://schemas.openxmlformats.org/officeDocument/2006/relationships/tags" Target="../tags/tag82.xml"/><Relationship Id="rId19" Type="http://schemas.openxmlformats.org/officeDocument/2006/relationships/tags" Target="../tags/tag91.xml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tags" Target="../tags/tag86.xml"/><Relationship Id="rId22" Type="http://schemas.openxmlformats.org/officeDocument/2006/relationships/tags" Target="../tags/tag94.xml"/><Relationship Id="rId27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8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9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/>
        </p:nvGrpSpPr>
        <p:grpSpPr>
          <a:xfrm flipH="1">
            <a:off x="2353067" y="0"/>
            <a:ext cx="9838931" cy="6856005"/>
            <a:chOff x="-812551" y="1495"/>
            <a:chExt cx="6489400" cy="5142004"/>
          </a:xfrm>
        </p:grpSpPr>
        <p:sp>
          <p:nvSpPr>
            <p:cNvPr id="8" name="Freeform 7"/>
            <p:cNvSpPr/>
            <p:nvPr/>
          </p:nvSpPr>
          <p:spPr bwMode="auto">
            <a:xfrm flipV="1">
              <a:off x="-812551" y="2910850"/>
              <a:ext cx="3017531" cy="2232649"/>
            </a:xfrm>
            <a:custGeom>
              <a:avLst/>
              <a:gdLst>
                <a:gd name="T0" fmla="*/ 0 w 1365"/>
                <a:gd name="T1" fmla="*/ 0 h 1385"/>
                <a:gd name="T2" fmla="*/ 1365 w 1365"/>
                <a:gd name="T3" fmla="*/ 0 h 1385"/>
                <a:gd name="T4" fmla="*/ 0 w 1365"/>
                <a:gd name="T5" fmla="*/ 1385 h 1385"/>
                <a:gd name="T6" fmla="*/ 0 w 1365"/>
                <a:gd name="T7" fmla="*/ 0 h 1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5" h="1385">
                  <a:moveTo>
                    <a:pt x="0" y="0"/>
                  </a:moveTo>
                  <a:lnTo>
                    <a:pt x="1365" y="0"/>
                  </a:lnTo>
                  <a:lnTo>
                    <a:pt x="0" y="13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425B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 flipV="1">
              <a:off x="2976969" y="1495"/>
              <a:ext cx="2699880" cy="1506927"/>
            </a:xfrm>
            <a:custGeom>
              <a:avLst/>
              <a:gdLst>
                <a:gd name="T0" fmla="*/ 978 w 1945"/>
                <a:gd name="T1" fmla="*/ 0 h 978"/>
                <a:gd name="T2" fmla="*/ 1945 w 1945"/>
                <a:gd name="T3" fmla="*/ 978 h 978"/>
                <a:gd name="T4" fmla="*/ 0 w 1945"/>
                <a:gd name="T5" fmla="*/ 978 h 978"/>
                <a:gd name="T6" fmla="*/ 978 w 1945"/>
                <a:gd name="T7" fmla="*/ 0 h 978"/>
                <a:gd name="connsiteX0" fmla="*/ 5028 w 9122"/>
                <a:gd name="connsiteY0" fmla="*/ 0 h 10139"/>
                <a:gd name="connsiteX1" fmla="*/ 9122 w 9122"/>
                <a:gd name="connsiteY1" fmla="*/ 10139 h 10139"/>
                <a:gd name="connsiteX2" fmla="*/ 0 w 9122"/>
                <a:gd name="connsiteY2" fmla="*/ 10000 h 10139"/>
                <a:gd name="connsiteX3" fmla="*/ 5028 w 9122"/>
                <a:gd name="connsiteY3" fmla="*/ 0 h 10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22" h="10139">
                  <a:moveTo>
                    <a:pt x="5028" y="0"/>
                  </a:moveTo>
                  <a:lnTo>
                    <a:pt x="9122" y="10139"/>
                  </a:lnTo>
                  <a:lnTo>
                    <a:pt x="0" y="10000"/>
                  </a:lnTo>
                  <a:lnTo>
                    <a:pt x="5028" y="0"/>
                  </a:lnTo>
                  <a:close/>
                </a:path>
              </a:pathLst>
            </a:custGeom>
            <a:solidFill>
              <a:srgbClr val="34425B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0" y="0"/>
            <a:ext cx="10512491" cy="6865435"/>
          </a:xfrm>
          <a:custGeom>
            <a:avLst/>
            <a:gdLst>
              <a:gd name="connsiteX0" fmla="*/ 0 w 6931683"/>
              <a:gd name="connsiteY0" fmla="*/ 0 h 5143500"/>
              <a:gd name="connsiteX1" fmla="*/ 6931683 w 6931683"/>
              <a:gd name="connsiteY1" fmla="*/ 0 h 5143500"/>
              <a:gd name="connsiteX2" fmla="*/ 6931683 w 6931683"/>
              <a:gd name="connsiteY2" fmla="*/ 5143500 h 5143500"/>
              <a:gd name="connsiteX3" fmla="*/ 0 w 6931683"/>
              <a:gd name="connsiteY3" fmla="*/ 5143500 h 5143500"/>
              <a:gd name="connsiteX4" fmla="*/ 0 w 6931683"/>
              <a:gd name="connsiteY4" fmla="*/ 0 h 5143500"/>
              <a:gd name="connsiteX0-1" fmla="*/ 0 w 6931683"/>
              <a:gd name="connsiteY0-2" fmla="*/ 0 h 5143500"/>
              <a:gd name="connsiteX1-3" fmla="*/ 3179297 w 6931683"/>
              <a:gd name="connsiteY1-4" fmla="*/ 5576 h 5143500"/>
              <a:gd name="connsiteX2-5" fmla="*/ 6931683 w 6931683"/>
              <a:gd name="connsiteY2-6" fmla="*/ 5143500 h 5143500"/>
              <a:gd name="connsiteX3-7" fmla="*/ 0 w 6931683"/>
              <a:gd name="connsiteY3-8" fmla="*/ 5143500 h 5143500"/>
              <a:gd name="connsiteX4-9" fmla="*/ 0 w 6931683"/>
              <a:gd name="connsiteY4-10" fmla="*/ 0 h 5143500"/>
              <a:gd name="connsiteX0-11" fmla="*/ 0 w 7126869"/>
              <a:gd name="connsiteY0-12" fmla="*/ 0 h 5143500"/>
              <a:gd name="connsiteX1-13" fmla="*/ 3179297 w 7126869"/>
              <a:gd name="connsiteY1-14" fmla="*/ 5576 h 5143500"/>
              <a:gd name="connsiteX2-15" fmla="*/ 7126869 w 7126869"/>
              <a:gd name="connsiteY2-16" fmla="*/ 5121197 h 5143500"/>
              <a:gd name="connsiteX3-17" fmla="*/ 0 w 7126869"/>
              <a:gd name="connsiteY3-18" fmla="*/ 5143500 h 5143500"/>
              <a:gd name="connsiteX4-19" fmla="*/ 0 w 7126869"/>
              <a:gd name="connsiteY4-20" fmla="*/ 0 h 5143500"/>
              <a:gd name="connsiteX0-21" fmla="*/ 0 w 7126869"/>
              <a:gd name="connsiteY0-22" fmla="*/ 27878 h 5171378"/>
              <a:gd name="connsiteX1-23" fmla="*/ 3071433 w 7126869"/>
              <a:gd name="connsiteY1-24" fmla="*/ 0 h 5171378"/>
              <a:gd name="connsiteX2-25" fmla="*/ 7126869 w 7126869"/>
              <a:gd name="connsiteY2-26" fmla="*/ 5149075 h 5171378"/>
              <a:gd name="connsiteX3-27" fmla="*/ 0 w 7126869"/>
              <a:gd name="connsiteY3-28" fmla="*/ 5171378 h 5171378"/>
              <a:gd name="connsiteX4-29" fmla="*/ 0 w 7126869"/>
              <a:gd name="connsiteY4-30" fmla="*/ 27878 h 5171378"/>
              <a:gd name="connsiteX0-31" fmla="*/ 0 w 7126869"/>
              <a:gd name="connsiteY0-32" fmla="*/ 0 h 5143500"/>
              <a:gd name="connsiteX1-33" fmla="*/ 3066296 w 7126869"/>
              <a:gd name="connsiteY1-34" fmla="*/ 11151 h 5143500"/>
              <a:gd name="connsiteX2-35" fmla="*/ 7126869 w 7126869"/>
              <a:gd name="connsiteY2-36" fmla="*/ 5121197 h 5143500"/>
              <a:gd name="connsiteX3-37" fmla="*/ 0 w 7126869"/>
              <a:gd name="connsiteY3-38" fmla="*/ 5143500 h 5143500"/>
              <a:gd name="connsiteX4-39" fmla="*/ 0 w 7126869"/>
              <a:gd name="connsiteY4-40" fmla="*/ 0 h 5143500"/>
              <a:gd name="connsiteX0-41" fmla="*/ 0 w 7126869"/>
              <a:gd name="connsiteY0-42" fmla="*/ 0 h 5143500"/>
              <a:gd name="connsiteX1-43" fmla="*/ 3004659 w 7126869"/>
              <a:gd name="connsiteY1-44" fmla="*/ 16727 h 5143500"/>
              <a:gd name="connsiteX2-45" fmla="*/ 7126869 w 7126869"/>
              <a:gd name="connsiteY2-46" fmla="*/ 5121197 h 5143500"/>
              <a:gd name="connsiteX3-47" fmla="*/ 0 w 7126869"/>
              <a:gd name="connsiteY3-48" fmla="*/ 5143500 h 5143500"/>
              <a:gd name="connsiteX4-49" fmla="*/ 0 w 7126869"/>
              <a:gd name="connsiteY4-50" fmla="*/ 0 h 5143500"/>
              <a:gd name="connsiteX0-51" fmla="*/ 0 w 7619969"/>
              <a:gd name="connsiteY0-52" fmla="*/ 0 h 5149075"/>
              <a:gd name="connsiteX1-53" fmla="*/ 3004659 w 7619969"/>
              <a:gd name="connsiteY1-54" fmla="*/ 16727 h 5149075"/>
              <a:gd name="connsiteX2-55" fmla="*/ 7619969 w 7619969"/>
              <a:gd name="connsiteY2-56" fmla="*/ 5149075 h 5149075"/>
              <a:gd name="connsiteX3-57" fmla="*/ 0 w 7619969"/>
              <a:gd name="connsiteY3-58" fmla="*/ 5143500 h 5149075"/>
              <a:gd name="connsiteX4-59" fmla="*/ 0 w 7619969"/>
              <a:gd name="connsiteY4-60" fmla="*/ 0 h 5149075"/>
              <a:gd name="connsiteX0-61" fmla="*/ 0 w 7619969"/>
              <a:gd name="connsiteY0-62" fmla="*/ 0 h 5149075"/>
              <a:gd name="connsiteX1-63" fmla="*/ 3004659 w 7619969"/>
              <a:gd name="connsiteY1-64" fmla="*/ 5576 h 5149075"/>
              <a:gd name="connsiteX2-65" fmla="*/ 7619969 w 7619969"/>
              <a:gd name="connsiteY2-66" fmla="*/ 5149075 h 5149075"/>
              <a:gd name="connsiteX3-67" fmla="*/ 0 w 7619969"/>
              <a:gd name="connsiteY3-68" fmla="*/ 5143500 h 5149075"/>
              <a:gd name="connsiteX4-69" fmla="*/ 0 w 7619969"/>
              <a:gd name="connsiteY4-70" fmla="*/ 0 h 51490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19969" h="5149075">
                <a:moveTo>
                  <a:pt x="0" y="0"/>
                </a:moveTo>
                <a:lnTo>
                  <a:pt x="3004659" y="5576"/>
                </a:lnTo>
                <a:lnTo>
                  <a:pt x="7619969" y="5149075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solidFill>
            <a:srgbClr val="34425B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0145" y="2222078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72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12510" y="2422068"/>
            <a:ext cx="8802410" cy="217784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+mn-ea"/>
                <a:sym typeface="+mn-lt"/>
              </a:rPr>
              <a:t>政务大数据资源应用</a:t>
            </a:r>
            <a:endParaRPr lang="en-US" altLang="zh-CN" sz="480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4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+mn-ea"/>
                <a:sym typeface="+mn-lt"/>
              </a:rPr>
              <a:t>专题</a:t>
            </a:r>
            <a:r>
              <a:rPr lang="zh-CN" altLang="en-US" sz="4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+mn-ea"/>
                <a:sym typeface="+mn-lt"/>
              </a:rPr>
              <a:t>库、主</a:t>
            </a:r>
            <a:r>
              <a:rPr lang="zh-CN" altLang="en-US" sz="4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+mn-ea"/>
                <a:sym typeface="+mn-lt"/>
              </a:rPr>
              <a:t>题库建设方案与规范</a:t>
            </a:r>
            <a:endParaRPr lang="zh-CN" altLang="en-US" sz="4800" b="1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2510" y="3579473"/>
            <a:ext cx="6660450" cy="687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reveal/>
      </p:transition>
    </mc:Choice>
    <mc:Fallback xmlns="">
      <p:transition spd="slow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783080" y="3937000"/>
            <a:ext cx="2235200" cy="1917700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>
            <p:custDataLst>
              <p:tags r:id="rId2"/>
            </p:custDataLst>
          </p:nvPr>
        </p:nvSpPr>
        <p:spPr>
          <a:xfrm>
            <a:off x="0" y="-146"/>
            <a:ext cx="12192000" cy="376047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rgbClr val="7C8F9B">
              <a:shade val="50000"/>
            </a:srgbClr>
          </a:lnRef>
          <a:fillRef idx="1">
            <a:srgbClr val="7C8F9B"/>
          </a:fillRef>
          <a:effectRef idx="0">
            <a:srgbClr val="7C8F9B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 b="1" dirty="0"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1"/>
            <a:ext cx="12191729" cy="3760324"/>
          </a:xfrm>
          <a:prstGeom prst="rect">
            <a:avLst/>
          </a:prstGeom>
          <a:noFill/>
          <a:effectLst/>
        </p:spPr>
      </p:pic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3218302" y="1174044"/>
            <a:ext cx="5754850" cy="87683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/>
          <a:lstStyle>
            <a:defPPr>
              <a:defRPr lang="zh-CN"/>
            </a:defPPr>
            <a:lvl1pPr algn="ctr" defTabSz="913765">
              <a:lnSpc>
                <a:spcPct val="150000"/>
              </a:lnSpc>
              <a:buSzPct val="25000"/>
              <a:defRPr sz="4800" b="1" spc="6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目录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420620" y="4057015"/>
            <a:ext cx="939165" cy="899795"/>
            <a:chOff x="1729740" y="4057015"/>
            <a:chExt cx="939165" cy="899795"/>
          </a:xfrm>
        </p:grpSpPr>
        <p:sp>
          <p:nvSpPr>
            <p:cNvPr id="23" name="文本框 22"/>
            <p:cNvSpPr txBox="1"/>
            <p:nvPr>
              <p:custDataLst>
                <p:tags r:id="rId12"/>
              </p:custDataLst>
            </p:nvPr>
          </p:nvSpPr>
          <p:spPr>
            <a:xfrm>
              <a:off x="1729740" y="4057015"/>
              <a:ext cx="939165" cy="899795"/>
            </a:xfrm>
            <a:prstGeom prst="rect">
              <a:avLst/>
            </a:prstGeom>
            <a:noFill/>
          </p:spPr>
          <p:txBody>
            <a:bodyPr wrap="square" tIns="0" bIns="0">
              <a:normAutofit fontScale="925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5400" b="1" dirty="0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01</a:t>
              </a:r>
            </a:p>
          </p:txBody>
        </p:sp>
        <p:cxnSp>
          <p:nvCxnSpPr>
            <p:cNvPr id="24" name="直接连接符 23"/>
            <p:cNvCxnSpPr/>
            <p:nvPr>
              <p:custDataLst>
                <p:tags r:id="rId13"/>
              </p:custDataLst>
            </p:nvPr>
          </p:nvCxnSpPr>
          <p:spPr>
            <a:xfrm>
              <a:off x="1857375" y="4947285"/>
              <a:ext cx="7239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5483543" y="4057015"/>
            <a:ext cx="1869440" cy="1417955"/>
            <a:chOff x="4064000" y="4057015"/>
            <a:chExt cx="1869440" cy="1417955"/>
          </a:xfrm>
        </p:grpSpPr>
        <p:sp>
          <p:nvSpPr>
            <p:cNvPr id="20" name="文本框 19"/>
            <p:cNvSpPr txBox="1"/>
            <p:nvPr>
              <p:custDataLst>
                <p:tags r:id="rId9"/>
              </p:custDataLst>
            </p:nvPr>
          </p:nvSpPr>
          <p:spPr>
            <a:xfrm>
              <a:off x="4064000" y="4057015"/>
              <a:ext cx="1043940" cy="899795"/>
            </a:xfrm>
            <a:prstGeom prst="rect">
              <a:avLst/>
            </a:prstGeom>
            <a:noFill/>
          </p:spPr>
          <p:txBody>
            <a:bodyPr wrap="square" tIns="0" bIns="0">
              <a:normAutofit fontScale="975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5400" b="1" dirty="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02</a:t>
              </a:r>
            </a:p>
          </p:txBody>
        </p:sp>
        <p:cxnSp>
          <p:nvCxnSpPr>
            <p:cNvPr id="21" name="直接连接符 20"/>
            <p:cNvCxnSpPr/>
            <p:nvPr>
              <p:custDataLst>
                <p:tags r:id="rId10"/>
              </p:custDataLst>
            </p:nvPr>
          </p:nvCxnSpPr>
          <p:spPr>
            <a:xfrm>
              <a:off x="4206875" y="4947285"/>
              <a:ext cx="723900" cy="0"/>
            </a:xfrm>
            <a:prstGeom prst="line">
              <a:avLst/>
            </a:prstGeom>
            <a:ln w="12700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>
              <p:custDataLst>
                <p:tags r:id="rId11"/>
              </p:custDataLst>
            </p:nvPr>
          </p:nvSpPr>
          <p:spPr>
            <a:xfrm>
              <a:off x="4176395" y="5026660"/>
              <a:ext cx="1757045" cy="448310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工作流程</a:t>
              </a:r>
              <a:endParaRPr lang="en-US" altLang="zh-CN" sz="1600" b="1" dirty="0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515985" y="4067175"/>
            <a:ext cx="1879600" cy="1407795"/>
            <a:chOff x="6534785" y="4057015"/>
            <a:chExt cx="1879600" cy="1407795"/>
          </a:xfrm>
        </p:grpSpPr>
        <p:sp>
          <p:nvSpPr>
            <p:cNvPr id="26" name="文本框 25"/>
            <p:cNvSpPr txBox="1"/>
            <p:nvPr>
              <p:custDataLst>
                <p:tags r:id="rId6"/>
              </p:custDataLst>
            </p:nvPr>
          </p:nvSpPr>
          <p:spPr>
            <a:xfrm>
              <a:off x="6534785" y="4057015"/>
              <a:ext cx="1068705" cy="899795"/>
            </a:xfrm>
            <a:prstGeom prst="rect">
              <a:avLst/>
            </a:prstGeom>
            <a:noFill/>
          </p:spPr>
          <p:txBody>
            <a:bodyPr wrap="square" tIns="0" bIns="0">
              <a:normAutofit fontScale="975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5400" b="1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03</a:t>
              </a:r>
            </a:p>
          </p:txBody>
        </p:sp>
        <p:cxnSp>
          <p:nvCxnSpPr>
            <p:cNvPr id="28" name="直接连接符 27"/>
            <p:cNvCxnSpPr/>
            <p:nvPr>
              <p:custDataLst>
                <p:tags r:id="rId7"/>
              </p:custDataLst>
            </p:nvPr>
          </p:nvCxnSpPr>
          <p:spPr>
            <a:xfrm>
              <a:off x="6677660" y="4947285"/>
              <a:ext cx="723900" cy="0"/>
            </a:xfrm>
            <a:prstGeom prst="line">
              <a:avLst/>
            </a:prstGeom>
            <a:ln w="12700" cap="flat" cmpd="sng" algn="ctr">
              <a:solidFill>
                <a:schemeClr val="accent3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/>
            <p:cNvSpPr/>
            <p:nvPr>
              <p:custDataLst>
                <p:tags r:id="rId8"/>
              </p:custDataLst>
            </p:nvPr>
          </p:nvSpPr>
          <p:spPr>
            <a:xfrm>
              <a:off x="6657340" y="5016500"/>
              <a:ext cx="1757045" cy="448310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开发实施</a:t>
              </a:r>
              <a:endParaRPr lang="en-US" altLang="zh-CN" sz="1600" b="1" dirty="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7" name="矩形 26"/>
          <p:cNvSpPr/>
          <p:nvPr>
            <p:custDataLst>
              <p:tags r:id="rId5"/>
            </p:custDataLst>
          </p:nvPr>
        </p:nvSpPr>
        <p:spPr>
          <a:xfrm>
            <a:off x="2115344" y="5043905"/>
            <a:ext cx="1757045" cy="59670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主题</a:t>
            </a: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库、专题库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1400" b="1" dirty="0" err="1">
                <a:solidFill>
                  <a:schemeClr val="accent1"/>
                </a:solidFill>
                <a:cs typeface="+mn-ea"/>
                <a:sym typeface="+mn-lt"/>
              </a:rPr>
              <a:t>建设</a:t>
            </a: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概述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、主题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en-US" altLang="en-US" dirty="0">
                <a:latin typeface="+mn-lt"/>
                <a:ea typeface="+mn-ea"/>
                <a:cs typeface="+mn-ea"/>
                <a:sym typeface="+mn-lt"/>
              </a:rPr>
              <a:t>专题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库建设背景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MH_Other_1"/>
          <p:cNvSpPr/>
          <p:nvPr>
            <p:custDataLst>
              <p:tags r:id="rId1"/>
            </p:custDataLst>
          </p:nvPr>
        </p:nvSpPr>
        <p:spPr>
          <a:xfrm>
            <a:off x="637942" y="2625117"/>
            <a:ext cx="1733850" cy="1733850"/>
          </a:xfrm>
          <a:prstGeom prst="ellipse">
            <a:avLst/>
          </a:prstGeom>
          <a:solidFill>
            <a:srgbClr val="507AA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HK" altLang="en-US" kern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" name="MH_Other_2"/>
          <p:cNvSpPr/>
          <p:nvPr>
            <p:custDataLst>
              <p:tags r:id="rId2"/>
            </p:custDataLst>
          </p:nvPr>
        </p:nvSpPr>
        <p:spPr bwMode="auto">
          <a:xfrm>
            <a:off x="988492" y="3006117"/>
            <a:ext cx="1155003" cy="1087695"/>
          </a:xfrm>
          <a:custGeom>
            <a:avLst/>
            <a:gdLst>
              <a:gd name="T0" fmla="*/ 373604 w 1361803"/>
              <a:gd name="T1" fmla="*/ 892336 h 1281345"/>
              <a:gd name="T2" fmla="*/ 476200 w 1361803"/>
              <a:gd name="T3" fmla="*/ 934187 h 1281345"/>
              <a:gd name="T4" fmla="*/ 554139 w 1361803"/>
              <a:gd name="T5" fmla="*/ 951356 h 1281345"/>
              <a:gd name="T6" fmla="*/ 528484 w 1361803"/>
              <a:gd name="T7" fmla="*/ 1028618 h 1281345"/>
              <a:gd name="T8" fmla="*/ 460417 w 1361803"/>
              <a:gd name="T9" fmla="*/ 1051153 h 1281345"/>
              <a:gd name="T10" fmla="*/ 352881 w 1361803"/>
              <a:gd name="T11" fmla="*/ 987840 h 1281345"/>
              <a:gd name="T12" fmla="*/ 286785 w 1361803"/>
              <a:gd name="T13" fmla="*/ 1060811 h 1281345"/>
              <a:gd name="T14" fmla="*/ 312434 w 1361803"/>
              <a:gd name="T15" fmla="*/ 895552 h 1281345"/>
              <a:gd name="T16" fmla="*/ 274750 w 1361803"/>
              <a:gd name="T17" fmla="*/ 693935 h 1281345"/>
              <a:gd name="T18" fmla="*/ 665920 w 1361803"/>
              <a:gd name="T19" fmla="*/ 693935 h 1281345"/>
              <a:gd name="T20" fmla="*/ 633318 w 1361803"/>
              <a:gd name="T21" fmla="*/ 779681 h 1281345"/>
              <a:gd name="T22" fmla="*/ 270797 w 1361803"/>
              <a:gd name="T23" fmla="*/ 785039 h 1281345"/>
              <a:gd name="T24" fmla="*/ 255979 w 1361803"/>
              <a:gd name="T25" fmla="*/ 713227 h 1281345"/>
              <a:gd name="T26" fmla="*/ 278558 w 1361803"/>
              <a:gd name="T27" fmla="*/ 509459 h 1281345"/>
              <a:gd name="T28" fmla="*/ 746925 w 1361803"/>
              <a:gd name="T29" fmla="*/ 509459 h 1281345"/>
              <a:gd name="T30" fmla="*/ 766688 w 1361803"/>
              <a:gd name="T31" fmla="*/ 562075 h 1281345"/>
              <a:gd name="T32" fmla="*/ 279544 w 1361803"/>
              <a:gd name="T33" fmla="*/ 599656 h 1281345"/>
              <a:gd name="T34" fmla="*/ 256813 w 1361803"/>
              <a:gd name="T35" fmla="*/ 533083 h 1281345"/>
              <a:gd name="T36" fmla="*/ 944591 w 1361803"/>
              <a:gd name="T37" fmla="*/ 457790 h 1281345"/>
              <a:gd name="T38" fmla="*/ 1023588 w 1361803"/>
              <a:gd name="T39" fmla="*/ 650972 h 1281345"/>
              <a:gd name="T40" fmla="*/ 636495 w 1361803"/>
              <a:gd name="T41" fmla="*/ 1052366 h 1281345"/>
              <a:gd name="T42" fmla="*/ 601932 w 1361803"/>
              <a:gd name="T43" fmla="*/ 1022315 h 1281345"/>
              <a:gd name="T44" fmla="*/ 940644 w 1361803"/>
              <a:gd name="T45" fmla="*/ 465300 h 1281345"/>
              <a:gd name="T46" fmla="*/ 1339566 w 1361803"/>
              <a:gd name="T47" fmla="*/ 326100 h 1281345"/>
              <a:gd name="T48" fmla="*/ 1356355 w 1361803"/>
              <a:gd name="T49" fmla="*/ 377558 h 1281345"/>
              <a:gd name="T50" fmla="*/ 1136163 w 1361803"/>
              <a:gd name="T51" fmla="*/ 671299 h 1281345"/>
              <a:gd name="T52" fmla="*/ 1082839 w 1361803"/>
              <a:gd name="T53" fmla="*/ 684164 h 1281345"/>
              <a:gd name="T54" fmla="*/ 1123322 w 1361803"/>
              <a:gd name="T55" fmla="*/ 602689 h 1281345"/>
              <a:gd name="T56" fmla="*/ 1312908 w 1361803"/>
              <a:gd name="T57" fmla="*/ 337893 h 1281345"/>
              <a:gd name="T58" fmla="*/ 526769 w 1361803"/>
              <a:gd name="T59" fmla="*/ 231614 h 1281345"/>
              <a:gd name="T60" fmla="*/ 766688 w 1361803"/>
              <a:gd name="T61" fmla="*/ 247720 h 1281345"/>
              <a:gd name="T62" fmla="*/ 749907 w 1361803"/>
              <a:gd name="T63" fmla="*/ 321812 h 1281345"/>
              <a:gd name="T64" fmla="*/ 529735 w 1361803"/>
              <a:gd name="T65" fmla="*/ 321812 h 1281345"/>
              <a:gd name="T66" fmla="*/ 511959 w 1361803"/>
              <a:gd name="T67" fmla="*/ 248795 h 1281345"/>
              <a:gd name="T68" fmla="*/ 1245419 w 1361803"/>
              <a:gd name="T69" fmla="*/ 139267 h 1281345"/>
              <a:gd name="T70" fmla="*/ 1309122 w 1361803"/>
              <a:gd name="T71" fmla="*/ 242312 h 1281345"/>
              <a:gd name="T72" fmla="*/ 1116528 w 1361803"/>
              <a:gd name="T73" fmla="*/ 537108 h 1281345"/>
              <a:gd name="T74" fmla="*/ 998003 w 1361803"/>
              <a:gd name="T75" fmla="*/ 389175 h 1281345"/>
              <a:gd name="T76" fmla="*/ 1207394 w 1361803"/>
              <a:gd name="T77" fmla="*/ 150121 h 1281345"/>
              <a:gd name="T78" fmla="*/ 327005 w 1361803"/>
              <a:gd name="T79" fmla="*/ 0 h 1281345"/>
              <a:gd name="T80" fmla="*/ 1023501 w 1361803"/>
              <a:gd name="T81" fmla="*/ 138369 h 1281345"/>
              <a:gd name="T82" fmla="*/ 1015602 w 1361803"/>
              <a:gd name="T83" fmla="*/ 240270 h 1281345"/>
              <a:gd name="T84" fmla="*/ 909891 w 1361803"/>
              <a:gd name="T85" fmla="*/ 384002 h 1281345"/>
              <a:gd name="T86" fmla="*/ 897047 w 1361803"/>
              <a:gd name="T87" fmla="*/ 317499 h 1281345"/>
              <a:gd name="T88" fmla="*/ 872348 w 1361803"/>
              <a:gd name="T89" fmla="*/ 137297 h 1281345"/>
              <a:gd name="T90" fmla="*/ 382329 w 1361803"/>
              <a:gd name="T91" fmla="*/ 137297 h 1281345"/>
              <a:gd name="T92" fmla="*/ 382329 w 1361803"/>
              <a:gd name="T93" fmla="*/ 317499 h 1281345"/>
              <a:gd name="T94" fmla="*/ 143255 w 1361803"/>
              <a:gd name="T95" fmla="*/ 414036 h 1281345"/>
              <a:gd name="T96" fmla="*/ 126454 w 1361803"/>
              <a:gd name="T97" fmla="*/ 433342 h 1281345"/>
              <a:gd name="T98" fmla="*/ 151153 w 1361803"/>
              <a:gd name="T99" fmla="*/ 1156294 h 1281345"/>
              <a:gd name="T100" fmla="*/ 897047 w 1361803"/>
              <a:gd name="T101" fmla="*/ 1128406 h 1281345"/>
              <a:gd name="T102" fmla="*/ 902973 w 1361803"/>
              <a:gd name="T103" fmla="*/ 912806 h 1281345"/>
              <a:gd name="T104" fmla="*/ 1022515 w 1361803"/>
              <a:gd name="T105" fmla="*/ 776583 h 1281345"/>
              <a:gd name="T106" fmla="*/ 1023501 w 1361803"/>
              <a:gd name="T107" fmla="*/ 1146641 h 1281345"/>
              <a:gd name="T108" fmla="*/ 131394 w 1361803"/>
              <a:gd name="T109" fmla="*/ 1293592 h 1281345"/>
              <a:gd name="T110" fmla="*/ 0 w 1361803"/>
              <a:gd name="T111" fmla="*/ 338951 h 1281345"/>
              <a:gd name="T112" fmla="*/ 261801 w 1361803"/>
              <a:gd name="T113" fmla="*/ 28960 h 128134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1361803" h="1281345">
                <a:moveTo>
                  <a:pt x="340187" y="867542"/>
                </a:moveTo>
                <a:cubicBezTo>
                  <a:pt x="351512" y="867144"/>
                  <a:pt x="363575" y="872724"/>
                  <a:pt x="372930" y="883885"/>
                </a:cubicBezTo>
                <a:cubicBezTo>
                  <a:pt x="394595" y="907270"/>
                  <a:pt x="415275" y="931718"/>
                  <a:pt x="436940" y="957229"/>
                </a:cubicBezTo>
                <a:cubicBezTo>
                  <a:pt x="449742" y="946599"/>
                  <a:pt x="462543" y="935970"/>
                  <a:pt x="475345" y="925340"/>
                </a:cubicBezTo>
                <a:cubicBezTo>
                  <a:pt x="492086" y="911522"/>
                  <a:pt x="506857" y="910459"/>
                  <a:pt x="525568" y="923214"/>
                </a:cubicBezTo>
                <a:cubicBezTo>
                  <a:pt x="535415" y="929592"/>
                  <a:pt x="544278" y="935970"/>
                  <a:pt x="553141" y="942347"/>
                </a:cubicBezTo>
                <a:cubicBezTo>
                  <a:pt x="545263" y="967858"/>
                  <a:pt x="538370" y="993369"/>
                  <a:pt x="530492" y="1018880"/>
                </a:cubicBezTo>
                <a:cubicBezTo>
                  <a:pt x="528522" y="1018880"/>
                  <a:pt x="528522" y="1018880"/>
                  <a:pt x="527537" y="1018880"/>
                </a:cubicBezTo>
                <a:cubicBezTo>
                  <a:pt x="509812" y="1000810"/>
                  <a:pt x="494056" y="1007187"/>
                  <a:pt x="479284" y="1024195"/>
                </a:cubicBezTo>
                <a:cubicBezTo>
                  <a:pt x="473376" y="1030572"/>
                  <a:pt x="466482" y="1035887"/>
                  <a:pt x="459589" y="1041202"/>
                </a:cubicBezTo>
                <a:cubicBezTo>
                  <a:pt x="438909" y="1058209"/>
                  <a:pt x="420199" y="1056083"/>
                  <a:pt x="402473" y="1035887"/>
                </a:cubicBezTo>
                <a:cubicBezTo>
                  <a:pt x="385732" y="1017817"/>
                  <a:pt x="369976" y="998684"/>
                  <a:pt x="352251" y="978488"/>
                </a:cubicBezTo>
                <a:cubicBezTo>
                  <a:pt x="343388" y="995495"/>
                  <a:pt x="335510" y="1012502"/>
                  <a:pt x="327632" y="1028446"/>
                </a:cubicBezTo>
                <a:cubicBezTo>
                  <a:pt x="318769" y="1046517"/>
                  <a:pt x="303013" y="1053957"/>
                  <a:pt x="286272" y="1050768"/>
                </a:cubicBezTo>
                <a:cubicBezTo>
                  <a:pt x="262638" y="1046517"/>
                  <a:pt x="248851" y="1019943"/>
                  <a:pt x="259683" y="995495"/>
                </a:cubicBezTo>
                <a:cubicBezTo>
                  <a:pt x="276424" y="959355"/>
                  <a:pt x="293165" y="922151"/>
                  <a:pt x="311876" y="887074"/>
                </a:cubicBezTo>
                <a:cubicBezTo>
                  <a:pt x="318276" y="874318"/>
                  <a:pt x="328863" y="867941"/>
                  <a:pt x="340187" y="867542"/>
                </a:cubicBezTo>
                <a:close/>
                <a:moveTo>
                  <a:pt x="274255" y="687365"/>
                </a:moveTo>
                <a:cubicBezTo>
                  <a:pt x="330459" y="687365"/>
                  <a:pt x="386662" y="687365"/>
                  <a:pt x="442866" y="687365"/>
                </a:cubicBezTo>
                <a:cubicBezTo>
                  <a:pt x="516819" y="687365"/>
                  <a:pt x="590771" y="687365"/>
                  <a:pt x="664723" y="687365"/>
                </a:cubicBezTo>
                <a:cubicBezTo>
                  <a:pt x="670640" y="687365"/>
                  <a:pt x="675570" y="687365"/>
                  <a:pt x="684444" y="687365"/>
                </a:cubicBezTo>
                <a:cubicBezTo>
                  <a:pt x="666695" y="718154"/>
                  <a:pt x="649933" y="745757"/>
                  <a:pt x="632184" y="772299"/>
                </a:cubicBezTo>
                <a:cubicBezTo>
                  <a:pt x="630212" y="775484"/>
                  <a:pt x="625282" y="776545"/>
                  <a:pt x="621338" y="776545"/>
                </a:cubicBezTo>
                <a:cubicBezTo>
                  <a:pt x="504000" y="777607"/>
                  <a:pt x="387648" y="776545"/>
                  <a:pt x="270311" y="777607"/>
                </a:cubicBezTo>
                <a:cubicBezTo>
                  <a:pt x="259464" y="777607"/>
                  <a:pt x="255520" y="772299"/>
                  <a:pt x="256506" y="760620"/>
                </a:cubicBezTo>
                <a:cubicBezTo>
                  <a:pt x="256506" y="742572"/>
                  <a:pt x="256506" y="724524"/>
                  <a:pt x="255520" y="706475"/>
                </a:cubicBezTo>
                <a:cubicBezTo>
                  <a:pt x="255520" y="691612"/>
                  <a:pt x="261436" y="687365"/>
                  <a:pt x="274255" y="687365"/>
                </a:cubicBezTo>
                <a:close/>
                <a:moveTo>
                  <a:pt x="278054" y="504636"/>
                </a:moveTo>
                <a:cubicBezTo>
                  <a:pt x="354989" y="504636"/>
                  <a:pt x="432911" y="504636"/>
                  <a:pt x="509846" y="504636"/>
                </a:cubicBezTo>
                <a:cubicBezTo>
                  <a:pt x="588754" y="504636"/>
                  <a:pt x="666676" y="504636"/>
                  <a:pt x="745584" y="504636"/>
                </a:cubicBezTo>
                <a:cubicBezTo>
                  <a:pt x="764325" y="504636"/>
                  <a:pt x="765311" y="505700"/>
                  <a:pt x="765311" y="524845"/>
                </a:cubicBezTo>
                <a:cubicBezTo>
                  <a:pt x="765311" y="535481"/>
                  <a:pt x="765311" y="546117"/>
                  <a:pt x="765311" y="556753"/>
                </a:cubicBezTo>
                <a:cubicBezTo>
                  <a:pt x="765311" y="580153"/>
                  <a:pt x="752489" y="593980"/>
                  <a:pt x="730789" y="593980"/>
                </a:cubicBezTo>
                <a:cubicBezTo>
                  <a:pt x="580863" y="593980"/>
                  <a:pt x="429952" y="593980"/>
                  <a:pt x="279040" y="593980"/>
                </a:cubicBezTo>
                <a:cubicBezTo>
                  <a:pt x="256354" y="593980"/>
                  <a:pt x="256354" y="592917"/>
                  <a:pt x="256354" y="569517"/>
                </a:cubicBezTo>
                <a:cubicBezTo>
                  <a:pt x="256354" y="555690"/>
                  <a:pt x="256354" y="541863"/>
                  <a:pt x="256354" y="528036"/>
                </a:cubicBezTo>
                <a:cubicBezTo>
                  <a:pt x="256354" y="504636"/>
                  <a:pt x="256354" y="504636"/>
                  <a:pt x="278054" y="504636"/>
                </a:cubicBezTo>
                <a:close/>
                <a:moveTo>
                  <a:pt x="942895" y="453454"/>
                </a:moveTo>
                <a:cubicBezTo>
                  <a:pt x="989224" y="494914"/>
                  <a:pt x="1033581" y="534249"/>
                  <a:pt x="1077938" y="574646"/>
                </a:cubicBezTo>
                <a:cubicBezTo>
                  <a:pt x="1059210" y="599097"/>
                  <a:pt x="1040481" y="622484"/>
                  <a:pt x="1021752" y="644809"/>
                </a:cubicBezTo>
                <a:cubicBezTo>
                  <a:pt x="928109" y="760685"/>
                  <a:pt x="831509" y="874435"/>
                  <a:pt x="722095" y="974365"/>
                </a:cubicBezTo>
                <a:cubicBezTo>
                  <a:pt x="695481" y="999879"/>
                  <a:pt x="664923" y="1021141"/>
                  <a:pt x="635352" y="1042403"/>
                </a:cubicBezTo>
                <a:cubicBezTo>
                  <a:pt x="626481" y="1048781"/>
                  <a:pt x="613666" y="1046655"/>
                  <a:pt x="601838" y="1048781"/>
                </a:cubicBezTo>
                <a:cubicBezTo>
                  <a:pt x="601838" y="1037087"/>
                  <a:pt x="596909" y="1023267"/>
                  <a:pt x="600852" y="1012636"/>
                </a:cubicBezTo>
                <a:cubicBezTo>
                  <a:pt x="619581" y="969050"/>
                  <a:pt x="637323" y="924400"/>
                  <a:pt x="659995" y="882940"/>
                </a:cubicBezTo>
                <a:cubicBezTo>
                  <a:pt x="741809" y="734108"/>
                  <a:pt x="838409" y="595907"/>
                  <a:pt x="938952" y="460896"/>
                </a:cubicBezTo>
                <a:cubicBezTo>
                  <a:pt x="939938" y="458770"/>
                  <a:pt x="940924" y="456643"/>
                  <a:pt x="942895" y="453454"/>
                </a:cubicBezTo>
                <a:close/>
                <a:moveTo>
                  <a:pt x="1337162" y="323013"/>
                </a:moveTo>
                <a:cubicBezTo>
                  <a:pt x="1348990" y="326198"/>
                  <a:pt x="1361803" y="343189"/>
                  <a:pt x="1361803" y="358055"/>
                </a:cubicBezTo>
                <a:cubicBezTo>
                  <a:pt x="1359832" y="361241"/>
                  <a:pt x="1357861" y="367612"/>
                  <a:pt x="1353918" y="373984"/>
                </a:cubicBezTo>
                <a:cubicBezTo>
                  <a:pt x="1300693" y="447255"/>
                  <a:pt x="1247469" y="521588"/>
                  <a:pt x="1194244" y="594859"/>
                </a:cubicBezTo>
                <a:cubicBezTo>
                  <a:pt x="1175517" y="619282"/>
                  <a:pt x="1154818" y="642644"/>
                  <a:pt x="1134120" y="664944"/>
                </a:cubicBezTo>
                <a:cubicBezTo>
                  <a:pt x="1125249" y="673439"/>
                  <a:pt x="1113421" y="678749"/>
                  <a:pt x="1101594" y="682996"/>
                </a:cubicBezTo>
                <a:cubicBezTo>
                  <a:pt x="1095680" y="685120"/>
                  <a:pt x="1083852" y="682996"/>
                  <a:pt x="1080895" y="677687"/>
                </a:cubicBezTo>
                <a:cubicBezTo>
                  <a:pt x="1077938" y="671315"/>
                  <a:pt x="1077938" y="658573"/>
                  <a:pt x="1080895" y="652201"/>
                </a:cubicBezTo>
                <a:cubicBezTo>
                  <a:pt x="1092723" y="633087"/>
                  <a:pt x="1107507" y="615035"/>
                  <a:pt x="1121306" y="596983"/>
                </a:cubicBezTo>
                <a:cubicBezTo>
                  <a:pt x="1175517" y="522650"/>
                  <a:pt x="1229727" y="449379"/>
                  <a:pt x="1284923" y="375046"/>
                </a:cubicBezTo>
                <a:cubicBezTo>
                  <a:pt x="1293794" y="362303"/>
                  <a:pt x="1302665" y="348498"/>
                  <a:pt x="1310550" y="334694"/>
                </a:cubicBezTo>
                <a:cubicBezTo>
                  <a:pt x="1317449" y="324075"/>
                  <a:pt x="1325334" y="318765"/>
                  <a:pt x="1337162" y="323013"/>
                </a:cubicBezTo>
                <a:close/>
                <a:moveTo>
                  <a:pt x="525824" y="229421"/>
                </a:moveTo>
                <a:cubicBezTo>
                  <a:pt x="600725" y="229421"/>
                  <a:pt x="675627" y="229421"/>
                  <a:pt x="750528" y="229421"/>
                </a:cubicBezTo>
                <a:cubicBezTo>
                  <a:pt x="761369" y="229421"/>
                  <a:pt x="765311" y="233676"/>
                  <a:pt x="765311" y="245375"/>
                </a:cubicBezTo>
                <a:cubicBezTo>
                  <a:pt x="764326" y="264521"/>
                  <a:pt x="764326" y="282602"/>
                  <a:pt x="765311" y="301747"/>
                </a:cubicBezTo>
                <a:cubicBezTo>
                  <a:pt x="765311" y="314511"/>
                  <a:pt x="760383" y="318765"/>
                  <a:pt x="748557" y="318765"/>
                </a:cubicBezTo>
                <a:cubicBezTo>
                  <a:pt x="711106" y="318765"/>
                  <a:pt x="674641" y="318765"/>
                  <a:pt x="638176" y="318765"/>
                </a:cubicBezTo>
                <a:cubicBezTo>
                  <a:pt x="601711" y="318765"/>
                  <a:pt x="565246" y="317702"/>
                  <a:pt x="528781" y="318765"/>
                </a:cubicBezTo>
                <a:cubicBezTo>
                  <a:pt x="515969" y="318765"/>
                  <a:pt x="511041" y="313447"/>
                  <a:pt x="511041" y="299620"/>
                </a:cubicBezTo>
                <a:cubicBezTo>
                  <a:pt x="512027" y="282602"/>
                  <a:pt x="512027" y="264521"/>
                  <a:pt x="511041" y="246439"/>
                </a:cubicBezTo>
                <a:cubicBezTo>
                  <a:pt x="511041" y="234739"/>
                  <a:pt x="514983" y="229421"/>
                  <a:pt x="525824" y="229421"/>
                </a:cubicBezTo>
                <a:close/>
                <a:moveTo>
                  <a:pt x="1243182" y="137949"/>
                </a:moveTo>
                <a:cubicBezTo>
                  <a:pt x="1255260" y="139675"/>
                  <a:pt x="1267337" y="146577"/>
                  <a:pt x="1281140" y="158257"/>
                </a:cubicBezTo>
                <a:cubicBezTo>
                  <a:pt x="1308745" y="183741"/>
                  <a:pt x="1317618" y="208163"/>
                  <a:pt x="1306773" y="240018"/>
                </a:cubicBezTo>
                <a:cubicBezTo>
                  <a:pt x="1300858" y="257008"/>
                  <a:pt x="1294942" y="275059"/>
                  <a:pt x="1285083" y="289925"/>
                </a:cubicBezTo>
                <a:cubicBezTo>
                  <a:pt x="1228886" y="370624"/>
                  <a:pt x="1171704" y="450262"/>
                  <a:pt x="1114521" y="532023"/>
                </a:cubicBezTo>
                <a:cubicBezTo>
                  <a:pt x="1066212" y="489550"/>
                  <a:pt x="1022832" y="450262"/>
                  <a:pt x="977480" y="410974"/>
                </a:cubicBezTo>
                <a:cubicBezTo>
                  <a:pt x="984381" y="401417"/>
                  <a:pt x="990297" y="392923"/>
                  <a:pt x="996212" y="385490"/>
                </a:cubicBezTo>
                <a:cubicBezTo>
                  <a:pt x="1050437" y="319656"/>
                  <a:pt x="1103676" y="252760"/>
                  <a:pt x="1157901" y="187988"/>
                </a:cubicBezTo>
                <a:cubicBezTo>
                  <a:pt x="1170718" y="172061"/>
                  <a:pt x="1188464" y="159319"/>
                  <a:pt x="1205225" y="148700"/>
                </a:cubicBezTo>
                <a:cubicBezTo>
                  <a:pt x="1219027" y="139675"/>
                  <a:pt x="1231105" y="136224"/>
                  <a:pt x="1243182" y="137949"/>
                </a:cubicBezTo>
                <a:close/>
                <a:moveTo>
                  <a:pt x="326420" y="0"/>
                </a:moveTo>
                <a:cubicBezTo>
                  <a:pt x="513791" y="0"/>
                  <a:pt x="702148" y="0"/>
                  <a:pt x="889519" y="0"/>
                </a:cubicBezTo>
                <a:cubicBezTo>
                  <a:pt x="964468" y="1063"/>
                  <a:pt x="1018707" y="56311"/>
                  <a:pt x="1021665" y="137059"/>
                </a:cubicBezTo>
                <a:cubicBezTo>
                  <a:pt x="1021665" y="164684"/>
                  <a:pt x="1021665" y="191246"/>
                  <a:pt x="1020679" y="218870"/>
                </a:cubicBezTo>
                <a:cubicBezTo>
                  <a:pt x="1020679" y="225245"/>
                  <a:pt x="1017721" y="232682"/>
                  <a:pt x="1013776" y="237995"/>
                </a:cubicBezTo>
                <a:cubicBezTo>
                  <a:pt x="985177" y="275181"/>
                  <a:pt x="956578" y="311305"/>
                  <a:pt x="928966" y="348492"/>
                </a:cubicBezTo>
                <a:cubicBezTo>
                  <a:pt x="921077" y="358054"/>
                  <a:pt x="915160" y="369741"/>
                  <a:pt x="908256" y="380366"/>
                </a:cubicBezTo>
                <a:cubicBezTo>
                  <a:pt x="905298" y="384616"/>
                  <a:pt x="901353" y="387804"/>
                  <a:pt x="895436" y="395241"/>
                </a:cubicBezTo>
                <a:cubicBezTo>
                  <a:pt x="895436" y="365492"/>
                  <a:pt x="895436" y="339992"/>
                  <a:pt x="895436" y="314493"/>
                </a:cubicBezTo>
                <a:cubicBezTo>
                  <a:pt x="895436" y="263494"/>
                  <a:pt x="895436" y="212495"/>
                  <a:pt x="895436" y="161496"/>
                </a:cubicBezTo>
                <a:cubicBezTo>
                  <a:pt x="895436" y="139184"/>
                  <a:pt x="892478" y="135997"/>
                  <a:pt x="870782" y="135997"/>
                </a:cubicBezTo>
                <a:cubicBezTo>
                  <a:pt x="713982" y="135997"/>
                  <a:pt x="557182" y="135997"/>
                  <a:pt x="399396" y="135997"/>
                </a:cubicBezTo>
                <a:cubicBezTo>
                  <a:pt x="394465" y="135997"/>
                  <a:pt x="388548" y="135997"/>
                  <a:pt x="381645" y="135997"/>
                </a:cubicBezTo>
                <a:cubicBezTo>
                  <a:pt x="381645" y="145559"/>
                  <a:pt x="381645" y="152997"/>
                  <a:pt x="381645" y="159371"/>
                </a:cubicBezTo>
                <a:cubicBezTo>
                  <a:pt x="381645" y="211433"/>
                  <a:pt x="381645" y="262431"/>
                  <a:pt x="381645" y="314493"/>
                </a:cubicBezTo>
                <a:cubicBezTo>
                  <a:pt x="380659" y="373991"/>
                  <a:pt x="346143" y="410116"/>
                  <a:pt x="290918" y="410116"/>
                </a:cubicBezTo>
                <a:cubicBezTo>
                  <a:pt x="241610" y="410116"/>
                  <a:pt x="192302" y="410116"/>
                  <a:pt x="142994" y="410116"/>
                </a:cubicBezTo>
                <a:cubicBezTo>
                  <a:pt x="138063" y="410116"/>
                  <a:pt x="133132" y="410116"/>
                  <a:pt x="126229" y="410116"/>
                </a:cubicBezTo>
                <a:cubicBezTo>
                  <a:pt x="126229" y="418615"/>
                  <a:pt x="126229" y="423928"/>
                  <a:pt x="126229" y="429240"/>
                </a:cubicBezTo>
                <a:cubicBezTo>
                  <a:pt x="126229" y="658735"/>
                  <a:pt x="126229" y="888229"/>
                  <a:pt x="126229" y="1117724"/>
                </a:cubicBezTo>
                <a:cubicBezTo>
                  <a:pt x="126229" y="1143223"/>
                  <a:pt x="128201" y="1145348"/>
                  <a:pt x="150883" y="1145348"/>
                </a:cubicBezTo>
                <a:cubicBezTo>
                  <a:pt x="390521" y="1145348"/>
                  <a:pt x="630158" y="1145348"/>
                  <a:pt x="869796" y="1145348"/>
                </a:cubicBezTo>
                <a:cubicBezTo>
                  <a:pt x="893464" y="1145348"/>
                  <a:pt x="895436" y="1143223"/>
                  <a:pt x="895436" y="1117724"/>
                </a:cubicBezTo>
                <a:cubicBezTo>
                  <a:pt x="895436" y="1052913"/>
                  <a:pt x="895436" y="988102"/>
                  <a:pt x="895436" y="923291"/>
                </a:cubicBezTo>
                <a:cubicBezTo>
                  <a:pt x="895436" y="916916"/>
                  <a:pt x="897409" y="908416"/>
                  <a:pt x="901353" y="904166"/>
                </a:cubicBezTo>
                <a:cubicBezTo>
                  <a:pt x="938827" y="860605"/>
                  <a:pt x="976302" y="818106"/>
                  <a:pt x="1013776" y="774545"/>
                </a:cubicBezTo>
                <a:cubicBezTo>
                  <a:pt x="1015748" y="773482"/>
                  <a:pt x="1016734" y="772420"/>
                  <a:pt x="1020679" y="769232"/>
                </a:cubicBezTo>
                <a:cubicBezTo>
                  <a:pt x="1020679" y="775607"/>
                  <a:pt x="1021665" y="779857"/>
                  <a:pt x="1021665" y="784107"/>
                </a:cubicBezTo>
                <a:cubicBezTo>
                  <a:pt x="1021665" y="902042"/>
                  <a:pt x="1021665" y="1018914"/>
                  <a:pt x="1021665" y="1135786"/>
                </a:cubicBezTo>
                <a:cubicBezTo>
                  <a:pt x="1020679" y="1222909"/>
                  <a:pt x="967426" y="1281345"/>
                  <a:pt x="886561" y="1281345"/>
                </a:cubicBezTo>
                <a:cubicBezTo>
                  <a:pt x="634103" y="1281345"/>
                  <a:pt x="382631" y="1281345"/>
                  <a:pt x="131160" y="1281345"/>
                </a:cubicBezTo>
                <a:cubicBezTo>
                  <a:pt x="55225" y="1281345"/>
                  <a:pt x="0" y="1221847"/>
                  <a:pt x="0" y="1140036"/>
                </a:cubicBezTo>
                <a:cubicBezTo>
                  <a:pt x="0" y="872292"/>
                  <a:pt x="0" y="603486"/>
                  <a:pt x="0" y="335742"/>
                </a:cubicBezTo>
                <a:cubicBezTo>
                  <a:pt x="0" y="315555"/>
                  <a:pt x="5917" y="298556"/>
                  <a:pt x="18737" y="283681"/>
                </a:cubicBezTo>
                <a:cubicBezTo>
                  <a:pt x="99603" y="198683"/>
                  <a:pt x="180468" y="113685"/>
                  <a:pt x="261333" y="28687"/>
                </a:cubicBezTo>
                <a:cubicBezTo>
                  <a:pt x="279084" y="9562"/>
                  <a:pt x="300780" y="0"/>
                  <a:pt x="3264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cxnSp>
        <p:nvCxnSpPr>
          <p:cNvPr id="8" name="MH_Other_3"/>
          <p:cNvCxnSpPr>
            <a:cxnSpLocks noChangeShapeType="1"/>
          </p:cNvCxnSpPr>
          <p:nvPr>
            <p:custDataLst>
              <p:tags r:id="rId3"/>
            </p:custDataLst>
          </p:nvPr>
        </p:nvCxnSpPr>
        <p:spPr bwMode="auto">
          <a:xfrm>
            <a:off x="3033136" y="1108364"/>
            <a:ext cx="0" cy="5029200"/>
          </a:xfrm>
          <a:prstGeom prst="line">
            <a:avLst/>
          </a:prstGeom>
          <a:noFill/>
          <a:ln w="19050" algn="ctr">
            <a:solidFill>
              <a:srgbClr val="507AAE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MH_Other_4"/>
          <p:cNvSpPr/>
          <p:nvPr>
            <p:custDataLst>
              <p:tags r:id="rId4"/>
            </p:custDataLst>
          </p:nvPr>
        </p:nvSpPr>
        <p:spPr>
          <a:xfrm>
            <a:off x="2923599" y="4320443"/>
            <a:ext cx="220663" cy="220662"/>
          </a:xfrm>
          <a:prstGeom prst="ellipse">
            <a:avLst/>
          </a:prstGeom>
          <a:solidFill>
            <a:srgbClr val="507AA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HK" altLang="en-US" kern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" name="MH_Other_5"/>
          <p:cNvSpPr/>
          <p:nvPr>
            <p:custDataLst>
              <p:tags r:id="rId5"/>
            </p:custDataLst>
          </p:nvPr>
        </p:nvSpPr>
        <p:spPr>
          <a:xfrm>
            <a:off x="2923599" y="1910609"/>
            <a:ext cx="220663" cy="220663"/>
          </a:xfrm>
          <a:prstGeom prst="ellipse">
            <a:avLst/>
          </a:prstGeom>
          <a:solidFill>
            <a:srgbClr val="507AA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HK" altLang="en-US" kern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2" name="MH_Text_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444299" y="2318485"/>
            <a:ext cx="8028564" cy="1359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333333"/>
                </a:solidFill>
                <a:latin typeface="+mn-lt"/>
                <a:ea typeface="+mn-ea"/>
                <a:cs typeface="+mn-ea"/>
                <a:sym typeface="+mn-lt"/>
              </a:rPr>
              <a:t>主题、专题数据</a:t>
            </a:r>
            <a:r>
              <a:rPr lang="en-US" altLang="en-US" sz="1800" b="1" dirty="0">
                <a:solidFill>
                  <a:srgbClr val="333333"/>
                </a:solidFill>
                <a:latin typeface="+mn-lt"/>
                <a:ea typeface="+mn-ea"/>
                <a:cs typeface="+mn-ea"/>
                <a:sym typeface="+mn-lt"/>
              </a:rPr>
              <a:t>库 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是为了便于共享应用，依托于市大数据资源平台对各市级责任部门的公共数据进行整合、清洗、转换后，形成面向某一业务主题领域和专题领域的数据模型集合。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MH_SubTitle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399849" y="1164632"/>
            <a:ext cx="3430588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507AAE"/>
                </a:solidFill>
                <a:latin typeface="+mn-lt"/>
                <a:ea typeface="+mn-ea"/>
                <a:cs typeface="+mn-ea"/>
                <a:sym typeface="+mn-lt"/>
              </a:rPr>
              <a:t>什么是主题、专题库？ </a:t>
            </a:r>
            <a:endParaRPr lang="zh-HK" altLang="en-US" sz="2000" b="1" dirty="0">
              <a:solidFill>
                <a:srgbClr val="507AA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MH_SubTitle_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444298" y="3588605"/>
            <a:ext cx="3430588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507AAE"/>
                </a:solidFill>
                <a:latin typeface="+mn-lt"/>
                <a:ea typeface="+mn-ea"/>
                <a:cs typeface="+mn-ea"/>
                <a:sym typeface="+mn-lt"/>
              </a:rPr>
              <a:t>主题、专题数据库建设意义</a:t>
            </a:r>
            <a:endParaRPr lang="zh-HK" altLang="en-US" sz="2000" b="1" dirty="0">
              <a:solidFill>
                <a:srgbClr val="507AA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6" name="MH_Other_6"/>
          <p:cNvCxnSpPr>
            <a:cxnSpLocks noChangeShapeType="1"/>
          </p:cNvCxnSpPr>
          <p:nvPr>
            <p:custDataLst>
              <p:tags r:id="rId9"/>
            </p:custDataLst>
          </p:nvPr>
        </p:nvCxnSpPr>
        <p:spPr bwMode="auto">
          <a:xfrm flipV="1">
            <a:off x="3144262" y="2012208"/>
            <a:ext cx="3995737" cy="7938"/>
          </a:xfrm>
          <a:prstGeom prst="line">
            <a:avLst/>
          </a:prstGeom>
          <a:noFill/>
          <a:ln w="19050" algn="ctr">
            <a:solidFill>
              <a:srgbClr val="DCE4E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MH_Other_7"/>
          <p:cNvCxnSpPr>
            <a:cxnSpLocks noChangeShapeType="1"/>
          </p:cNvCxnSpPr>
          <p:nvPr>
            <p:custDataLst>
              <p:tags r:id="rId10"/>
            </p:custDataLst>
          </p:nvPr>
        </p:nvCxnSpPr>
        <p:spPr bwMode="auto">
          <a:xfrm flipV="1">
            <a:off x="3144262" y="4426805"/>
            <a:ext cx="3995737" cy="7938"/>
          </a:xfrm>
          <a:prstGeom prst="line">
            <a:avLst/>
          </a:prstGeom>
          <a:noFill/>
          <a:ln w="19050" algn="ctr">
            <a:solidFill>
              <a:srgbClr val="DCE4E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MH_Text_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444299" y="4630871"/>
            <a:ext cx="8028564" cy="1359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为了深入落实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《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深化“一网通办”改革工作要点 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》</a:t>
            </a:r>
            <a:r>
              <a:rPr lang="zh-CN" altLang="zh-CN" sz="1800" dirty="0">
                <a:latin typeface="+mn-lt"/>
                <a:ea typeface="+mn-ea"/>
                <a:cs typeface="+mn-ea"/>
                <a:sym typeface="+mn-lt"/>
              </a:rPr>
              <a:t>要求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CN" altLang="zh-CN" sz="1800" dirty="0">
                <a:latin typeface="+mn-lt"/>
                <a:ea typeface="+mn-ea"/>
                <a:cs typeface="+mn-ea"/>
                <a:sym typeface="+mn-lt"/>
              </a:rPr>
              <a:t>在完善基础数据库的同时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CN" altLang="zh-CN" sz="1800" dirty="0">
                <a:latin typeface="+mn-lt"/>
                <a:ea typeface="+mn-ea"/>
                <a:cs typeface="+mn-ea"/>
                <a:sym typeface="+mn-lt"/>
              </a:rPr>
              <a:t>加快若干重点领域主题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库、专题库</a:t>
            </a:r>
            <a:r>
              <a:rPr lang="zh-CN" altLang="zh-CN" sz="1800" dirty="0">
                <a:latin typeface="+mn-lt"/>
                <a:ea typeface="+mn-ea"/>
                <a:cs typeface="+mn-ea"/>
                <a:sym typeface="+mn-lt"/>
              </a:rPr>
              <a:t>建设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CN" altLang="zh-CN" sz="1800" dirty="0">
                <a:latin typeface="+mn-lt"/>
                <a:ea typeface="+mn-ea"/>
                <a:cs typeface="+mn-ea"/>
                <a:sym typeface="+mn-lt"/>
              </a:rPr>
              <a:t>为政务服务 “一网通办”、公共信用信息应用、城市综合管理等典型应用场景提供强有力的大数据支撑。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、主题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en-US" altLang="en-US" dirty="0">
                <a:latin typeface="+mn-lt"/>
                <a:ea typeface="+mn-ea"/>
                <a:cs typeface="+mn-ea"/>
                <a:sym typeface="+mn-lt"/>
              </a:rPr>
              <a:t>专题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库建设任务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MH_Other_3"/>
          <p:cNvSpPr/>
          <p:nvPr>
            <p:custDataLst>
              <p:tags r:id="rId1"/>
            </p:custDataLst>
          </p:nvPr>
        </p:nvSpPr>
        <p:spPr bwMode="auto">
          <a:xfrm>
            <a:off x="11276271" y="1183286"/>
            <a:ext cx="234950" cy="373063"/>
          </a:xfrm>
          <a:custGeom>
            <a:avLst/>
            <a:gdLst/>
            <a:ahLst/>
            <a:cxnLst/>
            <a:rect l="l" t="t" r="r" b="b"/>
            <a:pathLst>
              <a:path w="621055" h="978642">
                <a:moveTo>
                  <a:pt x="13003" y="762005"/>
                </a:moveTo>
                <a:lnTo>
                  <a:pt x="181111" y="859062"/>
                </a:lnTo>
                <a:lnTo>
                  <a:pt x="0" y="978642"/>
                </a:lnTo>
                <a:close/>
                <a:moveTo>
                  <a:pt x="502622" y="186898"/>
                </a:moveTo>
                <a:lnTo>
                  <a:pt x="175090" y="754200"/>
                </a:lnTo>
                <a:lnTo>
                  <a:pt x="196101" y="766331"/>
                </a:lnTo>
                <a:lnTo>
                  <a:pt x="523633" y="199029"/>
                </a:lnTo>
                <a:close/>
                <a:moveTo>
                  <a:pt x="457985" y="161127"/>
                </a:moveTo>
                <a:lnTo>
                  <a:pt x="130453" y="728429"/>
                </a:lnTo>
                <a:lnTo>
                  <a:pt x="151464" y="740560"/>
                </a:lnTo>
                <a:lnTo>
                  <a:pt x="478996" y="173258"/>
                </a:lnTo>
                <a:close/>
                <a:moveTo>
                  <a:pt x="413348" y="135356"/>
                </a:moveTo>
                <a:lnTo>
                  <a:pt x="85816" y="702658"/>
                </a:lnTo>
                <a:lnTo>
                  <a:pt x="106827" y="714789"/>
                </a:lnTo>
                <a:lnTo>
                  <a:pt x="434359" y="147487"/>
                </a:lnTo>
                <a:close/>
                <a:moveTo>
                  <a:pt x="417712" y="61029"/>
                </a:moveTo>
                <a:lnTo>
                  <a:pt x="585820" y="158086"/>
                </a:lnTo>
                <a:lnTo>
                  <a:pt x="191736" y="840659"/>
                </a:lnTo>
                <a:lnTo>
                  <a:pt x="23628" y="743602"/>
                </a:lnTo>
                <a:close/>
                <a:moveTo>
                  <a:pt x="452947" y="0"/>
                </a:moveTo>
                <a:lnTo>
                  <a:pt x="621055" y="97057"/>
                </a:lnTo>
                <a:lnTo>
                  <a:pt x="596793" y="139079"/>
                </a:lnTo>
                <a:lnTo>
                  <a:pt x="428686" y="420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lnSpcReduction="1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076867"/>
              </p:ext>
            </p:extLst>
          </p:nvPr>
        </p:nvGraphicFramePr>
        <p:xfrm>
          <a:off x="113696" y="875930"/>
          <a:ext cx="11964607" cy="549928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16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86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39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856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55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0508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《</a:t>
                      </a:r>
                      <a:r>
                        <a:rPr lang="zh-CN" altLang="en-US" sz="18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深化“一网通办”改革工作要点 </a:t>
                      </a:r>
                      <a:r>
                        <a:rPr lang="en-US" altLang="zh-CN" sz="18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》 </a:t>
                      </a:r>
                      <a:r>
                        <a:rPr lang="zh-CN" altLang="en-US" sz="18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主题库建设任务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35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数据治理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任务名称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任务内容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牵头单位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配合单位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时间节点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482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主题库</a:t>
                      </a:r>
                      <a:r>
                        <a:rPr lang="en-US" altLang="zh-CN" sz="1800" b="1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</a:t>
                      </a:r>
                      <a:r>
                        <a:rPr lang="zh-CN" altLang="en-US" sz="1800" b="1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专题库</a:t>
                      </a:r>
                      <a:endParaRPr lang="en-US" altLang="zh-CN" sz="1800" b="1" u="none" strike="noStrike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algn="ctr" fontAlgn="ctr"/>
                      <a:r>
                        <a:rPr lang="zh-CN" altLang="en-US" sz="1800" b="1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建设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深化公共数</a:t>
                      </a:r>
                      <a:endParaRPr lang="en-US" altLang="zh-CN" sz="1800" u="none" strike="noStrike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algn="ctr" fontAlgn="ctr"/>
                      <a:r>
                        <a:rPr lang="zh-CN" altLang="en-US" sz="18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据共享、开</a:t>
                      </a:r>
                      <a:endParaRPr lang="en-US" altLang="zh-CN" sz="1800" u="none" strike="noStrike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algn="ctr" fontAlgn="ctr"/>
                      <a:r>
                        <a:rPr lang="zh-CN" altLang="en-US" sz="18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放、应用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依托大数据资源平台，深化“</a:t>
                      </a:r>
                      <a:r>
                        <a:rPr lang="zh-CN" altLang="en-US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公共信用</a:t>
                      </a:r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”主题库建设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市发展改革委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市政府办公厅、市大数据中心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6</a:t>
                      </a:r>
                      <a:r>
                        <a:rPr lang="zh-CN" altLang="en-US" sz="12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月底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6537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依托大数据资源平台，深化“</a:t>
                      </a:r>
                      <a:r>
                        <a:rPr lang="zh-CN" altLang="en-US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一网统管</a:t>
                      </a:r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”主题库建设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市政府办公厅、市应急局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市发展改革委、市经济信息化委、市公安局、市住房城乡建设管理委、市市场监管局、市大数据中心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全年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48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依托大数据资源平台，深化“</a:t>
                      </a:r>
                      <a:r>
                        <a:rPr lang="zh-CN" altLang="en-US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互联网</a:t>
                      </a:r>
                      <a:r>
                        <a:rPr lang="en-US" altLang="zh-CN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+</a:t>
                      </a:r>
                      <a:r>
                        <a:rPr lang="zh-CN" altLang="en-US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监管</a:t>
                      </a:r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”主题库建设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市市场监管局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各区、各部门，市政府办公厅、市大数据中心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9</a:t>
                      </a:r>
                      <a:r>
                        <a:rPr lang="zh-CN" altLang="en-US" sz="12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月底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48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依托大数据资源平台，深化“</a:t>
                      </a:r>
                      <a:r>
                        <a:rPr lang="zh-CN" altLang="en-US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一网通办</a:t>
                      </a:r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”主题库建设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市大数据中心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各区、各部门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6</a:t>
                      </a:r>
                      <a:r>
                        <a:rPr lang="zh-CN" altLang="en-US" sz="12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月底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548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依托大数据资源平台，深化“</a:t>
                      </a:r>
                      <a:r>
                        <a:rPr lang="zh-CN" altLang="en-US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健康医疗</a:t>
                      </a:r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”主题库建设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市卫生健康委、市医保局、申康医院发展中心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市政府办公厅、市大数据中心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全年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548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依托大数据资源平台，开展“</a:t>
                      </a:r>
                      <a:r>
                        <a:rPr lang="zh-CN" altLang="en-US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教育</a:t>
                      </a:r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”主题库建设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市教委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市政府办公厅、市大数据中心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全年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548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依托大数据资源平台，开展“</a:t>
                      </a:r>
                      <a:r>
                        <a:rPr lang="zh-CN" altLang="en-US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文化旅游</a:t>
                      </a:r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”主题库建设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市文化旅游局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市政府办公厅、市大数据中心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全年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6" marR="8676" marT="8676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 advClick="0" advTm="0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91380" y="3974465"/>
            <a:ext cx="2235200" cy="1917700"/>
          </a:xfrm>
          <a:prstGeom prst="rect">
            <a:avLst/>
          </a:prstGeom>
          <a:ln w="38100">
            <a:solidFill>
              <a:srgbClr val="ED7D3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>
            <p:custDataLst>
              <p:tags r:id="rId2"/>
            </p:custDataLst>
          </p:nvPr>
        </p:nvSpPr>
        <p:spPr>
          <a:xfrm>
            <a:off x="0" y="-146"/>
            <a:ext cx="12192000" cy="376047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rgbClr val="7C8F9B">
              <a:shade val="50000"/>
            </a:srgbClr>
          </a:lnRef>
          <a:fillRef idx="1">
            <a:srgbClr val="7C8F9B"/>
          </a:fillRef>
          <a:effectRef idx="0">
            <a:srgbClr val="7C8F9B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 b="1" dirty="0"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1"/>
            <a:ext cx="12191729" cy="3760324"/>
          </a:xfrm>
          <a:prstGeom prst="rect">
            <a:avLst/>
          </a:prstGeom>
          <a:noFill/>
          <a:effectLst/>
        </p:spPr>
      </p:pic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3218302" y="1174044"/>
            <a:ext cx="5754850" cy="87683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/>
          <a:lstStyle>
            <a:defPPr>
              <a:defRPr lang="zh-CN"/>
            </a:defPPr>
            <a:lvl1pPr algn="ctr" defTabSz="913765">
              <a:lnSpc>
                <a:spcPct val="150000"/>
              </a:lnSpc>
              <a:buSzPct val="25000"/>
              <a:defRPr sz="4800" b="1" spc="6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目录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2131377" y="4057015"/>
            <a:ext cx="1757045" cy="1823403"/>
            <a:chOff x="1470977" y="4057015"/>
            <a:chExt cx="1757045" cy="1823403"/>
          </a:xfrm>
        </p:grpSpPr>
        <p:sp>
          <p:nvSpPr>
            <p:cNvPr id="30" name="文本框 29"/>
            <p:cNvSpPr txBox="1"/>
            <p:nvPr>
              <p:custDataLst>
                <p:tags r:id="rId11"/>
              </p:custDataLst>
            </p:nvPr>
          </p:nvSpPr>
          <p:spPr>
            <a:xfrm>
              <a:off x="1729740" y="4057015"/>
              <a:ext cx="939165" cy="899795"/>
            </a:xfrm>
            <a:prstGeom prst="rect">
              <a:avLst/>
            </a:prstGeom>
            <a:noFill/>
          </p:spPr>
          <p:txBody>
            <a:bodyPr wrap="square" tIns="0" bIns="0">
              <a:normAutofit fontScale="925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5400" b="1" dirty="0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01</a:t>
              </a:r>
            </a:p>
          </p:txBody>
        </p:sp>
        <p:cxnSp>
          <p:nvCxnSpPr>
            <p:cNvPr id="31" name="直接连接符 30"/>
            <p:cNvCxnSpPr/>
            <p:nvPr>
              <p:custDataLst>
                <p:tags r:id="rId12"/>
              </p:custDataLst>
            </p:nvPr>
          </p:nvCxnSpPr>
          <p:spPr>
            <a:xfrm>
              <a:off x="1857375" y="4947285"/>
              <a:ext cx="7239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/>
            <p:cNvSpPr/>
            <p:nvPr>
              <p:custDataLst>
                <p:tags r:id="rId13"/>
              </p:custDataLst>
            </p:nvPr>
          </p:nvSpPr>
          <p:spPr>
            <a:xfrm>
              <a:off x="1470977" y="5069522"/>
              <a:ext cx="1757045" cy="81089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en-US" sz="1600" b="1" dirty="0" err="1">
                  <a:solidFill>
                    <a:schemeClr val="accent1"/>
                  </a:solidFill>
                  <a:cs typeface="+mn-ea"/>
                  <a:sym typeface="+mn-lt"/>
                </a:rPr>
                <a:t>主题</a:t>
              </a:r>
              <a:r>
                <a: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rPr>
                <a:t>库、专题库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en-US" sz="1600" b="1" dirty="0" err="1">
                  <a:solidFill>
                    <a:schemeClr val="accent1"/>
                  </a:solidFill>
                  <a:cs typeface="+mn-ea"/>
                  <a:sym typeface="+mn-lt"/>
                </a:rPr>
                <a:t>建设</a:t>
              </a:r>
              <a:r>
                <a: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rPr>
                <a:t>概述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250497" y="4224337"/>
            <a:ext cx="1156336" cy="1417955"/>
            <a:chOff x="4064000" y="4057015"/>
            <a:chExt cx="1156336" cy="1417955"/>
          </a:xfrm>
        </p:grpSpPr>
        <p:sp>
          <p:nvSpPr>
            <p:cNvPr id="27" name="文本框 26"/>
            <p:cNvSpPr txBox="1"/>
            <p:nvPr>
              <p:custDataLst>
                <p:tags r:id="rId8"/>
              </p:custDataLst>
            </p:nvPr>
          </p:nvSpPr>
          <p:spPr>
            <a:xfrm>
              <a:off x="4064000" y="4057015"/>
              <a:ext cx="1043940" cy="899795"/>
            </a:xfrm>
            <a:prstGeom prst="rect">
              <a:avLst/>
            </a:prstGeom>
            <a:noFill/>
          </p:spPr>
          <p:txBody>
            <a:bodyPr wrap="square" tIns="0" bIns="0">
              <a:normAutofit fontScale="975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5400" b="1" dirty="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02</a:t>
              </a:r>
            </a:p>
          </p:txBody>
        </p:sp>
        <p:cxnSp>
          <p:nvCxnSpPr>
            <p:cNvPr id="28" name="直接连接符 27"/>
            <p:cNvCxnSpPr/>
            <p:nvPr>
              <p:custDataLst>
                <p:tags r:id="rId9"/>
              </p:custDataLst>
            </p:nvPr>
          </p:nvCxnSpPr>
          <p:spPr>
            <a:xfrm>
              <a:off x="4206875" y="4947285"/>
              <a:ext cx="723900" cy="0"/>
            </a:xfrm>
            <a:prstGeom prst="line">
              <a:avLst/>
            </a:prstGeom>
            <a:ln w="12700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28"/>
            <p:cNvSpPr/>
            <p:nvPr>
              <p:custDataLst>
                <p:tags r:id="rId10"/>
              </p:custDataLst>
            </p:nvPr>
          </p:nvSpPr>
          <p:spPr>
            <a:xfrm>
              <a:off x="4176396" y="5026660"/>
              <a:ext cx="1043940" cy="448310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工作流程</a:t>
              </a:r>
              <a:endParaRPr lang="en-US" altLang="zh-CN" sz="1600" b="1" dirty="0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485505" y="4067175"/>
            <a:ext cx="1068706" cy="1505267"/>
            <a:chOff x="6534785" y="4057015"/>
            <a:chExt cx="1068706" cy="1505267"/>
          </a:xfrm>
        </p:grpSpPr>
        <p:sp>
          <p:nvSpPr>
            <p:cNvPr id="24" name="文本框 23"/>
            <p:cNvSpPr txBox="1"/>
            <p:nvPr>
              <p:custDataLst>
                <p:tags r:id="rId5"/>
              </p:custDataLst>
            </p:nvPr>
          </p:nvSpPr>
          <p:spPr>
            <a:xfrm>
              <a:off x="6534785" y="4057015"/>
              <a:ext cx="1068705" cy="899795"/>
            </a:xfrm>
            <a:prstGeom prst="rect">
              <a:avLst/>
            </a:prstGeom>
            <a:noFill/>
          </p:spPr>
          <p:txBody>
            <a:bodyPr wrap="square" tIns="0" bIns="0">
              <a:normAutofit fontScale="975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5400" b="1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03</a:t>
              </a:r>
            </a:p>
          </p:txBody>
        </p:sp>
        <p:cxnSp>
          <p:nvCxnSpPr>
            <p:cNvPr id="25" name="直接连接符 24"/>
            <p:cNvCxnSpPr/>
            <p:nvPr>
              <p:custDataLst>
                <p:tags r:id="rId6"/>
              </p:custDataLst>
            </p:nvPr>
          </p:nvCxnSpPr>
          <p:spPr>
            <a:xfrm>
              <a:off x="6677660" y="4947285"/>
              <a:ext cx="723900" cy="0"/>
            </a:xfrm>
            <a:prstGeom prst="line">
              <a:avLst/>
            </a:prstGeom>
            <a:ln w="12700" cap="flat" cmpd="sng" algn="ctr">
              <a:solidFill>
                <a:schemeClr val="accent3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>
              <p:custDataLst>
                <p:tags r:id="rId7"/>
              </p:custDataLst>
            </p:nvPr>
          </p:nvSpPr>
          <p:spPr>
            <a:xfrm>
              <a:off x="6534785" y="5113972"/>
              <a:ext cx="1068706" cy="448310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开发实施</a:t>
              </a:r>
              <a:endParaRPr lang="en-US" altLang="zh-CN" sz="1600" b="1" dirty="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custDataLst>
      <p:tags r:id="rId1"/>
    </p:custData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en-US" dirty="0">
                <a:latin typeface="+mn-lt"/>
                <a:ea typeface="+mn-ea"/>
                <a:cs typeface="+mn-ea"/>
                <a:sym typeface="+mn-lt"/>
              </a:rPr>
              <a:t>主题库/专题库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建设流程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5" name="矩形 8"/>
          <p:cNvSpPr>
            <a:spLocks noChangeArrowheads="1"/>
          </p:cNvSpPr>
          <p:nvPr/>
        </p:nvSpPr>
        <p:spPr bwMode="auto">
          <a:xfrm>
            <a:off x="219623" y="3044041"/>
            <a:ext cx="867748" cy="1512952"/>
          </a:xfrm>
          <a:prstGeom prst="rect">
            <a:avLst/>
          </a:prstGeom>
          <a:solidFill>
            <a:srgbClr val="44546A"/>
          </a:solidFill>
          <a:ln w="9525" algn="ctr">
            <a:noFill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大数据中心</a:t>
            </a:r>
          </a:p>
        </p:txBody>
      </p:sp>
      <p:sp>
        <p:nvSpPr>
          <p:cNvPr id="106" name="矩形 8"/>
          <p:cNvSpPr>
            <a:spLocks noChangeArrowheads="1"/>
          </p:cNvSpPr>
          <p:nvPr/>
        </p:nvSpPr>
        <p:spPr bwMode="auto">
          <a:xfrm>
            <a:off x="236938" y="4701565"/>
            <a:ext cx="867748" cy="1513088"/>
          </a:xfrm>
          <a:prstGeom prst="rect">
            <a:avLst/>
          </a:prstGeom>
          <a:solidFill>
            <a:srgbClr val="44546A"/>
          </a:solidFill>
          <a:ln w="9525" algn="ctr">
            <a:noFill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 wrap="none" anchor="ctr"/>
          <a:lstStyle/>
          <a:p>
            <a:pPr algn="ctr"/>
            <a:r>
              <a:rPr lang="zh-CN" altLang="en-US" sz="1600" b="1" kern="0" dirty="0">
                <a:solidFill>
                  <a:srgbClr val="FFFFFF"/>
                </a:solidFill>
                <a:cs typeface="+mn-ea"/>
                <a:sym typeface="+mn-lt"/>
              </a:rPr>
              <a:t>（供给）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kern="0" noProof="0" dirty="0">
                <a:solidFill>
                  <a:srgbClr val="FFFFFF"/>
                </a:solidFill>
                <a:cs typeface="+mn-ea"/>
                <a:sym typeface="+mn-lt"/>
              </a:rPr>
              <a:t>委办局</a:t>
            </a:r>
            <a:endParaRPr lang="en-US" altLang="zh-CN" sz="1600" b="1" kern="0" noProof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1278750" y="1360847"/>
            <a:ext cx="10684649" cy="4853806"/>
            <a:chOff x="980718" y="2093844"/>
            <a:chExt cx="10064825" cy="4634356"/>
          </a:xfrm>
        </p:grpSpPr>
        <p:sp>
          <p:nvSpPr>
            <p:cNvPr id="108" name="矩形 107"/>
            <p:cNvSpPr/>
            <p:nvPr/>
          </p:nvSpPr>
          <p:spPr>
            <a:xfrm>
              <a:off x="980718" y="2093844"/>
              <a:ext cx="10064825" cy="1444680"/>
            </a:xfrm>
            <a:prstGeom prst="rect">
              <a:avLst/>
            </a:prstGeom>
            <a:solidFill>
              <a:srgbClr val="FFE7AA"/>
            </a:solidFill>
            <a:ln w="9525" algn="ctr">
              <a:noFill/>
              <a:rou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9" name="矩形 108"/>
            <p:cNvSpPr/>
            <p:nvPr/>
          </p:nvSpPr>
          <p:spPr>
            <a:xfrm>
              <a:off x="980718" y="3713061"/>
              <a:ext cx="10064825" cy="1456874"/>
            </a:xfrm>
            <a:prstGeom prst="rect">
              <a:avLst/>
            </a:prstGeom>
            <a:solidFill>
              <a:srgbClr val="FFE7AA"/>
            </a:solidFill>
            <a:ln w="9525" algn="ctr">
              <a:noFill/>
              <a:rou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980718" y="5293200"/>
              <a:ext cx="10064825" cy="1435000"/>
            </a:xfrm>
            <a:prstGeom prst="rect">
              <a:avLst/>
            </a:prstGeom>
            <a:solidFill>
              <a:srgbClr val="FFE7AA"/>
            </a:solidFill>
            <a:ln w="9525" algn="ctr">
              <a:noFill/>
              <a:rou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1" name="矩形 8"/>
            <p:cNvSpPr>
              <a:spLocks noChangeArrowheads="1"/>
            </p:cNvSpPr>
            <p:nvPr/>
          </p:nvSpPr>
          <p:spPr bwMode="auto">
            <a:xfrm>
              <a:off x="2665365" y="2261081"/>
              <a:ext cx="503284" cy="111020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提出主题库建设</a:t>
              </a:r>
              <a:r>
                <a:rPr lang="zh-CN" altLang="en-US" sz="1400" kern="0" dirty="0">
                  <a:solidFill>
                    <a:prstClr val="black"/>
                  </a:solidFill>
                  <a:cs typeface="+mn-ea"/>
                  <a:sym typeface="+mn-lt"/>
                </a:rPr>
                <a:t>需求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2" name="圆角矩形 111"/>
            <p:cNvSpPr/>
            <p:nvPr/>
          </p:nvSpPr>
          <p:spPr>
            <a:xfrm>
              <a:off x="1273540" y="2261080"/>
              <a:ext cx="481675" cy="1110205"/>
            </a:xfrm>
            <a:prstGeom prst="roundRect">
              <a:avLst/>
            </a:prstGeom>
            <a:solidFill>
              <a:srgbClr val="FFFFFF"/>
            </a:solidFill>
            <a:ln w="952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开始</a:t>
              </a:r>
            </a:p>
          </p:txBody>
        </p:sp>
        <p:sp>
          <p:nvSpPr>
            <p:cNvPr id="114" name="矩形 8"/>
            <p:cNvSpPr>
              <a:spLocks noChangeArrowheads="1"/>
            </p:cNvSpPr>
            <p:nvPr/>
          </p:nvSpPr>
          <p:spPr bwMode="auto">
            <a:xfrm>
              <a:off x="4605160" y="2275417"/>
              <a:ext cx="503284" cy="111020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kern="0" dirty="0">
                  <a:solidFill>
                    <a:prstClr val="black"/>
                  </a:solidFill>
                  <a:cs typeface="+mn-ea"/>
                  <a:sym typeface="+mn-lt"/>
                </a:rPr>
                <a:t>明确责任需求清单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8" name="矩形 8"/>
            <p:cNvSpPr>
              <a:spLocks noChangeArrowheads="1"/>
            </p:cNvSpPr>
            <p:nvPr/>
          </p:nvSpPr>
          <p:spPr bwMode="auto">
            <a:xfrm>
              <a:off x="4605159" y="3837398"/>
              <a:ext cx="503284" cy="1267476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三清单管理</a:t>
              </a:r>
            </a:p>
          </p:txBody>
        </p:sp>
        <p:sp>
          <p:nvSpPr>
            <p:cNvPr id="119" name="矩形 8"/>
            <p:cNvSpPr>
              <a:spLocks noChangeArrowheads="1"/>
            </p:cNvSpPr>
            <p:nvPr/>
          </p:nvSpPr>
          <p:spPr bwMode="auto">
            <a:xfrm>
              <a:off x="4605158" y="5463105"/>
              <a:ext cx="503284" cy="1172511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确认责任清单</a:t>
              </a:r>
            </a:p>
          </p:txBody>
        </p:sp>
        <p:sp>
          <p:nvSpPr>
            <p:cNvPr id="121" name="矩形 8"/>
            <p:cNvSpPr>
              <a:spLocks noChangeArrowheads="1"/>
            </p:cNvSpPr>
            <p:nvPr/>
          </p:nvSpPr>
          <p:spPr bwMode="auto">
            <a:xfrm>
              <a:off x="5984303" y="3827994"/>
              <a:ext cx="503284" cy="1275511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lvl="0" algn="ctr">
                <a:defRPr/>
              </a:pPr>
              <a:r>
                <a:rPr lang="zh-CN" altLang="en-US" sz="1400" kern="0" dirty="0">
                  <a:solidFill>
                    <a:prstClr val="black"/>
                  </a:solidFill>
                  <a:cs typeface="+mn-ea"/>
                  <a:sym typeface="+mn-lt"/>
                </a:rPr>
                <a:t>共享数据推送</a:t>
              </a:r>
            </a:p>
          </p:txBody>
        </p:sp>
        <p:sp>
          <p:nvSpPr>
            <p:cNvPr id="146" name="矩形 8"/>
            <p:cNvSpPr>
              <a:spLocks noChangeArrowheads="1"/>
            </p:cNvSpPr>
            <p:nvPr/>
          </p:nvSpPr>
          <p:spPr bwMode="auto">
            <a:xfrm>
              <a:off x="9330279" y="2318260"/>
              <a:ext cx="459122" cy="1067361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主题库应用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/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数据共享</a:t>
              </a:r>
            </a:p>
          </p:txBody>
        </p:sp>
        <p:sp>
          <p:nvSpPr>
            <p:cNvPr id="149" name="圆角矩形 148"/>
            <p:cNvSpPr/>
            <p:nvPr/>
          </p:nvSpPr>
          <p:spPr>
            <a:xfrm>
              <a:off x="10373685" y="2321088"/>
              <a:ext cx="503284" cy="1067363"/>
            </a:xfrm>
            <a:prstGeom prst="roundRect">
              <a:avLst/>
            </a:prstGeom>
            <a:solidFill>
              <a:srgbClr val="FFFFFF"/>
            </a:solidFill>
            <a:ln w="952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结束</a:t>
              </a:r>
            </a:p>
          </p:txBody>
        </p:sp>
        <p:cxnSp>
          <p:nvCxnSpPr>
            <p:cNvPr id="154" name="直接箭头连接符 153"/>
            <p:cNvCxnSpPr>
              <a:stCxn id="112" idx="3"/>
              <a:endCxn id="111" idx="1"/>
            </p:cNvCxnSpPr>
            <p:nvPr/>
          </p:nvCxnSpPr>
          <p:spPr>
            <a:xfrm>
              <a:off x="1755215" y="2816183"/>
              <a:ext cx="910150" cy="1"/>
            </a:xfrm>
            <a:prstGeom prst="straightConnector1">
              <a:avLst/>
            </a:prstGeom>
            <a:noFill/>
            <a:ln w="635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62" name="直接箭头连接符 161"/>
            <p:cNvCxnSpPr>
              <a:stCxn id="114" idx="2"/>
              <a:endCxn id="118" idx="0"/>
            </p:cNvCxnSpPr>
            <p:nvPr/>
          </p:nvCxnSpPr>
          <p:spPr>
            <a:xfrm flipH="1">
              <a:off x="4856801" y="3385622"/>
              <a:ext cx="1" cy="451776"/>
            </a:xfrm>
            <a:prstGeom prst="straightConnector1">
              <a:avLst/>
            </a:prstGeom>
            <a:noFill/>
            <a:ln w="635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65" name="直接箭头连接符 164"/>
            <p:cNvCxnSpPr/>
            <p:nvPr/>
          </p:nvCxnSpPr>
          <p:spPr>
            <a:xfrm>
              <a:off x="4741767" y="5169934"/>
              <a:ext cx="0" cy="293171"/>
            </a:xfrm>
            <a:prstGeom prst="straightConnector1">
              <a:avLst/>
            </a:prstGeom>
            <a:noFill/>
            <a:ln w="635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66" name="直接箭头连接符 165"/>
            <p:cNvCxnSpPr/>
            <p:nvPr/>
          </p:nvCxnSpPr>
          <p:spPr>
            <a:xfrm flipH="1" flipV="1">
              <a:off x="4977776" y="5141252"/>
              <a:ext cx="5767" cy="321853"/>
            </a:xfrm>
            <a:prstGeom prst="straightConnector1">
              <a:avLst/>
            </a:prstGeom>
            <a:noFill/>
            <a:ln w="635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</p:grpSp>
      <p:sp>
        <p:nvSpPr>
          <p:cNvPr id="178" name="矩形 8"/>
          <p:cNvSpPr>
            <a:spLocks noChangeArrowheads="1"/>
          </p:cNvSpPr>
          <p:nvPr/>
        </p:nvSpPr>
        <p:spPr bwMode="auto">
          <a:xfrm>
            <a:off x="234636" y="1360848"/>
            <a:ext cx="867748" cy="1513088"/>
          </a:xfrm>
          <a:prstGeom prst="rect">
            <a:avLst/>
          </a:prstGeom>
          <a:solidFill>
            <a:srgbClr val="44546A"/>
          </a:solidFill>
          <a:ln w="9525" algn="ctr">
            <a:noFill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 wrap="none" anchor="ctr"/>
          <a:lstStyle/>
          <a:p>
            <a:pPr algn="ctr"/>
            <a:r>
              <a:rPr lang="zh-CN" altLang="en-US" sz="1600" b="1" kern="0" dirty="0">
                <a:solidFill>
                  <a:srgbClr val="FFFFFF"/>
                </a:solidFill>
                <a:cs typeface="+mn-ea"/>
                <a:sym typeface="+mn-lt"/>
              </a:rPr>
              <a:t>（需求）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kern="0" noProof="0" dirty="0">
                <a:solidFill>
                  <a:srgbClr val="FFFFFF"/>
                </a:solidFill>
                <a:cs typeface="+mn-ea"/>
                <a:sym typeface="+mn-lt"/>
              </a:rPr>
              <a:t>委办局</a:t>
            </a:r>
            <a:endParaRPr lang="en-US" altLang="zh-CN" sz="1600" b="1" kern="0" noProof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79" name="矩形 8"/>
          <p:cNvSpPr>
            <a:spLocks noChangeArrowheads="1"/>
          </p:cNvSpPr>
          <p:nvPr/>
        </p:nvSpPr>
        <p:spPr bwMode="auto">
          <a:xfrm>
            <a:off x="3011044" y="3180085"/>
            <a:ext cx="646477" cy="119833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沟通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方案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kern="0" dirty="0">
                <a:solidFill>
                  <a:prstClr val="black"/>
                </a:solidFill>
                <a:cs typeface="+mn-ea"/>
                <a:sym typeface="+mn-lt"/>
              </a:rPr>
              <a:t>(</a:t>
            </a:r>
            <a:r>
              <a:rPr lang="zh-CN" altLang="en-US" sz="1400" kern="0" dirty="0">
                <a:solidFill>
                  <a:prstClr val="black"/>
                </a:solidFill>
                <a:cs typeface="+mn-ea"/>
                <a:sym typeface="+mn-lt"/>
              </a:rPr>
              <a:t>三方</a:t>
            </a:r>
            <a:r>
              <a:rPr lang="en-US" altLang="zh-CN" sz="1400" kern="0" dirty="0">
                <a:solidFill>
                  <a:prstClr val="black"/>
                </a:solidFill>
                <a:cs typeface="+mn-ea"/>
                <a:sym typeface="+mn-lt"/>
              </a:rPr>
              <a:t>)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31" name="直接箭头连接符 30"/>
          <p:cNvCxnSpPr>
            <a:stCxn id="111" idx="2"/>
            <a:endCxn id="179" idx="0"/>
          </p:cNvCxnSpPr>
          <p:nvPr/>
        </p:nvCxnSpPr>
        <p:spPr>
          <a:xfrm>
            <a:off x="3334282" y="2698779"/>
            <a:ext cx="1" cy="481306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肘形连接符 34"/>
          <p:cNvCxnSpPr>
            <a:stCxn id="179" idx="3"/>
            <a:endCxn id="114" idx="1"/>
          </p:cNvCxnSpPr>
          <p:nvPr/>
        </p:nvCxnSpPr>
        <p:spPr>
          <a:xfrm flipV="1">
            <a:off x="3657521" y="2132406"/>
            <a:ext cx="1468876" cy="1646844"/>
          </a:xfrm>
          <a:prstGeom prst="bentConnector3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矩形 207"/>
          <p:cNvSpPr/>
          <p:nvPr/>
        </p:nvSpPr>
        <p:spPr>
          <a:xfrm>
            <a:off x="371945" y="725100"/>
            <a:ext cx="4192173" cy="452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6096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rgbClr val="000000"/>
                </a:solidFill>
                <a:cs typeface="+mn-ea"/>
                <a:sym typeface="+mn-lt"/>
              </a:rPr>
              <a:t>主题库</a:t>
            </a:r>
            <a:r>
              <a:rPr lang="en-US" altLang="zh-CN" sz="2000" dirty="0">
                <a:solidFill>
                  <a:srgbClr val="000000"/>
                </a:solidFill>
                <a:cs typeface="+mn-ea"/>
                <a:sym typeface="+mn-lt"/>
              </a:rPr>
              <a:t>/</a:t>
            </a:r>
            <a:r>
              <a:rPr lang="zh-CN" altLang="en-US" sz="2000" dirty="0">
                <a:solidFill>
                  <a:srgbClr val="000000"/>
                </a:solidFill>
                <a:cs typeface="+mn-ea"/>
                <a:sym typeface="+mn-lt"/>
              </a:rPr>
              <a:t>专题库建设</a:t>
            </a:r>
            <a:r>
              <a:rPr lang="en-US" altLang="zh-CN" sz="2000" dirty="0">
                <a:solidFill>
                  <a:srgbClr val="000000"/>
                </a:solidFill>
                <a:cs typeface="+mn-ea"/>
                <a:sym typeface="+mn-lt"/>
              </a:rPr>
              <a:t>——</a:t>
            </a:r>
            <a:r>
              <a:rPr lang="zh-CN" altLang="en-US" sz="2000" dirty="0">
                <a:solidFill>
                  <a:srgbClr val="000000"/>
                </a:solidFill>
                <a:cs typeface="+mn-ea"/>
                <a:sym typeface="+mn-lt"/>
              </a:rPr>
              <a:t>整体流程</a:t>
            </a:r>
          </a:p>
        </p:txBody>
      </p:sp>
      <p:sp>
        <p:nvSpPr>
          <p:cNvPr id="30" name="矩形 8"/>
          <p:cNvSpPr>
            <a:spLocks noChangeArrowheads="1"/>
          </p:cNvSpPr>
          <p:nvPr/>
        </p:nvSpPr>
        <p:spPr bwMode="auto">
          <a:xfrm>
            <a:off x="7847429" y="3183295"/>
            <a:ext cx="496176" cy="133591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建主题库并分配资源</a:t>
            </a:r>
          </a:p>
        </p:txBody>
      </p:sp>
      <p:sp>
        <p:nvSpPr>
          <p:cNvPr id="32" name="矩形 8"/>
          <p:cNvSpPr>
            <a:spLocks noChangeArrowheads="1"/>
          </p:cNvSpPr>
          <p:nvPr/>
        </p:nvSpPr>
        <p:spPr bwMode="auto">
          <a:xfrm>
            <a:off x="7831916" y="1595890"/>
            <a:ext cx="496169" cy="1117904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主题库开发</a:t>
            </a:r>
          </a:p>
        </p:txBody>
      </p:sp>
      <p:sp>
        <p:nvSpPr>
          <p:cNvPr id="33" name="矩形 8"/>
          <p:cNvSpPr>
            <a:spLocks noChangeArrowheads="1"/>
          </p:cNvSpPr>
          <p:nvPr/>
        </p:nvSpPr>
        <p:spPr bwMode="auto">
          <a:xfrm>
            <a:off x="9044872" y="1595890"/>
            <a:ext cx="496169" cy="1117904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kern="0" dirty="0">
                <a:solidFill>
                  <a:prstClr val="black"/>
                </a:solidFill>
                <a:cs typeface="+mn-ea"/>
                <a:sym typeface="+mn-lt"/>
              </a:rPr>
              <a:t>生成资源目录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6" name="直接箭头连接符 5"/>
          <p:cNvCxnSpPr>
            <a:stCxn id="121" idx="3"/>
            <a:endCxn id="30" idx="1"/>
          </p:cNvCxnSpPr>
          <p:nvPr/>
        </p:nvCxnSpPr>
        <p:spPr>
          <a:xfrm>
            <a:off x="7124750" y="3845069"/>
            <a:ext cx="722679" cy="6181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V="1">
            <a:off x="8095517" y="2713794"/>
            <a:ext cx="7342" cy="431401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肘形连接符 9"/>
          <p:cNvCxnSpPr>
            <a:stCxn id="119" idx="3"/>
            <a:endCxn id="121" idx="2"/>
          </p:cNvCxnSpPr>
          <p:nvPr/>
        </p:nvCxnSpPr>
        <p:spPr>
          <a:xfrm flipV="1">
            <a:off x="5660673" y="4513024"/>
            <a:ext cx="1196938" cy="990645"/>
          </a:xfrm>
          <a:prstGeom prst="bentConnector2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32" idx="3"/>
            <a:endCxn id="33" idx="1"/>
          </p:cNvCxnSpPr>
          <p:nvPr/>
        </p:nvCxnSpPr>
        <p:spPr>
          <a:xfrm>
            <a:off x="8328085" y="2154842"/>
            <a:ext cx="716787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>
            <a:endCxn id="146" idx="1"/>
          </p:cNvCxnSpPr>
          <p:nvPr/>
        </p:nvCxnSpPr>
        <p:spPr>
          <a:xfrm>
            <a:off x="9541041" y="2154842"/>
            <a:ext cx="601463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stCxn id="146" idx="3"/>
            <a:endCxn id="149" idx="1"/>
          </p:cNvCxnSpPr>
          <p:nvPr/>
        </p:nvCxnSpPr>
        <p:spPr>
          <a:xfrm>
            <a:off x="10629900" y="2154842"/>
            <a:ext cx="620266" cy="2963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肘形连接符 21"/>
          <p:cNvCxnSpPr>
            <a:stCxn id="121" idx="0"/>
          </p:cNvCxnSpPr>
          <p:nvPr/>
        </p:nvCxnSpPr>
        <p:spPr>
          <a:xfrm rot="16200000" flipV="1">
            <a:off x="5748006" y="2067509"/>
            <a:ext cx="1022272" cy="1196938"/>
          </a:xfrm>
          <a:prstGeom prst="bentConnector2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en-US" dirty="0">
                <a:latin typeface="+mn-lt"/>
                <a:ea typeface="+mn-ea"/>
                <a:cs typeface="+mn-ea"/>
                <a:sym typeface="+mn-lt"/>
              </a:rPr>
              <a:t>主题库/专题库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工作步骤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827663" y="1929370"/>
            <a:ext cx="7377294" cy="4032835"/>
            <a:chOff x="3241934" y="2439985"/>
            <a:chExt cx="8346103" cy="3804352"/>
          </a:xfrm>
        </p:grpSpPr>
        <p:sp>
          <p:nvSpPr>
            <p:cNvPr id="34" name="MH_Other_1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>
              <a:off x="3861058" y="2716912"/>
              <a:ext cx="0" cy="3527425"/>
            </a:xfrm>
            <a:prstGeom prst="line">
              <a:avLst/>
            </a:prstGeom>
            <a:noFill/>
            <a:ln w="6350" cmpd="sng">
              <a:solidFill>
                <a:srgbClr val="C2C2C2"/>
              </a:solidFill>
              <a:prstDash val="dash"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36" name="MH_Other_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3857884" y="2986786"/>
              <a:ext cx="4244975" cy="0"/>
            </a:xfrm>
            <a:prstGeom prst="line">
              <a:avLst/>
            </a:prstGeom>
            <a:noFill/>
            <a:ln w="6350" cap="rnd">
              <a:solidFill>
                <a:srgbClr val="C2C2C2"/>
              </a:solidFill>
              <a:prstDash val="dash"/>
              <a:round/>
              <a:headEnd type="oval" w="sm" len="sm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38" name="MH_Other_3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>
              <a:off x="3857884" y="3839274"/>
              <a:ext cx="4244975" cy="0"/>
            </a:xfrm>
            <a:prstGeom prst="line">
              <a:avLst/>
            </a:prstGeom>
            <a:noFill/>
            <a:ln w="6350" cap="rnd">
              <a:solidFill>
                <a:srgbClr val="C2C2C2"/>
              </a:solidFill>
              <a:prstDash val="dash"/>
              <a:round/>
              <a:headEnd type="oval" w="sm" len="sm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39" name="MH_Other_4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V="1">
              <a:off x="3857884" y="4644137"/>
              <a:ext cx="4244975" cy="3175"/>
            </a:xfrm>
            <a:prstGeom prst="line">
              <a:avLst/>
            </a:prstGeom>
            <a:noFill/>
            <a:ln w="6350" cap="rnd">
              <a:solidFill>
                <a:srgbClr val="C2C2C2"/>
              </a:solidFill>
              <a:prstDash val="dash"/>
              <a:round/>
              <a:headEnd type="oval" w="sm" len="sm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40" name="MH_Other_5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 flipV="1">
              <a:off x="3857884" y="5472811"/>
              <a:ext cx="4244975" cy="1588"/>
            </a:xfrm>
            <a:prstGeom prst="line">
              <a:avLst/>
            </a:prstGeom>
            <a:noFill/>
            <a:ln w="6350" cap="rnd">
              <a:solidFill>
                <a:srgbClr val="C2C2C2"/>
              </a:solidFill>
              <a:prstDash val="dash"/>
              <a:round/>
              <a:headEnd type="oval" w="sm" len="sm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41" name="MH_Other_6"/>
            <p:cNvSpPr/>
            <p:nvPr>
              <p:custDataLst>
                <p:tags r:id="rId10"/>
              </p:custDataLst>
            </p:nvPr>
          </p:nvSpPr>
          <p:spPr bwMode="gray">
            <a:xfrm>
              <a:off x="3313371" y="2731199"/>
              <a:ext cx="1085850" cy="188912"/>
            </a:xfrm>
            <a:custGeom>
              <a:avLst/>
              <a:gdLst>
                <a:gd name="T0" fmla="*/ 2381 w 1120"/>
                <a:gd name="T1" fmla="*/ 46 h 252"/>
                <a:gd name="T2" fmla="*/ 2371 w 1120"/>
                <a:gd name="T3" fmla="*/ 46 h 252"/>
                <a:gd name="T4" fmla="*/ 2337 w 1120"/>
                <a:gd name="T5" fmla="*/ 45 h 252"/>
                <a:gd name="T6" fmla="*/ 2284 w 1120"/>
                <a:gd name="T7" fmla="*/ 44 h 252"/>
                <a:gd name="T8" fmla="*/ 2208 w 1120"/>
                <a:gd name="T9" fmla="*/ 43 h 252"/>
                <a:gd name="T10" fmla="*/ 2110 w 1120"/>
                <a:gd name="T11" fmla="*/ 41 h 252"/>
                <a:gd name="T12" fmla="*/ 1996 w 1120"/>
                <a:gd name="T13" fmla="*/ 39 h 252"/>
                <a:gd name="T14" fmla="*/ 1862 w 1120"/>
                <a:gd name="T15" fmla="*/ 38 h 252"/>
                <a:gd name="T16" fmla="*/ 1712 w 1120"/>
                <a:gd name="T17" fmla="*/ 36 h 252"/>
                <a:gd name="T18" fmla="*/ 1553 w 1120"/>
                <a:gd name="T19" fmla="*/ 35 h 252"/>
                <a:gd name="T20" fmla="*/ 1373 w 1120"/>
                <a:gd name="T21" fmla="*/ 34 h 252"/>
                <a:gd name="T22" fmla="*/ 1180 w 1120"/>
                <a:gd name="T23" fmla="*/ 34 h 252"/>
                <a:gd name="T24" fmla="*/ 990 w 1120"/>
                <a:gd name="T25" fmla="*/ 34 h 252"/>
                <a:gd name="T26" fmla="*/ 815 w 1120"/>
                <a:gd name="T27" fmla="*/ 35 h 252"/>
                <a:gd name="T28" fmla="*/ 654 w 1120"/>
                <a:gd name="T29" fmla="*/ 36 h 252"/>
                <a:gd name="T30" fmla="*/ 506 w 1120"/>
                <a:gd name="T31" fmla="*/ 38 h 252"/>
                <a:gd name="T32" fmla="*/ 380 w 1120"/>
                <a:gd name="T33" fmla="*/ 39 h 252"/>
                <a:gd name="T34" fmla="*/ 269 w 1120"/>
                <a:gd name="T35" fmla="*/ 41 h 252"/>
                <a:gd name="T36" fmla="*/ 173 w 1120"/>
                <a:gd name="T37" fmla="*/ 43 h 252"/>
                <a:gd name="T38" fmla="*/ 98 w 1120"/>
                <a:gd name="T39" fmla="*/ 44 h 252"/>
                <a:gd name="T40" fmla="*/ 42 w 1120"/>
                <a:gd name="T41" fmla="*/ 45 h 252"/>
                <a:gd name="T42" fmla="*/ 12 w 1120"/>
                <a:gd name="T43" fmla="*/ 46 h 252"/>
                <a:gd name="T44" fmla="*/ 0 w 1120"/>
                <a:gd name="T45" fmla="*/ 46 h 252"/>
                <a:gd name="T46" fmla="*/ 0 w 1120"/>
                <a:gd name="T47" fmla="*/ 11 h 252"/>
                <a:gd name="T48" fmla="*/ 1189 w 1120"/>
                <a:gd name="T49" fmla="*/ 0 h 252"/>
                <a:gd name="T50" fmla="*/ 2381 w 1120"/>
                <a:gd name="T51" fmla="*/ 11 h 252"/>
                <a:gd name="T52" fmla="*/ 2381 w 1120"/>
                <a:gd name="T53" fmla="*/ 46 h 252"/>
                <a:gd name="T54" fmla="*/ 2381 w 1120"/>
                <a:gd name="T55" fmla="*/ 46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zh-CN" altLang="en-US" sz="18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2" name="MH_Other_7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gray">
            <a:xfrm>
              <a:off x="3241934" y="2448624"/>
              <a:ext cx="1230313" cy="392112"/>
            </a:xfrm>
            <a:prstGeom prst="roundRect">
              <a:avLst>
                <a:gd name="adj" fmla="val 8924"/>
              </a:avLst>
            </a:prstGeom>
            <a:solidFill>
              <a:srgbClr val="507AAE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  <a:cs typeface="+mn-ea"/>
                  <a:sym typeface="+mn-lt"/>
                </a:rPr>
                <a:t>1</a:t>
              </a:r>
              <a:endParaRPr lang="en-US" altLang="zh-CN" sz="18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3" name="MH_Other_8"/>
            <p:cNvSpPr/>
            <p:nvPr>
              <p:custDataLst>
                <p:tags r:id="rId12"/>
              </p:custDataLst>
            </p:nvPr>
          </p:nvSpPr>
          <p:spPr bwMode="gray">
            <a:xfrm>
              <a:off x="3313371" y="3547174"/>
              <a:ext cx="1085850" cy="188912"/>
            </a:xfrm>
            <a:custGeom>
              <a:avLst/>
              <a:gdLst>
                <a:gd name="T0" fmla="*/ 2381 w 1120"/>
                <a:gd name="T1" fmla="*/ 46 h 252"/>
                <a:gd name="T2" fmla="*/ 2371 w 1120"/>
                <a:gd name="T3" fmla="*/ 46 h 252"/>
                <a:gd name="T4" fmla="*/ 2337 w 1120"/>
                <a:gd name="T5" fmla="*/ 45 h 252"/>
                <a:gd name="T6" fmla="*/ 2284 w 1120"/>
                <a:gd name="T7" fmla="*/ 44 h 252"/>
                <a:gd name="T8" fmla="*/ 2208 w 1120"/>
                <a:gd name="T9" fmla="*/ 43 h 252"/>
                <a:gd name="T10" fmla="*/ 2110 w 1120"/>
                <a:gd name="T11" fmla="*/ 41 h 252"/>
                <a:gd name="T12" fmla="*/ 1996 w 1120"/>
                <a:gd name="T13" fmla="*/ 39 h 252"/>
                <a:gd name="T14" fmla="*/ 1862 w 1120"/>
                <a:gd name="T15" fmla="*/ 38 h 252"/>
                <a:gd name="T16" fmla="*/ 1712 w 1120"/>
                <a:gd name="T17" fmla="*/ 36 h 252"/>
                <a:gd name="T18" fmla="*/ 1553 w 1120"/>
                <a:gd name="T19" fmla="*/ 35 h 252"/>
                <a:gd name="T20" fmla="*/ 1373 w 1120"/>
                <a:gd name="T21" fmla="*/ 34 h 252"/>
                <a:gd name="T22" fmla="*/ 1180 w 1120"/>
                <a:gd name="T23" fmla="*/ 34 h 252"/>
                <a:gd name="T24" fmla="*/ 990 w 1120"/>
                <a:gd name="T25" fmla="*/ 34 h 252"/>
                <a:gd name="T26" fmla="*/ 815 w 1120"/>
                <a:gd name="T27" fmla="*/ 35 h 252"/>
                <a:gd name="T28" fmla="*/ 654 w 1120"/>
                <a:gd name="T29" fmla="*/ 36 h 252"/>
                <a:gd name="T30" fmla="*/ 506 w 1120"/>
                <a:gd name="T31" fmla="*/ 38 h 252"/>
                <a:gd name="T32" fmla="*/ 380 w 1120"/>
                <a:gd name="T33" fmla="*/ 39 h 252"/>
                <a:gd name="T34" fmla="*/ 269 w 1120"/>
                <a:gd name="T35" fmla="*/ 41 h 252"/>
                <a:gd name="T36" fmla="*/ 173 w 1120"/>
                <a:gd name="T37" fmla="*/ 43 h 252"/>
                <a:gd name="T38" fmla="*/ 98 w 1120"/>
                <a:gd name="T39" fmla="*/ 44 h 252"/>
                <a:gd name="T40" fmla="*/ 42 w 1120"/>
                <a:gd name="T41" fmla="*/ 45 h 252"/>
                <a:gd name="T42" fmla="*/ 12 w 1120"/>
                <a:gd name="T43" fmla="*/ 46 h 252"/>
                <a:gd name="T44" fmla="*/ 0 w 1120"/>
                <a:gd name="T45" fmla="*/ 46 h 252"/>
                <a:gd name="T46" fmla="*/ 0 w 1120"/>
                <a:gd name="T47" fmla="*/ 11 h 252"/>
                <a:gd name="T48" fmla="*/ 1189 w 1120"/>
                <a:gd name="T49" fmla="*/ 0 h 252"/>
                <a:gd name="T50" fmla="*/ 2381 w 1120"/>
                <a:gd name="T51" fmla="*/ 11 h 252"/>
                <a:gd name="T52" fmla="*/ 2381 w 1120"/>
                <a:gd name="T53" fmla="*/ 46 h 252"/>
                <a:gd name="T54" fmla="*/ 2381 w 1120"/>
                <a:gd name="T55" fmla="*/ 46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zh-CN" altLang="en-US" sz="18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4" name="MH_Other_9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gray">
            <a:xfrm>
              <a:off x="3241934" y="3264599"/>
              <a:ext cx="1230313" cy="392112"/>
            </a:xfrm>
            <a:prstGeom prst="roundRect">
              <a:avLst>
                <a:gd name="adj" fmla="val 9785"/>
              </a:avLst>
            </a:prstGeom>
            <a:solidFill>
              <a:srgbClr val="507AAE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  <a:cs typeface="+mn-ea"/>
                  <a:sym typeface="+mn-lt"/>
                </a:rPr>
                <a:t>2</a:t>
              </a:r>
              <a:endParaRPr lang="en-US" altLang="zh-CN" sz="18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5" name="MH_Other_10"/>
            <p:cNvSpPr/>
            <p:nvPr>
              <p:custDataLst>
                <p:tags r:id="rId14"/>
              </p:custDataLst>
            </p:nvPr>
          </p:nvSpPr>
          <p:spPr bwMode="gray">
            <a:xfrm>
              <a:off x="3313371" y="4363149"/>
              <a:ext cx="1085850" cy="188912"/>
            </a:xfrm>
            <a:custGeom>
              <a:avLst/>
              <a:gdLst>
                <a:gd name="T0" fmla="*/ 2381 w 1120"/>
                <a:gd name="T1" fmla="*/ 46 h 252"/>
                <a:gd name="T2" fmla="*/ 2371 w 1120"/>
                <a:gd name="T3" fmla="*/ 46 h 252"/>
                <a:gd name="T4" fmla="*/ 2337 w 1120"/>
                <a:gd name="T5" fmla="*/ 45 h 252"/>
                <a:gd name="T6" fmla="*/ 2284 w 1120"/>
                <a:gd name="T7" fmla="*/ 44 h 252"/>
                <a:gd name="T8" fmla="*/ 2208 w 1120"/>
                <a:gd name="T9" fmla="*/ 43 h 252"/>
                <a:gd name="T10" fmla="*/ 2110 w 1120"/>
                <a:gd name="T11" fmla="*/ 41 h 252"/>
                <a:gd name="T12" fmla="*/ 1996 w 1120"/>
                <a:gd name="T13" fmla="*/ 39 h 252"/>
                <a:gd name="T14" fmla="*/ 1862 w 1120"/>
                <a:gd name="T15" fmla="*/ 38 h 252"/>
                <a:gd name="T16" fmla="*/ 1712 w 1120"/>
                <a:gd name="T17" fmla="*/ 36 h 252"/>
                <a:gd name="T18" fmla="*/ 1553 w 1120"/>
                <a:gd name="T19" fmla="*/ 35 h 252"/>
                <a:gd name="T20" fmla="*/ 1373 w 1120"/>
                <a:gd name="T21" fmla="*/ 34 h 252"/>
                <a:gd name="T22" fmla="*/ 1180 w 1120"/>
                <a:gd name="T23" fmla="*/ 34 h 252"/>
                <a:gd name="T24" fmla="*/ 990 w 1120"/>
                <a:gd name="T25" fmla="*/ 34 h 252"/>
                <a:gd name="T26" fmla="*/ 815 w 1120"/>
                <a:gd name="T27" fmla="*/ 35 h 252"/>
                <a:gd name="T28" fmla="*/ 654 w 1120"/>
                <a:gd name="T29" fmla="*/ 36 h 252"/>
                <a:gd name="T30" fmla="*/ 506 w 1120"/>
                <a:gd name="T31" fmla="*/ 38 h 252"/>
                <a:gd name="T32" fmla="*/ 380 w 1120"/>
                <a:gd name="T33" fmla="*/ 39 h 252"/>
                <a:gd name="T34" fmla="*/ 269 w 1120"/>
                <a:gd name="T35" fmla="*/ 41 h 252"/>
                <a:gd name="T36" fmla="*/ 173 w 1120"/>
                <a:gd name="T37" fmla="*/ 43 h 252"/>
                <a:gd name="T38" fmla="*/ 98 w 1120"/>
                <a:gd name="T39" fmla="*/ 44 h 252"/>
                <a:gd name="T40" fmla="*/ 42 w 1120"/>
                <a:gd name="T41" fmla="*/ 45 h 252"/>
                <a:gd name="T42" fmla="*/ 12 w 1120"/>
                <a:gd name="T43" fmla="*/ 46 h 252"/>
                <a:gd name="T44" fmla="*/ 0 w 1120"/>
                <a:gd name="T45" fmla="*/ 46 h 252"/>
                <a:gd name="T46" fmla="*/ 0 w 1120"/>
                <a:gd name="T47" fmla="*/ 11 h 252"/>
                <a:gd name="T48" fmla="*/ 1189 w 1120"/>
                <a:gd name="T49" fmla="*/ 0 h 252"/>
                <a:gd name="T50" fmla="*/ 2381 w 1120"/>
                <a:gd name="T51" fmla="*/ 11 h 252"/>
                <a:gd name="T52" fmla="*/ 2381 w 1120"/>
                <a:gd name="T53" fmla="*/ 46 h 252"/>
                <a:gd name="T54" fmla="*/ 2381 w 1120"/>
                <a:gd name="T55" fmla="*/ 46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zh-CN" altLang="en-US" sz="18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6" name="MH_Other_11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gray">
            <a:xfrm>
              <a:off x="3241934" y="4080574"/>
              <a:ext cx="1230313" cy="392112"/>
            </a:xfrm>
            <a:prstGeom prst="roundRect">
              <a:avLst>
                <a:gd name="adj" fmla="val 8064"/>
              </a:avLst>
            </a:prstGeom>
            <a:solidFill>
              <a:srgbClr val="507AAE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  <a:cs typeface="+mn-ea"/>
                  <a:sym typeface="+mn-lt"/>
                </a:rPr>
                <a:t>3</a:t>
              </a:r>
              <a:endParaRPr lang="en-US" altLang="zh-CN" sz="18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8" name="MH_Other_12"/>
            <p:cNvSpPr/>
            <p:nvPr>
              <p:custDataLst>
                <p:tags r:id="rId16"/>
              </p:custDataLst>
            </p:nvPr>
          </p:nvSpPr>
          <p:spPr bwMode="gray">
            <a:xfrm>
              <a:off x="3313371" y="5179124"/>
              <a:ext cx="1085850" cy="188912"/>
            </a:xfrm>
            <a:custGeom>
              <a:avLst/>
              <a:gdLst>
                <a:gd name="T0" fmla="*/ 3937 w 1120"/>
                <a:gd name="T1" fmla="*/ 15 h 252"/>
                <a:gd name="T2" fmla="*/ 3920 w 1120"/>
                <a:gd name="T3" fmla="*/ 15 h 252"/>
                <a:gd name="T4" fmla="*/ 3863 w 1120"/>
                <a:gd name="T5" fmla="*/ 15 h 252"/>
                <a:gd name="T6" fmla="*/ 3776 w 1120"/>
                <a:gd name="T7" fmla="*/ 14 h 252"/>
                <a:gd name="T8" fmla="*/ 3650 w 1120"/>
                <a:gd name="T9" fmla="*/ 14 h 252"/>
                <a:gd name="T10" fmla="*/ 3488 w 1120"/>
                <a:gd name="T11" fmla="*/ 13 h 252"/>
                <a:gd name="T12" fmla="*/ 3300 w 1120"/>
                <a:gd name="T13" fmla="*/ 13 h 252"/>
                <a:gd name="T14" fmla="*/ 3079 w 1120"/>
                <a:gd name="T15" fmla="*/ 13 h 252"/>
                <a:gd name="T16" fmla="*/ 2830 w 1120"/>
                <a:gd name="T17" fmla="*/ 11 h 252"/>
                <a:gd name="T18" fmla="*/ 2567 w 1120"/>
                <a:gd name="T19" fmla="*/ 11 h 252"/>
                <a:gd name="T20" fmla="*/ 2271 w 1120"/>
                <a:gd name="T21" fmla="*/ 11 h 252"/>
                <a:gd name="T22" fmla="*/ 1950 w 1120"/>
                <a:gd name="T23" fmla="*/ 11 h 252"/>
                <a:gd name="T24" fmla="*/ 1636 w 1120"/>
                <a:gd name="T25" fmla="*/ 11 h 252"/>
                <a:gd name="T26" fmla="*/ 1347 w 1120"/>
                <a:gd name="T27" fmla="*/ 11 h 252"/>
                <a:gd name="T28" fmla="*/ 1082 w 1120"/>
                <a:gd name="T29" fmla="*/ 11 h 252"/>
                <a:gd name="T30" fmla="*/ 837 w 1120"/>
                <a:gd name="T31" fmla="*/ 13 h 252"/>
                <a:gd name="T32" fmla="*/ 628 w 1120"/>
                <a:gd name="T33" fmla="*/ 13 h 252"/>
                <a:gd name="T34" fmla="*/ 444 w 1120"/>
                <a:gd name="T35" fmla="*/ 13 h 252"/>
                <a:gd name="T36" fmla="*/ 286 w 1120"/>
                <a:gd name="T37" fmla="*/ 14 h 252"/>
                <a:gd name="T38" fmla="*/ 162 w 1120"/>
                <a:gd name="T39" fmla="*/ 14 h 252"/>
                <a:gd name="T40" fmla="*/ 69 w 1120"/>
                <a:gd name="T41" fmla="*/ 15 h 252"/>
                <a:gd name="T42" fmla="*/ 20 w 1120"/>
                <a:gd name="T43" fmla="*/ 15 h 252"/>
                <a:gd name="T44" fmla="*/ 0 w 1120"/>
                <a:gd name="T45" fmla="*/ 15 h 252"/>
                <a:gd name="T46" fmla="*/ 0 w 1120"/>
                <a:gd name="T47" fmla="*/ 4 h 252"/>
                <a:gd name="T48" fmla="*/ 1966 w 1120"/>
                <a:gd name="T49" fmla="*/ 0 h 252"/>
                <a:gd name="T50" fmla="*/ 3937 w 1120"/>
                <a:gd name="T51" fmla="*/ 4 h 252"/>
                <a:gd name="T52" fmla="*/ 3937 w 1120"/>
                <a:gd name="T53" fmla="*/ 15 h 252"/>
                <a:gd name="T54" fmla="*/ 3937 w 1120"/>
                <a:gd name="T55" fmla="*/ 15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49" name="MH_Other_13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gray">
            <a:xfrm>
              <a:off x="3241934" y="4896549"/>
              <a:ext cx="1230313" cy="392112"/>
            </a:xfrm>
            <a:prstGeom prst="roundRect">
              <a:avLst>
                <a:gd name="adj" fmla="val 9785"/>
              </a:avLst>
            </a:prstGeom>
            <a:solidFill>
              <a:srgbClr val="507AAE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0" name="MH_Other_14"/>
            <p:cNvSpPr/>
            <p:nvPr>
              <p:custDataLst>
                <p:tags r:id="rId18"/>
              </p:custDataLst>
            </p:nvPr>
          </p:nvSpPr>
          <p:spPr bwMode="gray">
            <a:xfrm>
              <a:off x="3313371" y="5942712"/>
              <a:ext cx="1085850" cy="188913"/>
            </a:xfrm>
            <a:custGeom>
              <a:avLst/>
              <a:gdLst>
                <a:gd name="T0" fmla="*/ 3937 w 1120"/>
                <a:gd name="T1" fmla="*/ 15 h 252"/>
                <a:gd name="T2" fmla="*/ 3920 w 1120"/>
                <a:gd name="T3" fmla="*/ 15 h 252"/>
                <a:gd name="T4" fmla="*/ 3863 w 1120"/>
                <a:gd name="T5" fmla="*/ 15 h 252"/>
                <a:gd name="T6" fmla="*/ 3776 w 1120"/>
                <a:gd name="T7" fmla="*/ 14 h 252"/>
                <a:gd name="T8" fmla="*/ 3650 w 1120"/>
                <a:gd name="T9" fmla="*/ 14 h 252"/>
                <a:gd name="T10" fmla="*/ 3488 w 1120"/>
                <a:gd name="T11" fmla="*/ 13 h 252"/>
                <a:gd name="T12" fmla="*/ 3300 w 1120"/>
                <a:gd name="T13" fmla="*/ 13 h 252"/>
                <a:gd name="T14" fmla="*/ 3079 w 1120"/>
                <a:gd name="T15" fmla="*/ 13 h 252"/>
                <a:gd name="T16" fmla="*/ 2830 w 1120"/>
                <a:gd name="T17" fmla="*/ 11 h 252"/>
                <a:gd name="T18" fmla="*/ 2567 w 1120"/>
                <a:gd name="T19" fmla="*/ 11 h 252"/>
                <a:gd name="T20" fmla="*/ 2271 w 1120"/>
                <a:gd name="T21" fmla="*/ 11 h 252"/>
                <a:gd name="T22" fmla="*/ 1950 w 1120"/>
                <a:gd name="T23" fmla="*/ 11 h 252"/>
                <a:gd name="T24" fmla="*/ 1636 w 1120"/>
                <a:gd name="T25" fmla="*/ 11 h 252"/>
                <a:gd name="T26" fmla="*/ 1347 w 1120"/>
                <a:gd name="T27" fmla="*/ 11 h 252"/>
                <a:gd name="T28" fmla="*/ 1082 w 1120"/>
                <a:gd name="T29" fmla="*/ 11 h 252"/>
                <a:gd name="T30" fmla="*/ 837 w 1120"/>
                <a:gd name="T31" fmla="*/ 13 h 252"/>
                <a:gd name="T32" fmla="*/ 628 w 1120"/>
                <a:gd name="T33" fmla="*/ 13 h 252"/>
                <a:gd name="T34" fmla="*/ 444 w 1120"/>
                <a:gd name="T35" fmla="*/ 13 h 252"/>
                <a:gd name="T36" fmla="*/ 286 w 1120"/>
                <a:gd name="T37" fmla="*/ 14 h 252"/>
                <a:gd name="T38" fmla="*/ 162 w 1120"/>
                <a:gd name="T39" fmla="*/ 14 h 252"/>
                <a:gd name="T40" fmla="*/ 69 w 1120"/>
                <a:gd name="T41" fmla="*/ 15 h 252"/>
                <a:gd name="T42" fmla="*/ 20 w 1120"/>
                <a:gd name="T43" fmla="*/ 15 h 252"/>
                <a:gd name="T44" fmla="*/ 0 w 1120"/>
                <a:gd name="T45" fmla="*/ 15 h 252"/>
                <a:gd name="T46" fmla="*/ 0 w 1120"/>
                <a:gd name="T47" fmla="*/ 4 h 252"/>
                <a:gd name="T48" fmla="*/ 1966 w 1120"/>
                <a:gd name="T49" fmla="*/ 0 h 252"/>
                <a:gd name="T50" fmla="*/ 3937 w 1120"/>
                <a:gd name="T51" fmla="*/ 4 h 252"/>
                <a:gd name="T52" fmla="*/ 3937 w 1120"/>
                <a:gd name="T53" fmla="*/ 15 h 252"/>
                <a:gd name="T54" fmla="*/ 3937 w 1120"/>
                <a:gd name="T55" fmla="*/ 15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51" name="MH_Other_15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gray">
            <a:xfrm>
              <a:off x="3241934" y="5660137"/>
              <a:ext cx="1230313" cy="392113"/>
            </a:xfrm>
            <a:prstGeom prst="roundRect">
              <a:avLst>
                <a:gd name="adj" fmla="val 9785"/>
              </a:avLst>
            </a:prstGeom>
            <a:solidFill>
              <a:srgbClr val="507AAE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chemeClr val="bg1"/>
                  </a:solidFill>
                  <a:cs typeface="+mn-ea"/>
                  <a:sym typeface="+mn-lt"/>
                </a:rPr>
                <a:t>5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2" name="MH_Other_16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V="1">
              <a:off x="3857884" y="6234812"/>
              <a:ext cx="4244975" cy="3175"/>
            </a:xfrm>
            <a:prstGeom prst="line">
              <a:avLst/>
            </a:prstGeom>
            <a:noFill/>
            <a:ln w="6350" cap="rnd">
              <a:solidFill>
                <a:srgbClr val="C2C2C2"/>
              </a:solidFill>
              <a:prstDash val="dash"/>
              <a:round/>
              <a:headEnd type="oval" w="sm" len="sm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53" name="MH_SubTitle_1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5046269" y="2439985"/>
              <a:ext cx="6541768" cy="56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000" b="1" dirty="0">
                  <a:solidFill>
                    <a:srgbClr val="507AAE"/>
                  </a:solidFill>
                  <a:latin typeface="+mn-lt"/>
                  <a:ea typeface="+mn-ea"/>
                  <a:cs typeface="+mn-ea"/>
                  <a:sym typeface="+mn-lt"/>
                </a:rPr>
                <a:t>提出需求</a:t>
              </a:r>
              <a:r>
                <a:rPr lang="zh-CN" altLang="en-US" sz="2000" dirty="0">
                  <a:solidFill>
                    <a:srgbClr val="507AAE"/>
                  </a:solidFill>
                  <a:latin typeface="+mn-lt"/>
                  <a:ea typeface="+mn-ea"/>
                  <a:cs typeface="+mn-ea"/>
                  <a:sym typeface="+mn-lt"/>
                </a:rPr>
                <a:t>：</a:t>
              </a:r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依据业务逻辑提出主题库建设需求</a:t>
              </a:r>
              <a:endParaRPr lang="da-DK" altLang="zh-CN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8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422554" y="2702538"/>
            <a:ext cx="5782405" cy="599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rgbClr val="507AAE"/>
                </a:solidFill>
                <a:latin typeface="+mn-lt"/>
                <a:ea typeface="+mn-ea"/>
                <a:cs typeface="+mn-ea"/>
                <a:sym typeface="+mn-lt"/>
              </a:rPr>
              <a:t>沟通方案：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牵头委办与大数据中心沟通需求及实施方案</a:t>
            </a:r>
            <a:endParaRPr lang="da-DK" altLang="zh-CN" sz="1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422553" y="4441755"/>
            <a:ext cx="6437435" cy="599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rgbClr val="507AAE"/>
                </a:solidFill>
                <a:latin typeface="+mn-lt"/>
                <a:ea typeface="+mn-ea"/>
                <a:cs typeface="+mn-ea"/>
                <a:sym typeface="+mn-lt"/>
              </a:rPr>
              <a:t>申请数据资源：</a:t>
            </a:r>
            <a:r>
              <a:rPr lang="zh-CN" altLang="en-US" sz="1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通过三清单流程，向数据共享委办申请数据资源</a:t>
            </a:r>
            <a:endParaRPr lang="zh-CN" altLang="en-US" sz="1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1" name="MH_SubTitle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422553" y="3575934"/>
            <a:ext cx="8491703" cy="599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rgbClr val="507AAE"/>
                </a:solidFill>
                <a:latin typeface="+mn-lt"/>
                <a:ea typeface="+mn-ea"/>
                <a:cs typeface="+mn-ea"/>
                <a:sym typeface="+mn-lt"/>
              </a:rPr>
              <a:t>申请账号和数据库空间：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与中心对接组沟通申请；如已有门户账号，只需申请数据空间</a:t>
            </a:r>
            <a:endParaRPr lang="da-DK" altLang="zh-CN" sz="1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18580" y="1063452"/>
            <a:ext cx="5644494" cy="452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6096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rgbClr val="000000"/>
                </a:solidFill>
                <a:cs typeface="+mn-ea"/>
                <a:sym typeface="+mn-lt"/>
              </a:rPr>
              <a:t>委办</a:t>
            </a:r>
            <a:r>
              <a:rPr lang="en-US" altLang="zh-CN" sz="2000" dirty="0">
                <a:solidFill>
                  <a:srgbClr val="000000"/>
                </a:solidFill>
                <a:cs typeface="+mn-ea"/>
                <a:sym typeface="+mn-lt"/>
              </a:rPr>
              <a:t>(</a:t>
            </a:r>
            <a:r>
              <a:rPr lang="zh-CN" altLang="en-US" sz="2000" dirty="0">
                <a:solidFill>
                  <a:srgbClr val="000000"/>
                </a:solidFill>
                <a:cs typeface="+mn-ea"/>
                <a:sym typeface="+mn-lt"/>
              </a:rPr>
              <a:t>牵头方</a:t>
            </a:r>
            <a:r>
              <a:rPr lang="en-US" altLang="zh-CN" sz="2000" dirty="0">
                <a:solidFill>
                  <a:srgbClr val="000000"/>
                </a:solidFill>
                <a:cs typeface="+mn-ea"/>
                <a:sym typeface="+mn-lt"/>
              </a:rPr>
              <a:t>)</a:t>
            </a:r>
            <a:r>
              <a:rPr lang="zh-CN" altLang="en-US" sz="2000" dirty="0">
                <a:solidFill>
                  <a:srgbClr val="000000"/>
                </a:solidFill>
                <a:cs typeface="+mn-ea"/>
                <a:sym typeface="+mn-lt"/>
              </a:rPr>
              <a:t>主题库</a:t>
            </a:r>
            <a:r>
              <a:rPr lang="en-US" altLang="zh-CN" sz="2000" dirty="0">
                <a:solidFill>
                  <a:srgbClr val="000000"/>
                </a:solidFill>
                <a:cs typeface="+mn-ea"/>
                <a:sym typeface="+mn-lt"/>
              </a:rPr>
              <a:t>/</a:t>
            </a:r>
            <a:r>
              <a:rPr lang="zh-CN" altLang="en-US" sz="2000" dirty="0">
                <a:solidFill>
                  <a:srgbClr val="000000"/>
                </a:solidFill>
                <a:cs typeface="+mn-ea"/>
                <a:sym typeface="+mn-lt"/>
              </a:rPr>
              <a:t>专题库建设</a:t>
            </a:r>
            <a:r>
              <a:rPr lang="en-US" altLang="zh-CN" sz="2000" dirty="0">
                <a:solidFill>
                  <a:srgbClr val="000000"/>
                </a:solidFill>
                <a:cs typeface="+mn-ea"/>
                <a:sym typeface="+mn-lt"/>
              </a:rPr>
              <a:t>——</a:t>
            </a:r>
            <a:r>
              <a:rPr lang="zh-CN" altLang="en-US" sz="2000" dirty="0">
                <a:solidFill>
                  <a:srgbClr val="000000"/>
                </a:solidFill>
                <a:cs typeface="+mn-ea"/>
                <a:sym typeface="+mn-lt"/>
              </a:rPr>
              <a:t>工作步骤</a:t>
            </a:r>
          </a:p>
        </p:txBody>
      </p:sp>
      <p:sp>
        <p:nvSpPr>
          <p:cNvPr id="63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422552" y="5245554"/>
            <a:ext cx="6900899" cy="599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rgbClr val="507AAE"/>
                </a:solidFill>
                <a:latin typeface="+mn-lt"/>
                <a:ea typeface="+mn-ea"/>
                <a:cs typeface="+mn-ea"/>
                <a:sym typeface="+mn-lt"/>
              </a:rPr>
              <a:t>开发</a:t>
            </a:r>
            <a:r>
              <a:rPr lang="en-US" altLang="zh-CN" sz="2000" b="1" dirty="0">
                <a:solidFill>
                  <a:srgbClr val="507AAE"/>
                </a:solidFill>
                <a:latin typeface="+mn-lt"/>
                <a:ea typeface="+mn-ea"/>
                <a:cs typeface="+mn-ea"/>
                <a:sym typeface="+mn-lt"/>
              </a:rPr>
              <a:t>&amp;</a:t>
            </a:r>
            <a:r>
              <a:rPr lang="zh-CN" altLang="en-US" sz="2000" b="1" dirty="0">
                <a:solidFill>
                  <a:srgbClr val="507AAE"/>
                </a:solidFill>
                <a:latin typeface="+mn-lt"/>
                <a:ea typeface="+mn-ea"/>
                <a:cs typeface="+mn-ea"/>
                <a:sym typeface="+mn-lt"/>
              </a:rPr>
              <a:t>应用：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已获取需求资源后，实现主题库开发及应用</a:t>
            </a:r>
            <a:endParaRPr lang="zh-CN" altLang="en-US" sz="12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740650" y="3876040"/>
            <a:ext cx="2235200" cy="1917700"/>
          </a:xfrm>
          <a:prstGeom prst="rect">
            <a:avLst/>
          </a:prstGeom>
          <a:ln w="38100">
            <a:solidFill>
              <a:srgbClr val="A5A5A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>
            <p:custDataLst>
              <p:tags r:id="rId2"/>
            </p:custDataLst>
          </p:nvPr>
        </p:nvSpPr>
        <p:spPr>
          <a:xfrm>
            <a:off x="0" y="-146"/>
            <a:ext cx="12192000" cy="376047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rgbClr val="7C8F9B">
              <a:shade val="50000"/>
            </a:srgbClr>
          </a:lnRef>
          <a:fillRef idx="1">
            <a:srgbClr val="7C8F9B"/>
          </a:fillRef>
          <a:effectRef idx="0">
            <a:srgbClr val="7C8F9B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 b="1" dirty="0"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1"/>
            <a:ext cx="12191729" cy="3760324"/>
          </a:xfrm>
          <a:prstGeom prst="rect">
            <a:avLst/>
          </a:prstGeom>
          <a:noFill/>
          <a:effectLst/>
        </p:spPr>
      </p:pic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3218302" y="1174044"/>
            <a:ext cx="5754850" cy="87683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/>
          <a:lstStyle>
            <a:defPPr>
              <a:defRPr lang="zh-CN"/>
            </a:defPPr>
            <a:lvl1pPr algn="ctr" defTabSz="913765">
              <a:lnSpc>
                <a:spcPct val="150000"/>
              </a:lnSpc>
              <a:buSzPct val="25000"/>
              <a:defRPr sz="4800" b="1" spc="6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目录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1797685" y="4057015"/>
            <a:ext cx="1899920" cy="1649678"/>
            <a:chOff x="1269365" y="4057015"/>
            <a:chExt cx="1899920" cy="1649678"/>
          </a:xfrm>
        </p:grpSpPr>
        <p:sp>
          <p:nvSpPr>
            <p:cNvPr id="33" name="文本框 32"/>
            <p:cNvSpPr txBox="1"/>
            <p:nvPr>
              <p:custDataLst>
                <p:tags r:id="rId11"/>
              </p:custDataLst>
            </p:nvPr>
          </p:nvSpPr>
          <p:spPr>
            <a:xfrm>
              <a:off x="1729740" y="4057015"/>
              <a:ext cx="939165" cy="899795"/>
            </a:xfrm>
            <a:prstGeom prst="rect">
              <a:avLst/>
            </a:prstGeom>
            <a:noFill/>
          </p:spPr>
          <p:txBody>
            <a:bodyPr wrap="square" tIns="0" bIns="0">
              <a:normAutofit fontScale="925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5400" b="1" dirty="0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01</a:t>
              </a:r>
            </a:p>
          </p:txBody>
        </p:sp>
        <p:cxnSp>
          <p:nvCxnSpPr>
            <p:cNvPr id="34" name="直接连接符 33"/>
            <p:cNvCxnSpPr/>
            <p:nvPr>
              <p:custDataLst>
                <p:tags r:id="rId12"/>
              </p:custDataLst>
            </p:nvPr>
          </p:nvCxnSpPr>
          <p:spPr>
            <a:xfrm>
              <a:off x="1857375" y="4947285"/>
              <a:ext cx="7239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矩形 45"/>
            <p:cNvSpPr/>
            <p:nvPr>
              <p:custDataLst>
                <p:tags r:id="rId13"/>
              </p:custDataLst>
            </p:nvPr>
          </p:nvSpPr>
          <p:spPr>
            <a:xfrm>
              <a:off x="1269365" y="5035938"/>
              <a:ext cx="1899920" cy="670755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en-US" sz="1600" b="1" dirty="0" err="1">
                  <a:solidFill>
                    <a:srgbClr val="5B9BD5"/>
                  </a:solidFill>
                  <a:cs typeface="+mn-ea"/>
                  <a:sym typeface="+mn-lt"/>
                </a:rPr>
                <a:t>主题</a:t>
              </a:r>
              <a:r>
                <a:rPr lang="zh-CN" altLang="en-US" sz="1600" b="1" dirty="0">
                  <a:solidFill>
                    <a:srgbClr val="5B9BD5"/>
                  </a:solidFill>
                  <a:cs typeface="+mn-ea"/>
                  <a:sym typeface="+mn-lt"/>
                </a:rPr>
                <a:t>库、专题库</a:t>
              </a:r>
            </a:p>
            <a:p>
              <a:pPr lvl="0" algn="ctr">
                <a:lnSpc>
                  <a:spcPct val="130000"/>
                </a:lnSpc>
              </a:pPr>
              <a:r>
                <a:rPr lang="en-US" altLang="en-US" sz="1600" b="1" dirty="0" err="1">
                  <a:solidFill>
                    <a:srgbClr val="5B9BD5"/>
                  </a:solidFill>
                  <a:cs typeface="+mn-ea"/>
                  <a:sym typeface="+mn-lt"/>
                </a:rPr>
                <a:t>建设</a:t>
              </a:r>
              <a:r>
                <a:rPr lang="zh-CN" altLang="en-US" sz="1600" b="1" dirty="0">
                  <a:solidFill>
                    <a:srgbClr val="5B9BD5"/>
                  </a:solidFill>
                  <a:cs typeface="+mn-ea"/>
                  <a:sym typeface="+mn-lt"/>
                </a:rPr>
                <a:t>概述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320983" y="4057015"/>
            <a:ext cx="1156336" cy="1417955"/>
            <a:chOff x="4064000" y="4057015"/>
            <a:chExt cx="1156336" cy="1417955"/>
          </a:xfrm>
        </p:grpSpPr>
        <p:sp>
          <p:nvSpPr>
            <p:cNvPr id="28" name="文本框 27"/>
            <p:cNvSpPr txBox="1"/>
            <p:nvPr>
              <p:custDataLst>
                <p:tags r:id="rId8"/>
              </p:custDataLst>
            </p:nvPr>
          </p:nvSpPr>
          <p:spPr>
            <a:xfrm>
              <a:off x="4064000" y="4057015"/>
              <a:ext cx="1043940" cy="899795"/>
            </a:xfrm>
            <a:prstGeom prst="rect">
              <a:avLst/>
            </a:prstGeom>
            <a:noFill/>
          </p:spPr>
          <p:txBody>
            <a:bodyPr wrap="square" tIns="0" bIns="0">
              <a:normAutofit fontScale="975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5400" b="1" dirty="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02</a:t>
              </a:r>
            </a:p>
          </p:txBody>
        </p:sp>
        <p:cxnSp>
          <p:nvCxnSpPr>
            <p:cNvPr id="30" name="直接连接符 29"/>
            <p:cNvCxnSpPr/>
            <p:nvPr>
              <p:custDataLst>
                <p:tags r:id="rId9"/>
              </p:custDataLst>
            </p:nvPr>
          </p:nvCxnSpPr>
          <p:spPr>
            <a:xfrm>
              <a:off x="4206875" y="4947285"/>
              <a:ext cx="723900" cy="0"/>
            </a:xfrm>
            <a:prstGeom prst="line">
              <a:avLst/>
            </a:prstGeom>
            <a:ln w="12700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/>
            <p:cNvSpPr/>
            <p:nvPr>
              <p:custDataLst>
                <p:tags r:id="rId10"/>
              </p:custDataLst>
            </p:nvPr>
          </p:nvSpPr>
          <p:spPr>
            <a:xfrm>
              <a:off x="4176395" y="5026660"/>
              <a:ext cx="1043941" cy="448310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工作流程</a:t>
              </a:r>
              <a:endParaRPr lang="en-US" altLang="zh-CN" sz="1600" b="1" dirty="0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191500" y="4130992"/>
            <a:ext cx="1333500" cy="1407795"/>
            <a:chOff x="6534785" y="4057015"/>
            <a:chExt cx="1333500" cy="1407795"/>
          </a:xfrm>
        </p:grpSpPr>
        <p:sp>
          <p:nvSpPr>
            <p:cNvPr id="24" name="文本框 23"/>
            <p:cNvSpPr txBox="1"/>
            <p:nvPr>
              <p:custDataLst>
                <p:tags r:id="rId5"/>
              </p:custDataLst>
            </p:nvPr>
          </p:nvSpPr>
          <p:spPr>
            <a:xfrm>
              <a:off x="6534785" y="4057015"/>
              <a:ext cx="1068705" cy="899795"/>
            </a:xfrm>
            <a:prstGeom prst="rect">
              <a:avLst/>
            </a:prstGeom>
            <a:noFill/>
          </p:spPr>
          <p:txBody>
            <a:bodyPr wrap="square" tIns="0" bIns="0">
              <a:normAutofit fontScale="975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5400" b="1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03</a:t>
              </a:r>
            </a:p>
          </p:txBody>
        </p:sp>
        <p:cxnSp>
          <p:nvCxnSpPr>
            <p:cNvPr id="25" name="直接连接符 24"/>
            <p:cNvCxnSpPr/>
            <p:nvPr>
              <p:custDataLst>
                <p:tags r:id="rId6"/>
              </p:custDataLst>
            </p:nvPr>
          </p:nvCxnSpPr>
          <p:spPr>
            <a:xfrm>
              <a:off x="6677660" y="4947285"/>
              <a:ext cx="723900" cy="0"/>
            </a:xfrm>
            <a:prstGeom prst="line">
              <a:avLst/>
            </a:prstGeom>
            <a:ln w="12700" cap="flat" cmpd="sng" algn="ctr">
              <a:solidFill>
                <a:schemeClr val="accent3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>
              <p:custDataLst>
                <p:tags r:id="rId7"/>
              </p:custDataLst>
            </p:nvPr>
          </p:nvSpPr>
          <p:spPr>
            <a:xfrm>
              <a:off x="6657340" y="5016500"/>
              <a:ext cx="1210945" cy="448310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开发实施</a:t>
              </a:r>
              <a:endParaRPr lang="en-US" altLang="zh-CN" sz="1600" b="1" dirty="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custDataLst>
      <p:tags r:id="rId1"/>
    </p:custData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、数据开发功能特性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565788" y="965557"/>
            <a:ext cx="10860541" cy="1741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507AAE"/>
                </a:solidFill>
                <a:cs typeface="+mn-ea"/>
                <a:sym typeface="+mn-lt"/>
              </a:rPr>
              <a:t>关键特性</a:t>
            </a:r>
            <a:r>
              <a:rPr lang="en-US" altLang="zh-CN" b="1" dirty="0">
                <a:solidFill>
                  <a:srgbClr val="507AAE"/>
                </a:solidFill>
                <a:cs typeface="+mn-ea"/>
                <a:sym typeface="+mn-lt"/>
              </a:rPr>
              <a:t>1</a:t>
            </a:r>
            <a:r>
              <a:rPr lang="zh-CN" altLang="en-US" b="1" dirty="0">
                <a:solidFill>
                  <a:srgbClr val="507AAE"/>
                </a:solidFill>
                <a:cs typeface="+mn-ea"/>
                <a:sym typeface="+mn-lt"/>
              </a:rPr>
              <a:t>：开发运维一体化</a:t>
            </a:r>
            <a:endParaRPr lang="en-US" altLang="zh-CN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   </a:t>
            </a:r>
            <a:endParaRPr lang="en-US" altLang="zh-CN" dirty="0"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cs typeface="+mn-ea"/>
                <a:sym typeface="+mn-lt"/>
              </a:rPr>
              <a:t>数据开发功能具备</a:t>
            </a: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一体化（</a:t>
            </a:r>
            <a:r>
              <a:rPr lang="en-US" altLang="zh-CN" sz="1600" b="1" dirty="0" err="1">
                <a:solidFill>
                  <a:schemeClr val="accent4"/>
                </a:solidFill>
                <a:cs typeface="+mn-ea"/>
                <a:sym typeface="+mn-lt"/>
              </a:rPr>
              <a:t>DevOps</a:t>
            </a: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）能力</a:t>
            </a:r>
            <a:r>
              <a:rPr lang="zh-CN" altLang="en-US" sz="1600" dirty="0">
                <a:cs typeface="+mn-ea"/>
                <a:sym typeface="+mn-lt"/>
              </a:rPr>
              <a:t>，让</a:t>
            </a: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研发与运维间高度协同</a:t>
            </a:r>
            <a:r>
              <a:rPr lang="zh-CN" altLang="en-US" sz="1600" dirty="0">
                <a:cs typeface="+mn-ea"/>
                <a:sym typeface="+mn-lt"/>
              </a:rPr>
              <a:t>，在完成高频率部署的同时，提高生产环境的可靠性、稳定性、安全性和弹性。</a:t>
            </a:r>
            <a:endParaRPr lang="en-US" altLang="zh-CN" sz="1600" dirty="0"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cs typeface="+mn-ea"/>
                <a:sym typeface="+mn-lt"/>
              </a:rPr>
              <a:t>从数据入湖后开发再到应用上线部署，一套流程进行</a:t>
            </a: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标准化流水线式分工协作</a:t>
            </a:r>
            <a:endParaRPr lang="en-US" altLang="zh-CN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91479D3E-ED08-45F0-8C74-3AFBE6CFE323}"/>
              </a:ext>
            </a:extLst>
          </p:cNvPr>
          <p:cNvGrpSpPr/>
          <p:nvPr/>
        </p:nvGrpSpPr>
        <p:grpSpPr>
          <a:xfrm>
            <a:off x="1336191" y="3039199"/>
            <a:ext cx="9519618" cy="3184639"/>
            <a:chOff x="1336191" y="3039199"/>
            <a:chExt cx="9519618" cy="3184639"/>
          </a:xfrm>
        </p:grpSpPr>
        <p:sp>
          <p:nvSpPr>
            <p:cNvPr id="216" name="MH_SubTitle_1"/>
            <p:cNvSpPr/>
            <p:nvPr>
              <p:custDataLst>
                <p:tags r:id="rId1"/>
              </p:custDataLst>
            </p:nvPr>
          </p:nvSpPr>
          <p:spPr>
            <a:xfrm>
              <a:off x="1336191" y="3953674"/>
              <a:ext cx="2750276" cy="2236886"/>
            </a:xfrm>
            <a:prstGeom prst="blockArc">
              <a:avLst>
                <a:gd name="adj1" fmla="val 13186668"/>
                <a:gd name="adj2" fmla="val 19259822"/>
                <a:gd name="adj3" fmla="val 20854"/>
              </a:avLst>
            </a:prstGeom>
            <a:solidFill>
              <a:srgbClr val="44546A"/>
            </a:solidFill>
            <a:ln w="25400" cap="flat" cmpd="sng" algn="ctr">
              <a:noFill/>
              <a:prstDash val="solid"/>
            </a:ln>
            <a:effectLst/>
          </p:spPr>
          <p:txBody>
            <a:bodyPr wrap="square" lIns="0" tIns="0" rIns="0" bIns="180000" rtlCol="0" anchor="ctr">
              <a:normAutofit/>
            </a:bodyPr>
            <a:lstStyle/>
            <a:p>
              <a:pPr algn="ctr">
                <a:defRPr/>
              </a:pPr>
              <a:r>
                <a:rPr lang="zh-CN" altLang="en-US" sz="1600" b="1" kern="0" dirty="0">
                  <a:solidFill>
                    <a:srgbClr val="FFFFFF"/>
                  </a:solidFill>
                  <a:cs typeface="+mn-ea"/>
                  <a:sym typeface="+mn-lt"/>
                </a:rPr>
                <a:t>需求分析</a:t>
              </a:r>
              <a:endParaRPr lang="en-US" sz="1600" b="1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17" name="MH_Other_1"/>
            <p:cNvSpPr/>
            <p:nvPr>
              <p:custDataLst>
                <p:tags r:id="rId2"/>
              </p:custDataLst>
            </p:nvPr>
          </p:nvSpPr>
          <p:spPr>
            <a:xfrm>
              <a:off x="2514471" y="4815751"/>
              <a:ext cx="427820" cy="194747"/>
            </a:xfrm>
            <a:custGeom>
              <a:avLst/>
              <a:gdLst>
                <a:gd name="connsiteX0" fmla="*/ 648072 w 739512"/>
                <a:gd name="connsiteY0" fmla="*/ 0 h 324036"/>
                <a:gd name="connsiteX1" fmla="*/ 324036 w 739512"/>
                <a:gd name="connsiteY1" fmla="*/ 324036 h 324036"/>
                <a:gd name="connsiteX2" fmla="*/ 0 w 739512"/>
                <a:gd name="connsiteY2" fmla="*/ 0 h 324036"/>
                <a:gd name="connsiteX3" fmla="*/ 739512 w 739512"/>
                <a:gd name="connsiteY3" fmla="*/ 91440 h 324036"/>
                <a:gd name="connsiteX0-1" fmla="*/ 648072 w 648072"/>
                <a:gd name="connsiteY0-2" fmla="*/ 0 h 324036"/>
                <a:gd name="connsiteX1-3" fmla="*/ 324036 w 648072"/>
                <a:gd name="connsiteY1-4" fmla="*/ 324036 h 324036"/>
                <a:gd name="connsiteX2-5" fmla="*/ 0 w 648072"/>
                <a:gd name="connsiteY2-6" fmla="*/ 0 h 3240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48072" h="324036">
                  <a:moveTo>
                    <a:pt x="648072" y="0"/>
                  </a:moveTo>
                  <a:cubicBezTo>
                    <a:pt x="648072" y="178960"/>
                    <a:pt x="502996" y="324036"/>
                    <a:pt x="324036" y="324036"/>
                  </a:cubicBezTo>
                  <a:cubicBezTo>
                    <a:pt x="145076" y="324036"/>
                    <a:pt x="0" y="178960"/>
                    <a:pt x="0" y="0"/>
                  </a:cubicBezTo>
                </a:path>
              </a:pathLst>
            </a:custGeom>
            <a:noFill/>
            <a:ln w="25400" cap="flat" cmpd="sng" algn="ctr">
              <a:solidFill>
                <a:srgbClr val="DCDCDC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16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cxnSp>
          <p:nvCxnSpPr>
            <p:cNvPr id="218" name="MH_Other_2"/>
            <p:cNvCxnSpPr/>
            <p:nvPr>
              <p:custDataLst>
                <p:tags r:id="rId3"/>
              </p:custDataLst>
            </p:nvPr>
          </p:nvCxnSpPr>
          <p:spPr>
            <a:xfrm>
              <a:off x="2728382" y="5010498"/>
              <a:ext cx="0" cy="389494"/>
            </a:xfrm>
            <a:prstGeom prst="line">
              <a:avLst/>
            </a:prstGeom>
            <a:noFill/>
            <a:ln w="25400" cap="flat" cmpd="sng" algn="ctr">
              <a:solidFill>
                <a:srgbClr val="DCDCDC"/>
              </a:solidFill>
              <a:prstDash val="sysDash"/>
              <a:headEnd type="none" w="med" len="med"/>
              <a:tailEnd type="oval" w="med" len="med"/>
            </a:ln>
            <a:effectLst/>
          </p:spPr>
        </p:cxnSp>
        <p:sp>
          <p:nvSpPr>
            <p:cNvPr id="219" name="MH_Other_3"/>
            <p:cNvSpPr txBox="1"/>
            <p:nvPr>
              <p:custDataLst>
                <p:tags r:id="rId4"/>
              </p:custDataLst>
            </p:nvPr>
          </p:nvSpPr>
          <p:spPr>
            <a:xfrm flipH="1">
              <a:off x="2415122" y="4593335"/>
              <a:ext cx="636688" cy="387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800" b="0" i="0" u="none" strike="noStrike" kern="0" cap="none" spc="0" normalizeH="0" baseline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 Rounded MT Bold" panose="020F0704030504030204" pitchFamily="34" charset="0"/>
                  <a:ea typeface="微软雅黑" panose="020B0503020204020204" charset="-122"/>
                  <a:cs typeface="Times New Roman" panose="02020603050405020304" pitchFamily="18" charset="0"/>
                </a:defRPr>
              </a:lvl1pPr>
            </a:lstStyle>
            <a:p>
              <a:pPr>
                <a:defRPr/>
              </a:pPr>
              <a:r>
                <a:rPr lang="en-US" altLang="zh-CN" sz="2400" dirty="0">
                  <a:solidFill>
                    <a:schemeClr val="accent1">
                      <a:lumMod val="7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240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0" name="MH_Other_4"/>
            <p:cNvSpPr/>
            <p:nvPr>
              <p:custDataLst>
                <p:tags r:id="rId5"/>
              </p:custDataLst>
            </p:nvPr>
          </p:nvSpPr>
          <p:spPr>
            <a:xfrm flipV="1">
              <a:off x="4204572" y="3986952"/>
              <a:ext cx="427820" cy="194747"/>
            </a:xfrm>
            <a:custGeom>
              <a:avLst/>
              <a:gdLst>
                <a:gd name="connsiteX0" fmla="*/ 648072 w 739512"/>
                <a:gd name="connsiteY0" fmla="*/ 0 h 324036"/>
                <a:gd name="connsiteX1" fmla="*/ 324036 w 739512"/>
                <a:gd name="connsiteY1" fmla="*/ 324036 h 324036"/>
                <a:gd name="connsiteX2" fmla="*/ 0 w 739512"/>
                <a:gd name="connsiteY2" fmla="*/ 0 h 324036"/>
                <a:gd name="connsiteX3" fmla="*/ 739512 w 739512"/>
                <a:gd name="connsiteY3" fmla="*/ 91440 h 324036"/>
                <a:gd name="connsiteX0-1" fmla="*/ 648072 w 648072"/>
                <a:gd name="connsiteY0-2" fmla="*/ 0 h 324036"/>
                <a:gd name="connsiteX1-3" fmla="*/ 324036 w 648072"/>
                <a:gd name="connsiteY1-4" fmla="*/ 324036 h 324036"/>
                <a:gd name="connsiteX2-5" fmla="*/ 0 w 648072"/>
                <a:gd name="connsiteY2-6" fmla="*/ 0 h 3240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48072" h="324036">
                  <a:moveTo>
                    <a:pt x="648072" y="0"/>
                  </a:moveTo>
                  <a:cubicBezTo>
                    <a:pt x="648072" y="178960"/>
                    <a:pt x="502996" y="324036"/>
                    <a:pt x="324036" y="324036"/>
                  </a:cubicBezTo>
                  <a:cubicBezTo>
                    <a:pt x="145076" y="324036"/>
                    <a:pt x="0" y="178960"/>
                    <a:pt x="0" y="0"/>
                  </a:cubicBezTo>
                </a:path>
              </a:pathLst>
            </a:custGeom>
            <a:noFill/>
            <a:ln w="25400" cap="flat" cmpd="sng" algn="ctr">
              <a:solidFill>
                <a:srgbClr val="DCDCDC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16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cxnSp>
          <p:nvCxnSpPr>
            <p:cNvPr id="221" name="MH_Other_5"/>
            <p:cNvCxnSpPr/>
            <p:nvPr>
              <p:custDataLst>
                <p:tags r:id="rId6"/>
              </p:custDataLst>
            </p:nvPr>
          </p:nvCxnSpPr>
          <p:spPr>
            <a:xfrm flipV="1">
              <a:off x="4418483" y="3585946"/>
              <a:ext cx="0" cy="389494"/>
            </a:xfrm>
            <a:prstGeom prst="line">
              <a:avLst/>
            </a:prstGeom>
            <a:noFill/>
            <a:ln w="25400" cap="flat" cmpd="sng" algn="ctr">
              <a:solidFill>
                <a:srgbClr val="DCDCDC"/>
              </a:solidFill>
              <a:prstDash val="sysDash"/>
              <a:headEnd type="none" w="med" len="med"/>
              <a:tailEnd type="oval" w="med" len="med"/>
            </a:ln>
            <a:effectLst/>
          </p:spPr>
        </p:cxnSp>
        <p:sp>
          <p:nvSpPr>
            <p:cNvPr id="222" name="MH_Other_6"/>
            <p:cNvSpPr txBox="1"/>
            <p:nvPr>
              <p:custDataLst>
                <p:tags r:id="rId7"/>
              </p:custDataLst>
            </p:nvPr>
          </p:nvSpPr>
          <p:spPr>
            <a:xfrm flipH="1">
              <a:off x="4115173" y="4016847"/>
              <a:ext cx="636688" cy="387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800" b="0" i="0" u="none" strike="noStrike" kern="0" cap="none" spc="0" normalizeH="0" baseline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 Rounded MT Bold" panose="020F0704030504030204" pitchFamily="34" charset="0"/>
                  <a:ea typeface="微软雅黑" panose="020B0503020204020204" charset="-122"/>
                  <a:cs typeface="Times New Roman" panose="02020603050405020304" pitchFamily="18" charset="0"/>
                </a:defRPr>
              </a:lvl1pPr>
            </a:lstStyle>
            <a:p>
              <a:pPr>
                <a:defRPr/>
              </a:pPr>
              <a:r>
                <a:rPr lang="en-US" altLang="zh-CN" sz="2400" dirty="0">
                  <a:solidFill>
                    <a:schemeClr val="accent1">
                      <a:lumMod val="7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240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3" name="MH_Other_7"/>
            <p:cNvSpPr/>
            <p:nvPr>
              <p:custDataLst>
                <p:tags r:id="rId8"/>
              </p:custDataLst>
            </p:nvPr>
          </p:nvSpPr>
          <p:spPr>
            <a:xfrm>
              <a:off x="5893189" y="4815751"/>
              <a:ext cx="427820" cy="194747"/>
            </a:xfrm>
            <a:custGeom>
              <a:avLst/>
              <a:gdLst>
                <a:gd name="connsiteX0" fmla="*/ 648072 w 739512"/>
                <a:gd name="connsiteY0" fmla="*/ 0 h 324036"/>
                <a:gd name="connsiteX1" fmla="*/ 324036 w 739512"/>
                <a:gd name="connsiteY1" fmla="*/ 324036 h 324036"/>
                <a:gd name="connsiteX2" fmla="*/ 0 w 739512"/>
                <a:gd name="connsiteY2" fmla="*/ 0 h 324036"/>
                <a:gd name="connsiteX3" fmla="*/ 739512 w 739512"/>
                <a:gd name="connsiteY3" fmla="*/ 91440 h 324036"/>
                <a:gd name="connsiteX0-1" fmla="*/ 648072 w 648072"/>
                <a:gd name="connsiteY0-2" fmla="*/ 0 h 324036"/>
                <a:gd name="connsiteX1-3" fmla="*/ 324036 w 648072"/>
                <a:gd name="connsiteY1-4" fmla="*/ 324036 h 324036"/>
                <a:gd name="connsiteX2-5" fmla="*/ 0 w 648072"/>
                <a:gd name="connsiteY2-6" fmla="*/ 0 h 3240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48072" h="324036">
                  <a:moveTo>
                    <a:pt x="648072" y="0"/>
                  </a:moveTo>
                  <a:cubicBezTo>
                    <a:pt x="648072" y="178960"/>
                    <a:pt x="502996" y="324036"/>
                    <a:pt x="324036" y="324036"/>
                  </a:cubicBezTo>
                  <a:cubicBezTo>
                    <a:pt x="145076" y="324036"/>
                    <a:pt x="0" y="178960"/>
                    <a:pt x="0" y="0"/>
                  </a:cubicBezTo>
                </a:path>
              </a:pathLst>
            </a:custGeom>
            <a:noFill/>
            <a:ln w="25400" cap="flat" cmpd="sng" algn="ctr">
              <a:solidFill>
                <a:srgbClr val="DCDCDC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16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cxnSp>
          <p:nvCxnSpPr>
            <p:cNvPr id="224" name="MH_Other_8"/>
            <p:cNvCxnSpPr/>
            <p:nvPr>
              <p:custDataLst>
                <p:tags r:id="rId9"/>
              </p:custDataLst>
            </p:nvPr>
          </p:nvCxnSpPr>
          <p:spPr>
            <a:xfrm>
              <a:off x="6107099" y="5010498"/>
              <a:ext cx="0" cy="389494"/>
            </a:xfrm>
            <a:prstGeom prst="line">
              <a:avLst/>
            </a:prstGeom>
            <a:noFill/>
            <a:ln w="25400" cap="flat" cmpd="sng" algn="ctr">
              <a:solidFill>
                <a:srgbClr val="DCDCDC"/>
              </a:solidFill>
              <a:prstDash val="sysDash"/>
              <a:headEnd type="none" w="med" len="med"/>
              <a:tailEnd type="oval" w="med" len="med"/>
            </a:ln>
            <a:effectLst/>
          </p:spPr>
        </p:cxnSp>
        <p:sp>
          <p:nvSpPr>
            <p:cNvPr id="225" name="MH_Other_9"/>
            <p:cNvSpPr txBox="1"/>
            <p:nvPr>
              <p:custDataLst>
                <p:tags r:id="rId10"/>
              </p:custDataLst>
            </p:nvPr>
          </p:nvSpPr>
          <p:spPr>
            <a:xfrm flipH="1">
              <a:off x="5781437" y="4578457"/>
              <a:ext cx="636688" cy="387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800" b="0" i="0" u="none" strike="noStrike" kern="0" cap="none" spc="0" normalizeH="0" baseline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 Rounded MT Bold" panose="020F0704030504030204" pitchFamily="34" charset="0"/>
                  <a:ea typeface="微软雅黑" panose="020B0503020204020204" charset="-122"/>
                  <a:cs typeface="Times New Roman" panose="02020603050405020304" pitchFamily="18" charset="0"/>
                </a:defRPr>
              </a:lvl1pPr>
            </a:lstStyle>
            <a:p>
              <a:pPr>
                <a:defRPr/>
              </a:pPr>
              <a:r>
                <a:rPr lang="en-US" altLang="zh-CN" sz="2400" dirty="0">
                  <a:solidFill>
                    <a:schemeClr val="accent1">
                      <a:lumMod val="7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240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6" name="MH_Other_10"/>
            <p:cNvSpPr/>
            <p:nvPr>
              <p:custDataLst>
                <p:tags r:id="rId11"/>
              </p:custDataLst>
            </p:nvPr>
          </p:nvSpPr>
          <p:spPr>
            <a:xfrm flipV="1">
              <a:off x="7583290" y="3986952"/>
              <a:ext cx="427820" cy="194747"/>
            </a:xfrm>
            <a:custGeom>
              <a:avLst/>
              <a:gdLst>
                <a:gd name="connsiteX0" fmla="*/ 648072 w 739512"/>
                <a:gd name="connsiteY0" fmla="*/ 0 h 324036"/>
                <a:gd name="connsiteX1" fmla="*/ 324036 w 739512"/>
                <a:gd name="connsiteY1" fmla="*/ 324036 h 324036"/>
                <a:gd name="connsiteX2" fmla="*/ 0 w 739512"/>
                <a:gd name="connsiteY2" fmla="*/ 0 h 324036"/>
                <a:gd name="connsiteX3" fmla="*/ 739512 w 739512"/>
                <a:gd name="connsiteY3" fmla="*/ 91440 h 324036"/>
                <a:gd name="connsiteX0-1" fmla="*/ 648072 w 648072"/>
                <a:gd name="connsiteY0-2" fmla="*/ 0 h 324036"/>
                <a:gd name="connsiteX1-3" fmla="*/ 324036 w 648072"/>
                <a:gd name="connsiteY1-4" fmla="*/ 324036 h 324036"/>
                <a:gd name="connsiteX2-5" fmla="*/ 0 w 648072"/>
                <a:gd name="connsiteY2-6" fmla="*/ 0 h 3240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48072" h="324036">
                  <a:moveTo>
                    <a:pt x="648072" y="0"/>
                  </a:moveTo>
                  <a:cubicBezTo>
                    <a:pt x="648072" y="178960"/>
                    <a:pt x="502996" y="324036"/>
                    <a:pt x="324036" y="324036"/>
                  </a:cubicBezTo>
                  <a:cubicBezTo>
                    <a:pt x="145076" y="324036"/>
                    <a:pt x="0" y="178960"/>
                    <a:pt x="0" y="0"/>
                  </a:cubicBezTo>
                </a:path>
              </a:pathLst>
            </a:custGeom>
            <a:noFill/>
            <a:ln w="25400" cap="flat" cmpd="sng" algn="ctr">
              <a:solidFill>
                <a:srgbClr val="DCDCDC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16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cxnSp>
          <p:nvCxnSpPr>
            <p:cNvPr id="227" name="MH_Other_11"/>
            <p:cNvCxnSpPr/>
            <p:nvPr>
              <p:custDataLst>
                <p:tags r:id="rId12"/>
              </p:custDataLst>
            </p:nvPr>
          </p:nvCxnSpPr>
          <p:spPr>
            <a:xfrm flipV="1">
              <a:off x="7797203" y="3585949"/>
              <a:ext cx="1" cy="389495"/>
            </a:xfrm>
            <a:prstGeom prst="line">
              <a:avLst/>
            </a:prstGeom>
            <a:noFill/>
            <a:ln w="25400" cap="flat" cmpd="sng" algn="ctr">
              <a:solidFill>
                <a:srgbClr val="DCDCDC"/>
              </a:solidFill>
              <a:prstDash val="sysDash"/>
              <a:headEnd type="none" w="med" len="med"/>
              <a:tailEnd type="oval" w="med" len="med"/>
            </a:ln>
            <a:effectLst/>
          </p:spPr>
        </p:cxnSp>
        <p:sp>
          <p:nvSpPr>
            <p:cNvPr id="228" name="MH_Other_12"/>
            <p:cNvSpPr txBox="1"/>
            <p:nvPr>
              <p:custDataLst>
                <p:tags r:id="rId13"/>
              </p:custDataLst>
            </p:nvPr>
          </p:nvSpPr>
          <p:spPr>
            <a:xfrm flipH="1">
              <a:off x="7479961" y="4016847"/>
              <a:ext cx="636688" cy="387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800" b="0" i="0" u="none" strike="noStrike" kern="0" cap="none" spc="0" normalizeH="0" baseline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 Rounded MT Bold" panose="020F0704030504030204" pitchFamily="34" charset="0"/>
                  <a:ea typeface="微软雅黑" panose="020B0503020204020204" charset="-122"/>
                  <a:cs typeface="Times New Roman" panose="02020603050405020304" pitchFamily="18" charset="0"/>
                </a:defRPr>
              </a:lvl1pPr>
            </a:lstStyle>
            <a:p>
              <a:pPr>
                <a:defRPr/>
              </a:pPr>
              <a:r>
                <a:rPr lang="en-US" altLang="zh-CN" sz="2400" dirty="0">
                  <a:solidFill>
                    <a:schemeClr val="accent1">
                      <a:lumMod val="7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240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9" name="MH_Text_1"/>
            <p:cNvSpPr txBox="1"/>
            <p:nvPr>
              <p:custDataLst>
                <p:tags r:id="rId14"/>
              </p:custDataLst>
            </p:nvPr>
          </p:nvSpPr>
          <p:spPr>
            <a:xfrm>
              <a:off x="1539466" y="5492768"/>
              <a:ext cx="2383573" cy="459302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lvl="0" algn="ctr">
                <a:lnSpc>
                  <a:spcPct val="130000"/>
                </a:lnSpc>
                <a:defRPr/>
              </a:pPr>
              <a:r>
                <a:rPr lang="zh-CN" altLang="en-US" sz="1600" kern="0" dirty="0">
                  <a:cs typeface="+mn-ea"/>
                  <a:sym typeface="+mn-lt"/>
                </a:rPr>
                <a:t>全方位管理</a:t>
              </a:r>
              <a:endParaRPr lang="en-US" altLang="zh-CN" sz="1600" kern="0" dirty="0">
                <a:cs typeface="+mn-ea"/>
                <a:sym typeface="+mn-lt"/>
              </a:endParaRPr>
            </a:p>
          </p:txBody>
        </p:sp>
        <p:sp>
          <p:nvSpPr>
            <p:cNvPr id="230" name="MH_Text_2"/>
            <p:cNvSpPr txBox="1"/>
            <p:nvPr>
              <p:custDataLst>
                <p:tags r:id="rId15"/>
              </p:custDataLst>
            </p:nvPr>
          </p:nvSpPr>
          <p:spPr>
            <a:xfrm>
              <a:off x="3236808" y="3039199"/>
              <a:ext cx="2383573" cy="458694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lvl="0" algn="ctr">
                <a:lnSpc>
                  <a:spcPct val="130000"/>
                </a:lnSpc>
                <a:defRPr/>
              </a:pPr>
              <a:r>
                <a:rPr lang="zh-CN" altLang="en-US" sz="1600" kern="0" dirty="0">
                  <a:cs typeface="+mn-ea"/>
                  <a:sym typeface="+mn-lt"/>
                </a:rPr>
                <a:t>全面的分析设计</a:t>
              </a:r>
              <a:endParaRPr lang="en-US" altLang="zh-CN" sz="1600" kern="0" dirty="0">
                <a:cs typeface="+mn-ea"/>
                <a:sym typeface="+mn-lt"/>
              </a:endParaRPr>
            </a:p>
          </p:txBody>
        </p:sp>
        <p:sp>
          <p:nvSpPr>
            <p:cNvPr id="231" name="MH_Text_3"/>
            <p:cNvSpPr txBox="1"/>
            <p:nvPr>
              <p:custDataLst>
                <p:tags r:id="rId16"/>
              </p:custDataLst>
            </p:nvPr>
          </p:nvSpPr>
          <p:spPr>
            <a:xfrm>
              <a:off x="4915113" y="5492768"/>
              <a:ext cx="2383573" cy="459302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lvl="0" algn="ctr">
                <a:lnSpc>
                  <a:spcPct val="130000"/>
                </a:lnSpc>
                <a:defRPr/>
              </a:pPr>
              <a:r>
                <a:rPr lang="zh-CN" altLang="en-US" sz="1600" kern="0" dirty="0">
                  <a:cs typeface="+mn-ea"/>
                  <a:sym typeface="+mn-lt"/>
                </a:rPr>
                <a:t>多种开发方式</a:t>
              </a:r>
              <a:endParaRPr lang="en-US" altLang="zh-CN" sz="1600" kern="0" dirty="0">
                <a:cs typeface="+mn-ea"/>
                <a:sym typeface="+mn-lt"/>
              </a:endParaRPr>
            </a:p>
          </p:txBody>
        </p:sp>
        <p:sp>
          <p:nvSpPr>
            <p:cNvPr id="232" name="MH_Text_4"/>
            <p:cNvSpPr txBox="1"/>
            <p:nvPr>
              <p:custDataLst>
                <p:tags r:id="rId17"/>
              </p:custDataLst>
            </p:nvPr>
          </p:nvSpPr>
          <p:spPr>
            <a:xfrm>
              <a:off x="6605417" y="3039199"/>
              <a:ext cx="2383573" cy="458694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lvl="0" algn="ctr">
                <a:lnSpc>
                  <a:spcPct val="130000"/>
                </a:lnSpc>
                <a:defRPr/>
              </a:pPr>
              <a:r>
                <a:rPr lang="zh-CN" altLang="en-US" sz="1600" kern="0" dirty="0">
                  <a:cs typeface="+mn-ea"/>
                  <a:sym typeface="+mn-lt"/>
                </a:rPr>
                <a:t>方便快捷上线部署</a:t>
              </a:r>
              <a:endParaRPr lang="en-US" altLang="zh-CN" sz="1600" kern="0" dirty="0">
                <a:cs typeface="+mn-ea"/>
                <a:sym typeface="+mn-lt"/>
              </a:endParaRPr>
            </a:p>
          </p:txBody>
        </p:sp>
        <p:sp>
          <p:nvSpPr>
            <p:cNvPr id="233" name="MH_SubTitle_2"/>
            <p:cNvSpPr/>
            <p:nvPr>
              <p:custDataLst>
                <p:tags r:id="rId18"/>
              </p:custDataLst>
            </p:nvPr>
          </p:nvSpPr>
          <p:spPr>
            <a:xfrm>
              <a:off x="3369466" y="4353100"/>
              <a:ext cx="2065789" cy="693525"/>
            </a:xfrm>
            <a:custGeom>
              <a:avLst/>
              <a:gdLst>
                <a:gd name="connsiteX0" fmla="*/ 1819599 w 2302409"/>
                <a:gd name="connsiteY0" fmla="*/ 0 h 943122"/>
                <a:gd name="connsiteX1" fmla="*/ 2302409 w 2302409"/>
                <a:gd name="connsiteY1" fmla="*/ 391014 h 943122"/>
                <a:gd name="connsiteX2" fmla="*/ 1154885 w 2302409"/>
                <a:gd name="connsiteY2" fmla="*/ 943088 h 943122"/>
                <a:gd name="connsiteX3" fmla="*/ 0 w 2302409"/>
                <a:gd name="connsiteY3" fmla="*/ 406582 h 943122"/>
                <a:gd name="connsiteX4" fmla="*/ 459006 w 2302409"/>
                <a:gd name="connsiteY4" fmla="*/ 19413 h 943122"/>
                <a:gd name="connsiteX5" fmla="*/ 1150684 w 2302409"/>
                <a:gd name="connsiteY5" fmla="*/ 321815 h 943122"/>
                <a:gd name="connsiteX6" fmla="*/ 1819599 w 2302409"/>
                <a:gd name="connsiteY6" fmla="*/ 0 h 943122"/>
                <a:gd name="connsiteX0-1" fmla="*/ 1856544 w 2302409"/>
                <a:gd name="connsiteY0-2" fmla="*/ 1264 h 923709"/>
                <a:gd name="connsiteX1-3" fmla="*/ 2302409 w 2302409"/>
                <a:gd name="connsiteY1-4" fmla="*/ 371601 h 923709"/>
                <a:gd name="connsiteX2-5" fmla="*/ 1154885 w 2302409"/>
                <a:gd name="connsiteY2-6" fmla="*/ 923675 h 923709"/>
                <a:gd name="connsiteX3-7" fmla="*/ 0 w 2302409"/>
                <a:gd name="connsiteY3-8" fmla="*/ 387169 h 923709"/>
                <a:gd name="connsiteX4-9" fmla="*/ 459006 w 2302409"/>
                <a:gd name="connsiteY4-10" fmla="*/ 0 h 923709"/>
                <a:gd name="connsiteX5-11" fmla="*/ 1150684 w 2302409"/>
                <a:gd name="connsiteY5-12" fmla="*/ 302402 h 923709"/>
                <a:gd name="connsiteX6-13" fmla="*/ 1856544 w 2302409"/>
                <a:gd name="connsiteY6-14" fmla="*/ 1264 h 923709"/>
                <a:gd name="connsiteX0-15" fmla="*/ 1828835 w 2274700"/>
                <a:gd name="connsiteY0-16" fmla="*/ 1264 h 923747"/>
                <a:gd name="connsiteX1-17" fmla="*/ 2274700 w 2274700"/>
                <a:gd name="connsiteY1-18" fmla="*/ 371601 h 923747"/>
                <a:gd name="connsiteX2-19" fmla="*/ 1127176 w 2274700"/>
                <a:gd name="connsiteY2-20" fmla="*/ 923675 h 923747"/>
                <a:gd name="connsiteX3-21" fmla="*/ 0 w 2274700"/>
                <a:gd name="connsiteY3-22" fmla="*/ 397509 h 923747"/>
                <a:gd name="connsiteX4-23" fmla="*/ 431297 w 2274700"/>
                <a:gd name="connsiteY4-24" fmla="*/ 0 h 923747"/>
                <a:gd name="connsiteX5-25" fmla="*/ 1122975 w 2274700"/>
                <a:gd name="connsiteY5-26" fmla="*/ 302402 h 923747"/>
                <a:gd name="connsiteX6-27" fmla="*/ 1828835 w 2274700"/>
                <a:gd name="connsiteY6-28" fmla="*/ 1264 h 923747"/>
                <a:gd name="connsiteX0-29" fmla="*/ 1828835 w 2237755"/>
                <a:gd name="connsiteY0-30" fmla="*/ 1264 h 923747"/>
                <a:gd name="connsiteX1-31" fmla="*/ 2237755 w 2237755"/>
                <a:gd name="connsiteY1-32" fmla="*/ 371601 h 923747"/>
                <a:gd name="connsiteX2-33" fmla="*/ 1127176 w 2237755"/>
                <a:gd name="connsiteY2-34" fmla="*/ 923675 h 923747"/>
                <a:gd name="connsiteX3-35" fmla="*/ 0 w 2237755"/>
                <a:gd name="connsiteY3-36" fmla="*/ 397509 h 923747"/>
                <a:gd name="connsiteX4-37" fmla="*/ 431297 w 2237755"/>
                <a:gd name="connsiteY4-38" fmla="*/ 0 h 923747"/>
                <a:gd name="connsiteX5-39" fmla="*/ 1122975 w 2237755"/>
                <a:gd name="connsiteY5-40" fmla="*/ 302402 h 923747"/>
                <a:gd name="connsiteX6-41" fmla="*/ 1828835 w 2237755"/>
                <a:gd name="connsiteY6-42" fmla="*/ 1264 h 923747"/>
                <a:gd name="connsiteX0-43" fmla="*/ 1828835 w 2237755"/>
                <a:gd name="connsiteY0-44" fmla="*/ 1264 h 923678"/>
                <a:gd name="connsiteX1-45" fmla="*/ 2237755 w 2237755"/>
                <a:gd name="connsiteY1-46" fmla="*/ 392279 h 923678"/>
                <a:gd name="connsiteX2-47" fmla="*/ 1127176 w 2237755"/>
                <a:gd name="connsiteY2-48" fmla="*/ 923675 h 923678"/>
                <a:gd name="connsiteX3-49" fmla="*/ 0 w 2237755"/>
                <a:gd name="connsiteY3-50" fmla="*/ 397509 h 923678"/>
                <a:gd name="connsiteX4-51" fmla="*/ 431297 w 2237755"/>
                <a:gd name="connsiteY4-52" fmla="*/ 0 h 923678"/>
                <a:gd name="connsiteX5-53" fmla="*/ 1122975 w 2237755"/>
                <a:gd name="connsiteY5-54" fmla="*/ 302402 h 923678"/>
                <a:gd name="connsiteX6-55" fmla="*/ 1828835 w 2237755"/>
                <a:gd name="connsiteY6-56" fmla="*/ 1264 h 92367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237755" h="923678">
                  <a:moveTo>
                    <a:pt x="1828835" y="1264"/>
                  </a:moveTo>
                  <a:lnTo>
                    <a:pt x="2237755" y="392279"/>
                  </a:lnTo>
                  <a:cubicBezTo>
                    <a:pt x="1957146" y="738766"/>
                    <a:pt x="1500135" y="922803"/>
                    <a:pt x="1127176" y="923675"/>
                  </a:cubicBezTo>
                  <a:cubicBezTo>
                    <a:pt x="754217" y="924547"/>
                    <a:pt x="285269" y="740170"/>
                    <a:pt x="0" y="397509"/>
                  </a:cubicBezTo>
                  <a:cubicBezTo>
                    <a:pt x="159159" y="265007"/>
                    <a:pt x="272138" y="132502"/>
                    <a:pt x="431297" y="0"/>
                  </a:cubicBezTo>
                  <a:cubicBezTo>
                    <a:pt x="597587" y="199744"/>
                    <a:pt x="890052" y="302191"/>
                    <a:pt x="1122975" y="302402"/>
                  </a:cubicBezTo>
                  <a:cubicBezTo>
                    <a:pt x="1355898" y="302613"/>
                    <a:pt x="1665262" y="203238"/>
                    <a:pt x="1828835" y="1264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square" lIns="0" tIns="180000" rIns="0" bIns="0" rtlCol="0" anchor="ctr">
              <a:normAutofit/>
            </a:bodyPr>
            <a:lstStyle/>
            <a:p>
              <a:pPr algn="ctr"/>
              <a:r>
                <a:rPr lang="zh-CN" altLang="en-US" sz="1600" b="1" kern="0" dirty="0">
                  <a:solidFill>
                    <a:srgbClr val="FFFFFF"/>
                  </a:solidFill>
                  <a:cs typeface="+mn-ea"/>
                  <a:sym typeface="+mn-lt"/>
                </a:rPr>
                <a:t>模型设计</a:t>
              </a:r>
            </a:p>
          </p:txBody>
        </p:sp>
        <p:sp>
          <p:nvSpPr>
            <p:cNvPr id="234" name="MH_SubTitle_3"/>
            <p:cNvSpPr/>
            <p:nvPr>
              <p:custDataLst>
                <p:tags r:id="rId19"/>
              </p:custDataLst>
            </p:nvPr>
          </p:nvSpPr>
          <p:spPr>
            <a:xfrm>
              <a:off x="4721797" y="3953674"/>
              <a:ext cx="2750276" cy="2236886"/>
            </a:xfrm>
            <a:prstGeom prst="blockArc">
              <a:avLst>
                <a:gd name="adj1" fmla="val 13186668"/>
                <a:gd name="adj2" fmla="val 19259822"/>
                <a:gd name="adj3" fmla="val 20854"/>
              </a:avLst>
            </a:prstGeom>
            <a:solidFill>
              <a:srgbClr val="44546A"/>
            </a:solidFill>
            <a:ln w="25400" cap="flat" cmpd="sng" algn="ctr">
              <a:noFill/>
              <a:prstDash val="solid"/>
            </a:ln>
            <a:effectLst/>
          </p:spPr>
          <p:txBody>
            <a:bodyPr wrap="square" lIns="0" tIns="0" rIns="0" bIns="180000" rtlCol="0" anchor="ctr">
              <a:normAutofit/>
            </a:bodyPr>
            <a:lstStyle/>
            <a:p>
              <a:pPr algn="ctr">
                <a:defRPr/>
              </a:pPr>
              <a:r>
                <a:rPr lang="zh-CN" altLang="en-US" sz="1600" b="1" kern="0" dirty="0">
                  <a:solidFill>
                    <a:srgbClr val="FFFFFF"/>
                  </a:solidFill>
                  <a:cs typeface="+mn-ea"/>
                  <a:sym typeface="+mn-lt"/>
                </a:rPr>
                <a:t>开发测试</a:t>
              </a:r>
              <a:endParaRPr lang="en-US" sz="1600" b="1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35" name="MH_SubTitle_4"/>
            <p:cNvSpPr/>
            <p:nvPr>
              <p:custDataLst>
                <p:tags r:id="rId20"/>
              </p:custDataLst>
            </p:nvPr>
          </p:nvSpPr>
          <p:spPr>
            <a:xfrm>
              <a:off x="6764308" y="4361509"/>
              <a:ext cx="2065789" cy="693525"/>
            </a:xfrm>
            <a:custGeom>
              <a:avLst/>
              <a:gdLst>
                <a:gd name="connsiteX0" fmla="*/ 1819599 w 2302409"/>
                <a:gd name="connsiteY0" fmla="*/ 0 h 943122"/>
                <a:gd name="connsiteX1" fmla="*/ 2302409 w 2302409"/>
                <a:gd name="connsiteY1" fmla="*/ 391014 h 943122"/>
                <a:gd name="connsiteX2" fmla="*/ 1154885 w 2302409"/>
                <a:gd name="connsiteY2" fmla="*/ 943088 h 943122"/>
                <a:gd name="connsiteX3" fmla="*/ 0 w 2302409"/>
                <a:gd name="connsiteY3" fmla="*/ 406582 h 943122"/>
                <a:gd name="connsiteX4" fmla="*/ 459006 w 2302409"/>
                <a:gd name="connsiteY4" fmla="*/ 19413 h 943122"/>
                <a:gd name="connsiteX5" fmla="*/ 1150684 w 2302409"/>
                <a:gd name="connsiteY5" fmla="*/ 321815 h 943122"/>
                <a:gd name="connsiteX6" fmla="*/ 1819599 w 2302409"/>
                <a:gd name="connsiteY6" fmla="*/ 0 h 943122"/>
                <a:gd name="connsiteX0-1" fmla="*/ 1856544 w 2302409"/>
                <a:gd name="connsiteY0-2" fmla="*/ 1264 h 923709"/>
                <a:gd name="connsiteX1-3" fmla="*/ 2302409 w 2302409"/>
                <a:gd name="connsiteY1-4" fmla="*/ 371601 h 923709"/>
                <a:gd name="connsiteX2-5" fmla="*/ 1154885 w 2302409"/>
                <a:gd name="connsiteY2-6" fmla="*/ 923675 h 923709"/>
                <a:gd name="connsiteX3-7" fmla="*/ 0 w 2302409"/>
                <a:gd name="connsiteY3-8" fmla="*/ 387169 h 923709"/>
                <a:gd name="connsiteX4-9" fmla="*/ 459006 w 2302409"/>
                <a:gd name="connsiteY4-10" fmla="*/ 0 h 923709"/>
                <a:gd name="connsiteX5-11" fmla="*/ 1150684 w 2302409"/>
                <a:gd name="connsiteY5-12" fmla="*/ 302402 h 923709"/>
                <a:gd name="connsiteX6-13" fmla="*/ 1856544 w 2302409"/>
                <a:gd name="connsiteY6-14" fmla="*/ 1264 h 923709"/>
                <a:gd name="connsiteX0-15" fmla="*/ 1828835 w 2274700"/>
                <a:gd name="connsiteY0-16" fmla="*/ 1264 h 923747"/>
                <a:gd name="connsiteX1-17" fmla="*/ 2274700 w 2274700"/>
                <a:gd name="connsiteY1-18" fmla="*/ 371601 h 923747"/>
                <a:gd name="connsiteX2-19" fmla="*/ 1127176 w 2274700"/>
                <a:gd name="connsiteY2-20" fmla="*/ 923675 h 923747"/>
                <a:gd name="connsiteX3-21" fmla="*/ 0 w 2274700"/>
                <a:gd name="connsiteY3-22" fmla="*/ 397509 h 923747"/>
                <a:gd name="connsiteX4-23" fmla="*/ 431297 w 2274700"/>
                <a:gd name="connsiteY4-24" fmla="*/ 0 h 923747"/>
                <a:gd name="connsiteX5-25" fmla="*/ 1122975 w 2274700"/>
                <a:gd name="connsiteY5-26" fmla="*/ 302402 h 923747"/>
                <a:gd name="connsiteX6-27" fmla="*/ 1828835 w 2274700"/>
                <a:gd name="connsiteY6-28" fmla="*/ 1264 h 923747"/>
                <a:gd name="connsiteX0-29" fmla="*/ 1828835 w 2237755"/>
                <a:gd name="connsiteY0-30" fmla="*/ 1264 h 923747"/>
                <a:gd name="connsiteX1-31" fmla="*/ 2237755 w 2237755"/>
                <a:gd name="connsiteY1-32" fmla="*/ 371601 h 923747"/>
                <a:gd name="connsiteX2-33" fmla="*/ 1127176 w 2237755"/>
                <a:gd name="connsiteY2-34" fmla="*/ 923675 h 923747"/>
                <a:gd name="connsiteX3-35" fmla="*/ 0 w 2237755"/>
                <a:gd name="connsiteY3-36" fmla="*/ 397509 h 923747"/>
                <a:gd name="connsiteX4-37" fmla="*/ 431297 w 2237755"/>
                <a:gd name="connsiteY4-38" fmla="*/ 0 h 923747"/>
                <a:gd name="connsiteX5-39" fmla="*/ 1122975 w 2237755"/>
                <a:gd name="connsiteY5-40" fmla="*/ 302402 h 923747"/>
                <a:gd name="connsiteX6-41" fmla="*/ 1828835 w 2237755"/>
                <a:gd name="connsiteY6-42" fmla="*/ 1264 h 923747"/>
                <a:gd name="connsiteX0-43" fmla="*/ 1828835 w 2237755"/>
                <a:gd name="connsiteY0-44" fmla="*/ 1264 h 923678"/>
                <a:gd name="connsiteX1-45" fmla="*/ 2237755 w 2237755"/>
                <a:gd name="connsiteY1-46" fmla="*/ 392279 h 923678"/>
                <a:gd name="connsiteX2-47" fmla="*/ 1127176 w 2237755"/>
                <a:gd name="connsiteY2-48" fmla="*/ 923675 h 923678"/>
                <a:gd name="connsiteX3-49" fmla="*/ 0 w 2237755"/>
                <a:gd name="connsiteY3-50" fmla="*/ 397509 h 923678"/>
                <a:gd name="connsiteX4-51" fmla="*/ 431297 w 2237755"/>
                <a:gd name="connsiteY4-52" fmla="*/ 0 h 923678"/>
                <a:gd name="connsiteX5-53" fmla="*/ 1122975 w 2237755"/>
                <a:gd name="connsiteY5-54" fmla="*/ 302402 h 923678"/>
                <a:gd name="connsiteX6-55" fmla="*/ 1828835 w 2237755"/>
                <a:gd name="connsiteY6-56" fmla="*/ 1264 h 92367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237755" h="923678">
                  <a:moveTo>
                    <a:pt x="1828835" y="1264"/>
                  </a:moveTo>
                  <a:lnTo>
                    <a:pt x="2237755" y="392279"/>
                  </a:lnTo>
                  <a:cubicBezTo>
                    <a:pt x="1957146" y="738766"/>
                    <a:pt x="1500135" y="922803"/>
                    <a:pt x="1127176" y="923675"/>
                  </a:cubicBezTo>
                  <a:cubicBezTo>
                    <a:pt x="754217" y="924547"/>
                    <a:pt x="285269" y="740170"/>
                    <a:pt x="0" y="397509"/>
                  </a:cubicBezTo>
                  <a:cubicBezTo>
                    <a:pt x="159159" y="265007"/>
                    <a:pt x="272138" y="132502"/>
                    <a:pt x="431297" y="0"/>
                  </a:cubicBezTo>
                  <a:cubicBezTo>
                    <a:pt x="597587" y="199744"/>
                    <a:pt x="890052" y="302191"/>
                    <a:pt x="1122975" y="302402"/>
                  </a:cubicBezTo>
                  <a:cubicBezTo>
                    <a:pt x="1355898" y="302613"/>
                    <a:pt x="1665262" y="203238"/>
                    <a:pt x="1828835" y="1264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square" lIns="0" tIns="180000" rIns="0" bIns="0" rtlCol="0" anchor="ctr">
              <a:normAutofit/>
            </a:bodyPr>
            <a:lstStyle/>
            <a:p>
              <a:pPr algn="ctr"/>
              <a:r>
                <a:rPr lang="zh-CN" altLang="en-US" sz="1600" b="1" kern="0" dirty="0">
                  <a:solidFill>
                    <a:srgbClr val="FFFFFF"/>
                  </a:solidFill>
                  <a:cs typeface="+mn-ea"/>
                  <a:sym typeface="+mn-lt"/>
                </a:rPr>
                <a:t>上线部署</a:t>
              </a:r>
            </a:p>
          </p:txBody>
        </p:sp>
        <p:sp>
          <p:nvSpPr>
            <p:cNvPr id="212" name="MH_SubTitle_3"/>
            <p:cNvSpPr/>
            <p:nvPr>
              <p:custDataLst>
                <p:tags r:id="rId21"/>
              </p:custDataLst>
            </p:nvPr>
          </p:nvSpPr>
          <p:spPr>
            <a:xfrm>
              <a:off x="8105533" y="3986952"/>
              <a:ext cx="2750276" cy="2236886"/>
            </a:xfrm>
            <a:prstGeom prst="blockArc">
              <a:avLst>
                <a:gd name="adj1" fmla="val 13186668"/>
                <a:gd name="adj2" fmla="val 19259822"/>
                <a:gd name="adj3" fmla="val 20854"/>
              </a:avLst>
            </a:prstGeom>
            <a:solidFill>
              <a:srgbClr val="44546A"/>
            </a:solidFill>
            <a:ln w="25400" cap="flat" cmpd="sng" algn="ctr">
              <a:noFill/>
              <a:prstDash val="solid"/>
            </a:ln>
            <a:effectLst/>
          </p:spPr>
          <p:txBody>
            <a:bodyPr wrap="square" lIns="0" tIns="0" rIns="0" bIns="180000" rtlCol="0" anchor="ctr">
              <a:normAutofit/>
            </a:bodyPr>
            <a:lstStyle/>
            <a:p>
              <a:pPr algn="ctr">
                <a:defRPr/>
              </a:pPr>
              <a:r>
                <a:rPr lang="zh-CN" altLang="en-US" sz="1600" b="1" kern="0" dirty="0">
                  <a:solidFill>
                    <a:srgbClr val="FFFFFF"/>
                  </a:solidFill>
                  <a:cs typeface="+mn-ea"/>
                  <a:sym typeface="+mn-lt"/>
                </a:rPr>
                <a:t>运维管理</a:t>
              </a:r>
              <a:endParaRPr lang="en-US" sz="1600" b="1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cxnSp>
          <p:nvCxnSpPr>
            <p:cNvPr id="213" name="MH_Other_8"/>
            <p:cNvCxnSpPr/>
            <p:nvPr>
              <p:custDataLst>
                <p:tags r:id="rId22"/>
              </p:custDataLst>
            </p:nvPr>
          </p:nvCxnSpPr>
          <p:spPr>
            <a:xfrm>
              <a:off x="9492705" y="4918148"/>
              <a:ext cx="0" cy="389494"/>
            </a:xfrm>
            <a:prstGeom prst="line">
              <a:avLst/>
            </a:prstGeom>
            <a:noFill/>
            <a:ln w="25400" cap="flat" cmpd="sng" algn="ctr">
              <a:solidFill>
                <a:srgbClr val="DCDCDC"/>
              </a:solidFill>
              <a:prstDash val="sysDash"/>
              <a:headEnd type="none" w="med" len="med"/>
              <a:tailEnd type="oval" w="med" len="med"/>
            </a:ln>
            <a:effectLst/>
          </p:spPr>
        </p:cxnSp>
        <p:sp>
          <p:nvSpPr>
            <p:cNvPr id="214" name="MH_Other_9"/>
            <p:cNvSpPr txBox="1"/>
            <p:nvPr>
              <p:custDataLst>
                <p:tags r:id="rId23"/>
              </p:custDataLst>
            </p:nvPr>
          </p:nvSpPr>
          <p:spPr>
            <a:xfrm flipH="1">
              <a:off x="9179445" y="4500984"/>
              <a:ext cx="636688" cy="387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800" b="0" i="0" u="none" strike="noStrike" kern="0" cap="none" spc="0" normalizeH="0" baseline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 Rounded MT Bold" panose="020F0704030504030204" pitchFamily="34" charset="0"/>
                  <a:ea typeface="微软雅黑" panose="020B0503020204020204" charset="-122"/>
                  <a:cs typeface="Times New Roman" panose="02020603050405020304" pitchFamily="18" charset="0"/>
                </a:defRPr>
              </a:lvl1pPr>
            </a:lstStyle>
            <a:p>
              <a:pPr>
                <a:defRPr/>
              </a:pPr>
              <a:r>
                <a:rPr lang="en-US" altLang="zh-CN" sz="2400" dirty="0">
                  <a:solidFill>
                    <a:schemeClr val="accent1">
                      <a:lumMod val="7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lang="zh-CN" altLang="en-US" sz="240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" name="MH_Text_3"/>
            <p:cNvSpPr txBox="1"/>
            <p:nvPr>
              <p:custDataLst>
                <p:tags r:id="rId24"/>
              </p:custDataLst>
            </p:nvPr>
          </p:nvSpPr>
          <p:spPr>
            <a:xfrm>
              <a:off x="8300719" y="5400417"/>
              <a:ext cx="2383573" cy="459302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lvl="0" algn="ctr">
                <a:lnSpc>
                  <a:spcPct val="130000"/>
                </a:lnSpc>
                <a:defRPr/>
              </a:pPr>
              <a:r>
                <a:rPr lang="zh-CN" altLang="en-US" sz="1600" kern="0" dirty="0">
                  <a:cs typeface="+mn-ea"/>
                  <a:sym typeface="+mn-lt"/>
                </a:rPr>
                <a:t>完备的运维管理能力</a:t>
              </a:r>
              <a:endParaRPr lang="en-US" altLang="zh-CN" sz="1600" kern="0" dirty="0">
                <a:cs typeface="+mn-ea"/>
                <a:sym typeface="+mn-lt"/>
              </a:endParaRPr>
            </a:p>
          </p:txBody>
        </p:sp>
        <p:sp>
          <p:nvSpPr>
            <p:cNvPr id="236" name="MH_Other_7"/>
            <p:cNvSpPr/>
            <p:nvPr>
              <p:custDataLst>
                <p:tags r:id="rId25"/>
              </p:custDataLst>
            </p:nvPr>
          </p:nvSpPr>
          <p:spPr>
            <a:xfrm>
              <a:off x="9273093" y="4704218"/>
              <a:ext cx="427820" cy="194747"/>
            </a:xfrm>
            <a:custGeom>
              <a:avLst/>
              <a:gdLst>
                <a:gd name="connsiteX0" fmla="*/ 648072 w 739512"/>
                <a:gd name="connsiteY0" fmla="*/ 0 h 324036"/>
                <a:gd name="connsiteX1" fmla="*/ 324036 w 739512"/>
                <a:gd name="connsiteY1" fmla="*/ 324036 h 324036"/>
                <a:gd name="connsiteX2" fmla="*/ 0 w 739512"/>
                <a:gd name="connsiteY2" fmla="*/ 0 h 324036"/>
                <a:gd name="connsiteX3" fmla="*/ 739512 w 739512"/>
                <a:gd name="connsiteY3" fmla="*/ 91440 h 324036"/>
                <a:gd name="connsiteX0-1" fmla="*/ 648072 w 648072"/>
                <a:gd name="connsiteY0-2" fmla="*/ 0 h 324036"/>
                <a:gd name="connsiteX1-3" fmla="*/ 324036 w 648072"/>
                <a:gd name="connsiteY1-4" fmla="*/ 324036 h 324036"/>
                <a:gd name="connsiteX2-5" fmla="*/ 0 w 648072"/>
                <a:gd name="connsiteY2-6" fmla="*/ 0 h 3240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48072" h="324036">
                  <a:moveTo>
                    <a:pt x="648072" y="0"/>
                  </a:moveTo>
                  <a:cubicBezTo>
                    <a:pt x="648072" y="178960"/>
                    <a:pt x="502996" y="324036"/>
                    <a:pt x="324036" y="324036"/>
                  </a:cubicBezTo>
                  <a:cubicBezTo>
                    <a:pt x="145076" y="324036"/>
                    <a:pt x="0" y="178960"/>
                    <a:pt x="0" y="0"/>
                  </a:cubicBezTo>
                </a:path>
              </a:pathLst>
            </a:custGeom>
            <a:noFill/>
            <a:ln w="25400" cap="flat" cmpd="sng" algn="ctr">
              <a:solidFill>
                <a:srgbClr val="DCDCDC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18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0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、数据开发功能特性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96756719-549E-43F2-89D2-90A529D71210}"/>
              </a:ext>
            </a:extLst>
          </p:cNvPr>
          <p:cNvGrpSpPr/>
          <p:nvPr/>
        </p:nvGrpSpPr>
        <p:grpSpPr>
          <a:xfrm>
            <a:off x="187050" y="861337"/>
            <a:ext cx="10856087" cy="1415772"/>
            <a:chOff x="187050" y="861337"/>
            <a:chExt cx="10856087" cy="1415772"/>
          </a:xfrm>
        </p:grpSpPr>
        <p:sp>
          <p:nvSpPr>
            <p:cNvPr id="4" name="矩形 3"/>
            <p:cNvSpPr/>
            <p:nvPr/>
          </p:nvSpPr>
          <p:spPr>
            <a:xfrm>
              <a:off x="187050" y="861337"/>
              <a:ext cx="10856087" cy="14157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507AAE"/>
                  </a:solidFill>
                  <a:cs typeface="+mn-ea"/>
                  <a:sym typeface="+mn-lt"/>
                </a:rPr>
                <a:t>关键特性</a:t>
              </a:r>
              <a:r>
                <a:rPr lang="en-US" altLang="zh-CN" b="1" dirty="0">
                  <a:solidFill>
                    <a:srgbClr val="507AAE"/>
                  </a:solidFill>
                  <a:cs typeface="+mn-ea"/>
                  <a:sym typeface="+mn-lt"/>
                </a:rPr>
                <a:t>2</a:t>
              </a:r>
              <a:r>
                <a:rPr lang="zh-CN" altLang="en-US" b="1" dirty="0">
                  <a:solidFill>
                    <a:srgbClr val="507AAE"/>
                  </a:solidFill>
                  <a:cs typeface="+mn-ea"/>
                  <a:sym typeface="+mn-lt"/>
                </a:rPr>
                <a:t>：便携式数据可视化开发</a:t>
              </a:r>
              <a:endParaRPr lang="en-US" altLang="zh-CN" b="1" dirty="0">
                <a:solidFill>
                  <a:srgbClr val="507AAE"/>
                </a:solidFill>
                <a:cs typeface="+mn-ea"/>
                <a:sym typeface="+mn-lt"/>
              </a:endParaRPr>
            </a:p>
            <a:p>
              <a:r>
                <a:rPr lang="zh-CN" altLang="en-US" dirty="0">
                  <a:cs typeface="+mn-ea"/>
                  <a:sym typeface="+mn-lt"/>
                </a:rPr>
                <a:t>     </a:t>
              </a:r>
              <a:endParaRPr lang="en-US" altLang="zh-CN" dirty="0">
                <a:cs typeface="+mn-ea"/>
                <a:sym typeface="+mn-lt"/>
              </a:endParaRP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cs typeface="+mn-ea"/>
                  <a:sym typeface="+mn-lt"/>
                </a:rPr>
                <a:t>数据可视化开发，开发流程</a:t>
              </a:r>
              <a:r>
                <a:rPr lang="zh-CN" altLang="en-US" sz="1600" b="1" dirty="0">
                  <a:solidFill>
                    <a:schemeClr val="accent4"/>
                  </a:solidFill>
                  <a:cs typeface="+mn-ea"/>
                  <a:sym typeface="+mn-lt"/>
                </a:rPr>
                <a:t>直观、可视化</a:t>
              </a:r>
              <a:r>
                <a:rPr lang="zh-CN" altLang="en-US" sz="1600" dirty="0">
                  <a:cs typeface="+mn-ea"/>
                  <a:sym typeface="+mn-lt"/>
                </a:rPr>
                <a:t>，从程序设计、数据源配置到组件配置全过程可查看，大大</a:t>
              </a:r>
              <a:r>
                <a:rPr lang="zh-CN" altLang="en-US" sz="1600" b="1" dirty="0">
                  <a:solidFill>
                    <a:schemeClr val="accent4"/>
                  </a:solidFill>
                  <a:cs typeface="+mn-ea"/>
                  <a:sym typeface="+mn-lt"/>
                </a:rPr>
                <a:t>提升开发效率</a:t>
              </a:r>
              <a:r>
                <a:rPr lang="zh-CN" altLang="en-US" sz="1600" dirty="0">
                  <a:cs typeface="+mn-ea"/>
                  <a:sym typeface="+mn-lt"/>
                </a:rPr>
                <a:t>，提高“事中”可控性</a:t>
              </a:r>
            </a:p>
          </p:txBody>
        </p:sp>
        <p:cxnSp>
          <p:nvCxnSpPr>
            <p:cNvPr id="178" name="MH_Other_6"/>
            <p:cNvCxnSpPr>
              <a:cxnSpLocks noChangeShapeType="1"/>
            </p:cNvCxnSpPr>
            <p:nvPr>
              <p:custDataLst>
                <p:tags r:id="rId1"/>
              </p:custDataLst>
            </p:nvPr>
          </p:nvCxnSpPr>
          <p:spPr bwMode="auto">
            <a:xfrm flipV="1">
              <a:off x="187051" y="1271092"/>
              <a:ext cx="3995737" cy="7938"/>
            </a:xfrm>
            <a:prstGeom prst="line">
              <a:avLst/>
            </a:prstGeom>
            <a:noFill/>
            <a:ln w="19050" algn="ctr">
              <a:solidFill>
                <a:srgbClr val="DCE4E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" name="文本框 2"/>
          <p:cNvSpPr txBox="1"/>
          <p:nvPr/>
        </p:nvSpPr>
        <p:spPr>
          <a:xfrm>
            <a:off x="1267894" y="2986647"/>
            <a:ext cx="183405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1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、程序设计：支持边框布局、流式布局等多种布局形式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1267894" y="4944455"/>
            <a:ext cx="183405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4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、页面预览：可随时预览开发效果，所见即所得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9215599" y="2986646"/>
            <a:ext cx="183405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2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、数据源配置：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SQL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数据源可以编辑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SQL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，可视化配置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9198789" y="4944455"/>
            <a:ext cx="1834050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、组件配置：通过拖拽把组件绑定到设计中，即可开始组件配置开发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CA4531D-EDCD-48E1-A6F6-B9C67F6825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953" y="2440537"/>
            <a:ext cx="5029636" cy="382862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、数据开发功能特性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BACFCF58-F50D-45D1-AD02-BCBCAA809569}"/>
              </a:ext>
            </a:extLst>
          </p:cNvPr>
          <p:cNvGrpSpPr/>
          <p:nvPr/>
        </p:nvGrpSpPr>
        <p:grpSpPr>
          <a:xfrm>
            <a:off x="232771" y="828044"/>
            <a:ext cx="10624493" cy="1415772"/>
            <a:chOff x="232771" y="828044"/>
            <a:chExt cx="10624493" cy="1415772"/>
          </a:xfrm>
        </p:grpSpPr>
        <p:sp>
          <p:nvSpPr>
            <p:cNvPr id="4" name="矩形 3"/>
            <p:cNvSpPr/>
            <p:nvPr/>
          </p:nvSpPr>
          <p:spPr>
            <a:xfrm>
              <a:off x="252505" y="828044"/>
              <a:ext cx="10604759" cy="14157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507AAE"/>
                  </a:solidFill>
                  <a:cs typeface="+mn-ea"/>
                  <a:sym typeface="+mn-lt"/>
                </a:rPr>
                <a:t>关键特性</a:t>
              </a:r>
              <a:r>
                <a:rPr lang="en-US" altLang="zh-CN" b="1" dirty="0">
                  <a:solidFill>
                    <a:srgbClr val="507AAE"/>
                  </a:solidFill>
                  <a:cs typeface="+mn-ea"/>
                  <a:sym typeface="+mn-lt"/>
                </a:rPr>
                <a:t>3</a:t>
              </a:r>
              <a:r>
                <a:rPr lang="zh-CN" altLang="en-US" b="1" dirty="0">
                  <a:solidFill>
                    <a:srgbClr val="507AAE"/>
                  </a:solidFill>
                  <a:cs typeface="+mn-ea"/>
                  <a:sym typeface="+mn-lt"/>
                </a:rPr>
                <a:t>：规范化的数据治理</a:t>
              </a:r>
              <a:endParaRPr lang="en-US" altLang="zh-CN" b="1" dirty="0">
                <a:solidFill>
                  <a:srgbClr val="507AAE"/>
                </a:solidFill>
                <a:cs typeface="+mn-ea"/>
                <a:sym typeface="+mn-lt"/>
              </a:endParaRPr>
            </a:p>
            <a:p>
              <a:r>
                <a:rPr lang="zh-CN" altLang="en-US" dirty="0">
                  <a:cs typeface="+mn-ea"/>
                  <a:sym typeface="+mn-lt"/>
                </a:rPr>
                <a:t>     </a:t>
              </a:r>
              <a:endParaRPr lang="en-US" altLang="zh-CN" dirty="0">
                <a:cs typeface="+mn-ea"/>
                <a:sym typeface="+mn-lt"/>
              </a:endParaRP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cs typeface="+mn-ea"/>
                  <a:sym typeface="+mn-lt"/>
                </a:rPr>
                <a:t>数据开发有标准规范的开发过程管控，即通过数据治资产管理平台同步获取数据资源，其优势在于将</a:t>
              </a:r>
              <a:r>
                <a:rPr lang="zh-CN" altLang="en-US" sz="1600" b="1" dirty="0">
                  <a:solidFill>
                    <a:schemeClr val="accent4"/>
                  </a:solidFill>
                  <a:cs typeface="+mn-ea"/>
                  <a:sym typeface="+mn-lt"/>
                </a:rPr>
                <a:t>数据开发和数据资产管理平台有机结合</a:t>
              </a:r>
              <a:r>
                <a:rPr lang="zh-CN" altLang="en-US" sz="1600" dirty="0">
                  <a:cs typeface="+mn-ea"/>
                  <a:sym typeface="+mn-lt"/>
                </a:rPr>
                <a:t>起来，既是对开发过程的管控，也是保障数据质量的有效方法</a:t>
              </a:r>
            </a:p>
          </p:txBody>
        </p:sp>
        <p:cxnSp>
          <p:nvCxnSpPr>
            <p:cNvPr id="178" name="MH_Other_6"/>
            <p:cNvCxnSpPr>
              <a:cxnSpLocks noChangeShapeType="1"/>
            </p:cNvCxnSpPr>
            <p:nvPr>
              <p:custDataLst>
                <p:tags r:id="rId1"/>
              </p:custDataLst>
            </p:nvPr>
          </p:nvCxnSpPr>
          <p:spPr bwMode="auto">
            <a:xfrm flipV="1">
              <a:off x="232771" y="1271092"/>
              <a:ext cx="3995737" cy="7938"/>
            </a:xfrm>
            <a:prstGeom prst="line">
              <a:avLst/>
            </a:prstGeom>
            <a:noFill/>
            <a:ln w="19050" algn="ctr">
              <a:solidFill>
                <a:srgbClr val="DCE4E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6" name="矩形 15"/>
          <p:cNvSpPr/>
          <p:nvPr/>
        </p:nvSpPr>
        <p:spPr>
          <a:xfrm>
            <a:off x="1507717" y="3188677"/>
            <a:ext cx="1774259" cy="23211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圆柱形 13"/>
          <p:cNvSpPr/>
          <p:nvPr/>
        </p:nvSpPr>
        <p:spPr>
          <a:xfrm>
            <a:off x="1661113" y="3993092"/>
            <a:ext cx="1420473" cy="82061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dirty="0">
                <a:cs typeface="+mn-ea"/>
                <a:sym typeface="+mn-lt"/>
              </a:rPr>
              <a:t>数据资产平台</a:t>
            </a:r>
          </a:p>
        </p:txBody>
      </p:sp>
      <p:sp>
        <p:nvSpPr>
          <p:cNvPr id="18" name="矩形 17"/>
          <p:cNvSpPr/>
          <p:nvPr/>
        </p:nvSpPr>
        <p:spPr>
          <a:xfrm>
            <a:off x="4309466" y="3616452"/>
            <a:ext cx="1043354" cy="1459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cs typeface="+mn-ea"/>
                <a:sym typeface="+mn-lt"/>
              </a:rPr>
              <a:t>数据开发平台</a:t>
            </a:r>
          </a:p>
        </p:txBody>
      </p:sp>
      <p:cxnSp>
        <p:nvCxnSpPr>
          <p:cNvPr id="20" name="直接箭头连接符 19"/>
          <p:cNvCxnSpPr/>
          <p:nvPr/>
        </p:nvCxnSpPr>
        <p:spPr>
          <a:xfrm flipH="1">
            <a:off x="3293699" y="3955006"/>
            <a:ext cx="10040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>
            <a:off x="3293699" y="4841631"/>
            <a:ext cx="10157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3267542" y="3387813"/>
            <a:ext cx="1056359" cy="316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cs typeface="+mn-ea"/>
                <a:sym typeface="+mn-lt"/>
              </a:rPr>
              <a:t>同步开发模型</a:t>
            </a:r>
          </a:p>
        </p:txBody>
      </p:sp>
      <p:sp>
        <p:nvSpPr>
          <p:cNvPr id="52" name="矩形 51"/>
          <p:cNvSpPr/>
          <p:nvPr/>
        </p:nvSpPr>
        <p:spPr>
          <a:xfrm>
            <a:off x="3293699" y="5026912"/>
            <a:ext cx="1106703" cy="569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cs typeface="+mn-ea"/>
                <a:sym typeface="+mn-lt"/>
              </a:rPr>
              <a:t>获取规范据资源到开发平台</a:t>
            </a:r>
          </a:p>
        </p:txBody>
      </p:sp>
      <p:sp>
        <p:nvSpPr>
          <p:cNvPr id="27" name="矩形 26"/>
          <p:cNvSpPr/>
          <p:nvPr/>
        </p:nvSpPr>
        <p:spPr>
          <a:xfrm>
            <a:off x="855785" y="3188677"/>
            <a:ext cx="527538" cy="2321169"/>
          </a:xfrm>
          <a:prstGeom prst="rect">
            <a:avLst/>
          </a:prstGeom>
          <a:solidFill>
            <a:srgbClr val="FBC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cs typeface="+mn-ea"/>
                <a:sym typeface="+mn-lt"/>
              </a:rPr>
              <a:t>数据信息同步</a:t>
            </a:r>
          </a:p>
        </p:txBody>
      </p:sp>
      <p:sp>
        <p:nvSpPr>
          <p:cNvPr id="54" name="矩形 53"/>
          <p:cNvSpPr/>
          <p:nvPr/>
        </p:nvSpPr>
        <p:spPr>
          <a:xfrm>
            <a:off x="6397151" y="3119414"/>
            <a:ext cx="527538" cy="2321169"/>
          </a:xfrm>
          <a:prstGeom prst="rect">
            <a:avLst/>
          </a:prstGeom>
          <a:solidFill>
            <a:srgbClr val="FBC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cs typeface="+mn-ea"/>
                <a:sym typeface="+mn-lt"/>
              </a:rPr>
              <a:t>标准规范执行</a:t>
            </a:r>
          </a:p>
        </p:txBody>
      </p:sp>
      <p:sp>
        <p:nvSpPr>
          <p:cNvPr id="28" name="矩形 27"/>
          <p:cNvSpPr/>
          <p:nvPr/>
        </p:nvSpPr>
        <p:spPr>
          <a:xfrm>
            <a:off x="7176435" y="3132657"/>
            <a:ext cx="4734213" cy="704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cs typeface="+mn-ea"/>
                <a:sym typeface="+mn-lt"/>
              </a:rPr>
              <a:t>上线前按照标准规范进行控制，包括命名规范，信息完整性，合理性，不符合标准规范的不予上线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811" y="3993092"/>
            <a:ext cx="4612973" cy="2067639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en-US" dirty="0">
                <a:latin typeface="+mn-lt"/>
                <a:ea typeface="+mn-ea"/>
                <a:cs typeface="+mn-ea"/>
                <a:sym typeface="+mn-lt"/>
              </a:rPr>
              <a:t>数据开发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功能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76506" y="1237110"/>
            <a:ext cx="10082784" cy="4142261"/>
          </a:xfrm>
          <a:prstGeom prst="rect">
            <a:avLst/>
          </a:prstGeom>
          <a:solidFill>
            <a:srgbClr val="4454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b="1" dirty="0">
              <a:cs typeface="+mn-ea"/>
              <a:sym typeface="+mn-lt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606170" y="2190901"/>
            <a:ext cx="3762241" cy="2886447"/>
          </a:xfrm>
          <a:prstGeom prst="roundRect">
            <a:avLst>
              <a:gd name="adj" fmla="val 2151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b="1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84368" y="2482091"/>
            <a:ext cx="1694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数据开发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2269754" y="3286488"/>
            <a:ext cx="999744" cy="51206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cs typeface="+mn-ea"/>
                <a:sym typeface="+mn-lt"/>
              </a:rPr>
              <a:t>数据探索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3562106" y="3286488"/>
            <a:ext cx="999744" cy="51206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cs typeface="+mn-ea"/>
                <a:sym typeface="+mn-lt"/>
              </a:rPr>
              <a:t>数据建模</a:t>
            </a:r>
          </a:p>
        </p:txBody>
      </p:sp>
      <p:sp>
        <p:nvSpPr>
          <p:cNvPr id="16" name="圆角矩形 15"/>
          <p:cNvSpPr/>
          <p:nvPr/>
        </p:nvSpPr>
        <p:spPr>
          <a:xfrm>
            <a:off x="2284496" y="4279463"/>
            <a:ext cx="999744" cy="51206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cs typeface="+mn-ea"/>
                <a:sym typeface="+mn-lt"/>
              </a:rPr>
              <a:t>可视化</a:t>
            </a:r>
            <a:endParaRPr lang="en-US" altLang="zh-CN" sz="14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400" b="1" dirty="0">
                <a:solidFill>
                  <a:schemeClr val="tx1"/>
                </a:solidFill>
                <a:cs typeface="+mn-ea"/>
                <a:sym typeface="+mn-lt"/>
              </a:rPr>
              <a:t>程序开发</a:t>
            </a:r>
          </a:p>
        </p:txBody>
      </p:sp>
      <p:sp>
        <p:nvSpPr>
          <p:cNvPr id="17" name="圆角矩形 16"/>
          <p:cNvSpPr/>
          <p:nvPr/>
        </p:nvSpPr>
        <p:spPr>
          <a:xfrm>
            <a:off x="3569477" y="4279463"/>
            <a:ext cx="999744" cy="51206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cs typeface="+mn-ea"/>
                <a:sym typeface="+mn-lt"/>
              </a:rPr>
              <a:t>程序测试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843909" y="1386834"/>
            <a:ext cx="2504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平台数据开发功能</a:t>
            </a:r>
          </a:p>
        </p:txBody>
      </p:sp>
      <p:sp>
        <p:nvSpPr>
          <p:cNvPr id="77" name="圆角矩形 76"/>
          <p:cNvSpPr/>
          <p:nvPr/>
        </p:nvSpPr>
        <p:spPr>
          <a:xfrm>
            <a:off x="1873986" y="5681360"/>
            <a:ext cx="2171619" cy="569872"/>
          </a:xfrm>
          <a:prstGeom prst="roundRect">
            <a:avLst>
              <a:gd name="adj" fmla="val 8352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50">
              <a:cs typeface="+mn-ea"/>
              <a:sym typeface="+mn-lt"/>
            </a:endParaRPr>
          </a:p>
        </p:txBody>
      </p:sp>
      <p:sp>
        <p:nvSpPr>
          <p:cNvPr id="78" name="文本框 28"/>
          <p:cNvSpPr txBox="1"/>
          <p:nvPr/>
        </p:nvSpPr>
        <p:spPr>
          <a:xfrm>
            <a:off x="2678890" y="5843351"/>
            <a:ext cx="1181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dirty="0">
                <a:cs typeface="+mn-ea"/>
                <a:sym typeface="+mn-lt"/>
              </a:rPr>
              <a:t>开发工程师</a:t>
            </a:r>
          </a:p>
        </p:txBody>
      </p:sp>
      <p:pic>
        <p:nvPicPr>
          <p:cNvPr id="79" name="图片 7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6704" y="5757590"/>
            <a:ext cx="332252" cy="389169"/>
          </a:xfrm>
          <a:prstGeom prst="rect">
            <a:avLst/>
          </a:prstGeom>
        </p:spPr>
      </p:pic>
      <p:cxnSp>
        <p:nvCxnSpPr>
          <p:cNvPr id="87" name="直接箭头连接符 86"/>
          <p:cNvCxnSpPr/>
          <p:nvPr/>
        </p:nvCxnSpPr>
        <p:spPr>
          <a:xfrm flipV="1">
            <a:off x="2956507" y="5402399"/>
            <a:ext cx="0" cy="28505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箭头连接符 87"/>
          <p:cNvCxnSpPr/>
          <p:nvPr/>
        </p:nvCxnSpPr>
        <p:spPr>
          <a:xfrm flipV="1">
            <a:off x="3145483" y="5396303"/>
            <a:ext cx="0" cy="28505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组合 91"/>
          <p:cNvGrpSpPr/>
          <p:nvPr/>
        </p:nvGrpSpPr>
        <p:grpSpPr>
          <a:xfrm>
            <a:off x="6607277" y="2190901"/>
            <a:ext cx="3573146" cy="4049494"/>
            <a:chOff x="7170427" y="2178076"/>
            <a:chExt cx="3573146" cy="4049494"/>
          </a:xfrm>
        </p:grpSpPr>
        <p:sp>
          <p:nvSpPr>
            <p:cNvPr id="9" name="圆角矩形 8"/>
            <p:cNvSpPr/>
            <p:nvPr/>
          </p:nvSpPr>
          <p:spPr>
            <a:xfrm>
              <a:off x="7170427" y="2178076"/>
              <a:ext cx="3573146" cy="2886447"/>
            </a:xfrm>
            <a:prstGeom prst="roundRect">
              <a:avLst>
                <a:gd name="adj" fmla="val 1906"/>
              </a:avLst>
            </a:prstGeom>
            <a:solidFill>
              <a:srgbClr val="FBC3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="1"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438010" y="2469266"/>
              <a:ext cx="16946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运维监控</a:t>
              </a: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7790246" y="3282245"/>
              <a:ext cx="999744" cy="51206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  <a:cs typeface="+mn-ea"/>
                  <a:sym typeface="+mn-lt"/>
                </a:rPr>
                <a:t>任务监控</a:t>
              </a: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9377554" y="3282245"/>
              <a:ext cx="999744" cy="51206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  <a:cs typeface="+mn-ea"/>
                  <a:sym typeface="+mn-lt"/>
                </a:rPr>
                <a:t>平台监控</a:t>
              </a: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7795700" y="4207178"/>
              <a:ext cx="999744" cy="51206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  <a:cs typeface="+mn-ea"/>
                  <a:sym typeface="+mn-lt"/>
                </a:rPr>
                <a:t>日志采集</a:t>
              </a: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9420717" y="4207178"/>
              <a:ext cx="999744" cy="51206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  <a:cs typeface="+mn-ea"/>
                  <a:sym typeface="+mn-lt"/>
                </a:rPr>
                <a:t>问题定位</a:t>
              </a:r>
            </a:p>
          </p:txBody>
        </p:sp>
        <p:sp>
          <p:nvSpPr>
            <p:cNvPr id="80" name="圆角矩形 79"/>
            <p:cNvSpPr/>
            <p:nvPr/>
          </p:nvSpPr>
          <p:spPr>
            <a:xfrm>
              <a:off x="7975049" y="5657698"/>
              <a:ext cx="2171619" cy="569872"/>
            </a:xfrm>
            <a:prstGeom prst="roundRect">
              <a:avLst>
                <a:gd name="adj" fmla="val 8352"/>
              </a:avLst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50">
                <a:cs typeface="+mn-ea"/>
                <a:sym typeface="+mn-lt"/>
              </a:endParaRPr>
            </a:p>
          </p:txBody>
        </p:sp>
        <p:sp>
          <p:nvSpPr>
            <p:cNvPr id="81" name="文本框 28"/>
            <p:cNvSpPr txBox="1"/>
            <p:nvPr/>
          </p:nvSpPr>
          <p:spPr>
            <a:xfrm>
              <a:off x="8696658" y="5816535"/>
              <a:ext cx="13910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1400" dirty="0">
                  <a:cs typeface="+mn-ea"/>
                  <a:sym typeface="+mn-lt"/>
                </a:rPr>
                <a:t>开发</a:t>
              </a:r>
              <a:r>
                <a:rPr kumimoji="1" lang="en-US" altLang="zh-CN" sz="1400" dirty="0">
                  <a:cs typeface="+mn-ea"/>
                  <a:sym typeface="+mn-lt"/>
                </a:rPr>
                <a:t>/</a:t>
              </a:r>
              <a:r>
                <a:rPr kumimoji="1" lang="zh-CN" altLang="en-US" sz="1400" dirty="0">
                  <a:cs typeface="+mn-ea"/>
                  <a:sym typeface="+mn-lt"/>
                </a:rPr>
                <a:t>运维人员</a:t>
              </a:r>
            </a:p>
          </p:txBody>
        </p:sp>
        <p:pic>
          <p:nvPicPr>
            <p:cNvPr id="83" name="图片 8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7220" y="5718647"/>
              <a:ext cx="337267" cy="437612"/>
            </a:xfrm>
            <a:prstGeom prst="rect">
              <a:avLst/>
            </a:prstGeom>
          </p:spPr>
        </p:pic>
        <p:cxnSp>
          <p:nvCxnSpPr>
            <p:cNvPr id="89" name="直接箭头连接符 88"/>
            <p:cNvCxnSpPr/>
            <p:nvPr/>
          </p:nvCxnSpPr>
          <p:spPr>
            <a:xfrm flipV="1">
              <a:off x="8872359" y="5379371"/>
              <a:ext cx="0" cy="285057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箭头连接符 89"/>
            <p:cNvCxnSpPr/>
            <p:nvPr/>
          </p:nvCxnSpPr>
          <p:spPr>
            <a:xfrm flipV="1">
              <a:off x="9208830" y="5373275"/>
              <a:ext cx="0" cy="285057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0"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2.1 </a:t>
            </a:r>
            <a:r>
              <a:rPr lang="en-US" altLang="en-US" dirty="0">
                <a:latin typeface="+mn-lt"/>
                <a:ea typeface="+mn-ea"/>
                <a:cs typeface="+mn-ea"/>
                <a:sym typeface="+mn-lt"/>
              </a:rPr>
              <a:t>数据开发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功能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--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数据开发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51162" y="1380492"/>
            <a:ext cx="11909069" cy="3976852"/>
            <a:chOff x="74536" y="1813410"/>
            <a:chExt cx="11909069" cy="3976852"/>
          </a:xfrm>
        </p:grpSpPr>
        <p:grpSp>
          <p:nvGrpSpPr>
            <p:cNvPr id="4" name="组合 3"/>
            <p:cNvGrpSpPr/>
            <p:nvPr/>
          </p:nvGrpSpPr>
          <p:grpSpPr>
            <a:xfrm>
              <a:off x="74536" y="2515543"/>
              <a:ext cx="11909069" cy="3274719"/>
              <a:chOff x="74536" y="2604443"/>
              <a:chExt cx="11909069" cy="3274719"/>
            </a:xfrm>
          </p:grpSpPr>
          <p:pic>
            <p:nvPicPr>
              <p:cNvPr id="149" name="图片 14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6655" y="2937271"/>
                <a:ext cx="2193195" cy="1906547"/>
              </a:xfrm>
              <a:prstGeom prst="rect">
                <a:avLst/>
              </a:prstGeom>
            </p:spPr>
          </p:pic>
          <p:pic>
            <p:nvPicPr>
              <p:cNvPr id="76" name="图片 75"/>
              <p:cNvPicPr>
                <a:picLocks noChangeAspect="1"/>
              </p:cNvPicPr>
              <p:nvPr/>
            </p:nvPicPr>
            <p:blipFill>
              <a:blip r:embed="rId4" cstate="email"/>
              <a:stretch>
                <a:fillRect/>
              </a:stretch>
            </p:blipFill>
            <p:spPr>
              <a:xfrm>
                <a:off x="4866058" y="2904152"/>
                <a:ext cx="2363771" cy="1383077"/>
              </a:xfrm>
              <a:prstGeom prst="rect">
                <a:avLst/>
              </a:prstGeom>
            </p:spPr>
          </p:pic>
          <p:grpSp>
            <p:nvGrpSpPr>
              <p:cNvPr id="77" name="组合 71"/>
              <p:cNvGrpSpPr/>
              <p:nvPr/>
            </p:nvGrpSpPr>
            <p:grpSpPr>
              <a:xfrm>
                <a:off x="2434818" y="2604443"/>
                <a:ext cx="9548787" cy="3193380"/>
                <a:chOff x="140450" y="2330690"/>
                <a:chExt cx="8695580" cy="2014428"/>
              </a:xfrm>
            </p:grpSpPr>
            <p:sp>
              <p:nvSpPr>
                <p:cNvPr id="135" name="矩形 134"/>
                <p:cNvSpPr/>
                <p:nvPr/>
              </p:nvSpPr>
              <p:spPr>
                <a:xfrm>
                  <a:off x="140450" y="2330690"/>
                  <a:ext cx="2196930" cy="2014428"/>
                </a:xfrm>
                <a:prstGeom prst="rect">
                  <a:avLst/>
                </a:prstGeom>
                <a:noFill/>
                <a:ln w="9525" cap="flat" cmpd="sng" algn="ctr">
                  <a:solidFill>
                    <a:srgbClr val="263A4F"/>
                  </a:solidFill>
                  <a:prstDash val="dash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36" name="矩形 135"/>
                <p:cNvSpPr/>
                <p:nvPr/>
              </p:nvSpPr>
              <p:spPr>
                <a:xfrm>
                  <a:off x="2332270" y="2330690"/>
                  <a:ext cx="2196930" cy="2014428"/>
                </a:xfrm>
                <a:prstGeom prst="rect">
                  <a:avLst/>
                </a:prstGeom>
                <a:noFill/>
                <a:ln w="9525" cap="flat" cmpd="sng" algn="ctr">
                  <a:solidFill>
                    <a:srgbClr val="263A4F"/>
                  </a:solidFill>
                  <a:prstDash val="dash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37" name="矩形 136"/>
                <p:cNvSpPr/>
                <p:nvPr/>
              </p:nvSpPr>
              <p:spPr>
                <a:xfrm>
                  <a:off x="4524090" y="2330690"/>
                  <a:ext cx="2196930" cy="2014428"/>
                </a:xfrm>
                <a:prstGeom prst="rect">
                  <a:avLst/>
                </a:prstGeom>
                <a:noFill/>
                <a:ln w="9525" cap="flat" cmpd="sng" algn="ctr">
                  <a:solidFill>
                    <a:srgbClr val="263A4F"/>
                  </a:solidFill>
                  <a:prstDash val="dash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38" name="矩形 137"/>
                <p:cNvSpPr/>
                <p:nvPr/>
              </p:nvSpPr>
              <p:spPr>
                <a:xfrm>
                  <a:off x="6783588" y="2330690"/>
                  <a:ext cx="2052442" cy="2014428"/>
                </a:xfrm>
                <a:prstGeom prst="rect">
                  <a:avLst/>
                </a:prstGeom>
                <a:noFill/>
                <a:ln w="9525" cap="flat" cmpd="sng" algn="ctr">
                  <a:solidFill>
                    <a:srgbClr val="263A4F"/>
                  </a:solidFill>
                  <a:prstDash val="dash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0" name="组合 72"/>
              <p:cNvGrpSpPr/>
              <p:nvPr/>
            </p:nvGrpSpPr>
            <p:grpSpPr>
              <a:xfrm>
                <a:off x="4713899" y="4084465"/>
                <a:ext cx="272434" cy="229444"/>
                <a:chOff x="3017520" y="601990"/>
                <a:chExt cx="491490" cy="414010"/>
              </a:xfrm>
              <a:solidFill>
                <a:srgbClr val="3DB39E"/>
              </a:solidFill>
            </p:grpSpPr>
            <p:sp>
              <p:nvSpPr>
                <p:cNvPr id="132" name="燕尾形 19"/>
                <p:cNvSpPr/>
                <p:nvPr/>
              </p:nvSpPr>
              <p:spPr>
                <a:xfrm>
                  <a:off x="3017520" y="601990"/>
                  <a:ext cx="198120" cy="414010"/>
                </a:xfrm>
                <a:prstGeom prst="chevron">
                  <a:avLst/>
                </a:prstGeom>
                <a:solidFill>
                  <a:srgbClr val="1487D5">
                    <a:alpha val="42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1219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400" kern="0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3" name="燕尾形 20"/>
                <p:cNvSpPr/>
                <p:nvPr/>
              </p:nvSpPr>
              <p:spPr>
                <a:xfrm>
                  <a:off x="3164205" y="601990"/>
                  <a:ext cx="198120" cy="414010"/>
                </a:xfrm>
                <a:prstGeom prst="chevron">
                  <a:avLst/>
                </a:prstGeom>
                <a:solidFill>
                  <a:srgbClr val="1487D5">
                    <a:alpha val="7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1219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400" kern="0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4" name="燕尾形 21"/>
                <p:cNvSpPr/>
                <p:nvPr/>
              </p:nvSpPr>
              <p:spPr>
                <a:xfrm>
                  <a:off x="3310890" y="601990"/>
                  <a:ext cx="198120" cy="414010"/>
                </a:xfrm>
                <a:prstGeom prst="chevron">
                  <a:avLst/>
                </a:prstGeom>
                <a:solidFill>
                  <a:srgbClr val="1487D5">
                    <a:alpha val="87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1219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400" kern="0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1" name="组合 80"/>
              <p:cNvGrpSpPr/>
              <p:nvPr/>
            </p:nvGrpSpPr>
            <p:grpSpPr>
              <a:xfrm>
                <a:off x="7119376" y="4084464"/>
                <a:ext cx="272434" cy="229444"/>
                <a:chOff x="3017520" y="601990"/>
                <a:chExt cx="491490" cy="414010"/>
              </a:xfrm>
              <a:solidFill>
                <a:srgbClr val="3DB39E"/>
              </a:solidFill>
            </p:grpSpPr>
            <p:sp>
              <p:nvSpPr>
                <p:cNvPr id="129" name="燕尾形 23"/>
                <p:cNvSpPr/>
                <p:nvPr/>
              </p:nvSpPr>
              <p:spPr>
                <a:xfrm>
                  <a:off x="3017520" y="601990"/>
                  <a:ext cx="198120" cy="414010"/>
                </a:xfrm>
                <a:prstGeom prst="chevron">
                  <a:avLst/>
                </a:prstGeom>
                <a:solidFill>
                  <a:srgbClr val="1487D5">
                    <a:alpha val="42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1219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400" kern="0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0" name="燕尾形 24"/>
                <p:cNvSpPr/>
                <p:nvPr/>
              </p:nvSpPr>
              <p:spPr>
                <a:xfrm>
                  <a:off x="3164205" y="601990"/>
                  <a:ext cx="198120" cy="414010"/>
                </a:xfrm>
                <a:prstGeom prst="chevron">
                  <a:avLst/>
                </a:prstGeom>
                <a:solidFill>
                  <a:srgbClr val="1487D5">
                    <a:alpha val="7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1219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400" kern="0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1" name="燕尾形 25"/>
                <p:cNvSpPr/>
                <p:nvPr/>
              </p:nvSpPr>
              <p:spPr>
                <a:xfrm>
                  <a:off x="3310890" y="601990"/>
                  <a:ext cx="198120" cy="414010"/>
                </a:xfrm>
                <a:prstGeom prst="chevron">
                  <a:avLst/>
                </a:prstGeom>
                <a:solidFill>
                  <a:srgbClr val="1487D5">
                    <a:alpha val="87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1219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400" kern="0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2" name="组合 84"/>
              <p:cNvGrpSpPr/>
              <p:nvPr/>
            </p:nvGrpSpPr>
            <p:grpSpPr>
              <a:xfrm>
                <a:off x="9533271" y="4084462"/>
                <a:ext cx="272434" cy="229444"/>
                <a:chOff x="3017520" y="601990"/>
                <a:chExt cx="491490" cy="414010"/>
              </a:xfrm>
              <a:solidFill>
                <a:srgbClr val="3DB39E"/>
              </a:solidFill>
            </p:grpSpPr>
            <p:sp>
              <p:nvSpPr>
                <p:cNvPr id="126" name="燕尾形 27"/>
                <p:cNvSpPr/>
                <p:nvPr/>
              </p:nvSpPr>
              <p:spPr>
                <a:xfrm>
                  <a:off x="3017520" y="601990"/>
                  <a:ext cx="198120" cy="414010"/>
                </a:xfrm>
                <a:prstGeom prst="chevron">
                  <a:avLst/>
                </a:prstGeom>
                <a:solidFill>
                  <a:srgbClr val="1487D5">
                    <a:alpha val="42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1219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400" kern="0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27" name="燕尾形 28"/>
                <p:cNvSpPr/>
                <p:nvPr/>
              </p:nvSpPr>
              <p:spPr>
                <a:xfrm>
                  <a:off x="3164205" y="601990"/>
                  <a:ext cx="198120" cy="414010"/>
                </a:xfrm>
                <a:prstGeom prst="chevron">
                  <a:avLst/>
                </a:prstGeom>
                <a:solidFill>
                  <a:srgbClr val="1487D5">
                    <a:alpha val="7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1219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400" kern="0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28" name="燕尾形 29"/>
                <p:cNvSpPr/>
                <p:nvPr/>
              </p:nvSpPr>
              <p:spPr>
                <a:xfrm>
                  <a:off x="3310890" y="601990"/>
                  <a:ext cx="198120" cy="414010"/>
                </a:xfrm>
                <a:prstGeom prst="chevron">
                  <a:avLst/>
                </a:prstGeom>
                <a:solidFill>
                  <a:srgbClr val="1487D5">
                    <a:alpha val="87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1219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400" kern="0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91" name="图片 90"/>
              <p:cNvPicPr>
                <a:picLocks noChangeAspect="1"/>
              </p:cNvPicPr>
              <p:nvPr/>
            </p:nvPicPr>
            <p:blipFill>
              <a:blip r:embed="rId5" cstate="email"/>
              <a:stretch>
                <a:fillRect/>
              </a:stretch>
            </p:blipFill>
            <p:spPr>
              <a:xfrm>
                <a:off x="2513905" y="2947071"/>
                <a:ext cx="921894" cy="1086078"/>
              </a:xfrm>
              <a:prstGeom prst="rect">
                <a:avLst/>
              </a:prstGeom>
            </p:spPr>
          </p:pic>
          <p:sp>
            <p:nvSpPr>
              <p:cNvPr id="92" name="矩形 91"/>
              <p:cNvSpPr/>
              <p:nvPr/>
            </p:nvSpPr>
            <p:spPr>
              <a:xfrm>
                <a:off x="3465800" y="2867411"/>
                <a:ext cx="1447644" cy="12311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600" b="1" dirty="0">
                    <a:solidFill>
                      <a:srgbClr val="FF0000"/>
                    </a:solidFill>
                    <a:cs typeface="+mn-ea"/>
                    <a:sym typeface="+mn-lt"/>
                  </a:rPr>
                  <a:t>2-</a:t>
                </a:r>
                <a:r>
                  <a:rPr lang="zh-CN" altLang="en-US" sz="1600" b="1" dirty="0">
                    <a:solidFill>
                      <a:srgbClr val="000000"/>
                    </a:solidFill>
                    <a:cs typeface="+mn-ea"/>
                    <a:sym typeface="+mn-lt"/>
                  </a:rPr>
                  <a:t>模型定义</a:t>
                </a:r>
                <a:endParaRPr lang="en-US" altLang="zh-CN" sz="1600" b="1" dirty="0">
                  <a:solidFill>
                    <a:srgbClr val="000000"/>
                  </a:solidFill>
                  <a:cs typeface="+mn-ea"/>
                  <a:sym typeface="+mn-lt"/>
                </a:endParaRPr>
              </a:p>
              <a:p>
                <a:pPr>
                  <a:lnSpc>
                    <a:spcPts val="2000"/>
                  </a:lnSpc>
                </a:pPr>
                <a:r>
                  <a:rPr lang="zh-CN" altLang="en-US" sz="1335" dirty="0">
                    <a:solidFill>
                      <a:srgbClr val="000000"/>
                    </a:solidFill>
                    <a:cs typeface="+mn-ea"/>
                    <a:sym typeface="+mn-lt"/>
                  </a:rPr>
                  <a:t>创建模型基础信息、定义模型的元数据</a:t>
                </a:r>
              </a:p>
            </p:txBody>
          </p:sp>
          <p:pic>
            <p:nvPicPr>
              <p:cNvPr id="93" name="图片 92"/>
              <p:cNvPicPr>
                <a:picLocks noChangeAspect="1"/>
              </p:cNvPicPr>
              <p:nvPr/>
            </p:nvPicPr>
            <p:blipFill>
              <a:blip r:embed="rId6" cstate="email"/>
              <a:stretch>
                <a:fillRect/>
              </a:stretch>
            </p:blipFill>
            <p:spPr>
              <a:xfrm>
                <a:off x="2513905" y="4179946"/>
                <a:ext cx="1527970" cy="1462337"/>
              </a:xfrm>
              <a:prstGeom prst="rect">
                <a:avLst/>
              </a:prstGeom>
            </p:spPr>
          </p:pic>
          <p:sp>
            <p:nvSpPr>
              <p:cNvPr id="94" name="矩形 93"/>
              <p:cNvSpPr/>
              <p:nvPr/>
            </p:nvSpPr>
            <p:spPr>
              <a:xfrm>
                <a:off x="3257840" y="4648056"/>
                <a:ext cx="1668431" cy="9746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600" b="1" dirty="0">
                    <a:solidFill>
                      <a:srgbClr val="FF0000"/>
                    </a:solidFill>
                    <a:cs typeface="+mn-ea"/>
                    <a:sym typeface="+mn-lt"/>
                  </a:rPr>
                  <a:t>3-</a:t>
                </a:r>
                <a:r>
                  <a:rPr lang="zh-CN" altLang="en-US" sz="1600" b="1" dirty="0">
                    <a:solidFill>
                      <a:srgbClr val="000000"/>
                    </a:solidFill>
                    <a:cs typeface="+mn-ea"/>
                    <a:sym typeface="+mn-lt"/>
                  </a:rPr>
                  <a:t>构建表结构</a:t>
                </a:r>
                <a:endParaRPr lang="en-US" altLang="zh-CN" sz="1600" b="1" dirty="0">
                  <a:solidFill>
                    <a:srgbClr val="000000"/>
                  </a:solidFill>
                  <a:cs typeface="+mn-ea"/>
                  <a:sym typeface="+mn-lt"/>
                </a:endParaRPr>
              </a:p>
              <a:p>
                <a:pPr>
                  <a:lnSpc>
                    <a:spcPts val="2000"/>
                  </a:lnSpc>
                </a:pPr>
                <a:r>
                  <a:rPr lang="zh-CN" altLang="en-US" sz="1335" dirty="0">
                    <a:solidFill>
                      <a:srgbClr val="000000"/>
                    </a:solidFill>
                    <a:cs typeface="+mn-ea"/>
                    <a:sym typeface="+mn-lt"/>
                  </a:rPr>
                  <a:t>添加模型字段信息</a:t>
                </a:r>
                <a:endParaRPr lang="en-US" altLang="zh-CN" sz="1335" dirty="0">
                  <a:solidFill>
                    <a:srgbClr val="000000"/>
                  </a:solidFill>
                  <a:cs typeface="+mn-ea"/>
                  <a:sym typeface="+mn-lt"/>
                </a:endParaRPr>
              </a:p>
              <a:p>
                <a:pPr>
                  <a:lnSpc>
                    <a:spcPts val="2000"/>
                  </a:lnSpc>
                </a:pPr>
                <a:r>
                  <a:rPr lang="zh-CN" altLang="en-US" sz="1335" dirty="0">
                    <a:solidFill>
                      <a:srgbClr val="000000"/>
                    </a:solidFill>
                    <a:cs typeface="+mn-ea"/>
                    <a:sym typeface="+mn-lt"/>
                  </a:rPr>
                  <a:t>提供手工</a:t>
                </a:r>
                <a:r>
                  <a:rPr lang="en-US" altLang="zh-CN" sz="1335" dirty="0">
                    <a:solidFill>
                      <a:srgbClr val="000000"/>
                    </a:solidFill>
                    <a:cs typeface="+mn-ea"/>
                    <a:sym typeface="+mn-lt"/>
                  </a:rPr>
                  <a:t>/</a:t>
                </a:r>
                <a:r>
                  <a:rPr lang="zh-CN" altLang="en-US" sz="1335" dirty="0">
                    <a:solidFill>
                      <a:srgbClr val="000000"/>
                    </a:solidFill>
                    <a:cs typeface="+mn-ea"/>
                    <a:sym typeface="+mn-lt"/>
                  </a:rPr>
                  <a:t>批量方式</a:t>
                </a:r>
              </a:p>
            </p:txBody>
          </p:sp>
          <p:sp>
            <p:nvSpPr>
              <p:cNvPr id="95" name="矩形 94"/>
              <p:cNvSpPr/>
              <p:nvPr/>
            </p:nvSpPr>
            <p:spPr>
              <a:xfrm>
                <a:off x="4965913" y="4648056"/>
                <a:ext cx="2221778" cy="12311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600" b="1" dirty="0">
                    <a:solidFill>
                      <a:srgbClr val="FF0000"/>
                    </a:solidFill>
                    <a:cs typeface="+mn-ea"/>
                    <a:sym typeface="+mn-lt"/>
                  </a:rPr>
                  <a:t>4-</a:t>
                </a:r>
                <a:r>
                  <a:rPr lang="zh-CN" altLang="en-US" sz="1600" b="1" dirty="0">
                    <a:solidFill>
                      <a:srgbClr val="000000"/>
                    </a:solidFill>
                    <a:cs typeface="+mn-ea"/>
                    <a:sym typeface="+mn-lt"/>
                  </a:rPr>
                  <a:t>编辑模型应用程序</a:t>
                </a:r>
                <a:endParaRPr lang="en-US" altLang="zh-CN" sz="1600" b="1" dirty="0">
                  <a:solidFill>
                    <a:srgbClr val="000000"/>
                  </a:solidFill>
                  <a:cs typeface="+mn-ea"/>
                  <a:sym typeface="+mn-lt"/>
                </a:endParaRPr>
              </a:p>
              <a:p>
                <a:pPr>
                  <a:lnSpc>
                    <a:spcPts val="2000"/>
                  </a:lnSpc>
                </a:pPr>
                <a:r>
                  <a:rPr lang="zh-CN" altLang="en-US" sz="1335" dirty="0">
                    <a:solidFill>
                      <a:srgbClr val="000000"/>
                    </a:solidFill>
                    <a:cs typeface="+mn-ea"/>
                    <a:sym typeface="+mn-lt"/>
                  </a:rPr>
                  <a:t>固化常用程序命令，拖拽式使用图形化界面，自由配置处理逻辑</a:t>
                </a:r>
                <a:endParaRPr lang="en-US" altLang="zh-CN" sz="1335" dirty="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6" name="矩形 95"/>
              <p:cNvSpPr/>
              <p:nvPr/>
            </p:nvSpPr>
            <p:spPr>
              <a:xfrm>
                <a:off x="7408684" y="2702270"/>
                <a:ext cx="2221778" cy="14875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600" b="1" dirty="0">
                    <a:solidFill>
                      <a:srgbClr val="FF0000"/>
                    </a:solidFill>
                    <a:cs typeface="+mn-ea"/>
                    <a:sym typeface="+mn-lt"/>
                  </a:rPr>
                  <a:t>5-</a:t>
                </a:r>
                <a:r>
                  <a:rPr lang="zh-CN" altLang="en-US" sz="1600" b="1" dirty="0">
                    <a:solidFill>
                      <a:srgbClr val="000000"/>
                    </a:solidFill>
                    <a:cs typeface="+mn-ea"/>
                    <a:sym typeface="+mn-lt"/>
                  </a:rPr>
                  <a:t>程序在线测试</a:t>
                </a:r>
                <a:endParaRPr lang="en-US" altLang="zh-CN" sz="1600" b="1" dirty="0">
                  <a:solidFill>
                    <a:srgbClr val="000000"/>
                  </a:solidFill>
                  <a:cs typeface="+mn-ea"/>
                  <a:sym typeface="+mn-lt"/>
                </a:endParaRPr>
              </a:p>
              <a:p>
                <a:pPr>
                  <a:lnSpc>
                    <a:spcPts val="2000"/>
                  </a:lnSpc>
                </a:pPr>
                <a:r>
                  <a:rPr lang="zh-CN" altLang="en-US" sz="1335" dirty="0">
                    <a:solidFill>
                      <a:srgbClr val="000000"/>
                    </a:solidFill>
                    <a:cs typeface="+mn-ea"/>
                    <a:sym typeface="+mn-lt"/>
                  </a:rPr>
                  <a:t>提供</a:t>
                </a:r>
                <a:r>
                  <a:rPr lang="en-US" altLang="zh-CN" sz="1335" dirty="0">
                    <a:solidFill>
                      <a:srgbClr val="000000"/>
                    </a:solidFill>
                    <a:cs typeface="+mn-ea"/>
                    <a:sym typeface="+mn-lt"/>
                  </a:rPr>
                  <a:t>WEB</a:t>
                </a:r>
                <a:r>
                  <a:rPr lang="zh-CN" altLang="en-US" sz="1335" dirty="0">
                    <a:solidFill>
                      <a:srgbClr val="000000"/>
                    </a:solidFill>
                    <a:cs typeface="+mn-ea"/>
                    <a:sym typeface="+mn-lt"/>
                  </a:rPr>
                  <a:t>界面可视化测试功能</a:t>
                </a:r>
                <a:r>
                  <a:rPr lang="en-US" altLang="zh-CN" sz="1335" dirty="0">
                    <a:solidFill>
                      <a:srgbClr val="000000"/>
                    </a:solidFill>
                    <a:cs typeface="+mn-ea"/>
                    <a:sym typeface="+mn-lt"/>
                  </a:rPr>
                  <a:t>;</a:t>
                </a:r>
                <a:r>
                  <a:rPr lang="zh-CN" altLang="en-US" sz="1335" dirty="0">
                    <a:solidFill>
                      <a:srgbClr val="000000"/>
                    </a:solidFill>
                    <a:cs typeface="+mn-ea"/>
                    <a:sym typeface="+mn-lt"/>
                  </a:rPr>
                  <a:t>查看执行时长、执行状态等信息，方便开发人员调试，性能分析</a:t>
                </a:r>
              </a:p>
            </p:txBody>
          </p:sp>
          <p:sp>
            <p:nvSpPr>
              <p:cNvPr id="97" name="矩形 96"/>
              <p:cNvSpPr/>
              <p:nvPr/>
            </p:nvSpPr>
            <p:spPr>
              <a:xfrm>
                <a:off x="9939868" y="4564296"/>
                <a:ext cx="1853181" cy="10779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600" b="1" dirty="0">
                    <a:solidFill>
                      <a:srgbClr val="FF0000"/>
                    </a:solidFill>
                    <a:cs typeface="+mn-ea"/>
                    <a:sym typeface="+mn-lt"/>
                  </a:rPr>
                  <a:t>7-</a:t>
                </a:r>
                <a:r>
                  <a:rPr lang="zh-CN" altLang="en-US" sz="1600" b="1" dirty="0">
                    <a:solidFill>
                      <a:srgbClr val="000000"/>
                    </a:solidFill>
                    <a:cs typeface="+mn-ea"/>
                    <a:sym typeface="+mn-lt"/>
                  </a:rPr>
                  <a:t>提交审核并上线</a:t>
                </a:r>
                <a:endParaRPr lang="en-US" altLang="zh-CN" sz="1600" b="1" dirty="0">
                  <a:solidFill>
                    <a:srgbClr val="000000"/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335" dirty="0">
                    <a:solidFill>
                      <a:srgbClr val="000000"/>
                    </a:solidFill>
                    <a:cs typeface="+mn-ea"/>
                    <a:sym typeface="+mn-lt"/>
                  </a:rPr>
                  <a:t>开发人员建立上线任务，提交审核并上线</a:t>
                </a:r>
              </a:p>
            </p:txBody>
          </p:sp>
          <p:pic>
            <p:nvPicPr>
              <p:cNvPr id="98" name="图片 97"/>
              <p:cNvPicPr>
                <a:picLocks noChangeAspect="1"/>
              </p:cNvPicPr>
              <p:nvPr/>
            </p:nvPicPr>
            <p:blipFill>
              <a:blip r:embed="rId7" cstate="email"/>
              <a:stretch>
                <a:fillRect/>
              </a:stretch>
            </p:blipFill>
            <p:spPr>
              <a:xfrm>
                <a:off x="9883456" y="2678304"/>
                <a:ext cx="1986272" cy="2042405"/>
              </a:xfrm>
              <a:prstGeom prst="rect">
                <a:avLst/>
              </a:prstGeom>
            </p:spPr>
          </p:pic>
          <p:pic>
            <p:nvPicPr>
              <p:cNvPr id="100" name="图片 99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7333154" y="4442704"/>
                <a:ext cx="2281426" cy="1360254"/>
              </a:xfrm>
              <a:prstGeom prst="rect">
                <a:avLst/>
              </a:prstGeom>
            </p:spPr>
          </p:pic>
          <p:sp>
            <p:nvSpPr>
              <p:cNvPr id="71" name="矩形 70"/>
              <p:cNvSpPr/>
              <p:nvPr/>
            </p:nvSpPr>
            <p:spPr>
              <a:xfrm>
                <a:off x="7439292" y="4093348"/>
                <a:ext cx="2221778" cy="4177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600" b="1" dirty="0">
                    <a:solidFill>
                      <a:srgbClr val="FF0000"/>
                    </a:solidFill>
                    <a:cs typeface="+mn-ea"/>
                    <a:sym typeface="+mn-lt"/>
                  </a:rPr>
                  <a:t>6-</a:t>
                </a:r>
                <a:r>
                  <a:rPr lang="zh-CN" altLang="en-US" sz="1600" b="1" dirty="0">
                    <a:cs typeface="+mn-ea"/>
                    <a:sym typeface="+mn-lt"/>
                  </a:rPr>
                  <a:t>调度配置</a:t>
                </a:r>
                <a:endParaRPr lang="zh-CN" altLang="en-US" sz="1335" dirty="0">
                  <a:cs typeface="+mn-ea"/>
                  <a:sym typeface="+mn-lt"/>
                </a:endParaRPr>
              </a:p>
            </p:txBody>
          </p:sp>
          <p:sp>
            <p:nvSpPr>
              <p:cNvPr id="143" name="矩形 142"/>
              <p:cNvSpPr/>
              <p:nvPr/>
            </p:nvSpPr>
            <p:spPr>
              <a:xfrm>
                <a:off x="74536" y="2606361"/>
                <a:ext cx="2358981" cy="3193380"/>
              </a:xfrm>
              <a:prstGeom prst="rect">
                <a:avLst/>
              </a:prstGeom>
              <a:noFill/>
              <a:ln w="9525" cap="flat" cmpd="sng" algn="ctr">
                <a:solidFill>
                  <a:srgbClr val="263A4F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144" name="组合 143"/>
              <p:cNvGrpSpPr/>
              <p:nvPr/>
            </p:nvGrpSpPr>
            <p:grpSpPr>
              <a:xfrm>
                <a:off x="2231518" y="4075937"/>
                <a:ext cx="330789" cy="237969"/>
                <a:chOff x="3039901" y="3993352"/>
                <a:chExt cx="330789" cy="237969"/>
              </a:xfrm>
            </p:grpSpPr>
            <p:sp>
              <p:nvSpPr>
                <p:cNvPr id="145" name="燕尾形 19"/>
                <p:cNvSpPr/>
                <p:nvPr/>
              </p:nvSpPr>
              <p:spPr>
                <a:xfrm>
                  <a:off x="3039901" y="3993352"/>
                  <a:ext cx="133341" cy="237969"/>
                </a:xfrm>
                <a:prstGeom prst="chevron">
                  <a:avLst/>
                </a:prstGeom>
                <a:solidFill>
                  <a:srgbClr val="1487D5">
                    <a:alpha val="42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1219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400" kern="0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燕尾形 20"/>
                <p:cNvSpPr/>
                <p:nvPr/>
              </p:nvSpPr>
              <p:spPr>
                <a:xfrm>
                  <a:off x="3138625" y="3993352"/>
                  <a:ext cx="133341" cy="237969"/>
                </a:xfrm>
                <a:prstGeom prst="chevron">
                  <a:avLst/>
                </a:prstGeom>
                <a:solidFill>
                  <a:srgbClr val="1487D5">
                    <a:alpha val="7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1219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400" kern="0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47" name="燕尾形 21"/>
                <p:cNvSpPr/>
                <p:nvPr/>
              </p:nvSpPr>
              <p:spPr>
                <a:xfrm>
                  <a:off x="3237349" y="3993352"/>
                  <a:ext cx="133341" cy="237969"/>
                </a:xfrm>
                <a:prstGeom prst="chevron">
                  <a:avLst/>
                </a:prstGeom>
                <a:solidFill>
                  <a:srgbClr val="1487D5">
                    <a:alpha val="87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1219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400" kern="0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48" name="矩形 147"/>
              <p:cNvSpPr/>
              <p:nvPr/>
            </p:nvSpPr>
            <p:spPr>
              <a:xfrm>
                <a:off x="178236" y="4442294"/>
                <a:ext cx="2042679" cy="13861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600" b="1" dirty="0">
                    <a:solidFill>
                      <a:srgbClr val="FF0000"/>
                    </a:solidFill>
                    <a:cs typeface="+mn-ea"/>
                    <a:sym typeface="+mn-lt"/>
                  </a:rPr>
                  <a:t>1-</a:t>
                </a:r>
                <a:r>
                  <a:rPr lang="zh-CN" altLang="en-US" sz="1600" b="1" dirty="0">
                    <a:solidFill>
                      <a:srgbClr val="000000"/>
                    </a:solidFill>
                    <a:cs typeface="+mn-ea"/>
                    <a:sym typeface="+mn-lt"/>
                  </a:rPr>
                  <a:t>数据探索</a:t>
                </a:r>
                <a:endParaRPr lang="en-US" altLang="zh-CN" sz="1600" b="1" dirty="0">
                  <a:solidFill>
                    <a:srgbClr val="000000"/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335" dirty="0">
                    <a:solidFill>
                      <a:srgbClr val="000000"/>
                    </a:solidFill>
                    <a:cs typeface="+mn-ea"/>
                    <a:sym typeface="+mn-lt"/>
                  </a:rPr>
                  <a:t>根据业务逻辑做需求分析，通过探索了解相关数据情况</a:t>
                </a: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81444" y="1813410"/>
              <a:ext cx="11901934" cy="703908"/>
              <a:chOff x="204029" y="1708719"/>
              <a:chExt cx="11780385" cy="808599"/>
            </a:xfrm>
          </p:grpSpPr>
          <p:sp>
            <p:nvSpPr>
              <p:cNvPr id="73" name="Rectangle 35"/>
              <p:cNvSpPr/>
              <p:nvPr/>
            </p:nvSpPr>
            <p:spPr>
              <a:xfrm>
                <a:off x="9242895" y="1714501"/>
                <a:ext cx="2741519" cy="802815"/>
              </a:xfrm>
              <a:prstGeom prst="rect">
                <a:avLst/>
              </a:prstGeom>
              <a:solidFill>
                <a:srgbClr val="FBC32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b="1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4" name="Rectangle 32"/>
              <p:cNvSpPr/>
              <p:nvPr/>
            </p:nvSpPr>
            <p:spPr>
              <a:xfrm>
                <a:off x="6833208" y="1714503"/>
                <a:ext cx="2841892" cy="802815"/>
              </a:xfrm>
              <a:prstGeom prst="homePlate">
                <a:avLst/>
              </a:prstGeom>
              <a:solidFill>
                <a:srgbClr val="263A4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b="1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8" name="Rectangle 29"/>
              <p:cNvSpPr/>
              <p:nvPr/>
            </p:nvSpPr>
            <p:spPr>
              <a:xfrm>
                <a:off x="4420717" y="1714500"/>
                <a:ext cx="2841892" cy="802815"/>
              </a:xfrm>
              <a:prstGeom prst="homePlate">
                <a:avLst/>
              </a:prstGeom>
              <a:solidFill>
                <a:srgbClr val="FBC32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b="1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9" name="Rectangle 35"/>
              <p:cNvSpPr/>
              <p:nvPr/>
            </p:nvSpPr>
            <p:spPr>
              <a:xfrm>
                <a:off x="2269718" y="1714500"/>
                <a:ext cx="2532808" cy="802815"/>
              </a:xfrm>
              <a:prstGeom prst="homePlate">
                <a:avLst/>
              </a:prstGeom>
              <a:solidFill>
                <a:srgbClr val="263A4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b="1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3" name="文本框 121"/>
              <p:cNvSpPr txBox="1"/>
              <p:nvPr/>
            </p:nvSpPr>
            <p:spPr>
              <a:xfrm>
                <a:off x="3273035" y="1913007"/>
                <a:ext cx="1452470" cy="4834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135" b="1" dirty="0">
                    <a:solidFill>
                      <a:srgbClr val="FFFFFF"/>
                    </a:solidFill>
                    <a:cs typeface="+mn-ea"/>
                    <a:sym typeface="+mn-lt"/>
                  </a:rPr>
                  <a:t>模型开发</a:t>
                </a:r>
              </a:p>
            </p:txBody>
          </p:sp>
          <p:grpSp>
            <p:nvGrpSpPr>
              <p:cNvPr id="84" name="组合 94"/>
              <p:cNvGrpSpPr/>
              <p:nvPr/>
            </p:nvGrpSpPr>
            <p:grpSpPr>
              <a:xfrm>
                <a:off x="5075031" y="1831464"/>
                <a:ext cx="414335" cy="568889"/>
                <a:chOff x="448185" y="2071372"/>
                <a:chExt cx="307729" cy="308984"/>
              </a:xfrm>
            </p:grpSpPr>
            <p:sp>
              <p:nvSpPr>
                <p:cNvPr id="122" name="Freeform 625"/>
                <p:cNvSpPr>
                  <a:spLocks noEditPoints="1"/>
                </p:cNvSpPr>
                <p:nvPr/>
              </p:nvSpPr>
              <p:spPr bwMode="auto">
                <a:xfrm>
                  <a:off x="629054" y="2219584"/>
                  <a:ext cx="89179" cy="89179"/>
                </a:xfrm>
                <a:custGeom>
                  <a:avLst/>
                  <a:gdLst>
                    <a:gd name="T0" fmla="*/ 28 w 30"/>
                    <a:gd name="T1" fmla="*/ 24 h 30"/>
                    <a:gd name="T2" fmla="*/ 26 w 30"/>
                    <a:gd name="T3" fmla="*/ 26 h 30"/>
                    <a:gd name="T4" fmla="*/ 25 w 30"/>
                    <a:gd name="T5" fmla="*/ 26 h 30"/>
                    <a:gd name="T6" fmla="*/ 23 w 30"/>
                    <a:gd name="T7" fmla="*/ 25 h 30"/>
                    <a:gd name="T8" fmla="*/ 19 w 30"/>
                    <a:gd name="T9" fmla="*/ 28 h 30"/>
                    <a:gd name="T10" fmla="*/ 19 w 30"/>
                    <a:gd name="T11" fmla="*/ 29 h 30"/>
                    <a:gd name="T12" fmla="*/ 18 w 30"/>
                    <a:gd name="T13" fmla="*/ 30 h 30"/>
                    <a:gd name="T14" fmla="*/ 15 w 30"/>
                    <a:gd name="T15" fmla="*/ 30 h 30"/>
                    <a:gd name="T16" fmla="*/ 14 w 30"/>
                    <a:gd name="T17" fmla="*/ 30 h 30"/>
                    <a:gd name="T18" fmla="*/ 14 w 30"/>
                    <a:gd name="T19" fmla="*/ 28 h 30"/>
                    <a:gd name="T20" fmla="*/ 9 w 30"/>
                    <a:gd name="T21" fmla="*/ 26 h 30"/>
                    <a:gd name="T22" fmla="*/ 8 w 30"/>
                    <a:gd name="T23" fmla="*/ 28 h 30"/>
                    <a:gd name="T24" fmla="*/ 7 w 30"/>
                    <a:gd name="T25" fmla="*/ 28 h 30"/>
                    <a:gd name="T26" fmla="*/ 5 w 30"/>
                    <a:gd name="T27" fmla="*/ 26 h 30"/>
                    <a:gd name="T28" fmla="*/ 4 w 30"/>
                    <a:gd name="T29" fmla="*/ 25 h 30"/>
                    <a:gd name="T30" fmla="*/ 6 w 30"/>
                    <a:gd name="T31" fmla="*/ 24 h 30"/>
                    <a:gd name="T32" fmla="*/ 3 w 30"/>
                    <a:gd name="T33" fmla="*/ 19 h 30"/>
                    <a:gd name="T34" fmla="*/ 1 w 30"/>
                    <a:gd name="T35" fmla="*/ 19 h 30"/>
                    <a:gd name="T36" fmla="*/ 0 w 30"/>
                    <a:gd name="T37" fmla="*/ 18 h 30"/>
                    <a:gd name="T38" fmla="*/ 0 w 30"/>
                    <a:gd name="T39" fmla="*/ 15 h 30"/>
                    <a:gd name="T40" fmla="*/ 1 w 30"/>
                    <a:gd name="T41" fmla="*/ 14 h 30"/>
                    <a:gd name="T42" fmla="*/ 3 w 30"/>
                    <a:gd name="T43" fmla="*/ 14 h 30"/>
                    <a:gd name="T44" fmla="*/ 4 w 30"/>
                    <a:gd name="T45" fmla="*/ 9 h 30"/>
                    <a:gd name="T46" fmla="*/ 3 w 30"/>
                    <a:gd name="T47" fmla="*/ 8 h 30"/>
                    <a:gd name="T48" fmla="*/ 3 w 30"/>
                    <a:gd name="T49" fmla="*/ 7 h 30"/>
                    <a:gd name="T50" fmla="*/ 5 w 30"/>
                    <a:gd name="T51" fmla="*/ 5 h 30"/>
                    <a:gd name="T52" fmla="*/ 6 w 30"/>
                    <a:gd name="T53" fmla="*/ 5 h 30"/>
                    <a:gd name="T54" fmla="*/ 7 w 30"/>
                    <a:gd name="T55" fmla="*/ 6 h 30"/>
                    <a:gd name="T56" fmla="*/ 12 w 30"/>
                    <a:gd name="T57" fmla="*/ 3 h 30"/>
                    <a:gd name="T58" fmla="*/ 12 w 30"/>
                    <a:gd name="T59" fmla="*/ 1 h 30"/>
                    <a:gd name="T60" fmla="*/ 12 w 30"/>
                    <a:gd name="T61" fmla="*/ 1 h 30"/>
                    <a:gd name="T62" fmla="*/ 15 w 30"/>
                    <a:gd name="T63" fmla="*/ 0 h 30"/>
                    <a:gd name="T64" fmla="*/ 16 w 30"/>
                    <a:gd name="T65" fmla="*/ 1 h 30"/>
                    <a:gd name="T66" fmla="*/ 16 w 30"/>
                    <a:gd name="T67" fmla="*/ 3 h 30"/>
                    <a:gd name="T68" fmla="*/ 21 w 30"/>
                    <a:gd name="T69" fmla="*/ 4 h 30"/>
                    <a:gd name="T70" fmla="*/ 23 w 30"/>
                    <a:gd name="T71" fmla="*/ 3 h 30"/>
                    <a:gd name="T72" fmla="*/ 24 w 30"/>
                    <a:gd name="T73" fmla="*/ 3 h 30"/>
                    <a:gd name="T74" fmla="*/ 26 w 30"/>
                    <a:gd name="T75" fmla="*/ 5 h 30"/>
                    <a:gd name="T76" fmla="*/ 26 w 30"/>
                    <a:gd name="T77" fmla="*/ 6 h 30"/>
                    <a:gd name="T78" fmla="*/ 25 w 30"/>
                    <a:gd name="T79" fmla="*/ 7 h 30"/>
                    <a:gd name="T80" fmla="*/ 27 w 30"/>
                    <a:gd name="T81" fmla="*/ 12 h 30"/>
                    <a:gd name="T82" fmla="*/ 29 w 30"/>
                    <a:gd name="T83" fmla="*/ 12 h 30"/>
                    <a:gd name="T84" fmla="*/ 30 w 30"/>
                    <a:gd name="T85" fmla="*/ 12 h 30"/>
                    <a:gd name="T86" fmla="*/ 30 w 30"/>
                    <a:gd name="T87" fmla="*/ 15 h 30"/>
                    <a:gd name="T88" fmla="*/ 30 w 30"/>
                    <a:gd name="T89" fmla="*/ 16 h 30"/>
                    <a:gd name="T90" fmla="*/ 28 w 30"/>
                    <a:gd name="T91" fmla="*/ 16 h 30"/>
                    <a:gd name="T92" fmla="*/ 26 w 30"/>
                    <a:gd name="T93" fmla="*/ 22 h 30"/>
                    <a:gd name="T94" fmla="*/ 28 w 30"/>
                    <a:gd name="T95" fmla="*/ 23 h 30"/>
                    <a:gd name="T96" fmla="*/ 28 w 30"/>
                    <a:gd name="T97" fmla="*/ 24 h 30"/>
                    <a:gd name="T98" fmla="*/ 21 w 30"/>
                    <a:gd name="T99" fmla="*/ 20 h 30"/>
                    <a:gd name="T100" fmla="*/ 20 w 30"/>
                    <a:gd name="T101" fmla="*/ 10 h 30"/>
                    <a:gd name="T102" fmla="*/ 10 w 30"/>
                    <a:gd name="T103" fmla="*/ 11 h 30"/>
                    <a:gd name="T104" fmla="*/ 11 w 30"/>
                    <a:gd name="T105" fmla="*/ 21 h 30"/>
                    <a:gd name="T106" fmla="*/ 21 w 30"/>
                    <a:gd name="T107" fmla="*/ 2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30" h="30">
                      <a:moveTo>
                        <a:pt x="28" y="24"/>
                      </a:moveTo>
                      <a:cubicBezTo>
                        <a:pt x="26" y="26"/>
                        <a:pt x="26" y="26"/>
                        <a:pt x="26" y="26"/>
                      </a:cubicBezTo>
                      <a:cubicBezTo>
                        <a:pt x="26" y="26"/>
                        <a:pt x="25" y="26"/>
                        <a:pt x="25" y="26"/>
                      </a:cubicBez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22" y="26"/>
                        <a:pt x="20" y="27"/>
                        <a:pt x="19" y="28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9" y="30"/>
                        <a:pt x="19" y="30"/>
                        <a:pt x="18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15" y="30"/>
                        <a:pt x="14" y="30"/>
                        <a:pt x="14" y="30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2" y="28"/>
                        <a:pt x="11" y="27"/>
                        <a:pt x="9" y="26"/>
                      </a:cubicBezTo>
                      <a:cubicBezTo>
                        <a:pt x="8" y="28"/>
                        <a:pt x="8" y="28"/>
                        <a:pt x="8" y="28"/>
                      </a:cubicBezTo>
                      <a:cubicBezTo>
                        <a:pt x="8" y="28"/>
                        <a:pt x="7" y="28"/>
                        <a:pt x="7" y="28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4" y="26"/>
                        <a:pt x="4" y="25"/>
                        <a:pt x="4" y="25"/>
                      </a:cubicBezTo>
                      <a:cubicBezTo>
                        <a:pt x="6" y="24"/>
                        <a:pt x="6" y="24"/>
                        <a:pt x="6" y="24"/>
                      </a:cubicBezTo>
                      <a:cubicBezTo>
                        <a:pt x="4" y="22"/>
                        <a:pt x="3" y="20"/>
                        <a:pt x="3" y="19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19"/>
                        <a:pt x="1" y="19"/>
                        <a:pt x="0" y="18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15"/>
                        <a:pt x="0" y="14"/>
                        <a:pt x="1" y="14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3" y="12"/>
                        <a:pt x="3" y="11"/>
                        <a:pt x="4" y="9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8"/>
                        <a:pt x="2" y="7"/>
                        <a:pt x="3" y="7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5" y="4"/>
                        <a:pt x="5" y="4"/>
                        <a:pt x="6" y="5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8" y="4"/>
                        <a:pt x="10" y="4"/>
                        <a:pt x="12" y="3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6" y="0"/>
                        <a:pt x="16" y="1"/>
                        <a:pt x="16" y="1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8" y="3"/>
                        <a:pt x="20" y="3"/>
                        <a:pt x="21" y="4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3" y="3"/>
                        <a:pt x="23" y="3"/>
                        <a:pt x="24" y="3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5"/>
                        <a:pt x="26" y="5"/>
                        <a:pt x="26" y="6"/>
                      </a:cubicBezTo>
                      <a:cubicBezTo>
                        <a:pt x="25" y="7"/>
                        <a:pt x="25" y="7"/>
                        <a:pt x="25" y="7"/>
                      </a:cubicBezTo>
                      <a:cubicBezTo>
                        <a:pt x="26" y="9"/>
                        <a:pt x="27" y="10"/>
                        <a:pt x="27" y="12"/>
                      </a:cubicBez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30" y="12"/>
                        <a:pt x="30" y="12"/>
                        <a:pt x="30" y="12"/>
                      </a:cubicBezTo>
                      <a:cubicBezTo>
                        <a:pt x="30" y="15"/>
                        <a:pt x="30" y="15"/>
                        <a:pt x="30" y="15"/>
                      </a:cubicBezTo>
                      <a:cubicBezTo>
                        <a:pt x="30" y="16"/>
                        <a:pt x="30" y="16"/>
                        <a:pt x="30" y="16"/>
                      </a:cubicBezTo>
                      <a:cubicBezTo>
                        <a:pt x="28" y="16"/>
                        <a:pt x="28" y="16"/>
                        <a:pt x="28" y="16"/>
                      </a:cubicBezTo>
                      <a:cubicBezTo>
                        <a:pt x="28" y="18"/>
                        <a:pt x="27" y="20"/>
                        <a:pt x="26" y="22"/>
                      </a:cubicBezTo>
                      <a:cubicBezTo>
                        <a:pt x="28" y="23"/>
                        <a:pt x="28" y="23"/>
                        <a:pt x="28" y="23"/>
                      </a:cubicBezTo>
                      <a:cubicBezTo>
                        <a:pt x="28" y="23"/>
                        <a:pt x="28" y="23"/>
                        <a:pt x="28" y="24"/>
                      </a:cubicBezTo>
                      <a:close/>
                      <a:moveTo>
                        <a:pt x="21" y="20"/>
                      </a:moveTo>
                      <a:cubicBezTo>
                        <a:pt x="23" y="17"/>
                        <a:pt x="23" y="12"/>
                        <a:pt x="20" y="10"/>
                      </a:cubicBezTo>
                      <a:cubicBezTo>
                        <a:pt x="17" y="7"/>
                        <a:pt x="12" y="8"/>
                        <a:pt x="10" y="11"/>
                      </a:cubicBezTo>
                      <a:cubicBezTo>
                        <a:pt x="7" y="14"/>
                        <a:pt x="8" y="18"/>
                        <a:pt x="11" y="21"/>
                      </a:cubicBezTo>
                      <a:cubicBezTo>
                        <a:pt x="14" y="23"/>
                        <a:pt x="18" y="23"/>
                        <a:pt x="21" y="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23" name="Freeform 626"/>
                <p:cNvSpPr>
                  <a:spLocks noEditPoints="1"/>
                </p:cNvSpPr>
                <p:nvPr/>
              </p:nvSpPr>
              <p:spPr bwMode="auto">
                <a:xfrm>
                  <a:off x="587605" y="2299970"/>
                  <a:ext cx="79131" cy="80386"/>
                </a:xfrm>
                <a:custGeom>
                  <a:avLst/>
                  <a:gdLst>
                    <a:gd name="T0" fmla="*/ 4 w 27"/>
                    <a:gd name="T1" fmla="*/ 23 h 27"/>
                    <a:gd name="T2" fmla="*/ 4 w 27"/>
                    <a:gd name="T3" fmla="*/ 22 h 27"/>
                    <a:gd name="T4" fmla="*/ 5 w 27"/>
                    <a:gd name="T5" fmla="*/ 21 h 27"/>
                    <a:gd name="T6" fmla="*/ 2 w 27"/>
                    <a:gd name="T7" fmla="*/ 17 h 27"/>
                    <a:gd name="T8" fmla="*/ 1 w 27"/>
                    <a:gd name="T9" fmla="*/ 17 h 27"/>
                    <a:gd name="T10" fmla="*/ 0 w 27"/>
                    <a:gd name="T11" fmla="*/ 16 h 27"/>
                    <a:gd name="T12" fmla="*/ 0 w 27"/>
                    <a:gd name="T13" fmla="*/ 14 h 27"/>
                    <a:gd name="T14" fmla="*/ 1 w 27"/>
                    <a:gd name="T15" fmla="*/ 13 h 27"/>
                    <a:gd name="T16" fmla="*/ 2 w 27"/>
                    <a:gd name="T17" fmla="*/ 13 h 27"/>
                    <a:gd name="T18" fmla="*/ 4 w 27"/>
                    <a:gd name="T19" fmla="*/ 8 h 27"/>
                    <a:gd name="T20" fmla="*/ 2 w 27"/>
                    <a:gd name="T21" fmla="*/ 7 h 27"/>
                    <a:gd name="T22" fmla="*/ 2 w 27"/>
                    <a:gd name="T23" fmla="*/ 6 h 27"/>
                    <a:gd name="T24" fmla="*/ 4 w 27"/>
                    <a:gd name="T25" fmla="*/ 4 h 27"/>
                    <a:gd name="T26" fmla="*/ 5 w 27"/>
                    <a:gd name="T27" fmla="*/ 4 h 27"/>
                    <a:gd name="T28" fmla="*/ 6 w 27"/>
                    <a:gd name="T29" fmla="*/ 5 h 27"/>
                    <a:gd name="T30" fmla="*/ 11 w 27"/>
                    <a:gd name="T31" fmla="*/ 3 h 27"/>
                    <a:gd name="T32" fmla="*/ 10 w 27"/>
                    <a:gd name="T33" fmla="*/ 1 h 27"/>
                    <a:gd name="T34" fmla="*/ 11 w 27"/>
                    <a:gd name="T35" fmla="*/ 0 h 27"/>
                    <a:gd name="T36" fmla="*/ 14 w 27"/>
                    <a:gd name="T37" fmla="*/ 0 h 27"/>
                    <a:gd name="T38" fmla="*/ 14 w 27"/>
                    <a:gd name="T39" fmla="*/ 1 h 27"/>
                    <a:gd name="T40" fmla="*/ 15 w 27"/>
                    <a:gd name="T41" fmla="*/ 2 h 27"/>
                    <a:gd name="T42" fmla="*/ 19 w 27"/>
                    <a:gd name="T43" fmla="*/ 4 h 27"/>
                    <a:gd name="T44" fmla="*/ 20 w 27"/>
                    <a:gd name="T45" fmla="*/ 2 h 27"/>
                    <a:gd name="T46" fmla="*/ 21 w 27"/>
                    <a:gd name="T47" fmla="*/ 2 h 27"/>
                    <a:gd name="T48" fmla="*/ 23 w 27"/>
                    <a:gd name="T49" fmla="*/ 4 h 27"/>
                    <a:gd name="T50" fmla="*/ 23 w 27"/>
                    <a:gd name="T51" fmla="*/ 5 h 27"/>
                    <a:gd name="T52" fmla="*/ 22 w 27"/>
                    <a:gd name="T53" fmla="*/ 6 h 27"/>
                    <a:gd name="T54" fmla="*/ 25 w 27"/>
                    <a:gd name="T55" fmla="*/ 11 h 27"/>
                    <a:gd name="T56" fmla="*/ 26 w 27"/>
                    <a:gd name="T57" fmla="*/ 10 h 27"/>
                    <a:gd name="T58" fmla="*/ 27 w 27"/>
                    <a:gd name="T59" fmla="*/ 11 h 27"/>
                    <a:gd name="T60" fmla="*/ 27 w 27"/>
                    <a:gd name="T61" fmla="*/ 14 h 27"/>
                    <a:gd name="T62" fmla="*/ 27 w 27"/>
                    <a:gd name="T63" fmla="*/ 14 h 27"/>
                    <a:gd name="T64" fmla="*/ 25 w 27"/>
                    <a:gd name="T65" fmla="*/ 15 h 27"/>
                    <a:gd name="T66" fmla="*/ 24 w 27"/>
                    <a:gd name="T67" fmla="*/ 19 h 27"/>
                    <a:gd name="T68" fmla="*/ 25 w 27"/>
                    <a:gd name="T69" fmla="*/ 20 h 27"/>
                    <a:gd name="T70" fmla="*/ 25 w 27"/>
                    <a:gd name="T71" fmla="*/ 21 h 27"/>
                    <a:gd name="T72" fmla="*/ 23 w 27"/>
                    <a:gd name="T73" fmla="*/ 23 h 27"/>
                    <a:gd name="T74" fmla="*/ 22 w 27"/>
                    <a:gd name="T75" fmla="*/ 23 h 27"/>
                    <a:gd name="T76" fmla="*/ 21 w 27"/>
                    <a:gd name="T77" fmla="*/ 22 h 27"/>
                    <a:gd name="T78" fmla="*/ 17 w 27"/>
                    <a:gd name="T79" fmla="*/ 25 h 27"/>
                    <a:gd name="T80" fmla="*/ 17 w 27"/>
                    <a:gd name="T81" fmla="*/ 26 h 27"/>
                    <a:gd name="T82" fmla="*/ 16 w 27"/>
                    <a:gd name="T83" fmla="*/ 27 h 27"/>
                    <a:gd name="T84" fmla="*/ 14 w 27"/>
                    <a:gd name="T85" fmla="*/ 27 h 27"/>
                    <a:gd name="T86" fmla="*/ 13 w 27"/>
                    <a:gd name="T87" fmla="*/ 27 h 27"/>
                    <a:gd name="T88" fmla="*/ 13 w 27"/>
                    <a:gd name="T89" fmla="*/ 25 h 27"/>
                    <a:gd name="T90" fmla="*/ 8 w 27"/>
                    <a:gd name="T91" fmla="*/ 24 h 27"/>
                    <a:gd name="T92" fmla="*/ 7 w 27"/>
                    <a:gd name="T93" fmla="*/ 25 h 27"/>
                    <a:gd name="T94" fmla="*/ 6 w 27"/>
                    <a:gd name="T95" fmla="*/ 25 h 27"/>
                    <a:gd name="T96" fmla="*/ 4 w 27"/>
                    <a:gd name="T97" fmla="*/ 23 h 27"/>
                    <a:gd name="T98" fmla="*/ 19 w 27"/>
                    <a:gd name="T99" fmla="*/ 18 h 27"/>
                    <a:gd name="T100" fmla="*/ 18 w 27"/>
                    <a:gd name="T101" fmla="*/ 9 h 27"/>
                    <a:gd name="T102" fmla="*/ 9 w 27"/>
                    <a:gd name="T103" fmla="*/ 9 h 27"/>
                    <a:gd name="T104" fmla="*/ 9 w 27"/>
                    <a:gd name="T105" fmla="*/ 19 h 27"/>
                    <a:gd name="T106" fmla="*/ 19 w 27"/>
                    <a:gd name="T107" fmla="*/ 18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7" h="27">
                      <a:moveTo>
                        <a:pt x="4" y="23"/>
                      </a:moveTo>
                      <a:cubicBezTo>
                        <a:pt x="4" y="23"/>
                        <a:pt x="4" y="23"/>
                        <a:pt x="4" y="22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4" y="20"/>
                        <a:pt x="3" y="18"/>
                        <a:pt x="2" y="17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1" y="17"/>
                        <a:pt x="0" y="17"/>
                        <a:pt x="0" y="16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3"/>
                        <a:pt x="0" y="13"/>
                        <a:pt x="1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2" y="11"/>
                        <a:pt x="3" y="9"/>
                        <a:pt x="4" y="8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7"/>
                        <a:pt x="2" y="6"/>
                        <a:pt x="2" y="6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5" y="4"/>
                        <a:pt x="5" y="4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7" y="4"/>
                        <a:pt x="9" y="3"/>
                        <a:pt x="11" y="3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1"/>
                        <a:pt x="11" y="0"/>
                        <a:pt x="11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4" y="1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6" y="2"/>
                        <a:pt x="18" y="3"/>
                        <a:pt x="19" y="4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23" y="4"/>
                        <a:pt x="23" y="4"/>
                        <a:pt x="23" y="4"/>
                      </a:cubicBezTo>
                      <a:cubicBezTo>
                        <a:pt x="24" y="4"/>
                        <a:pt x="24" y="5"/>
                        <a:pt x="23" y="5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7"/>
                        <a:pt x="24" y="9"/>
                        <a:pt x="25" y="11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7" y="10"/>
                        <a:pt x="27" y="11"/>
                        <a:pt x="27" y="11"/>
                      </a:cubicBezTo>
                      <a:cubicBezTo>
                        <a:pt x="27" y="14"/>
                        <a:pt x="27" y="14"/>
                        <a:pt x="27" y="14"/>
                      </a:cubicBezTo>
                      <a:cubicBezTo>
                        <a:pt x="27" y="14"/>
                        <a:pt x="27" y="14"/>
                        <a:pt x="27" y="14"/>
                      </a:cubicBezTo>
                      <a:cubicBezTo>
                        <a:pt x="25" y="15"/>
                        <a:pt x="25" y="15"/>
                        <a:pt x="25" y="15"/>
                      </a:cubicBezTo>
                      <a:cubicBezTo>
                        <a:pt x="25" y="16"/>
                        <a:pt x="25" y="18"/>
                        <a:pt x="24" y="19"/>
                      </a:cubicBezTo>
                      <a:cubicBezTo>
                        <a:pt x="25" y="20"/>
                        <a:pt x="25" y="20"/>
                        <a:pt x="25" y="2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cubicBezTo>
                        <a:pt x="23" y="24"/>
                        <a:pt x="23" y="24"/>
                        <a:pt x="22" y="23"/>
                      </a:cubicBez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0" y="24"/>
                        <a:pt x="18" y="24"/>
                        <a:pt x="17" y="25"/>
                      </a:cubicBezTo>
                      <a:cubicBezTo>
                        <a:pt x="17" y="26"/>
                        <a:pt x="17" y="26"/>
                        <a:pt x="17" y="26"/>
                      </a:cubicBezTo>
                      <a:cubicBezTo>
                        <a:pt x="17" y="27"/>
                        <a:pt x="17" y="27"/>
                        <a:pt x="16" y="27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1" y="25"/>
                        <a:pt x="9" y="25"/>
                        <a:pt x="8" y="24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7" y="25"/>
                        <a:pt x="6" y="25"/>
                        <a:pt x="6" y="25"/>
                      </a:cubicBezTo>
                      <a:lnTo>
                        <a:pt x="4" y="23"/>
                      </a:lnTo>
                      <a:close/>
                      <a:moveTo>
                        <a:pt x="19" y="18"/>
                      </a:moveTo>
                      <a:cubicBezTo>
                        <a:pt x="21" y="15"/>
                        <a:pt x="21" y="11"/>
                        <a:pt x="18" y="9"/>
                      </a:cubicBezTo>
                      <a:cubicBezTo>
                        <a:pt x="15" y="6"/>
                        <a:pt x="11" y="7"/>
                        <a:pt x="9" y="9"/>
                      </a:cubicBezTo>
                      <a:cubicBezTo>
                        <a:pt x="6" y="12"/>
                        <a:pt x="7" y="16"/>
                        <a:pt x="9" y="19"/>
                      </a:cubicBezTo>
                      <a:cubicBezTo>
                        <a:pt x="12" y="21"/>
                        <a:pt x="16" y="21"/>
                        <a:pt x="19" y="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24" name="Freeform 627"/>
                <p:cNvSpPr>
                  <a:spLocks noEditPoints="1"/>
                </p:cNvSpPr>
                <p:nvPr/>
              </p:nvSpPr>
              <p:spPr bwMode="auto">
                <a:xfrm>
                  <a:off x="498427" y="2186927"/>
                  <a:ext cx="130628" cy="130628"/>
                </a:xfrm>
                <a:custGeom>
                  <a:avLst/>
                  <a:gdLst>
                    <a:gd name="T0" fmla="*/ 44 w 44"/>
                    <a:gd name="T1" fmla="*/ 20 h 44"/>
                    <a:gd name="T2" fmla="*/ 44 w 44"/>
                    <a:gd name="T3" fmla="*/ 24 h 44"/>
                    <a:gd name="T4" fmla="*/ 43 w 44"/>
                    <a:gd name="T5" fmla="*/ 25 h 44"/>
                    <a:gd name="T6" fmla="*/ 40 w 44"/>
                    <a:gd name="T7" fmla="*/ 25 h 44"/>
                    <a:gd name="T8" fmla="*/ 37 w 44"/>
                    <a:gd name="T9" fmla="*/ 33 h 44"/>
                    <a:gd name="T10" fmla="*/ 39 w 44"/>
                    <a:gd name="T11" fmla="*/ 35 h 44"/>
                    <a:gd name="T12" fmla="*/ 39 w 44"/>
                    <a:gd name="T13" fmla="*/ 36 h 44"/>
                    <a:gd name="T14" fmla="*/ 36 w 44"/>
                    <a:gd name="T15" fmla="*/ 39 h 44"/>
                    <a:gd name="T16" fmla="*/ 34 w 44"/>
                    <a:gd name="T17" fmla="*/ 39 h 44"/>
                    <a:gd name="T18" fmla="*/ 32 w 44"/>
                    <a:gd name="T19" fmla="*/ 37 h 44"/>
                    <a:gd name="T20" fmla="*/ 25 w 44"/>
                    <a:gd name="T21" fmla="*/ 40 h 44"/>
                    <a:gd name="T22" fmla="*/ 25 w 44"/>
                    <a:gd name="T23" fmla="*/ 43 h 44"/>
                    <a:gd name="T24" fmla="*/ 24 w 44"/>
                    <a:gd name="T25" fmla="*/ 44 h 44"/>
                    <a:gd name="T26" fmla="*/ 20 w 44"/>
                    <a:gd name="T27" fmla="*/ 44 h 44"/>
                    <a:gd name="T28" fmla="*/ 19 w 44"/>
                    <a:gd name="T29" fmla="*/ 43 h 44"/>
                    <a:gd name="T30" fmla="*/ 19 w 44"/>
                    <a:gd name="T31" fmla="*/ 40 h 44"/>
                    <a:gd name="T32" fmla="*/ 11 w 44"/>
                    <a:gd name="T33" fmla="*/ 37 h 44"/>
                    <a:gd name="T34" fmla="*/ 9 w 44"/>
                    <a:gd name="T35" fmla="*/ 39 h 44"/>
                    <a:gd name="T36" fmla="*/ 8 w 44"/>
                    <a:gd name="T37" fmla="*/ 39 h 44"/>
                    <a:gd name="T38" fmla="*/ 5 w 44"/>
                    <a:gd name="T39" fmla="*/ 36 h 44"/>
                    <a:gd name="T40" fmla="*/ 5 w 44"/>
                    <a:gd name="T41" fmla="*/ 35 h 44"/>
                    <a:gd name="T42" fmla="*/ 7 w 44"/>
                    <a:gd name="T43" fmla="*/ 33 h 44"/>
                    <a:gd name="T44" fmla="*/ 4 w 44"/>
                    <a:gd name="T45" fmla="*/ 25 h 44"/>
                    <a:gd name="T46" fmla="*/ 1 w 44"/>
                    <a:gd name="T47" fmla="*/ 25 h 44"/>
                    <a:gd name="T48" fmla="*/ 0 w 44"/>
                    <a:gd name="T49" fmla="*/ 24 h 44"/>
                    <a:gd name="T50" fmla="*/ 0 w 44"/>
                    <a:gd name="T51" fmla="*/ 20 h 44"/>
                    <a:gd name="T52" fmla="*/ 1 w 44"/>
                    <a:gd name="T53" fmla="*/ 19 h 44"/>
                    <a:gd name="T54" fmla="*/ 4 w 44"/>
                    <a:gd name="T55" fmla="*/ 19 h 44"/>
                    <a:gd name="T56" fmla="*/ 7 w 44"/>
                    <a:gd name="T57" fmla="*/ 12 h 44"/>
                    <a:gd name="T58" fmla="*/ 5 w 44"/>
                    <a:gd name="T59" fmla="*/ 10 h 44"/>
                    <a:gd name="T60" fmla="*/ 5 w 44"/>
                    <a:gd name="T61" fmla="*/ 8 h 44"/>
                    <a:gd name="T62" fmla="*/ 8 w 44"/>
                    <a:gd name="T63" fmla="*/ 5 h 44"/>
                    <a:gd name="T64" fmla="*/ 9 w 44"/>
                    <a:gd name="T65" fmla="*/ 5 h 44"/>
                    <a:gd name="T66" fmla="*/ 11 w 44"/>
                    <a:gd name="T67" fmla="*/ 7 h 44"/>
                    <a:gd name="T68" fmla="*/ 19 w 44"/>
                    <a:gd name="T69" fmla="*/ 4 h 44"/>
                    <a:gd name="T70" fmla="*/ 19 w 44"/>
                    <a:gd name="T71" fmla="*/ 1 h 44"/>
                    <a:gd name="T72" fmla="*/ 20 w 44"/>
                    <a:gd name="T73" fmla="*/ 0 h 44"/>
                    <a:gd name="T74" fmla="*/ 24 w 44"/>
                    <a:gd name="T75" fmla="*/ 0 h 44"/>
                    <a:gd name="T76" fmla="*/ 25 w 44"/>
                    <a:gd name="T77" fmla="*/ 1 h 44"/>
                    <a:gd name="T78" fmla="*/ 25 w 44"/>
                    <a:gd name="T79" fmla="*/ 4 h 44"/>
                    <a:gd name="T80" fmla="*/ 32 w 44"/>
                    <a:gd name="T81" fmla="*/ 7 h 44"/>
                    <a:gd name="T82" fmla="*/ 34 w 44"/>
                    <a:gd name="T83" fmla="*/ 5 h 44"/>
                    <a:gd name="T84" fmla="*/ 36 w 44"/>
                    <a:gd name="T85" fmla="*/ 5 h 44"/>
                    <a:gd name="T86" fmla="*/ 39 w 44"/>
                    <a:gd name="T87" fmla="*/ 8 h 44"/>
                    <a:gd name="T88" fmla="*/ 39 w 44"/>
                    <a:gd name="T89" fmla="*/ 10 h 44"/>
                    <a:gd name="T90" fmla="*/ 37 w 44"/>
                    <a:gd name="T91" fmla="*/ 12 h 44"/>
                    <a:gd name="T92" fmla="*/ 40 w 44"/>
                    <a:gd name="T93" fmla="*/ 19 h 44"/>
                    <a:gd name="T94" fmla="*/ 43 w 44"/>
                    <a:gd name="T95" fmla="*/ 19 h 44"/>
                    <a:gd name="T96" fmla="*/ 44 w 44"/>
                    <a:gd name="T97" fmla="*/ 20 h 44"/>
                    <a:gd name="T98" fmla="*/ 32 w 44"/>
                    <a:gd name="T99" fmla="*/ 22 h 44"/>
                    <a:gd name="T100" fmla="*/ 22 w 44"/>
                    <a:gd name="T101" fmla="*/ 12 h 44"/>
                    <a:gd name="T102" fmla="*/ 11 w 44"/>
                    <a:gd name="T103" fmla="*/ 22 h 44"/>
                    <a:gd name="T104" fmla="*/ 22 w 44"/>
                    <a:gd name="T105" fmla="*/ 33 h 44"/>
                    <a:gd name="T106" fmla="*/ 32 w 44"/>
                    <a:gd name="T107" fmla="*/ 2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44" h="44">
                      <a:moveTo>
                        <a:pt x="44" y="20"/>
                      </a:moveTo>
                      <a:cubicBezTo>
                        <a:pt x="44" y="24"/>
                        <a:pt x="44" y="24"/>
                        <a:pt x="44" y="24"/>
                      </a:cubicBezTo>
                      <a:cubicBezTo>
                        <a:pt x="44" y="25"/>
                        <a:pt x="43" y="25"/>
                        <a:pt x="43" y="25"/>
                      </a:cubicBezTo>
                      <a:cubicBezTo>
                        <a:pt x="40" y="25"/>
                        <a:pt x="40" y="25"/>
                        <a:pt x="40" y="25"/>
                      </a:cubicBezTo>
                      <a:cubicBezTo>
                        <a:pt x="40" y="28"/>
                        <a:pt x="39" y="31"/>
                        <a:pt x="37" y="33"/>
                      </a:cubicBezTo>
                      <a:cubicBezTo>
                        <a:pt x="39" y="35"/>
                        <a:pt x="39" y="35"/>
                        <a:pt x="39" y="35"/>
                      </a:cubicBezTo>
                      <a:cubicBezTo>
                        <a:pt x="39" y="35"/>
                        <a:pt x="39" y="36"/>
                        <a:pt x="39" y="36"/>
                      </a:cubicBezTo>
                      <a:cubicBezTo>
                        <a:pt x="36" y="39"/>
                        <a:pt x="36" y="39"/>
                        <a:pt x="36" y="39"/>
                      </a:cubicBezTo>
                      <a:cubicBezTo>
                        <a:pt x="35" y="40"/>
                        <a:pt x="35" y="40"/>
                        <a:pt x="34" y="39"/>
                      </a:cubicBezTo>
                      <a:cubicBezTo>
                        <a:pt x="32" y="37"/>
                        <a:pt x="32" y="37"/>
                        <a:pt x="32" y="37"/>
                      </a:cubicBezTo>
                      <a:cubicBezTo>
                        <a:pt x="30" y="39"/>
                        <a:pt x="28" y="40"/>
                        <a:pt x="25" y="40"/>
                      </a:cubicBezTo>
                      <a:cubicBezTo>
                        <a:pt x="25" y="43"/>
                        <a:pt x="25" y="43"/>
                        <a:pt x="25" y="43"/>
                      </a:cubicBezTo>
                      <a:cubicBezTo>
                        <a:pt x="25" y="44"/>
                        <a:pt x="25" y="44"/>
                        <a:pt x="24" y="44"/>
                      </a:cubicBezTo>
                      <a:cubicBezTo>
                        <a:pt x="20" y="44"/>
                        <a:pt x="20" y="44"/>
                        <a:pt x="20" y="44"/>
                      </a:cubicBezTo>
                      <a:cubicBezTo>
                        <a:pt x="19" y="44"/>
                        <a:pt x="19" y="44"/>
                        <a:pt x="19" y="43"/>
                      </a:cubicBezTo>
                      <a:cubicBezTo>
                        <a:pt x="19" y="40"/>
                        <a:pt x="19" y="40"/>
                        <a:pt x="19" y="40"/>
                      </a:cubicBezTo>
                      <a:cubicBezTo>
                        <a:pt x="16" y="40"/>
                        <a:pt x="13" y="39"/>
                        <a:pt x="11" y="37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40"/>
                        <a:pt x="8" y="40"/>
                        <a:pt x="8" y="39"/>
                      </a:cubicBezTo>
                      <a:cubicBezTo>
                        <a:pt x="5" y="36"/>
                        <a:pt x="5" y="36"/>
                        <a:pt x="5" y="36"/>
                      </a:cubicBezTo>
                      <a:cubicBezTo>
                        <a:pt x="4" y="36"/>
                        <a:pt x="4" y="35"/>
                        <a:pt x="5" y="35"/>
                      </a:cubicBezTo>
                      <a:cubicBezTo>
                        <a:pt x="7" y="33"/>
                        <a:pt x="7" y="33"/>
                        <a:pt x="7" y="33"/>
                      </a:cubicBezTo>
                      <a:cubicBezTo>
                        <a:pt x="5" y="31"/>
                        <a:pt x="4" y="28"/>
                        <a:pt x="4" y="25"/>
                      </a:cubicBezTo>
                      <a:cubicBezTo>
                        <a:pt x="1" y="25"/>
                        <a:pt x="1" y="25"/>
                        <a:pt x="1" y="25"/>
                      </a:cubicBezTo>
                      <a:cubicBezTo>
                        <a:pt x="0" y="25"/>
                        <a:pt x="0" y="25"/>
                        <a:pt x="0" y="24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19"/>
                        <a:pt x="0" y="19"/>
                        <a:pt x="1" y="19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4" y="16"/>
                        <a:pt x="5" y="14"/>
                        <a:pt x="7" y="12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4" y="9"/>
                        <a:pt x="4" y="9"/>
                        <a:pt x="5" y="8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8" y="5"/>
                        <a:pt x="9" y="5"/>
                        <a:pt x="9" y="5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3" y="6"/>
                        <a:pt x="16" y="4"/>
                        <a:pt x="19" y="4"/>
                      </a:cubicBez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9" y="1"/>
                        <a:pt x="19" y="0"/>
                        <a:pt x="20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5" y="0"/>
                        <a:pt x="25" y="1"/>
                        <a:pt x="25" y="1"/>
                      </a:cubicBezTo>
                      <a:cubicBezTo>
                        <a:pt x="25" y="4"/>
                        <a:pt x="25" y="4"/>
                        <a:pt x="25" y="4"/>
                      </a:cubicBezTo>
                      <a:cubicBezTo>
                        <a:pt x="28" y="4"/>
                        <a:pt x="30" y="6"/>
                        <a:pt x="32" y="7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5" y="5"/>
                        <a:pt x="35" y="5"/>
                        <a:pt x="36" y="5"/>
                      </a:cubicBezTo>
                      <a:cubicBezTo>
                        <a:pt x="39" y="8"/>
                        <a:pt x="39" y="8"/>
                        <a:pt x="39" y="8"/>
                      </a:cubicBezTo>
                      <a:cubicBezTo>
                        <a:pt x="39" y="9"/>
                        <a:pt x="39" y="9"/>
                        <a:pt x="39" y="10"/>
                      </a:cubicBezTo>
                      <a:cubicBezTo>
                        <a:pt x="37" y="12"/>
                        <a:pt x="37" y="12"/>
                        <a:pt x="37" y="12"/>
                      </a:cubicBezTo>
                      <a:cubicBezTo>
                        <a:pt x="39" y="14"/>
                        <a:pt x="40" y="16"/>
                        <a:pt x="40" y="19"/>
                      </a:cubicBezTo>
                      <a:cubicBezTo>
                        <a:pt x="43" y="19"/>
                        <a:pt x="43" y="19"/>
                        <a:pt x="43" y="19"/>
                      </a:cubicBezTo>
                      <a:cubicBezTo>
                        <a:pt x="43" y="19"/>
                        <a:pt x="44" y="19"/>
                        <a:pt x="44" y="20"/>
                      </a:cubicBezTo>
                      <a:close/>
                      <a:moveTo>
                        <a:pt x="32" y="22"/>
                      </a:moveTo>
                      <a:cubicBezTo>
                        <a:pt x="32" y="16"/>
                        <a:pt x="28" y="12"/>
                        <a:pt x="22" y="12"/>
                      </a:cubicBezTo>
                      <a:cubicBezTo>
                        <a:pt x="16" y="12"/>
                        <a:pt x="11" y="16"/>
                        <a:pt x="11" y="22"/>
                      </a:cubicBezTo>
                      <a:cubicBezTo>
                        <a:pt x="11" y="28"/>
                        <a:pt x="16" y="33"/>
                        <a:pt x="22" y="33"/>
                      </a:cubicBezTo>
                      <a:cubicBezTo>
                        <a:pt x="28" y="33"/>
                        <a:pt x="32" y="28"/>
                        <a:pt x="32" y="2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Freeform 628"/>
                <p:cNvSpPr/>
                <p:nvPr/>
              </p:nvSpPr>
              <p:spPr bwMode="auto">
                <a:xfrm>
                  <a:off x="448185" y="2071372"/>
                  <a:ext cx="307729" cy="157005"/>
                </a:xfrm>
                <a:custGeom>
                  <a:avLst/>
                  <a:gdLst>
                    <a:gd name="T0" fmla="*/ 122 w 245"/>
                    <a:gd name="T1" fmla="*/ 0 h 125"/>
                    <a:gd name="T2" fmla="*/ 182 w 245"/>
                    <a:gd name="T3" fmla="*/ 47 h 125"/>
                    <a:gd name="T4" fmla="*/ 182 w 245"/>
                    <a:gd name="T5" fmla="*/ 21 h 125"/>
                    <a:gd name="T6" fmla="*/ 224 w 245"/>
                    <a:gd name="T7" fmla="*/ 21 h 125"/>
                    <a:gd name="T8" fmla="*/ 224 w 245"/>
                    <a:gd name="T9" fmla="*/ 80 h 125"/>
                    <a:gd name="T10" fmla="*/ 245 w 245"/>
                    <a:gd name="T11" fmla="*/ 97 h 125"/>
                    <a:gd name="T12" fmla="*/ 224 w 245"/>
                    <a:gd name="T13" fmla="*/ 125 h 125"/>
                    <a:gd name="T14" fmla="*/ 122 w 245"/>
                    <a:gd name="T15" fmla="*/ 45 h 125"/>
                    <a:gd name="T16" fmla="*/ 21 w 245"/>
                    <a:gd name="T17" fmla="*/ 125 h 125"/>
                    <a:gd name="T18" fmla="*/ 0 w 245"/>
                    <a:gd name="T19" fmla="*/ 97 h 125"/>
                    <a:gd name="T20" fmla="*/ 122 w 245"/>
                    <a:gd name="T21" fmla="*/ 0 h 125"/>
                    <a:gd name="T22" fmla="*/ 122 w 245"/>
                    <a:gd name="T23" fmla="*/ 0 h 125"/>
                    <a:gd name="T24" fmla="*/ 122 w 245"/>
                    <a:gd name="T25" fmla="*/ 0 h 125"/>
                    <a:gd name="T26" fmla="*/ 122 w 245"/>
                    <a:gd name="T27" fmla="*/ 0 h 125"/>
                    <a:gd name="T28" fmla="*/ 122 w 245"/>
                    <a:gd name="T29" fmla="*/ 0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45" h="125">
                      <a:moveTo>
                        <a:pt x="122" y="0"/>
                      </a:moveTo>
                      <a:lnTo>
                        <a:pt x="182" y="47"/>
                      </a:lnTo>
                      <a:lnTo>
                        <a:pt x="182" y="21"/>
                      </a:lnTo>
                      <a:lnTo>
                        <a:pt x="224" y="21"/>
                      </a:lnTo>
                      <a:lnTo>
                        <a:pt x="224" y="80"/>
                      </a:lnTo>
                      <a:lnTo>
                        <a:pt x="245" y="97"/>
                      </a:lnTo>
                      <a:lnTo>
                        <a:pt x="224" y="125"/>
                      </a:lnTo>
                      <a:lnTo>
                        <a:pt x="122" y="45"/>
                      </a:lnTo>
                      <a:lnTo>
                        <a:pt x="21" y="125"/>
                      </a:lnTo>
                      <a:lnTo>
                        <a:pt x="0" y="97"/>
                      </a:lnTo>
                      <a:lnTo>
                        <a:pt x="122" y="0"/>
                      </a:lnTo>
                      <a:lnTo>
                        <a:pt x="122" y="0"/>
                      </a:lnTo>
                      <a:lnTo>
                        <a:pt x="122" y="0"/>
                      </a:lnTo>
                      <a:lnTo>
                        <a:pt x="122" y="0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85" name="文本框 133"/>
              <p:cNvSpPr txBox="1"/>
              <p:nvPr/>
            </p:nvSpPr>
            <p:spPr>
              <a:xfrm>
                <a:off x="5586299" y="1913007"/>
                <a:ext cx="1379812" cy="4834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135" b="1" dirty="0">
                    <a:solidFill>
                      <a:srgbClr val="FFFFFF"/>
                    </a:solidFill>
                    <a:cs typeface="+mn-ea"/>
                    <a:sym typeface="+mn-lt"/>
                  </a:rPr>
                  <a:t>程序开发</a:t>
                </a:r>
              </a:p>
            </p:txBody>
          </p:sp>
          <p:sp>
            <p:nvSpPr>
              <p:cNvPr id="86" name="文本框 134"/>
              <p:cNvSpPr txBox="1"/>
              <p:nvPr/>
            </p:nvSpPr>
            <p:spPr>
              <a:xfrm>
                <a:off x="7961659" y="1913007"/>
                <a:ext cx="1400619" cy="4834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135" b="1" dirty="0">
                    <a:solidFill>
                      <a:srgbClr val="FFFFFF"/>
                    </a:solidFill>
                    <a:cs typeface="+mn-ea"/>
                    <a:sym typeface="+mn-lt"/>
                  </a:rPr>
                  <a:t>程序测试</a:t>
                </a:r>
              </a:p>
            </p:txBody>
          </p:sp>
          <p:sp>
            <p:nvSpPr>
              <p:cNvPr id="87" name="文本框 135"/>
              <p:cNvSpPr txBox="1"/>
              <p:nvPr/>
            </p:nvSpPr>
            <p:spPr>
              <a:xfrm>
                <a:off x="10407172" y="1913007"/>
                <a:ext cx="1400619" cy="4834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135" b="1" dirty="0">
                    <a:solidFill>
                      <a:srgbClr val="FFFFFF"/>
                    </a:solidFill>
                    <a:cs typeface="+mn-ea"/>
                    <a:sym typeface="+mn-lt"/>
                  </a:rPr>
                  <a:t>审核上线</a:t>
                </a:r>
              </a:p>
            </p:txBody>
          </p:sp>
          <p:grpSp>
            <p:nvGrpSpPr>
              <p:cNvPr id="88" name="组合 110"/>
              <p:cNvGrpSpPr/>
              <p:nvPr/>
            </p:nvGrpSpPr>
            <p:grpSpPr>
              <a:xfrm>
                <a:off x="2666621" y="1863840"/>
                <a:ext cx="410951" cy="504139"/>
                <a:chOff x="7393474" y="5939184"/>
                <a:chExt cx="305216" cy="273816"/>
              </a:xfrm>
            </p:grpSpPr>
            <p:sp>
              <p:nvSpPr>
                <p:cNvPr id="111" name="Rectangle 531"/>
                <p:cNvSpPr>
                  <a:spLocks noChangeArrowheads="1"/>
                </p:cNvSpPr>
                <p:nvPr/>
              </p:nvSpPr>
              <p:spPr bwMode="auto">
                <a:xfrm>
                  <a:off x="7627106" y="6120054"/>
                  <a:ext cx="45217" cy="2386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2" name="Rectangle 532"/>
                <p:cNvSpPr>
                  <a:spLocks noChangeArrowheads="1"/>
                </p:cNvSpPr>
                <p:nvPr/>
              </p:nvSpPr>
              <p:spPr bwMode="auto">
                <a:xfrm>
                  <a:off x="7627106" y="6189135"/>
                  <a:ext cx="41450" cy="2386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3" name="Rectangle 533"/>
                <p:cNvSpPr>
                  <a:spLocks noChangeArrowheads="1"/>
                </p:cNvSpPr>
                <p:nvPr/>
              </p:nvSpPr>
              <p:spPr bwMode="auto">
                <a:xfrm>
                  <a:off x="7650971" y="6156478"/>
                  <a:ext cx="41450" cy="2386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5" name="Rectangle 535"/>
                <p:cNvSpPr>
                  <a:spLocks noChangeArrowheads="1"/>
                </p:cNvSpPr>
                <p:nvPr/>
              </p:nvSpPr>
              <p:spPr bwMode="auto">
                <a:xfrm>
                  <a:off x="7598217" y="6156478"/>
                  <a:ext cx="41450" cy="2386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7" name="Rectangle 537"/>
                <p:cNvSpPr>
                  <a:spLocks noChangeArrowheads="1"/>
                </p:cNvSpPr>
                <p:nvPr/>
              </p:nvSpPr>
              <p:spPr bwMode="auto">
                <a:xfrm>
                  <a:off x="7574352" y="6120054"/>
                  <a:ext cx="41450" cy="2386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8" name="Rectangle 538"/>
                <p:cNvSpPr>
                  <a:spLocks noChangeArrowheads="1"/>
                </p:cNvSpPr>
                <p:nvPr/>
              </p:nvSpPr>
              <p:spPr bwMode="auto">
                <a:xfrm>
                  <a:off x="7574352" y="6189135"/>
                  <a:ext cx="41450" cy="2386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9" name="Rectangle 539"/>
                <p:cNvSpPr>
                  <a:spLocks noChangeArrowheads="1"/>
                </p:cNvSpPr>
                <p:nvPr/>
              </p:nvSpPr>
              <p:spPr bwMode="auto">
                <a:xfrm>
                  <a:off x="7520343" y="6120054"/>
                  <a:ext cx="41450" cy="2386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20" name="Rectangle 540"/>
                <p:cNvSpPr>
                  <a:spLocks noChangeArrowheads="1"/>
                </p:cNvSpPr>
                <p:nvPr/>
              </p:nvSpPr>
              <p:spPr bwMode="auto">
                <a:xfrm>
                  <a:off x="7517831" y="6189135"/>
                  <a:ext cx="43962" cy="2386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21" name="Rectangle 541"/>
                <p:cNvSpPr>
                  <a:spLocks noChangeArrowheads="1"/>
                </p:cNvSpPr>
                <p:nvPr/>
              </p:nvSpPr>
              <p:spPr bwMode="auto">
                <a:xfrm>
                  <a:off x="7544207" y="6156478"/>
                  <a:ext cx="41450" cy="2386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6" name="Freeform 536"/>
                <p:cNvSpPr/>
                <p:nvPr/>
              </p:nvSpPr>
              <p:spPr bwMode="auto">
                <a:xfrm>
                  <a:off x="7393474" y="5939184"/>
                  <a:ext cx="305216" cy="154493"/>
                </a:xfrm>
                <a:custGeom>
                  <a:avLst/>
                  <a:gdLst>
                    <a:gd name="T0" fmla="*/ 179 w 243"/>
                    <a:gd name="T1" fmla="*/ 21 h 123"/>
                    <a:gd name="T2" fmla="*/ 222 w 243"/>
                    <a:gd name="T3" fmla="*/ 21 h 123"/>
                    <a:gd name="T4" fmla="*/ 222 w 243"/>
                    <a:gd name="T5" fmla="*/ 78 h 123"/>
                    <a:gd name="T6" fmla="*/ 243 w 243"/>
                    <a:gd name="T7" fmla="*/ 97 h 123"/>
                    <a:gd name="T8" fmla="*/ 222 w 243"/>
                    <a:gd name="T9" fmla="*/ 123 h 123"/>
                    <a:gd name="T10" fmla="*/ 123 w 243"/>
                    <a:gd name="T11" fmla="*/ 43 h 123"/>
                    <a:gd name="T12" fmla="*/ 21 w 243"/>
                    <a:gd name="T13" fmla="*/ 123 h 123"/>
                    <a:gd name="T14" fmla="*/ 0 w 243"/>
                    <a:gd name="T15" fmla="*/ 97 h 123"/>
                    <a:gd name="T16" fmla="*/ 123 w 243"/>
                    <a:gd name="T17" fmla="*/ 0 h 123"/>
                    <a:gd name="T18" fmla="*/ 123 w 243"/>
                    <a:gd name="T19" fmla="*/ 0 h 123"/>
                    <a:gd name="T20" fmla="*/ 123 w 243"/>
                    <a:gd name="T21" fmla="*/ 0 h 123"/>
                    <a:gd name="T22" fmla="*/ 123 w 243"/>
                    <a:gd name="T23" fmla="*/ 0 h 123"/>
                    <a:gd name="T24" fmla="*/ 123 w 243"/>
                    <a:gd name="T25" fmla="*/ 0 h 123"/>
                    <a:gd name="T26" fmla="*/ 179 w 243"/>
                    <a:gd name="T27" fmla="*/ 45 h 123"/>
                    <a:gd name="T28" fmla="*/ 179 w 243"/>
                    <a:gd name="T29" fmla="*/ 21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43" h="123">
                      <a:moveTo>
                        <a:pt x="179" y="21"/>
                      </a:moveTo>
                      <a:lnTo>
                        <a:pt x="222" y="21"/>
                      </a:lnTo>
                      <a:lnTo>
                        <a:pt x="222" y="78"/>
                      </a:lnTo>
                      <a:lnTo>
                        <a:pt x="243" y="97"/>
                      </a:lnTo>
                      <a:lnTo>
                        <a:pt x="222" y="123"/>
                      </a:lnTo>
                      <a:lnTo>
                        <a:pt x="123" y="43"/>
                      </a:lnTo>
                      <a:lnTo>
                        <a:pt x="21" y="123"/>
                      </a:lnTo>
                      <a:lnTo>
                        <a:pt x="0" y="97"/>
                      </a:lnTo>
                      <a:lnTo>
                        <a:pt x="123" y="0"/>
                      </a:lnTo>
                      <a:lnTo>
                        <a:pt x="123" y="0"/>
                      </a:lnTo>
                      <a:lnTo>
                        <a:pt x="123" y="0"/>
                      </a:lnTo>
                      <a:lnTo>
                        <a:pt x="123" y="0"/>
                      </a:lnTo>
                      <a:lnTo>
                        <a:pt x="123" y="0"/>
                      </a:lnTo>
                      <a:lnTo>
                        <a:pt x="179" y="45"/>
                      </a:lnTo>
                      <a:lnTo>
                        <a:pt x="179" y="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4" name="Freeform 534"/>
                <p:cNvSpPr/>
                <p:nvPr/>
              </p:nvSpPr>
              <p:spPr bwMode="auto">
                <a:xfrm>
                  <a:off x="7446234" y="6017056"/>
                  <a:ext cx="199710" cy="177101"/>
                </a:xfrm>
                <a:custGeom>
                  <a:avLst/>
                  <a:gdLst>
                    <a:gd name="T0" fmla="*/ 159 w 159"/>
                    <a:gd name="T1" fmla="*/ 61 h 141"/>
                    <a:gd name="T2" fmla="*/ 159 w 159"/>
                    <a:gd name="T3" fmla="*/ 71 h 141"/>
                    <a:gd name="T4" fmla="*/ 45 w 159"/>
                    <a:gd name="T5" fmla="*/ 71 h 141"/>
                    <a:gd name="T6" fmla="*/ 45 w 159"/>
                    <a:gd name="T7" fmla="*/ 141 h 141"/>
                    <a:gd name="T8" fmla="*/ 31 w 159"/>
                    <a:gd name="T9" fmla="*/ 141 h 141"/>
                    <a:gd name="T10" fmla="*/ 0 w 159"/>
                    <a:gd name="T11" fmla="*/ 141 h 141"/>
                    <a:gd name="T12" fmla="*/ 0 w 159"/>
                    <a:gd name="T13" fmla="*/ 61 h 141"/>
                    <a:gd name="T14" fmla="*/ 81 w 159"/>
                    <a:gd name="T15" fmla="*/ 0 h 141"/>
                    <a:gd name="T16" fmla="*/ 159 w 159"/>
                    <a:gd name="T17" fmla="*/ 6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9" h="141">
                      <a:moveTo>
                        <a:pt x="159" y="61"/>
                      </a:moveTo>
                      <a:lnTo>
                        <a:pt x="159" y="71"/>
                      </a:lnTo>
                      <a:lnTo>
                        <a:pt x="45" y="71"/>
                      </a:lnTo>
                      <a:lnTo>
                        <a:pt x="45" y="141"/>
                      </a:lnTo>
                      <a:lnTo>
                        <a:pt x="31" y="141"/>
                      </a:lnTo>
                      <a:lnTo>
                        <a:pt x="0" y="141"/>
                      </a:lnTo>
                      <a:lnTo>
                        <a:pt x="0" y="61"/>
                      </a:lnTo>
                      <a:lnTo>
                        <a:pt x="81" y="0"/>
                      </a:lnTo>
                      <a:lnTo>
                        <a:pt x="159" y="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9" name="组合 118"/>
              <p:cNvGrpSpPr/>
              <p:nvPr/>
            </p:nvGrpSpPr>
            <p:grpSpPr>
              <a:xfrm>
                <a:off x="7482688" y="1825680"/>
                <a:ext cx="466760" cy="580457"/>
                <a:chOff x="6790587" y="2750112"/>
                <a:chExt cx="346665" cy="315266"/>
              </a:xfrm>
            </p:grpSpPr>
            <p:sp>
              <p:nvSpPr>
                <p:cNvPr id="105" name="Freeform 104"/>
                <p:cNvSpPr>
                  <a:spLocks noEditPoints="1"/>
                </p:cNvSpPr>
                <p:nvPr/>
              </p:nvSpPr>
              <p:spPr bwMode="auto">
                <a:xfrm>
                  <a:off x="7004112" y="2919677"/>
                  <a:ext cx="133140" cy="97971"/>
                </a:xfrm>
                <a:custGeom>
                  <a:avLst/>
                  <a:gdLst>
                    <a:gd name="T0" fmla="*/ 97 w 106"/>
                    <a:gd name="T1" fmla="*/ 12 h 78"/>
                    <a:gd name="T2" fmla="*/ 9 w 106"/>
                    <a:gd name="T3" fmla="*/ 12 h 78"/>
                    <a:gd name="T4" fmla="*/ 9 w 106"/>
                    <a:gd name="T5" fmla="*/ 66 h 78"/>
                    <a:gd name="T6" fmla="*/ 97 w 106"/>
                    <a:gd name="T7" fmla="*/ 66 h 78"/>
                    <a:gd name="T8" fmla="*/ 97 w 106"/>
                    <a:gd name="T9" fmla="*/ 12 h 78"/>
                    <a:gd name="T10" fmla="*/ 106 w 106"/>
                    <a:gd name="T11" fmla="*/ 0 h 78"/>
                    <a:gd name="T12" fmla="*/ 106 w 106"/>
                    <a:gd name="T13" fmla="*/ 78 h 78"/>
                    <a:gd name="T14" fmla="*/ 0 w 106"/>
                    <a:gd name="T15" fmla="*/ 78 h 78"/>
                    <a:gd name="T16" fmla="*/ 0 w 106"/>
                    <a:gd name="T17" fmla="*/ 0 h 78"/>
                    <a:gd name="T18" fmla="*/ 106 w 106"/>
                    <a:gd name="T19" fmla="*/ 0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6" h="78">
                      <a:moveTo>
                        <a:pt x="97" y="12"/>
                      </a:moveTo>
                      <a:lnTo>
                        <a:pt x="9" y="12"/>
                      </a:lnTo>
                      <a:lnTo>
                        <a:pt x="9" y="66"/>
                      </a:lnTo>
                      <a:lnTo>
                        <a:pt x="97" y="66"/>
                      </a:lnTo>
                      <a:lnTo>
                        <a:pt x="97" y="12"/>
                      </a:lnTo>
                      <a:close/>
                      <a:moveTo>
                        <a:pt x="106" y="0"/>
                      </a:moveTo>
                      <a:lnTo>
                        <a:pt x="106" y="78"/>
                      </a:lnTo>
                      <a:lnTo>
                        <a:pt x="0" y="78"/>
                      </a:lnTo>
                      <a:lnTo>
                        <a:pt x="0" y="0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6" name="Freeform 105"/>
                <p:cNvSpPr/>
                <p:nvPr/>
              </p:nvSpPr>
              <p:spPr bwMode="auto">
                <a:xfrm>
                  <a:off x="7051842" y="2821707"/>
                  <a:ext cx="47729" cy="82898"/>
                </a:xfrm>
                <a:custGeom>
                  <a:avLst/>
                  <a:gdLst>
                    <a:gd name="T0" fmla="*/ 0 w 16"/>
                    <a:gd name="T1" fmla="*/ 10 h 28"/>
                    <a:gd name="T2" fmla="*/ 0 w 16"/>
                    <a:gd name="T3" fmla="*/ 0 h 28"/>
                    <a:gd name="T4" fmla="*/ 16 w 16"/>
                    <a:gd name="T5" fmla="*/ 28 h 28"/>
                    <a:gd name="T6" fmla="*/ 9 w 16"/>
                    <a:gd name="T7" fmla="*/ 28 h 28"/>
                    <a:gd name="T8" fmla="*/ 0 w 16"/>
                    <a:gd name="T9" fmla="*/ 1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28">
                      <a:moveTo>
                        <a:pt x="0" y="1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8" y="7"/>
                        <a:pt x="14" y="17"/>
                        <a:pt x="16" y="28"/>
                      </a:cubicBezTo>
                      <a:cubicBezTo>
                        <a:pt x="9" y="28"/>
                        <a:pt x="9" y="28"/>
                        <a:pt x="9" y="28"/>
                      </a:cubicBezTo>
                      <a:cubicBezTo>
                        <a:pt x="8" y="21"/>
                        <a:pt x="4" y="15"/>
                        <a:pt x="0" y="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7" name="Freeform 106"/>
                <p:cNvSpPr>
                  <a:spLocks noEditPoints="1"/>
                </p:cNvSpPr>
                <p:nvPr/>
              </p:nvSpPr>
              <p:spPr bwMode="auto">
                <a:xfrm>
                  <a:off x="6897350" y="2750112"/>
                  <a:ext cx="133140" cy="97971"/>
                </a:xfrm>
                <a:custGeom>
                  <a:avLst/>
                  <a:gdLst>
                    <a:gd name="T0" fmla="*/ 106 w 106"/>
                    <a:gd name="T1" fmla="*/ 0 h 78"/>
                    <a:gd name="T2" fmla="*/ 106 w 106"/>
                    <a:gd name="T3" fmla="*/ 78 h 78"/>
                    <a:gd name="T4" fmla="*/ 0 w 106"/>
                    <a:gd name="T5" fmla="*/ 78 h 78"/>
                    <a:gd name="T6" fmla="*/ 0 w 106"/>
                    <a:gd name="T7" fmla="*/ 0 h 78"/>
                    <a:gd name="T8" fmla="*/ 106 w 106"/>
                    <a:gd name="T9" fmla="*/ 0 h 78"/>
                    <a:gd name="T10" fmla="*/ 97 w 106"/>
                    <a:gd name="T11" fmla="*/ 66 h 78"/>
                    <a:gd name="T12" fmla="*/ 97 w 106"/>
                    <a:gd name="T13" fmla="*/ 12 h 78"/>
                    <a:gd name="T14" fmla="*/ 9 w 106"/>
                    <a:gd name="T15" fmla="*/ 12 h 78"/>
                    <a:gd name="T16" fmla="*/ 9 w 106"/>
                    <a:gd name="T17" fmla="*/ 66 h 78"/>
                    <a:gd name="T18" fmla="*/ 97 w 106"/>
                    <a:gd name="T19" fmla="*/ 6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6" h="78">
                      <a:moveTo>
                        <a:pt x="106" y="0"/>
                      </a:moveTo>
                      <a:lnTo>
                        <a:pt x="106" y="78"/>
                      </a:lnTo>
                      <a:lnTo>
                        <a:pt x="0" y="78"/>
                      </a:lnTo>
                      <a:lnTo>
                        <a:pt x="0" y="0"/>
                      </a:lnTo>
                      <a:lnTo>
                        <a:pt x="106" y="0"/>
                      </a:lnTo>
                      <a:close/>
                      <a:moveTo>
                        <a:pt x="97" y="66"/>
                      </a:moveTo>
                      <a:lnTo>
                        <a:pt x="97" y="12"/>
                      </a:lnTo>
                      <a:lnTo>
                        <a:pt x="9" y="12"/>
                      </a:lnTo>
                      <a:lnTo>
                        <a:pt x="9" y="66"/>
                      </a:lnTo>
                      <a:lnTo>
                        <a:pt x="97" y="6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8" name="Freeform 107"/>
                <p:cNvSpPr>
                  <a:spLocks noEditPoints="1"/>
                </p:cNvSpPr>
                <p:nvPr/>
              </p:nvSpPr>
              <p:spPr bwMode="auto">
                <a:xfrm>
                  <a:off x="6790587" y="2919677"/>
                  <a:ext cx="133140" cy="97971"/>
                </a:xfrm>
                <a:custGeom>
                  <a:avLst/>
                  <a:gdLst>
                    <a:gd name="T0" fmla="*/ 106 w 106"/>
                    <a:gd name="T1" fmla="*/ 0 h 78"/>
                    <a:gd name="T2" fmla="*/ 106 w 106"/>
                    <a:gd name="T3" fmla="*/ 78 h 78"/>
                    <a:gd name="T4" fmla="*/ 0 w 106"/>
                    <a:gd name="T5" fmla="*/ 78 h 78"/>
                    <a:gd name="T6" fmla="*/ 0 w 106"/>
                    <a:gd name="T7" fmla="*/ 0 h 78"/>
                    <a:gd name="T8" fmla="*/ 106 w 106"/>
                    <a:gd name="T9" fmla="*/ 0 h 78"/>
                    <a:gd name="T10" fmla="*/ 97 w 106"/>
                    <a:gd name="T11" fmla="*/ 66 h 78"/>
                    <a:gd name="T12" fmla="*/ 97 w 106"/>
                    <a:gd name="T13" fmla="*/ 12 h 78"/>
                    <a:gd name="T14" fmla="*/ 9 w 106"/>
                    <a:gd name="T15" fmla="*/ 12 h 78"/>
                    <a:gd name="T16" fmla="*/ 9 w 106"/>
                    <a:gd name="T17" fmla="*/ 66 h 78"/>
                    <a:gd name="T18" fmla="*/ 97 w 106"/>
                    <a:gd name="T19" fmla="*/ 6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6" h="78">
                      <a:moveTo>
                        <a:pt x="106" y="0"/>
                      </a:moveTo>
                      <a:lnTo>
                        <a:pt x="106" y="78"/>
                      </a:lnTo>
                      <a:lnTo>
                        <a:pt x="0" y="78"/>
                      </a:lnTo>
                      <a:lnTo>
                        <a:pt x="0" y="0"/>
                      </a:lnTo>
                      <a:lnTo>
                        <a:pt x="106" y="0"/>
                      </a:lnTo>
                      <a:close/>
                      <a:moveTo>
                        <a:pt x="97" y="66"/>
                      </a:moveTo>
                      <a:lnTo>
                        <a:pt x="97" y="12"/>
                      </a:lnTo>
                      <a:lnTo>
                        <a:pt x="9" y="12"/>
                      </a:lnTo>
                      <a:lnTo>
                        <a:pt x="9" y="66"/>
                      </a:lnTo>
                      <a:lnTo>
                        <a:pt x="97" y="6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9" name="Freeform 108"/>
                <p:cNvSpPr/>
                <p:nvPr/>
              </p:nvSpPr>
              <p:spPr bwMode="auto">
                <a:xfrm>
                  <a:off x="6875997" y="3035233"/>
                  <a:ext cx="175845" cy="30145"/>
                </a:xfrm>
                <a:custGeom>
                  <a:avLst/>
                  <a:gdLst>
                    <a:gd name="T0" fmla="*/ 59 w 59"/>
                    <a:gd name="T1" fmla="*/ 0 h 10"/>
                    <a:gd name="T2" fmla="*/ 29 w 59"/>
                    <a:gd name="T3" fmla="*/ 10 h 10"/>
                    <a:gd name="T4" fmla="*/ 0 w 59"/>
                    <a:gd name="T5" fmla="*/ 0 h 10"/>
                    <a:gd name="T6" fmla="*/ 13 w 59"/>
                    <a:gd name="T7" fmla="*/ 0 h 10"/>
                    <a:gd name="T8" fmla="*/ 29 w 59"/>
                    <a:gd name="T9" fmla="*/ 3 h 10"/>
                    <a:gd name="T10" fmla="*/ 46 w 59"/>
                    <a:gd name="T11" fmla="*/ 0 h 10"/>
                    <a:gd name="T12" fmla="*/ 59 w 59"/>
                    <a:gd name="T13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9" h="10">
                      <a:moveTo>
                        <a:pt x="59" y="0"/>
                      </a:moveTo>
                      <a:cubicBezTo>
                        <a:pt x="51" y="6"/>
                        <a:pt x="41" y="10"/>
                        <a:pt x="29" y="10"/>
                      </a:cubicBezTo>
                      <a:cubicBezTo>
                        <a:pt x="18" y="10"/>
                        <a:pt x="8" y="6"/>
                        <a:pt x="0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2"/>
                        <a:pt x="24" y="3"/>
                        <a:pt x="29" y="3"/>
                      </a:cubicBezTo>
                      <a:cubicBezTo>
                        <a:pt x="35" y="3"/>
                        <a:pt x="41" y="2"/>
                        <a:pt x="46" y="0"/>
                      </a:cubicBez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0" name="Freeform 109"/>
                <p:cNvSpPr/>
                <p:nvPr/>
              </p:nvSpPr>
              <p:spPr bwMode="auto">
                <a:xfrm>
                  <a:off x="6829524" y="2821707"/>
                  <a:ext cx="46474" cy="82898"/>
                </a:xfrm>
                <a:custGeom>
                  <a:avLst/>
                  <a:gdLst>
                    <a:gd name="T0" fmla="*/ 16 w 16"/>
                    <a:gd name="T1" fmla="*/ 0 h 28"/>
                    <a:gd name="T2" fmla="*/ 16 w 16"/>
                    <a:gd name="T3" fmla="*/ 10 h 28"/>
                    <a:gd name="T4" fmla="*/ 7 w 16"/>
                    <a:gd name="T5" fmla="*/ 28 h 28"/>
                    <a:gd name="T6" fmla="*/ 0 w 16"/>
                    <a:gd name="T7" fmla="*/ 28 h 28"/>
                    <a:gd name="T8" fmla="*/ 16 w 16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28">
                      <a:moveTo>
                        <a:pt x="16" y="0"/>
                      </a:move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2" y="15"/>
                        <a:pt x="8" y="21"/>
                        <a:pt x="7" y="28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2" y="17"/>
                        <a:pt x="8" y="7"/>
                        <a:pt x="1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90" name="组合 124"/>
              <p:cNvGrpSpPr/>
              <p:nvPr/>
            </p:nvGrpSpPr>
            <p:grpSpPr>
              <a:xfrm>
                <a:off x="9982311" y="1840715"/>
                <a:ext cx="378820" cy="550391"/>
                <a:chOff x="10284364" y="3168105"/>
                <a:chExt cx="281351" cy="298936"/>
              </a:xfrm>
            </p:grpSpPr>
            <p:sp>
              <p:nvSpPr>
                <p:cNvPr id="101" name="Freeform 245"/>
                <p:cNvSpPr/>
                <p:nvPr/>
              </p:nvSpPr>
              <p:spPr bwMode="auto">
                <a:xfrm>
                  <a:off x="10391126" y="3331389"/>
                  <a:ext cx="174589" cy="133140"/>
                </a:xfrm>
                <a:custGeom>
                  <a:avLst/>
                  <a:gdLst>
                    <a:gd name="T0" fmla="*/ 123 w 139"/>
                    <a:gd name="T1" fmla="*/ 35 h 106"/>
                    <a:gd name="T2" fmla="*/ 83 w 139"/>
                    <a:gd name="T3" fmla="*/ 89 h 106"/>
                    <a:gd name="T4" fmla="*/ 52 w 139"/>
                    <a:gd name="T5" fmla="*/ 89 h 106"/>
                    <a:gd name="T6" fmla="*/ 52 w 139"/>
                    <a:gd name="T7" fmla="*/ 63 h 106"/>
                    <a:gd name="T8" fmla="*/ 21 w 139"/>
                    <a:gd name="T9" fmla="*/ 106 h 106"/>
                    <a:gd name="T10" fmla="*/ 0 w 139"/>
                    <a:gd name="T11" fmla="*/ 106 h 106"/>
                    <a:gd name="T12" fmla="*/ 47 w 139"/>
                    <a:gd name="T13" fmla="*/ 35 h 106"/>
                    <a:gd name="T14" fmla="*/ 64 w 139"/>
                    <a:gd name="T15" fmla="*/ 35 h 106"/>
                    <a:gd name="T16" fmla="*/ 64 w 139"/>
                    <a:gd name="T17" fmla="*/ 70 h 106"/>
                    <a:gd name="T18" fmla="*/ 76 w 139"/>
                    <a:gd name="T19" fmla="*/ 70 h 106"/>
                    <a:gd name="T20" fmla="*/ 109 w 139"/>
                    <a:gd name="T21" fmla="*/ 26 h 106"/>
                    <a:gd name="T22" fmla="*/ 97 w 139"/>
                    <a:gd name="T23" fmla="*/ 16 h 106"/>
                    <a:gd name="T24" fmla="*/ 139 w 139"/>
                    <a:gd name="T25" fmla="*/ 0 h 106"/>
                    <a:gd name="T26" fmla="*/ 135 w 139"/>
                    <a:gd name="T27" fmla="*/ 44 h 106"/>
                    <a:gd name="T28" fmla="*/ 123 w 139"/>
                    <a:gd name="T29" fmla="*/ 35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9" h="106">
                      <a:moveTo>
                        <a:pt x="123" y="35"/>
                      </a:moveTo>
                      <a:lnTo>
                        <a:pt x="83" y="89"/>
                      </a:lnTo>
                      <a:lnTo>
                        <a:pt x="52" y="89"/>
                      </a:lnTo>
                      <a:lnTo>
                        <a:pt x="52" y="63"/>
                      </a:lnTo>
                      <a:lnTo>
                        <a:pt x="21" y="106"/>
                      </a:lnTo>
                      <a:lnTo>
                        <a:pt x="0" y="106"/>
                      </a:lnTo>
                      <a:lnTo>
                        <a:pt x="47" y="35"/>
                      </a:lnTo>
                      <a:lnTo>
                        <a:pt x="64" y="35"/>
                      </a:lnTo>
                      <a:lnTo>
                        <a:pt x="64" y="70"/>
                      </a:lnTo>
                      <a:lnTo>
                        <a:pt x="76" y="70"/>
                      </a:lnTo>
                      <a:lnTo>
                        <a:pt x="109" y="26"/>
                      </a:lnTo>
                      <a:lnTo>
                        <a:pt x="97" y="16"/>
                      </a:lnTo>
                      <a:lnTo>
                        <a:pt x="139" y="0"/>
                      </a:lnTo>
                      <a:lnTo>
                        <a:pt x="135" y="44"/>
                      </a:lnTo>
                      <a:lnTo>
                        <a:pt x="123" y="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2" name="Freeform 246"/>
                <p:cNvSpPr/>
                <p:nvPr/>
              </p:nvSpPr>
              <p:spPr bwMode="auto">
                <a:xfrm>
                  <a:off x="10284364" y="3286172"/>
                  <a:ext cx="224831" cy="180869"/>
                </a:xfrm>
                <a:custGeom>
                  <a:avLst/>
                  <a:gdLst>
                    <a:gd name="T0" fmla="*/ 76 w 76"/>
                    <a:gd name="T1" fmla="*/ 14 h 61"/>
                    <a:gd name="T2" fmla="*/ 71 w 76"/>
                    <a:gd name="T3" fmla="*/ 23 h 61"/>
                    <a:gd name="T4" fmla="*/ 51 w 76"/>
                    <a:gd name="T5" fmla="*/ 23 h 61"/>
                    <a:gd name="T6" fmla="*/ 28 w 76"/>
                    <a:gd name="T7" fmla="*/ 61 h 61"/>
                    <a:gd name="T8" fmla="*/ 0 w 76"/>
                    <a:gd name="T9" fmla="*/ 36 h 61"/>
                    <a:gd name="T10" fmla="*/ 0 w 76"/>
                    <a:gd name="T11" fmla="*/ 23 h 61"/>
                    <a:gd name="T12" fmla="*/ 29 w 76"/>
                    <a:gd name="T13" fmla="*/ 0 h 61"/>
                    <a:gd name="T14" fmla="*/ 39 w 76"/>
                    <a:gd name="T15" fmla="*/ 18 h 61"/>
                    <a:gd name="T16" fmla="*/ 49 w 76"/>
                    <a:gd name="T17" fmla="*/ 0 h 61"/>
                    <a:gd name="T18" fmla="*/ 76 w 76"/>
                    <a:gd name="T19" fmla="*/ 14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6" h="61">
                      <a:moveTo>
                        <a:pt x="76" y="14"/>
                      </a:moveTo>
                      <a:cubicBezTo>
                        <a:pt x="71" y="23"/>
                        <a:pt x="71" y="23"/>
                        <a:pt x="71" y="23"/>
                      </a:cubicBezTo>
                      <a:cubicBezTo>
                        <a:pt x="51" y="23"/>
                        <a:pt x="51" y="23"/>
                        <a:pt x="51" y="23"/>
                      </a:cubicBezTo>
                      <a:cubicBezTo>
                        <a:pt x="28" y="61"/>
                        <a:pt x="28" y="61"/>
                        <a:pt x="28" y="61"/>
                      </a:cubicBezTo>
                      <a:cubicBezTo>
                        <a:pt x="3" y="57"/>
                        <a:pt x="0" y="36"/>
                        <a:pt x="0" y="36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7"/>
                        <a:pt x="17" y="2"/>
                        <a:pt x="29" y="0"/>
                      </a:cubicBezTo>
                      <a:cubicBezTo>
                        <a:pt x="39" y="18"/>
                        <a:pt x="39" y="18"/>
                        <a:pt x="39" y="18"/>
                      </a:cubicBez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58" y="1"/>
                        <a:pt x="71" y="5"/>
                        <a:pt x="76" y="1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3" name="Freeform 247"/>
                <p:cNvSpPr/>
                <p:nvPr/>
              </p:nvSpPr>
              <p:spPr bwMode="auto">
                <a:xfrm>
                  <a:off x="10391126" y="3292452"/>
                  <a:ext cx="17584" cy="32657"/>
                </a:xfrm>
                <a:custGeom>
                  <a:avLst/>
                  <a:gdLst>
                    <a:gd name="T0" fmla="*/ 5 w 14"/>
                    <a:gd name="T1" fmla="*/ 0 h 26"/>
                    <a:gd name="T2" fmla="*/ 7 w 14"/>
                    <a:gd name="T3" fmla="*/ 0 h 26"/>
                    <a:gd name="T4" fmla="*/ 7 w 14"/>
                    <a:gd name="T5" fmla="*/ 0 h 26"/>
                    <a:gd name="T6" fmla="*/ 9 w 14"/>
                    <a:gd name="T7" fmla="*/ 0 h 26"/>
                    <a:gd name="T8" fmla="*/ 14 w 14"/>
                    <a:gd name="T9" fmla="*/ 9 h 26"/>
                    <a:gd name="T10" fmla="*/ 7 w 14"/>
                    <a:gd name="T11" fmla="*/ 26 h 26"/>
                    <a:gd name="T12" fmla="*/ 0 w 14"/>
                    <a:gd name="T13" fmla="*/ 9 h 26"/>
                    <a:gd name="T14" fmla="*/ 5 w 14"/>
                    <a:gd name="T15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" h="26">
                      <a:moveTo>
                        <a:pt x="5" y="0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9" y="0"/>
                      </a:lnTo>
                      <a:lnTo>
                        <a:pt x="14" y="9"/>
                      </a:lnTo>
                      <a:lnTo>
                        <a:pt x="7" y="26"/>
                      </a:lnTo>
                      <a:lnTo>
                        <a:pt x="0" y="9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4" name="Freeform 248"/>
                <p:cNvSpPr/>
                <p:nvPr/>
              </p:nvSpPr>
              <p:spPr bwMode="auto">
                <a:xfrm>
                  <a:off x="10345909" y="3168105"/>
                  <a:ext cx="104251" cy="120579"/>
                </a:xfrm>
                <a:custGeom>
                  <a:avLst/>
                  <a:gdLst>
                    <a:gd name="T0" fmla="*/ 18 w 35"/>
                    <a:gd name="T1" fmla="*/ 41 h 41"/>
                    <a:gd name="T2" fmla="*/ 3 w 35"/>
                    <a:gd name="T3" fmla="*/ 26 h 41"/>
                    <a:gd name="T4" fmla="*/ 1 w 35"/>
                    <a:gd name="T5" fmla="*/ 22 h 41"/>
                    <a:gd name="T6" fmla="*/ 2 w 35"/>
                    <a:gd name="T7" fmla="*/ 17 h 41"/>
                    <a:gd name="T8" fmla="*/ 18 w 35"/>
                    <a:gd name="T9" fmla="*/ 0 h 41"/>
                    <a:gd name="T10" fmla="*/ 33 w 35"/>
                    <a:gd name="T11" fmla="*/ 17 h 41"/>
                    <a:gd name="T12" fmla="*/ 35 w 35"/>
                    <a:gd name="T13" fmla="*/ 22 h 41"/>
                    <a:gd name="T14" fmla="*/ 32 w 35"/>
                    <a:gd name="T15" fmla="*/ 26 h 41"/>
                    <a:gd name="T16" fmla="*/ 18 w 35"/>
                    <a:gd name="T17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5" h="41">
                      <a:moveTo>
                        <a:pt x="18" y="41"/>
                      </a:moveTo>
                      <a:cubicBezTo>
                        <a:pt x="13" y="41"/>
                        <a:pt x="6" y="35"/>
                        <a:pt x="3" y="26"/>
                      </a:cubicBezTo>
                      <a:cubicBezTo>
                        <a:pt x="2" y="26"/>
                        <a:pt x="1" y="25"/>
                        <a:pt x="1" y="22"/>
                      </a:cubicBezTo>
                      <a:cubicBezTo>
                        <a:pt x="0" y="18"/>
                        <a:pt x="1" y="17"/>
                        <a:pt x="2" y="17"/>
                      </a:cubicBezTo>
                      <a:cubicBezTo>
                        <a:pt x="3" y="7"/>
                        <a:pt x="7" y="0"/>
                        <a:pt x="18" y="0"/>
                      </a:cubicBezTo>
                      <a:cubicBezTo>
                        <a:pt x="29" y="0"/>
                        <a:pt x="32" y="7"/>
                        <a:pt x="33" y="17"/>
                      </a:cubicBezTo>
                      <a:cubicBezTo>
                        <a:pt x="34" y="17"/>
                        <a:pt x="35" y="18"/>
                        <a:pt x="35" y="22"/>
                      </a:cubicBezTo>
                      <a:cubicBezTo>
                        <a:pt x="34" y="25"/>
                        <a:pt x="33" y="26"/>
                        <a:pt x="32" y="26"/>
                      </a:cubicBezTo>
                      <a:cubicBezTo>
                        <a:pt x="30" y="35"/>
                        <a:pt x="22" y="41"/>
                        <a:pt x="18" y="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42" name="Rectangle 29"/>
              <p:cNvSpPr/>
              <p:nvPr/>
            </p:nvSpPr>
            <p:spPr>
              <a:xfrm>
                <a:off x="204029" y="1708719"/>
                <a:ext cx="2489147" cy="802815"/>
              </a:xfrm>
              <a:prstGeom prst="homePlate">
                <a:avLst/>
              </a:prstGeom>
              <a:solidFill>
                <a:srgbClr val="FBC32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b="1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3" name="组合 2"/>
              <p:cNvGrpSpPr/>
              <p:nvPr/>
            </p:nvGrpSpPr>
            <p:grpSpPr>
              <a:xfrm>
                <a:off x="439450" y="1844366"/>
                <a:ext cx="367561" cy="570840"/>
                <a:chOff x="9459898" y="1704499"/>
                <a:chExt cx="367561" cy="570840"/>
              </a:xfrm>
            </p:grpSpPr>
            <p:sp>
              <p:nvSpPr>
                <p:cNvPr id="151" name="Freeform 246"/>
                <p:cNvSpPr/>
                <p:nvPr/>
              </p:nvSpPr>
              <p:spPr bwMode="auto">
                <a:xfrm>
                  <a:off x="9459898" y="1929957"/>
                  <a:ext cx="367561" cy="345382"/>
                </a:xfrm>
                <a:custGeom>
                  <a:avLst/>
                  <a:gdLst>
                    <a:gd name="T0" fmla="*/ 76 w 76"/>
                    <a:gd name="T1" fmla="*/ 14 h 61"/>
                    <a:gd name="T2" fmla="*/ 71 w 76"/>
                    <a:gd name="T3" fmla="*/ 23 h 61"/>
                    <a:gd name="T4" fmla="*/ 51 w 76"/>
                    <a:gd name="T5" fmla="*/ 23 h 61"/>
                    <a:gd name="T6" fmla="*/ 28 w 76"/>
                    <a:gd name="T7" fmla="*/ 61 h 61"/>
                    <a:gd name="T8" fmla="*/ 0 w 76"/>
                    <a:gd name="T9" fmla="*/ 36 h 61"/>
                    <a:gd name="T10" fmla="*/ 0 w 76"/>
                    <a:gd name="T11" fmla="*/ 23 h 61"/>
                    <a:gd name="T12" fmla="*/ 29 w 76"/>
                    <a:gd name="T13" fmla="*/ 0 h 61"/>
                    <a:gd name="T14" fmla="*/ 39 w 76"/>
                    <a:gd name="T15" fmla="*/ 18 h 61"/>
                    <a:gd name="T16" fmla="*/ 49 w 76"/>
                    <a:gd name="T17" fmla="*/ 0 h 61"/>
                    <a:gd name="T18" fmla="*/ 76 w 76"/>
                    <a:gd name="T19" fmla="*/ 14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6" h="61">
                      <a:moveTo>
                        <a:pt x="76" y="14"/>
                      </a:moveTo>
                      <a:cubicBezTo>
                        <a:pt x="71" y="23"/>
                        <a:pt x="71" y="23"/>
                        <a:pt x="71" y="23"/>
                      </a:cubicBezTo>
                      <a:cubicBezTo>
                        <a:pt x="51" y="23"/>
                        <a:pt x="51" y="23"/>
                        <a:pt x="51" y="23"/>
                      </a:cubicBezTo>
                      <a:cubicBezTo>
                        <a:pt x="28" y="61"/>
                        <a:pt x="28" y="61"/>
                        <a:pt x="28" y="61"/>
                      </a:cubicBezTo>
                      <a:cubicBezTo>
                        <a:pt x="3" y="57"/>
                        <a:pt x="0" y="36"/>
                        <a:pt x="0" y="36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7"/>
                        <a:pt x="17" y="2"/>
                        <a:pt x="29" y="0"/>
                      </a:cubicBezTo>
                      <a:cubicBezTo>
                        <a:pt x="39" y="18"/>
                        <a:pt x="39" y="18"/>
                        <a:pt x="39" y="18"/>
                      </a:cubicBez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58" y="1"/>
                        <a:pt x="71" y="5"/>
                        <a:pt x="76" y="1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52" name="Freeform 248"/>
                <p:cNvSpPr/>
                <p:nvPr/>
              </p:nvSpPr>
              <p:spPr bwMode="auto">
                <a:xfrm>
                  <a:off x="9560514" y="1704499"/>
                  <a:ext cx="170433" cy="230254"/>
                </a:xfrm>
                <a:custGeom>
                  <a:avLst/>
                  <a:gdLst>
                    <a:gd name="T0" fmla="*/ 18 w 35"/>
                    <a:gd name="T1" fmla="*/ 41 h 41"/>
                    <a:gd name="T2" fmla="*/ 3 w 35"/>
                    <a:gd name="T3" fmla="*/ 26 h 41"/>
                    <a:gd name="T4" fmla="*/ 1 w 35"/>
                    <a:gd name="T5" fmla="*/ 22 h 41"/>
                    <a:gd name="T6" fmla="*/ 2 w 35"/>
                    <a:gd name="T7" fmla="*/ 17 h 41"/>
                    <a:gd name="T8" fmla="*/ 18 w 35"/>
                    <a:gd name="T9" fmla="*/ 0 h 41"/>
                    <a:gd name="T10" fmla="*/ 33 w 35"/>
                    <a:gd name="T11" fmla="*/ 17 h 41"/>
                    <a:gd name="T12" fmla="*/ 35 w 35"/>
                    <a:gd name="T13" fmla="*/ 22 h 41"/>
                    <a:gd name="T14" fmla="*/ 32 w 35"/>
                    <a:gd name="T15" fmla="*/ 26 h 41"/>
                    <a:gd name="T16" fmla="*/ 18 w 35"/>
                    <a:gd name="T17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5" h="41">
                      <a:moveTo>
                        <a:pt x="18" y="41"/>
                      </a:moveTo>
                      <a:cubicBezTo>
                        <a:pt x="13" y="41"/>
                        <a:pt x="6" y="35"/>
                        <a:pt x="3" y="26"/>
                      </a:cubicBezTo>
                      <a:cubicBezTo>
                        <a:pt x="2" y="26"/>
                        <a:pt x="1" y="25"/>
                        <a:pt x="1" y="22"/>
                      </a:cubicBezTo>
                      <a:cubicBezTo>
                        <a:pt x="0" y="18"/>
                        <a:pt x="1" y="17"/>
                        <a:pt x="2" y="17"/>
                      </a:cubicBezTo>
                      <a:cubicBezTo>
                        <a:pt x="3" y="7"/>
                        <a:pt x="7" y="0"/>
                        <a:pt x="18" y="0"/>
                      </a:cubicBezTo>
                      <a:cubicBezTo>
                        <a:pt x="29" y="0"/>
                        <a:pt x="32" y="7"/>
                        <a:pt x="33" y="17"/>
                      </a:cubicBezTo>
                      <a:cubicBezTo>
                        <a:pt x="34" y="17"/>
                        <a:pt x="35" y="18"/>
                        <a:pt x="35" y="22"/>
                      </a:cubicBezTo>
                      <a:cubicBezTo>
                        <a:pt x="34" y="25"/>
                        <a:pt x="33" y="26"/>
                        <a:pt x="32" y="26"/>
                      </a:cubicBezTo>
                      <a:cubicBezTo>
                        <a:pt x="30" y="35"/>
                        <a:pt x="22" y="41"/>
                        <a:pt x="18" y="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53" name="Freeform 245"/>
              <p:cNvSpPr/>
              <p:nvPr/>
            </p:nvSpPr>
            <p:spPr bwMode="auto">
              <a:xfrm>
                <a:off x="639779" y="2180597"/>
                <a:ext cx="235072" cy="245133"/>
              </a:xfrm>
              <a:custGeom>
                <a:avLst/>
                <a:gdLst>
                  <a:gd name="T0" fmla="*/ 123 w 139"/>
                  <a:gd name="T1" fmla="*/ 35 h 106"/>
                  <a:gd name="T2" fmla="*/ 83 w 139"/>
                  <a:gd name="T3" fmla="*/ 89 h 106"/>
                  <a:gd name="T4" fmla="*/ 52 w 139"/>
                  <a:gd name="T5" fmla="*/ 89 h 106"/>
                  <a:gd name="T6" fmla="*/ 52 w 139"/>
                  <a:gd name="T7" fmla="*/ 63 h 106"/>
                  <a:gd name="T8" fmla="*/ 21 w 139"/>
                  <a:gd name="T9" fmla="*/ 106 h 106"/>
                  <a:gd name="T10" fmla="*/ 0 w 139"/>
                  <a:gd name="T11" fmla="*/ 106 h 106"/>
                  <a:gd name="T12" fmla="*/ 47 w 139"/>
                  <a:gd name="T13" fmla="*/ 35 h 106"/>
                  <a:gd name="T14" fmla="*/ 64 w 139"/>
                  <a:gd name="T15" fmla="*/ 35 h 106"/>
                  <a:gd name="T16" fmla="*/ 64 w 139"/>
                  <a:gd name="T17" fmla="*/ 70 h 106"/>
                  <a:gd name="T18" fmla="*/ 76 w 139"/>
                  <a:gd name="T19" fmla="*/ 70 h 106"/>
                  <a:gd name="T20" fmla="*/ 109 w 139"/>
                  <a:gd name="T21" fmla="*/ 26 h 106"/>
                  <a:gd name="T22" fmla="*/ 97 w 139"/>
                  <a:gd name="T23" fmla="*/ 16 h 106"/>
                  <a:gd name="T24" fmla="*/ 139 w 139"/>
                  <a:gd name="T25" fmla="*/ 0 h 106"/>
                  <a:gd name="T26" fmla="*/ 135 w 139"/>
                  <a:gd name="T27" fmla="*/ 44 h 106"/>
                  <a:gd name="T28" fmla="*/ 123 w 139"/>
                  <a:gd name="T29" fmla="*/ 3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9" h="106">
                    <a:moveTo>
                      <a:pt x="123" y="35"/>
                    </a:moveTo>
                    <a:lnTo>
                      <a:pt x="83" y="89"/>
                    </a:lnTo>
                    <a:lnTo>
                      <a:pt x="52" y="89"/>
                    </a:lnTo>
                    <a:lnTo>
                      <a:pt x="52" y="63"/>
                    </a:lnTo>
                    <a:lnTo>
                      <a:pt x="21" y="106"/>
                    </a:lnTo>
                    <a:lnTo>
                      <a:pt x="0" y="106"/>
                    </a:lnTo>
                    <a:lnTo>
                      <a:pt x="47" y="35"/>
                    </a:lnTo>
                    <a:lnTo>
                      <a:pt x="64" y="35"/>
                    </a:lnTo>
                    <a:lnTo>
                      <a:pt x="64" y="70"/>
                    </a:lnTo>
                    <a:lnTo>
                      <a:pt x="76" y="70"/>
                    </a:lnTo>
                    <a:lnTo>
                      <a:pt x="109" y="26"/>
                    </a:lnTo>
                    <a:lnTo>
                      <a:pt x="97" y="16"/>
                    </a:lnTo>
                    <a:lnTo>
                      <a:pt x="139" y="0"/>
                    </a:lnTo>
                    <a:lnTo>
                      <a:pt x="135" y="44"/>
                    </a:lnTo>
                    <a:lnTo>
                      <a:pt x="123" y="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54" name="文本框 121"/>
              <p:cNvSpPr txBox="1"/>
              <p:nvPr/>
            </p:nvSpPr>
            <p:spPr>
              <a:xfrm>
                <a:off x="985570" y="1951718"/>
                <a:ext cx="1452470" cy="4834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135" b="1" dirty="0">
                    <a:solidFill>
                      <a:srgbClr val="FFFFFF"/>
                    </a:solidFill>
                    <a:cs typeface="+mn-ea"/>
                    <a:sym typeface="+mn-lt"/>
                  </a:rPr>
                  <a:t>数据探索</a:t>
                </a:r>
              </a:p>
            </p:txBody>
          </p:sp>
        </p:grpSp>
      </p:grpSp>
    </p:spTree>
  </p:cSld>
  <p:clrMapOvr>
    <a:masterClrMapping/>
  </p:clrMapOvr>
  <p:transition spd="slow" advClick="0" advTm="0"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2.1 </a:t>
            </a:r>
            <a:r>
              <a:rPr lang="en-US" altLang="en-US" dirty="0">
                <a:latin typeface="+mn-lt"/>
                <a:ea typeface="+mn-ea"/>
                <a:cs typeface="+mn-ea"/>
                <a:sym typeface="+mn-lt"/>
              </a:rPr>
              <a:t>数据开发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功能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--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数据开发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50724" y="740471"/>
            <a:ext cx="7144024" cy="432000"/>
            <a:chOff x="0" y="562671"/>
            <a:chExt cx="7144024" cy="432000"/>
          </a:xfrm>
        </p:grpSpPr>
        <p:sp>
          <p:nvSpPr>
            <p:cNvPr id="11" name="圆角矩形 10"/>
            <p:cNvSpPr/>
            <p:nvPr/>
          </p:nvSpPr>
          <p:spPr>
            <a:xfrm>
              <a:off x="0" y="562671"/>
              <a:ext cx="1296000" cy="432000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1</a:t>
              </a:r>
              <a:r>
                <a:rPr lang="zh-CN" altLang="en-US" sz="1200" b="1" dirty="0">
                  <a:cs typeface="+mn-ea"/>
                  <a:sym typeface="+mn-lt"/>
                </a:rPr>
                <a:t>、数据探索</a:t>
              </a: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462006" y="5626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2</a:t>
              </a:r>
              <a:r>
                <a:rPr lang="zh-CN" altLang="en-US" sz="1200" b="1" dirty="0">
                  <a:cs typeface="+mn-ea"/>
                  <a:sym typeface="+mn-lt"/>
                </a:rPr>
                <a:t>、模型开发</a:t>
              </a: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2924012" y="5626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3</a:t>
              </a:r>
              <a:r>
                <a:rPr lang="zh-CN" altLang="en-US" sz="1200" b="1" dirty="0">
                  <a:cs typeface="+mn-ea"/>
                  <a:sym typeface="+mn-lt"/>
                </a:rPr>
                <a:t>、</a:t>
              </a:r>
              <a:r>
                <a:rPr lang="en-US" altLang="zh-CN" sz="1200" b="1" dirty="0">
                  <a:cs typeface="+mn-ea"/>
                  <a:sym typeface="+mn-lt"/>
                </a:rPr>
                <a:t> </a:t>
              </a:r>
              <a:r>
                <a:rPr lang="zh-CN" altLang="en-US" sz="1200" b="1" dirty="0">
                  <a:cs typeface="+mn-ea"/>
                  <a:sym typeface="+mn-lt"/>
                </a:rPr>
                <a:t>程序开发</a:t>
              </a: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4386018" y="5626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4</a:t>
              </a:r>
              <a:r>
                <a:rPr lang="zh-CN" altLang="en-US" sz="1200" b="1" dirty="0">
                  <a:cs typeface="+mn-ea"/>
                  <a:sym typeface="+mn-lt"/>
                </a:rPr>
                <a:t>、程序测试</a:t>
              </a: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5848024" y="5626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5</a:t>
              </a:r>
              <a:r>
                <a:rPr lang="zh-CN" altLang="en-US" sz="1200" b="1" dirty="0">
                  <a:cs typeface="+mn-ea"/>
                  <a:sym typeface="+mn-lt"/>
                </a:rPr>
                <a:t>、审核上线</a:t>
              </a: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7831" y="1755011"/>
            <a:ext cx="7948376" cy="4307685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85FEC69B-D1D3-460A-B532-82737C426BAB}"/>
              </a:ext>
            </a:extLst>
          </p:cNvPr>
          <p:cNvGrpSpPr/>
          <p:nvPr/>
        </p:nvGrpSpPr>
        <p:grpSpPr>
          <a:xfrm>
            <a:off x="397419" y="1632411"/>
            <a:ext cx="3293571" cy="4547033"/>
            <a:chOff x="201763" y="1477601"/>
            <a:chExt cx="3293571" cy="4547033"/>
          </a:xfrm>
        </p:grpSpPr>
        <p:sp>
          <p:nvSpPr>
            <p:cNvPr id="19" name="矩形 18"/>
            <p:cNvSpPr/>
            <p:nvPr/>
          </p:nvSpPr>
          <p:spPr>
            <a:xfrm>
              <a:off x="438087" y="1477601"/>
              <a:ext cx="3057247" cy="380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09600">
                <a:lnSpc>
                  <a:spcPct val="13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操作</a:t>
              </a:r>
              <a:r>
                <a:rPr lang="en-US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路径：</a:t>
              </a:r>
              <a:r>
                <a:rPr lang="en-US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数据开发—</a:t>
              </a:r>
              <a:r>
                <a:rPr lang="en-US" altLang="zh-CN" sz="1600" dirty="0">
                  <a:solidFill>
                    <a:srgbClr val="000000"/>
                  </a:solidFill>
                  <a:cs typeface="+mn-ea"/>
                  <a:sym typeface="+mn-lt"/>
                </a:rPr>
                <a:t>SQL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查询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01763" y="1600201"/>
              <a:ext cx="226873" cy="163212"/>
              <a:chOff x="3039901" y="3993352"/>
              <a:chExt cx="330789" cy="237969"/>
            </a:xfrm>
          </p:grpSpPr>
          <p:sp>
            <p:nvSpPr>
              <p:cNvPr id="22" name="燕尾形 19"/>
              <p:cNvSpPr/>
              <p:nvPr/>
            </p:nvSpPr>
            <p:spPr>
              <a:xfrm>
                <a:off x="3039901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燕尾形 20"/>
              <p:cNvSpPr/>
              <p:nvPr/>
            </p:nvSpPr>
            <p:spPr>
              <a:xfrm>
                <a:off x="3138625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燕尾形 21"/>
              <p:cNvSpPr/>
              <p:nvPr/>
            </p:nvSpPr>
            <p:spPr>
              <a:xfrm>
                <a:off x="3237349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8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211214" y="2191143"/>
              <a:ext cx="226873" cy="163212"/>
              <a:chOff x="3039901" y="3993352"/>
              <a:chExt cx="330789" cy="237969"/>
            </a:xfrm>
          </p:grpSpPr>
          <p:sp>
            <p:nvSpPr>
              <p:cNvPr id="30" name="燕尾形 19"/>
              <p:cNvSpPr/>
              <p:nvPr/>
            </p:nvSpPr>
            <p:spPr>
              <a:xfrm>
                <a:off x="3039901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燕尾形 20"/>
              <p:cNvSpPr/>
              <p:nvPr/>
            </p:nvSpPr>
            <p:spPr>
              <a:xfrm>
                <a:off x="3138625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燕尾形 21"/>
              <p:cNvSpPr/>
              <p:nvPr/>
            </p:nvSpPr>
            <p:spPr>
              <a:xfrm>
                <a:off x="3237349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8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438086" y="1954119"/>
              <a:ext cx="1826141" cy="24798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09600">
                <a:lnSpc>
                  <a:spcPct val="20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数据探索步骤</a:t>
              </a:r>
              <a:r>
                <a:rPr lang="en-US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：</a:t>
              </a:r>
            </a:p>
            <a:p>
              <a:pPr defTabSz="6096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①了解业务需求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②确认需求数据源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③描述性统计分析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④数据预处理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11214" y="4789419"/>
              <a:ext cx="226873" cy="163212"/>
              <a:chOff x="3039901" y="3993352"/>
              <a:chExt cx="330789" cy="237969"/>
            </a:xfrm>
          </p:grpSpPr>
          <p:sp>
            <p:nvSpPr>
              <p:cNvPr id="35" name="燕尾形 19"/>
              <p:cNvSpPr/>
              <p:nvPr/>
            </p:nvSpPr>
            <p:spPr>
              <a:xfrm>
                <a:off x="3039901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燕尾形 20"/>
              <p:cNvSpPr/>
              <p:nvPr/>
            </p:nvSpPr>
            <p:spPr>
              <a:xfrm>
                <a:off x="3138625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燕尾形 21"/>
              <p:cNvSpPr/>
              <p:nvPr/>
            </p:nvSpPr>
            <p:spPr>
              <a:xfrm>
                <a:off x="3237349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8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8" name="矩形 37"/>
            <p:cNvSpPr/>
            <p:nvPr/>
          </p:nvSpPr>
          <p:spPr>
            <a:xfrm>
              <a:off x="482056" y="4529673"/>
              <a:ext cx="1620957" cy="14949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09600">
                <a:lnSpc>
                  <a:spcPct val="20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数据探索工具</a:t>
              </a:r>
              <a:r>
                <a:rPr lang="en-US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：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①</a:t>
              </a:r>
              <a:r>
                <a:rPr lang="en-US" altLang="zh-CN" sz="1600" dirty="0" err="1">
                  <a:solidFill>
                    <a:srgbClr val="000000"/>
                  </a:solidFill>
                  <a:cs typeface="+mn-ea"/>
                  <a:sym typeface="+mn-lt"/>
                </a:rPr>
                <a:t>sql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数据查询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②元数据查询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0">
    <p:split orient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2.1 </a:t>
            </a:r>
            <a:r>
              <a:rPr lang="en-US" altLang="en-US" dirty="0">
                <a:latin typeface="+mn-lt"/>
                <a:ea typeface="+mn-ea"/>
                <a:cs typeface="+mn-ea"/>
                <a:sym typeface="+mn-lt"/>
              </a:rPr>
              <a:t>数据开发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功能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--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数据开发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70821" y="797621"/>
            <a:ext cx="7144024" cy="432000"/>
            <a:chOff x="0" y="562671"/>
            <a:chExt cx="7144024" cy="432000"/>
          </a:xfrm>
        </p:grpSpPr>
        <p:sp>
          <p:nvSpPr>
            <p:cNvPr id="11" name="圆角矩形 10"/>
            <p:cNvSpPr/>
            <p:nvPr/>
          </p:nvSpPr>
          <p:spPr>
            <a:xfrm>
              <a:off x="0" y="5626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1</a:t>
              </a:r>
              <a:r>
                <a:rPr lang="zh-CN" altLang="en-US" sz="1200" b="1" dirty="0">
                  <a:cs typeface="+mn-ea"/>
                  <a:sym typeface="+mn-lt"/>
                </a:rPr>
                <a:t>、数据探索</a:t>
              </a: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462006" y="562671"/>
              <a:ext cx="1296000" cy="4320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2</a:t>
              </a:r>
              <a:r>
                <a:rPr lang="zh-CN" altLang="en-US" sz="1200" b="1" dirty="0">
                  <a:cs typeface="+mn-ea"/>
                  <a:sym typeface="+mn-lt"/>
                </a:rPr>
                <a:t>、模型开发</a:t>
              </a: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2924012" y="5626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3</a:t>
              </a:r>
              <a:r>
                <a:rPr lang="zh-CN" altLang="en-US" sz="1200" b="1" dirty="0">
                  <a:cs typeface="+mn-ea"/>
                  <a:sym typeface="+mn-lt"/>
                </a:rPr>
                <a:t>、</a:t>
              </a:r>
              <a:r>
                <a:rPr lang="en-US" altLang="zh-CN" sz="1200" b="1" dirty="0">
                  <a:cs typeface="+mn-ea"/>
                  <a:sym typeface="+mn-lt"/>
                </a:rPr>
                <a:t> </a:t>
              </a:r>
              <a:r>
                <a:rPr lang="zh-CN" altLang="en-US" sz="1200" b="1" dirty="0">
                  <a:cs typeface="+mn-ea"/>
                  <a:sym typeface="+mn-lt"/>
                </a:rPr>
                <a:t>程序开发</a:t>
              </a: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4386018" y="5626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4</a:t>
              </a:r>
              <a:r>
                <a:rPr lang="zh-CN" altLang="en-US" sz="1200" b="1" dirty="0">
                  <a:cs typeface="+mn-ea"/>
                  <a:sym typeface="+mn-lt"/>
                </a:rPr>
                <a:t>、程序测试</a:t>
              </a: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5848024" y="5626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5</a:t>
              </a:r>
              <a:r>
                <a:rPr lang="zh-CN" altLang="en-US" sz="1200" b="1" dirty="0">
                  <a:cs typeface="+mn-ea"/>
                  <a:sym typeface="+mn-lt"/>
                </a:rPr>
                <a:t>、审核上线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4FF1915E-C3D2-40E0-8291-4E7BE9653533}"/>
              </a:ext>
            </a:extLst>
          </p:cNvPr>
          <p:cNvGrpSpPr/>
          <p:nvPr/>
        </p:nvGrpSpPr>
        <p:grpSpPr>
          <a:xfrm>
            <a:off x="1084784" y="1815064"/>
            <a:ext cx="3337540" cy="4476574"/>
            <a:chOff x="341463" y="1477601"/>
            <a:chExt cx="3337540" cy="4476574"/>
          </a:xfrm>
        </p:grpSpPr>
        <p:sp>
          <p:nvSpPr>
            <p:cNvPr id="19" name="矩形 18"/>
            <p:cNvSpPr/>
            <p:nvPr/>
          </p:nvSpPr>
          <p:spPr>
            <a:xfrm>
              <a:off x="577787" y="1477601"/>
              <a:ext cx="3057247" cy="380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09600">
                <a:lnSpc>
                  <a:spcPct val="13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操作</a:t>
              </a:r>
              <a:r>
                <a:rPr lang="en-US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路径：</a:t>
              </a:r>
              <a:r>
                <a:rPr lang="en-US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数据开发—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模型开发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341463" y="1600201"/>
              <a:ext cx="226873" cy="163212"/>
              <a:chOff x="3039901" y="3993352"/>
              <a:chExt cx="330789" cy="237969"/>
            </a:xfrm>
          </p:grpSpPr>
          <p:sp>
            <p:nvSpPr>
              <p:cNvPr id="22" name="燕尾形 19"/>
              <p:cNvSpPr/>
              <p:nvPr/>
            </p:nvSpPr>
            <p:spPr>
              <a:xfrm>
                <a:off x="3039901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燕尾形 20"/>
              <p:cNvSpPr/>
              <p:nvPr/>
            </p:nvSpPr>
            <p:spPr>
              <a:xfrm>
                <a:off x="3138625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燕尾形 21"/>
              <p:cNvSpPr/>
              <p:nvPr/>
            </p:nvSpPr>
            <p:spPr>
              <a:xfrm>
                <a:off x="3237349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8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350914" y="2191143"/>
              <a:ext cx="226873" cy="163212"/>
              <a:chOff x="3039901" y="3993352"/>
              <a:chExt cx="330789" cy="237969"/>
            </a:xfrm>
          </p:grpSpPr>
          <p:sp>
            <p:nvSpPr>
              <p:cNvPr id="30" name="燕尾形 19"/>
              <p:cNvSpPr/>
              <p:nvPr/>
            </p:nvSpPr>
            <p:spPr>
              <a:xfrm>
                <a:off x="3039901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燕尾形 20"/>
              <p:cNvSpPr/>
              <p:nvPr/>
            </p:nvSpPr>
            <p:spPr>
              <a:xfrm>
                <a:off x="3138625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燕尾形 21"/>
              <p:cNvSpPr/>
              <p:nvPr/>
            </p:nvSpPr>
            <p:spPr>
              <a:xfrm>
                <a:off x="3237349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8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577786" y="1954119"/>
              <a:ext cx="2031325" cy="20621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09600">
                <a:lnSpc>
                  <a:spcPct val="20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模型开发步骤</a:t>
              </a:r>
              <a:r>
                <a:rPr lang="en-US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：</a:t>
              </a:r>
            </a:p>
            <a:p>
              <a:pPr defTabSz="609600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①新建模型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②输入模型基本信息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③导入模型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④模型上线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350914" y="4604064"/>
              <a:ext cx="226873" cy="163212"/>
              <a:chOff x="3039901" y="3993352"/>
              <a:chExt cx="330789" cy="237969"/>
            </a:xfrm>
          </p:grpSpPr>
          <p:sp>
            <p:nvSpPr>
              <p:cNvPr id="35" name="燕尾形 19"/>
              <p:cNvSpPr/>
              <p:nvPr/>
            </p:nvSpPr>
            <p:spPr>
              <a:xfrm>
                <a:off x="3039901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燕尾形 20"/>
              <p:cNvSpPr/>
              <p:nvPr/>
            </p:nvSpPr>
            <p:spPr>
              <a:xfrm>
                <a:off x="3138625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燕尾形 21"/>
              <p:cNvSpPr/>
              <p:nvPr/>
            </p:nvSpPr>
            <p:spPr>
              <a:xfrm>
                <a:off x="3237349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8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8" name="矩形 37"/>
            <p:cNvSpPr/>
            <p:nvPr/>
          </p:nvSpPr>
          <p:spPr>
            <a:xfrm>
              <a:off x="621756" y="4428436"/>
              <a:ext cx="3057247" cy="15257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09600">
                <a:lnSpc>
                  <a:spcPct val="15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模型导入方式</a:t>
              </a:r>
              <a:r>
                <a:rPr lang="en-US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：</a:t>
              </a:r>
            </a:p>
            <a:p>
              <a:pPr defTabSz="609600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①手工：依次逐个添加字段信息</a:t>
              </a:r>
            </a:p>
            <a:p>
              <a:pPr defTabSz="609600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②批量：</a:t>
              </a:r>
              <a:r>
                <a:rPr lang="en-US" altLang="zh-CN" sz="1600" dirty="0">
                  <a:solidFill>
                    <a:srgbClr val="000000"/>
                  </a:solidFill>
                  <a:cs typeface="+mn-ea"/>
                  <a:sym typeface="+mn-lt"/>
                </a:rPr>
                <a:t>SQL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脚本导入</a:t>
              </a:r>
            </a:p>
            <a:p>
              <a:pPr defTabSz="609600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               </a:t>
              </a:r>
              <a:r>
                <a:rPr lang="en-US" altLang="zh-CN" sz="1600" dirty="0">
                  <a:solidFill>
                    <a:srgbClr val="000000"/>
                  </a:solidFill>
                  <a:cs typeface="+mn-ea"/>
                  <a:sym typeface="+mn-lt"/>
                </a:rPr>
                <a:t>EXCEL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复制粘贴导入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E37E032F-A249-4E14-94AF-A7B99DEAC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730" y="1448692"/>
            <a:ext cx="5365155" cy="5255039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split orient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2.1 </a:t>
            </a:r>
            <a:r>
              <a:rPr lang="en-US" altLang="en-US" dirty="0">
                <a:latin typeface="+mn-lt"/>
                <a:ea typeface="+mn-ea"/>
                <a:cs typeface="+mn-ea"/>
                <a:sym typeface="+mn-lt"/>
              </a:rPr>
              <a:t>数据开发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功能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--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数据开发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80803" y="797621"/>
            <a:ext cx="7144024" cy="432000"/>
            <a:chOff x="0" y="562671"/>
            <a:chExt cx="7144024" cy="432000"/>
          </a:xfrm>
        </p:grpSpPr>
        <p:sp>
          <p:nvSpPr>
            <p:cNvPr id="11" name="圆角矩形 10"/>
            <p:cNvSpPr/>
            <p:nvPr/>
          </p:nvSpPr>
          <p:spPr>
            <a:xfrm>
              <a:off x="0" y="5626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1</a:t>
              </a:r>
              <a:r>
                <a:rPr lang="zh-CN" altLang="en-US" sz="1200" b="1" dirty="0">
                  <a:cs typeface="+mn-ea"/>
                  <a:sym typeface="+mn-lt"/>
                </a:rPr>
                <a:t>、数据探索</a:t>
              </a: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462006" y="5626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2</a:t>
              </a:r>
              <a:r>
                <a:rPr lang="zh-CN" altLang="en-US" sz="1200" b="1" dirty="0">
                  <a:cs typeface="+mn-ea"/>
                  <a:sym typeface="+mn-lt"/>
                </a:rPr>
                <a:t>、模型开发</a:t>
              </a: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2924012" y="562671"/>
              <a:ext cx="1296000" cy="4320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3</a:t>
              </a:r>
              <a:r>
                <a:rPr lang="zh-CN" altLang="en-US" sz="1200" b="1" dirty="0">
                  <a:cs typeface="+mn-ea"/>
                  <a:sym typeface="+mn-lt"/>
                </a:rPr>
                <a:t>、</a:t>
              </a:r>
              <a:r>
                <a:rPr lang="en-US" altLang="zh-CN" sz="1200" b="1" dirty="0">
                  <a:cs typeface="+mn-ea"/>
                  <a:sym typeface="+mn-lt"/>
                </a:rPr>
                <a:t> </a:t>
              </a:r>
              <a:r>
                <a:rPr lang="zh-CN" altLang="en-US" sz="1200" b="1" dirty="0">
                  <a:cs typeface="+mn-ea"/>
                  <a:sym typeface="+mn-lt"/>
                </a:rPr>
                <a:t>程序开发</a:t>
              </a: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4386018" y="5626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4</a:t>
              </a:r>
              <a:r>
                <a:rPr lang="zh-CN" altLang="en-US" sz="1200" b="1" dirty="0">
                  <a:cs typeface="+mn-ea"/>
                  <a:sym typeface="+mn-lt"/>
                </a:rPr>
                <a:t>、程序测试</a:t>
              </a: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5848024" y="5626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5</a:t>
              </a:r>
              <a:r>
                <a:rPr lang="zh-CN" altLang="en-US" sz="1200" b="1" dirty="0">
                  <a:cs typeface="+mn-ea"/>
                  <a:sym typeface="+mn-lt"/>
                </a:rPr>
                <a:t>、审核上线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83E853A1-7CAC-482B-8598-A95501A76206}"/>
              </a:ext>
            </a:extLst>
          </p:cNvPr>
          <p:cNvGrpSpPr/>
          <p:nvPr/>
        </p:nvGrpSpPr>
        <p:grpSpPr>
          <a:xfrm>
            <a:off x="458911" y="1693089"/>
            <a:ext cx="3755235" cy="4532342"/>
            <a:chOff x="341463" y="1477601"/>
            <a:chExt cx="3755235" cy="4532342"/>
          </a:xfrm>
        </p:grpSpPr>
        <p:sp>
          <p:nvSpPr>
            <p:cNvPr id="19" name="矩形 18"/>
            <p:cNvSpPr/>
            <p:nvPr/>
          </p:nvSpPr>
          <p:spPr>
            <a:xfrm>
              <a:off x="577787" y="1477601"/>
              <a:ext cx="3057247" cy="380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09600">
                <a:lnSpc>
                  <a:spcPct val="13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操作</a:t>
              </a:r>
              <a:r>
                <a:rPr lang="en-US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路径：</a:t>
              </a:r>
              <a:r>
                <a:rPr lang="en-US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数据开发—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程序开发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341463" y="1600201"/>
              <a:ext cx="226873" cy="163212"/>
              <a:chOff x="3039901" y="3993352"/>
              <a:chExt cx="330789" cy="237969"/>
            </a:xfrm>
          </p:grpSpPr>
          <p:sp>
            <p:nvSpPr>
              <p:cNvPr id="22" name="燕尾形 19"/>
              <p:cNvSpPr/>
              <p:nvPr/>
            </p:nvSpPr>
            <p:spPr>
              <a:xfrm>
                <a:off x="3039901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燕尾形 20"/>
              <p:cNvSpPr/>
              <p:nvPr/>
            </p:nvSpPr>
            <p:spPr>
              <a:xfrm>
                <a:off x="3138625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燕尾形 21"/>
              <p:cNvSpPr/>
              <p:nvPr/>
            </p:nvSpPr>
            <p:spPr>
              <a:xfrm>
                <a:off x="3237349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8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350914" y="2191143"/>
              <a:ext cx="226873" cy="163212"/>
              <a:chOff x="3039901" y="3993352"/>
              <a:chExt cx="330789" cy="237969"/>
            </a:xfrm>
          </p:grpSpPr>
          <p:sp>
            <p:nvSpPr>
              <p:cNvPr id="30" name="燕尾形 19"/>
              <p:cNvSpPr/>
              <p:nvPr/>
            </p:nvSpPr>
            <p:spPr>
              <a:xfrm>
                <a:off x="3039901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燕尾形 20"/>
              <p:cNvSpPr/>
              <p:nvPr/>
            </p:nvSpPr>
            <p:spPr>
              <a:xfrm>
                <a:off x="3138625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燕尾形 21"/>
              <p:cNvSpPr/>
              <p:nvPr/>
            </p:nvSpPr>
            <p:spPr>
              <a:xfrm>
                <a:off x="3237349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8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577786" y="1954119"/>
              <a:ext cx="3518912" cy="23875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09600">
                <a:lnSpc>
                  <a:spcPct val="20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程序开发步骤</a:t>
              </a:r>
              <a:r>
                <a:rPr lang="en-US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：</a:t>
              </a:r>
            </a:p>
            <a:p>
              <a:pPr defTabSz="609600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①新建程序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②输入程序基本信息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③编辑程序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lvl="1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固化常用程序命令，拖拽式使用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lvl="1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图形化组件，自由配置程序逻辑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350914" y="4604064"/>
              <a:ext cx="226873" cy="163212"/>
              <a:chOff x="3039901" y="3993352"/>
              <a:chExt cx="330789" cy="237969"/>
            </a:xfrm>
          </p:grpSpPr>
          <p:sp>
            <p:nvSpPr>
              <p:cNvPr id="35" name="燕尾形 19"/>
              <p:cNvSpPr/>
              <p:nvPr/>
            </p:nvSpPr>
            <p:spPr>
              <a:xfrm>
                <a:off x="3039901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燕尾形 20"/>
              <p:cNvSpPr/>
              <p:nvPr/>
            </p:nvSpPr>
            <p:spPr>
              <a:xfrm>
                <a:off x="3138625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燕尾形 21"/>
              <p:cNvSpPr/>
              <p:nvPr/>
            </p:nvSpPr>
            <p:spPr>
              <a:xfrm>
                <a:off x="3237349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8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8" name="矩形 37"/>
            <p:cNvSpPr/>
            <p:nvPr/>
          </p:nvSpPr>
          <p:spPr>
            <a:xfrm>
              <a:off x="610562" y="4440283"/>
              <a:ext cx="3478579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600">
                <a:lnSpc>
                  <a:spcPct val="15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程序开发类型</a:t>
              </a:r>
              <a:r>
                <a:rPr lang="en-US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：</a:t>
              </a:r>
            </a:p>
            <a:p>
              <a:pPr defTabSz="609600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①可视化开发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②脚本开发</a:t>
              </a:r>
              <a:r>
                <a:rPr lang="en-US" altLang="zh-CN" sz="1600" dirty="0">
                  <a:solidFill>
                    <a:srgbClr val="000000"/>
                  </a:solidFill>
                  <a:cs typeface="+mn-ea"/>
                  <a:sym typeface="+mn-lt"/>
                </a:rPr>
                <a:t>: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支持</a:t>
              </a:r>
              <a:r>
                <a:rPr lang="en-US" altLang="zh-CN" sz="1600" dirty="0" err="1">
                  <a:solidFill>
                    <a:srgbClr val="000000"/>
                  </a:solidFill>
                  <a:cs typeface="+mn-ea"/>
                  <a:sym typeface="+mn-lt"/>
                </a:rPr>
                <a:t>sql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，</a:t>
              </a:r>
              <a:r>
                <a:rPr lang="en-US" altLang="zh-CN" sz="1600" dirty="0">
                  <a:solidFill>
                    <a:srgbClr val="000000"/>
                  </a:solidFill>
                  <a:cs typeface="+mn-ea"/>
                  <a:sym typeface="+mn-lt"/>
                </a:rPr>
                <a:t>Python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，</a:t>
              </a:r>
              <a:r>
                <a:rPr lang="en-US" altLang="zh-CN" sz="1600" dirty="0">
                  <a:solidFill>
                    <a:srgbClr val="000000"/>
                  </a:solidFill>
                  <a:cs typeface="+mn-ea"/>
                  <a:sym typeface="+mn-lt"/>
                </a:rPr>
                <a:t>java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，</a:t>
              </a:r>
              <a:r>
                <a:rPr lang="en-US" altLang="zh-CN" sz="1600" dirty="0">
                  <a:solidFill>
                    <a:srgbClr val="000000"/>
                  </a:solidFill>
                  <a:cs typeface="+mn-ea"/>
                  <a:sym typeface="+mn-lt"/>
                </a:rPr>
                <a:t>shell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等类型的脚本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t="4135" r="13153"/>
          <a:stretch/>
        </p:blipFill>
        <p:spPr>
          <a:xfrm>
            <a:off x="4521101" y="1777441"/>
            <a:ext cx="7282711" cy="4340088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split orient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2.1 </a:t>
            </a:r>
            <a:r>
              <a:rPr lang="en-US" altLang="en-US" dirty="0">
                <a:latin typeface="+mn-lt"/>
                <a:ea typeface="+mn-ea"/>
                <a:cs typeface="+mn-ea"/>
                <a:sym typeface="+mn-lt"/>
              </a:rPr>
              <a:t>数据开发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功能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--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数据开发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23826" y="831911"/>
            <a:ext cx="7144024" cy="432000"/>
            <a:chOff x="0" y="562671"/>
            <a:chExt cx="7144024" cy="432000"/>
          </a:xfrm>
        </p:grpSpPr>
        <p:sp>
          <p:nvSpPr>
            <p:cNvPr id="11" name="圆角矩形 10"/>
            <p:cNvSpPr/>
            <p:nvPr/>
          </p:nvSpPr>
          <p:spPr>
            <a:xfrm>
              <a:off x="0" y="5626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1</a:t>
              </a:r>
              <a:r>
                <a:rPr lang="zh-CN" altLang="en-US" sz="1200" b="1" dirty="0">
                  <a:cs typeface="+mn-ea"/>
                  <a:sym typeface="+mn-lt"/>
                </a:rPr>
                <a:t>、数据探索</a:t>
              </a: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462006" y="5626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2</a:t>
              </a:r>
              <a:r>
                <a:rPr lang="zh-CN" altLang="en-US" sz="1200" b="1" dirty="0">
                  <a:cs typeface="+mn-ea"/>
                  <a:sym typeface="+mn-lt"/>
                </a:rPr>
                <a:t>、模型开发</a:t>
              </a: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2924012" y="5626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3</a:t>
              </a:r>
              <a:r>
                <a:rPr lang="zh-CN" altLang="en-US" sz="1200" b="1" dirty="0">
                  <a:cs typeface="+mn-ea"/>
                  <a:sym typeface="+mn-lt"/>
                </a:rPr>
                <a:t>、</a:t>
              </a:r>
              <a:r>
                <a:rPr lang="en-US" altLang="zh-CN" sz="1200" b="1" dirty="0">
                  <a:cs typeface="+mn-ea"/>
                  <a:sym typeface="+mn-lt"/>
                </a:rPr>
                <a:t> </a:t>
              </a:r>
              <a:r>
                <a:rPr lang="zh-CN" altLang="en-US" sz="1200" b="1" dirty="0">
                  <a:cs typeface="+mn-ea"/>
                  <a:sym typeface="+mn-lt"/>
                </a:rPr>
                <a:t>程序开发</a:t>
              </a: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4386018" y="562671"/>
              <a:ext cx="1296000" cy="4320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4</a:t>
              </a:r>
              <a:r>
                <a:rPr lang="zh-CN" altLang="en-US" sz="1200" b="1" dirty="0">
                  <a:cs typeface="+mn-ea"/>
                  <a:sym typeface="+mn-lt"/>
                </a:rPr>
                <a:t>、程序测试</a:t>
              </a: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5848024" y="5626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5</a:t>
              </a:r>
              <a:r>
                <a:rPr lang="zh-CN" altLang="en-US" sz="1200" b="1" dirty="0">
                  <a:cs typeface="+mn-ea"/>
                  <a:sym typeface="+mn-lt"/>
                </a:rPr>
                <a:t>、审核上线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A1103C02-018E-44EE-BE7A-3DBC8E679FA8}"/>
              </a:ext>
            </a:extLst>
          </p:cNvPr>
          <p:cNvGrpSpPr/>
          <p:nvPr/>
        </p:nvGrpSpPr>
        <p:grpSpPr>
          <a:xfrm>
            <a:off x="414408" y="2311991"/>
            <a:ext cx="3793127" cy="3031063"/>
            <a:chOff x="341463" y="1477601"/>
            <a:chExt cx="3793127" cy="3031063"/>
          </a:xfrm>
        </p:grpSpPr>
        <p:sp>
          <p:nvSpPr>
            <p:cNvPr id="19" name="矩形 18"/>
            <p:cNvSpPr/>
            <p:nvPr/>
          </p:nvSpPr>
          <p:spPr>
            <a:xfrm>
              <a:off x="577787" y="1477601"/>
              <a:ext cx="3556803" cy="3808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600">
                <a:lnSpc>
                  <a:spcPct val="13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操作</a:t>
              </a:r>
              <a:r>
                <a:rPr lang="en-US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路径：</a:t>
              </a:r>
              <a:r>
                <a:rPr lang="en-US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数据开发—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程序开发</a:t>
              </a:r>
              <a:r>
                <a:rPr lang="en-US" altLang="zh-CN" sz="1600" dirty="0">
                  <a:solidFill>
                    <a:srgbClr val="000000"/>
                  </a:solidFill>
                  <a:cs typeface="+mn-ea"/>
                  <a:sym typeface="+mn-lt"/>
                </a:rPr>
                <a:t>-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测试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341463" y="1600201"/>
              <a:ext cx="226873" cy="163212"/>
              <a:chOff x="3039901" y="3993352"/>
              <a:chExt cx="330789" cy="237969"/>
            </a:xfrm>
          </p:grpSpPr>
          <p:sp>
            <p:nvSpPr>
              <p:cNvPr id="22" name="燕尾形 19"/>
              <p:cNvSpPr/>
              <p:nvPr/>
            </p:nvSpPr>
            <p:spPr>
              <a:xfrm>
                <a:off x="3039901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燕尾形 20"/>
              <p:cNvSpPr/>
              <p:nvPr/>
            </p:nvSpPr>
            <p:spPr>
              <a:xfrm>
                <a:off x="3138625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燕尾形 21"/>
              <p:cNvSpPr/>
              <p:nvPr/>
            </p:nvSpPr>
            <p:spPr>
              <a:xfrm>
                <a:off x="3237349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8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350914" y="2191143"/>
              <a:ext cx="226873" cy="163212"/>
              <a:chOff x="3039901" y="3993352"/>
              <a:chExt cx="330789" cy="237969"/>
            </a:xfrm>
          </p:grpSpPr>
          <p:sp>
            <p:nvSpPr>
              <p:cNvPr id="30" name="燕尾形 19"/>
              <p:cNvSpPr/>
              <p:nvPr/>
            </p:nvSpPr>
            <p:spPr>
              <a:xfrm>
                <a:off x="3039901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燕尾形 20"/>
              <p:cNvSpPr/>
              <p:nvPr/>
            </p:nvSpPr>
            <p:spPr>
              <a:xfrm>
                <a:off x="3138625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燕尾形 21"/>
              <p:cNvSpPr/>
              <p:nvPr/>
            </p:nvSpPr>
            <p:spPr>
              <a:xfrm>
                <a:off x="3237349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8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577787" y="1954119"/>
              <a:ext cx="3361167" cy="25545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600">
                <a:lnSpc>
                  <a:spcPct val="20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程序测试步骤</a:t>
              </a:r>
              <a:r>
                <a:rPr lang="en-US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：</a:t>
              </a:r>
            </a:p>
            <a:p>
              <a:pPr defTabSz="6096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①保存程序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②点击测试按钮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③自定义参数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④执行测试程序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407" y="1623061"/>
            <a:ext cx="7660910" cy="470157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split orient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2.1 </a:t>
            </a:r>
            <a:r>
              <a:rPr lang="en-US" altLang="en-US" dirty="0">
                <a:latin typeface="+mn-lt"/>
                <a:ea typeface="+mn-ea"/>
                <a:cs typeface="+mn-ea"/>
                <a:sym typeface="+mn-lt"/>
              </a:rPr>
              <a:t>数据开发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功能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--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数据开发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45227" y="774761"/>
            <a:ext cx="7144024" cy="432000"/>
            <a:chOff x="0" y="562671"/>
            <a:chExt cx="7144024" cy="432000"/>
          </a:xfrm>
        </p:grpSpPr>
        <p:sp>
          <p:nvSpPr>
            <p:cNvPr id="11" name="圆角矩形 10"/>
            <p:cNvSpPr/>
            <p:nvPr/>
          </p:nvSpPr>
          <p:spPr>
            <a:xfrm>
              <a:off x="0" y="5626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1</a:t>
              </a:r>
              <a:r>
                <a:rPr lang="zh-CN" altLang="en-US" sz="1200" b="1" dirty="0">
                  <a:cs typeface="+mn-ea"/>
                  <a:sym typeface="+mn-lt"/>
                </a:rPr>
                <a:t>、数据探索</a:t>
              </a: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462006" y="5626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2</a:t>
              </a:r>
              <a:r>
                <a:rPr lang="zh-CN" altLang="en-US" sz="1200" b="1" dirty="0">
                  <a:cs typeface="+mn-ea"/>
                  <a:sym typeface="+mn-lt"/>
                </a:rPr>
                <a:t>、模型开发</a:t>
              </a: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2924012" y="5626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3</a:t>
              </a:r>
              <a:r>
                <a:rPr lang="zh-CN" altLang="en-US" sz="1200" b="1" dirty="0">
                  <a:cs typeface="+mn-ea"/>
                  <a:sym typeface="+mn-lt"/>
                </a:rPr>
                <a:t>、</a:t>
              </a:r>
              <a:r>
                <a:rPr lang="en-US" altLang="zh-CN" sz="1200" b="1" dirty="0">
                  <a:cs typeface="+mn-ea"/>
                  <a:sym typeface="+mn-lt"/>
                </a:rPr>
                <a:t> </a:t>
              </a:r>
              <a:r>
                <a:rPr lang="zh-CN" altLang="en-US" sz="1200" b="1" dirty="0">
                  <a:cs typeface="+mn-ea"/>
                  <a:sym typeface="+mn-lt"/>
                </a:rPr>
                <a:t>程序开发</a:t>
              </a: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4386018" y="5626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4</a:t>
              </a:r>
              <a:r>
                <a:rPr lang="zh-CN" altLang="en-US" sz="1200" b="1" dirty="0">
                  <a:cs typeface="+mn-ea"/>
                  <a:sym typeface="+mn-lt"/>
                </a:rPr>
                <a:t>、程序测试</a:t>
              </a: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5848024" y="562671"/>
              <a:ext cx="1296000" cy="4320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5</a:t>
              </a:r>
              <a:r>
                <a:rPr lang="zh-CN" altLang="en-US" sz="1200" b="1" dirty="0">
                  <a:cs typeface="+mn-ea"/>
                  <a:sym typeface="+mn-lt"/>
                </a:rPr>
                <a:t>、审核上线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7AF1B289-F73A-4D83-9CD2-6C511C507635}"/>
              </a:ext>
            </a:extLst>
          </p:cNvPr>
          <p:cNvGrpSpPr/>
          <p:nvPr/>
        </p:nvGrpSpPr>
        <p:grpSpPr>
          <a:xfrm>
            <a:off x="245227" y="1890022"/>
            <a:ext cx="4430001" cy="4261116"/>
            <a:chOff x="132664" y="1477601"/>
            <a:chExt cx="4430001" cy="4261116"/>
          </a:xfrm>
        </p:grpSpPr>
        <p:sp>
          <p:nvSpPr>
            <p:cNvPr id="19" name="矩形 18"/>
            <p:cNvSpPr/>
            <p:nvPr/>
          </p:nvSpPr>
          <p:spPr>
            <a:xfrm>
              <a:off x="374586" y="1477601"/>
              <a:ext cx="4188079" cy="3808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600">
                <a:lnSpc>
                  <a:spcPct val="13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操作</a:t>
              </a:r>
              <a:r>
                <a:rPr lang="en-US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路径：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开发中心</a:t>
              </a:r>
              <a:r>
                <a:rPr lang="en-US" altLang="zh-CN" sz="1600" dirty="0">
                  <a:solidFill>
                    <a:srgbClr val="000000"/>
                  </a:solidFill>
                  <a:cs typeface="+mn-ea"/>
                  <a:sym typeface="+mn-lt"/>
                </a:rPr>
                <a:t>—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开发流程</a:t>
              </a:r>
              <a:r>
                <a:rPr lang="en-US" altLang="zh-CN" sz="1600" dirty="0">
                  <a:solidFill>
                    <a:srgbClr val="000000"/>
                  </a:solidFill>
                  <a:cs typeface="+mn-ea"/>
                  <a:sym typeface="+mn-lt"/>
                </a:rPr>
                <a:t>—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发起需求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138263" y="1600201"/>
              <a:ext cx="226873" cy="163212"/>
              <a:chOff x="3039901" y="3993352"/>
              <a:chExt cx="330789" cy="237969"/>
            </a:xfrm>
          </p:grpSpPr>
          <p:sp>
            <p:nvSpPr>
              <p:cNvPr id="22" name="燕尾形 19"/>
              <p:cNvSpPr/>
              <p:nvPr/>
            </p:nvSpPr>
            <p:spPr>
              <a:xfrm>
                <a:off x="3039901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燕尾形 20"/>
              <p:cNvSpPr/>
              <p:nvPr/>
            </p:nvSpPr>
            <p:spPr>
              <a:xfrm>
                <a:off x="3138625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燕尾形 21"/>
              <p:cNvSpPr/>
              <p:nvPr/>
            </p:nvSpPr>
            <p:spPr>
              <a:xfrm>
                <a:off x="3237349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8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147714" y="2229243"/>
              <a:ext cx="226873" cy="163212"/>
              <a:chOff x="3039901" y="3993352"/>
              <a:chExt cx="330789" cy="237969"/>
            </a:xfrm>
          </p:grpSpPr>
          <p:sp>
            <p:nvSpPr>
              <p:cNvPr id="30" name="燕尾形 19"/>
              <p:cNvSpPr/>
              <p:nvPr/>
            </p:nvSpPr>
            <p:spPr>
              <a:xfrm>
                <a:off x="3039901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燕尾形 20"/>
              <p:cNvSpPr/>
              <p:nvPr/>
            </p:nvSpPr>
            <p:spPr>
              <a:xfrm>
                <a:off x="3138625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燕尾形 21"/>
              <p:cNvSpPr/>
              <p:nvPr/>
            </p:nvSpPr>
            <p:spPr>
              <a:xfrm>
                <a:off x="3237349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8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405856" y="2080474"/>
              <a:ext cx="3642226" cy="15257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600">
                <a:lnSpc>
                  <a:spcPct val="15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审核上线</a:t>
              </a:r>
              <a:r>
                <a:rPr lang="en-US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：</a:t>
              </a:r>
            </a:p>
            <a:p>
              <a:pPr defTabSz="609600">
                <a:lnSpc>
                  <a:spcPct val="150000"/>
                </a:lnSpc>
              </a:pPr>
              <a:r>
                <a:rPr kumimoji="1" lang="zh-CN" altLang="en-US" sz="1600" dirty="0">
                  <a:solidFill>
                    <a:prstClr val="black"/>
                  </a:solidFill>
                  <a:cs typeface="+mn-ea"/>
                  <a:sym typeface="+mn-lt"/>
                </a:rPr>
                <a:t>发布上线流程是通过提交审批，实现模型、程序、调度的上线、下线、变更、开放、授权申请。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132664" y="3969143"/>
              <a:ext cx="226873" cy="163212"/>
              <a:chOff x="3039901" y="3993352"/>
              <a:chExt cx="330789" cy="237969"/>
            </a:xfrm>
          </p:grpSpPr>
          <p:sp>
            <p:nvSpPr>
              <p:cNvPr id="25" name="燕尾形 19"/>
              <p:cNvSpPr/>
              <p:nvPr/>
            </p:nvSpPr>
            <p:spPr>
              <a:xfrm>
                <a:off x="3039901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燕尾形 20"/>
              <p:cNvSpPr/>
              <p:nvPr/>
            </p:nvSpPr>
            <p:spPr>
              <a:xfrm>
                <a:off x="3138625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燕尾形 21"/>
              <p:cNvSpPr/>
              <p:nvPr/>
            </p:nvSpPr>
            <p:spPr>
              <a:xfrm>
                <a:off x="3237349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8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463271" y="3799725"/>
              <a:ext cx="3642226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600">
                <a:lnSpc>
                  <a:spcPct val="15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审核上线步骤</a:t>
              </a:r>
              <a:r>
                <a:rPr lang="en-US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：</a:t>
              </a:r>
            </a:p>
            <a:p>
              <a:pPr defTabSz="609600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①发起上线流程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②上线对象申请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③上线审核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④上线发布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50" name="图片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099" y="1890022"/>
            <a:ext cx="7147269" cy="4235019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split orient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1"/>
          <p:cNvSpPr txBox="1"/>
          <p:nvPr/>
        </p:nvSpPr>
        <p:spPr>
          <a:xfrm>
            <a:off x="4113273" y="179054"/>
            <a:ext cx="4013718" cy="4559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36" tIns="45718" rIns="91436" bIns="45718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2.2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数据开发功能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--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运维监控</a:t>
            </a:r>
          </a:p>
        </p:txBody>
      </p:sp>
      <p:sp>
        <p:nvSpPr>
          <p:cNvPr id="43" name="Freeform 625"/>
          <p:cNvSpPr>
            <a:spLocks noEditPoints="1"/>
          </p:cNvSpPr>
          <p:nvPr/>
        </p:nvSpPr>
        <p:spPr bwMode="auto">
          <a:xfrm>
            <a:off x="1100556" y="1735659"/>
            <a:ext cx="147092" cy="173309"/>
          </a:xfrm>
          <a:custGeom>
            <a:avLst/>
            <a:gdLst>
              <a:gd name="T0" fmla="*/ 28 w 30"/>
              <a:gd name="T1" fmla="*/ 24 h 30"/>
              <a:gd name="T2" fmla="*/ 26 w 30"/>
              <a:gd name="T3" fmla="*/ 26 h 30"/>
              <a:gd name="T4" fmla="*/ 25 w 30"/>
              <a:gd name="T5" fmla="*/ 26 h 30"/>
              <a:gd name="T6" fmla="*/ 23 w 30"/>
              <a:gd name="T7" fmla="*/ 25 h 30"/>
              <a:gd name="T8" fmla="*/ 19 w 30"/>
              <a:gd name="T9" fmla="*/ 28 h 30"/>
              <a:gd name="T10" fmla="*/ 19 w 30"/>
              <a:gd name="T11" fmla="*/ 29 h 30"/>
              <a:gd name="T12" fmla="*/ 18 w 30"/>
              <a:gd name="T13" fmla="*/ 30 h 30"/>
              <a:gd name="T14" fmla="*/ 15 w 30"/>
              <a:gd name="T15" fmla="*/ 30 h 30"/>
              <a:gd name="T16" fmla="*/ 14 w 30"/>
              <a:gd name="T17" fmla="*/ 30 h 30"/>
              <a:gd name="T18" fmla="*/ 14 w 30"/>
              <a:gd name="T19" fmla="*/ 28 h 30"/>
              <a:gd name="T20" fmla="*/ 9 w 30"/>
              <a:gd name="T21" fmla="*/ 26 h 30"/>
              <a:gd name="T22" fmla="*/ 8 w 30"/>
              <a:gd name="T23" fmla="*/ 28 h 30"/>
              <a:gd name="T24" fmla="*/ 7 w 30"/>
              <a:gd name="T25" fmla="*/ 28 h 30"/>
              <a:gd name="T26" fmla="*/ 5 w 30"/>
              <a:gd name="T27" fmla="*/ 26 h 30"/>
              <a:gd name="T28" fmla="*/ 4 w 30"/>
              <a:gd name="T29" fmla="*/ 25 h 30"/>
              <a:gd name="T30" fmla="*/ 6 w 30"/>
              <a:gd name="T31" fmla="*/ 24 h 30"/>
              <a:gd name="T32" fmla="*/ 3 w 30"/>
              <a:gd name="T33" fmla="*/ 19 h 30"/>
              <a:gd name="T34" fmla="*/ 1 w 30"/>
              <a:gd name="T35" fmla="*/ 19 h 30"/>
              <a:gd name="T36" fmla="*/ 0 w 30"/>
              <a:gd name="T37" fmla="*/ 18 h 30"/>
              <a:gd name="T38" fmla="*/ 0 w 30"/>
              <a:gd name="T39" fmla="*/ 15 h 30"/>
              <a:gd name="T40" fmla="*/ 1 w 30"/>
              <a:gd name="T41" fmla="*/ 14 h 30"/>
              <a:gd name="T42" fmla="*/ 3 w 30"/>
              <a:gd name="T43" fmla="*/ 14 h 30"/>
              <a:gd name="T44" fmla="*/ 4 w 30"/>
              <a:gd name="T45" fmla="*/ 9 h 30"/>
              <a:gd name="T46" fmla="*/ 3 w 30"/>
              <a:gd name="T47" fmla="*/ 8 h 30"/>
              <a:gd name="T48" fmla="*/ 3 w 30"/>
              <a:gd name="T49" fmla="*/ 7 h 30"/>
              <a:gd name="T50" fmla="*/ 5 w 30"/>
              <a:gd name="T51" fmla="*/ 5 h 30"/>
              <a:gd name="T52" fmla="*/ 6 w 30"/>
              <a:gd name="T53" fmla="*/ 5 h 30"/>
              <a:gd name="T54" fmla="*/ 7 w 30"/>
              <a:gd name="T55" fmla="*/ 6 h 30"/>
              <a:gd name="T56" fmla="*/ 12 w 30"/>
              <a:gd name="T57" fmla="*/ 3 h 30"/>
              <a:gd name="T58" fmla="*/ 12 w 30"/>
              <a:gd name="T59" fmla="*/ 1 h 30"/>
              <a:gd name="T60" fmla="*/ 12 w 30"/>
              <a:gd name="T61" fmla="*/ 1 h 30"/>
              <a:gd name="T62" fmla="*/ 15 w 30"/>
              <a:gd name="T63" fmla="*/ 0 h 30"/>
              <a:gd name="T64" fmla="*/ 16 w 30"/>
              <a:gd name="T65" fmla="*/ 1 h 30"/>
              <a:gd name="T66" fmla="*/ 16 w 30"/>
              <a:gd name="T67" fmla="*/ 3 h 30"/>
              <a:gd name="T68" fmla="*/ 21 w 30"/>
              <a:gd name="T69" fmla="*/ 4 h 30"/>
              <a:gd name="T70" fmla="*/ 23 w 30"/>
              <a:gd name="T71" fmla="*/ 3 h 30"/>
              <a:gd name="T72" fmla="*/ 24 w 30"/>
              <a:gd name="T73" fmla="*/ 3 h 30"/>
              <a:gd name="T74" fmla="*/ 26 w 30"/>
              <a:gd name="T75" fmla="*/ 5 h 30"/>
              <a:gd name="T76" fmla="*/ 26 w 30"/>
              <a:gd name="T77" fmla="*/ 6 h 30"/>
              <a:gd name="T78" fmla="*/ 25 w 30"/>
              <a:gd name="T79" fmla="*/ 7 h 30"/>
              <a:gd name="T80" fmla="*/ 27 w 30"/>
              <a:gd name="T81" fmla="*/ 12 h 30"/>
              <a:gd name="T82" fmla="*/ 29 w 30"/>
              <a:gd name="T83" fmla="*/ 12 h 30"/>
              <a:gd name="T84" fmla="*/ 30 w 30"/>
              <a:gd name="T85" fmla="*/ 12 h 30"/>
              <a:gd name="T86" fmla="*/ 30 w 30"/>
              <a:gd name="T87" fmla="*/ 15 h 30"/>
              <a:gd name="T88" fmla="*/ 30 w 30"/>
              <a:gd name="T89" fmla="*/ 16 h 30"/>
              <a:gd name="T90" fmla="*/ 28 w 30"/>
              <a:gd name="T91" fmla="*/ 16 h 30"/>
              <a:gd name="T92" fmla="*/ 26 w 30"/>
              <a:gd name="T93" fmla="*/ 22 h 30"/>
              <a:gd name="T94" fmla="*/ 28 w 30"/>
              <a:gd name="T95" fmla="*/ 23 h 30"/>
              <a:gd name="T96" fmla="*/ 28 w 30"/>
              <a:gd name="T97" fmla="*/ 24 h 30"/>
              <a:gd name="T98" fmla="*/ 21 w 30"/>
              <a:gd name="T99" fmla="*/ 20 h 30"/>
              <a:gd name="T100" fmla="*/ 20 w 30"/>
              <a:gd name="T101" fmla="*/ 10 h 30"/>
              <a:gd name="T102" fmla="*/ 10 w 30"/>
              <a:gd name="T103" fmla="*/ 11 h 30"/>
              <a:gd name="T104" fmla="*/ 11 w 30"/>
              <a:gd name="T105" fmla="*/ 21 h 30"/>
              <a:gd name="T106" fmla="*/ 21 w 30"/>
              <a:gd name="T107" fmla="*/ 2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0" h="30">
                <a:moveTo>
                  <a:pt x="28" y="24"/>
                </a:moveTo>
                <a:cubicBezTo>
                  <a:pt x="26" y="26"/>
                  <a:pt x="26" y="26"/>
                  <a:pt x="26" y="26"/>
                </a:cubicBezTo>
                <a:cubicBezTo>
                  <a:pt x="26" y="26"/>
                  <a:pt x="25" y="26"/>
                  <a:pt x="25" y="26"/>
                </a:cubicBezTo>
                <a:cubicBezTo>
                  <a:pt x="23" y="25"/>
                  <a:pt x="23" y="25"/>
                  <a:pt x="23" y="25"/>
                </a:cubicBezTo>
                <a:cubicBezTo>
                  <a:pt x="22" y="26"/>
                  <a:pt x="20" y="27"/>
                  <a:pt x="19" y="28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30"/>
                  <a:pt x="19" y="30"/>
                  <a:pt x="18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4" y="30"/>
                  <a:pt x="14" y="30"/>
                </a:cubicBezTo>
                <a:cubicBezTo>
                  <a:pt x="14" y="28"/>
                  <a:pt x="14" y="28"/>
                  <a:pt x="14" y="28"/>
                </a:cubicBezTo>
                <a:cubicBezTo>
                  <a:pt x="12" y="28"/>
                  <a:pt x="11" y="27"/>
                  <a:pt x="9" y="26"/>
                </a:cubicBezTo>
                <a:cubicBezTo>
                  <a:pt x="8" y="28"/>
                  <a:pt x="8" y="28"/>
                  <a:pt x="8" y="28"/>
                </a:cubicBezTo>
                <a:cubicBezTo>
                  <a:pt x="8" y="28"/>
                  <a:pt x="7" y="28"/>
                  <a:pt x="7" y="28"/>
                </a:cubicBezTo>
                <a:cubicBezTo>
                  <a:pt x="5" y="26"/>
                  <a:pt x="5" y="26"/>
                  <a:pt x="5" y="26"/>
                </a:cubicBezTo>
                <a:cubicBezTo>
                  <a:pt x="4" y="26"/>
                  <a:pt x="4" y="25"/>
                  <a:pt x="4" y="25"/>
                </a:cubicBezTo>
                <a:cubicBezTo>
                  <a:pt x="6" y="24"/>
                  <a:pt x="6" y="24"/>
                  <a:pt x="6" y="24"/>
                </a:cubicBezTo>
                <a:cubicBezTo>
                  <a:pt x="4" y="22"/>
                  <a:pt x="3" y="20"/>
                  <a:pt x="3" y="19"/>
                </a:cubicBezTo>
                <a:cubicBezTo>
                  <a:pt x="1" y="19"/>
                  <a:pt x="1" y="19"/>
                  <a:pt x="1" y="19"/>
                </a:cubicBezTo>
                <a:cubicBezTo>
                  <a:pt x="1" y="19"/>
                  <a:pt x="1" y="19"/>
                  <a:pt x="0" y="18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4"/>
                  <a:pt x="1" y="14"/>
                </a:cubicBezTo>
                <a:cubicBezTo>
                  <a:pt x="3" y="14"/>
                  <a:pt x="3" y="14"/>
                  <a:pt x="3" y="14"/>
                </a:cubicBezTo>
                <a:cubicBezTo>
                  <a:pt x="3" y="12"/>
                  <a:pt x="3" y="11"/>
                  <a:pt x="4" y="9"/>
                </a:cubicBezTo>
                <a:cubicBezTo>
                  <a:pt x="3" y="8"/>
                  <a:pt x="3" y="8"/>
                  <a:pt x="3" y="8"/>
                </a:cubicBezTo>
                <a:cubicBezTo>
                  <a:pt x="3" y="8"/>
                  <a:pt x="2" y="7"/>
                  <a:pt x="3" y="7"/>
                </a:cubicBezTo>
                <a:cubicBezTo>
                  <a:pt x="5" y="5"/>
                  <a:pt x="5" y="5"/>
                  <a:pt x="5" y="5"/>
                </a:cubicBezTo>
                <a:cubicBezTo>
                  <a:pt x="5" y="4"/>
                  <a:pt x="5" y="4"/>
                  <a:pt x="6" y="5"/>
                </a:cubicBezTo>
                <a:cubicBezTo>
                  <a:pt x="7" y="6"/>
                  <a:pt x="7" y="6"/>
                  <a:pt x="7" y="6"/>
                </a:cubicBezTo>
                <a:cubicBezTo>
                  <a:pt x="8" y="4"/>
                  <a:pt x="10" y="4"/>
                  <a:pt x="12" y="3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2" y="1"/>
                  <a:pt x="12" y="1"/>
                </a:cubicBezTo>
                <a:cubicBezTo>
                  <a:pt x="15" y="0"/>
                  <a:pt x="15" y="0"/>
                  <a:pt x="15" y="0"/>
                </a:cubicBezTo>
                <a:cubicBezTo>
                  <a:pt x="16" y="0"/>
                  <a:pt x="16" y="1"/>
                  <a:pt x="16" y="1"/>
                </a:cubicBezTo>
                <a:cubicBezTo>
                  <a:pt x="16" y="3"/>
                  <a:pt x="16" y="3"/>
                  <a:pt x="16" y="3"/>
                </a:cubicBezTo>
                <a:cubicBezTo>
                  <a:pt x="18" y="3"/>
                  <a:pt x="20" y="3"/>
                  <a:pt x="21" y="4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3"/>
                  <a:pt x="23" y="3"/>
                  <a:pt x="24" y="3"/>
                </a:cubicBezTo>
                <a:cubicBezTo>
                  <a:pt x="26" y="5"/>
                  <a:pt x="26" y="5"/>
                  <a:pt x="26" y="5"/>
                </a:cubicBezTo>
                <a:cubicBezTo>
                  <a:pt x="26" y="5"/>
                  <a:pt x="26" y="5"/>
                  <a:pt x="26" y="6"/>
                </a:cubicBezTo>
                <a:cubicBezTo>
                  <a:pt x="25" y="7"/>
                  <a:pt x="25" y="7"/>
                  <a:pt x="25" y="7"/>
                </a:cubicBezTo>
                <a:cubicBezTo>
                  <a:pt x="26" y="9"/>
                  <a:pt x="27" y="10"/>
                  <a:pt x="27" y="12"/>
                </a:cubicBezTo>
                <a:cubicBezTo>
                  <a:pt x="29" y="12"/>
                  <a:pt x="29" y="12"/>
                  <a:pt x="29" y="12"/>
                </a:cubicBezTo>
                <a:cubicBezTo>
                  <a:pt x="30" y="12"/>
                  <a:pt x="30" y="12"/>
                  <a:pt x="30" y="12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6"/>
                  <a:pt x="30" y="16"/>
                  <a:pt x="30" y="16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8"/>
                  <a:pt x="27" y="20"/>
                  <a:pt x="26" y="22"/>
                </a:cubicBezTo>
                <a:cubicBezTo>
                  <a:pt x="28" y="23"/>
                  <a:pt x="28" y="23"/>
                  <a:pt x="28" y="23"/>
                </a:cubicBezTo>
                <a:cubicBezTo>
                  <a:pt x="28" y="23"/>
                  <a:pt x="28" y="23"/>
                  <a:pt x="28" y="24"/>
                </a:cubicBezTo>
                <a:close/>
                <a:moveTo>
                  <a:pt x="21" y="20"/>
                </a:moveTo>
                <a:cubicBezTo>
                  <a:pt x="23" y="17"/>
                  <a:pt x="23" y="12"/>
                  <a:pt x="20" y="10"/>
                </a:cubicBezTo>
                <a:cubicBezTo>
                  <a:pt x="17" y="7"/>
                  <a:pt x="12" y="8"/>
                  <a:pt x="10" y="11"/>
                </a:cubicBezTo>
                <a:cubicBezTo>
                  <a:pt x="7" y="14"/>
                  <a:pt x="8" y="18"/>
                  <a:pt x="11" y="21"/>
                </a:cubicBezTo>
                <a:cubicBezTo>
                  <a:pt x="14" y="23"/>
                  <a:pt x="18" y="23"/>
                  <a:pt x="21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Freeform 628"/>
          <p:cNvSpPr/>
          <p:nvPr/>
        </p:nvSpPr>
        <p:spPr bwMode="auto">
          <a:xfrm>
            <a:off x="930716" y="1485408"/>
            <a:ext cx="507570" cy="305123"/>
          </a:xfrm>
          <a:custGeom>
            <a:avLst/>
            <a:gdLst>
              <a:gd name="T0" fmla="*/ 122 w 245"/>
              <a:gd name="T1" fmla="*/ 0 h 125"/>
              <a:gd name="T2" fmla="*/ 182 w 245"/>
              <a:gd name="T3" fmla="*/ 47 h 125"/>
              <a:gd name="T4" fmla="*/ 182 w 245"/>
              <a:gd name="T5" fmla="*/ 21 h 125"/>
              <a:gd name="T6" fmla="*/ 224 w 245"/>
              <a:gd name="T7" fmla="*/ 21 h 125"/>
              <a:gd name="T8" fmla="*/ 224 w 245"/>
              <a:gd name="T9" fmla="*/ 80 h 125"/>
              <a:gd name="T10" fmla="*/ 245 w 245"/>
              <a:gd name="T11" fmla="*/ 97 h 125"/>
              <a:gd name="T12" fmla="*/ 224 w 245"/>
              <a:gd name="T13" fmla="*/ 125 h 125"/>
              <a:gd name="T14" fmla="*/ 122 w 245"/>
              <a:gd name="T15" fmla="*/ 45 h 125"/>
              <a:gd name="T16" fmla="*/ 21 w 245"/>
              <a:gd name="T17" fmla="*/ 125 h 125"/>
              <a:gd name="T18" fmla="*/ 0 w 245"/>
              <a:gd name="T19" fmla="*/ 97 h 125"/>
              <a:gd name="T20" fmla="*/ 122 w 245"/>
              <a:gd name="T21" fmla="*/ 0 h 125"/>
              <a:gd name="T22" fmla="*/ 122 w 245"/>
              <a:gd name="T23" fmla="*/ 0 h 125"/>
              <a:gd name="T24" fmla="*/ 122 w 245"/>
              <a:gd name="T25" fmla="*/ 0 h 125"/>
              <a:gd name="T26" fmla="*/ 122 w 245"/>
              <a:gd name="T27" fmla="*/ 0 h 125"/>
              <a:gd name="T28" fmla="*/ 122 w 245"/>
              <a:gd name="T29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45" h="125">
                <a:moveTo>
                  <a:pt x="122" y="0"/>
                </a:moveTo>
                <a:lnTo>
                  <a:pt x="182" y="47"/>
                </a:lnTo>
                <a:lnTo>
                  <a:pt x="182" y="21"/>
                </a:lnTo>
                <a:lnTo>
                  <a:pt x="224" y="21"/>
                </a:lnTo>
                <a:lnTo>
                  <a:pt x="224" y="80"/>
                </a:lnTo>
                <a:lnTo>
                  <a:pt x="245" y="97"/>
                </a:lnTo>
                <a:lnTo>
                  <a:pt x="224" y="125"/>
                </a:lnTo>
                <a:lnTo>
                  <a:pt x="122" y="45"/>
                </a:lnTo>
                <a:lnTo>
                  <a:pt x="21" y="125"/>
                </a:lnTo>
                <a:lnTo>
                  <a:pt x="0" y="97"/>
                </a:lnTo>
                <a:lnTo>
                  <a:pt x="122" y="0"/>
                </a:lnTo>
                <a:lnTo>
                  <a:pt x="122" y="0"/>
                </a:lnTo>
                <a:lnTo>
                  <a:pt x="122" y="0"/>
                </a:lnTo>
                <a:lnTo>
                  <a:pt x="122" y="0"/>
                </a:lnTo>
                <a:lnTo>
                  <a:pt x="12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7B113A6-8466-4FFA-8CBD-0CE7E999D7FC}"/>
              </a:ext>
            </a:extLst>
          </p:cNvPr>
          <p:cNvGrpSpPr/>
          <p:nvPr/>
        </p:nvGrpSpPr>
        <p:grpSpPr>
          <a:xfrm>
            <a:off x="438724" y="1070004"/>
            <a:ext cx="11206383" cy="4901864"/>
            <a:chOff x="386769" y="882966"/>
            <a:chExt cx="11206383" cy="490186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3A08321E-E4F6-4888-8E9E-0FE85BF7758F}"/>
                </a:ext>
              </a:extLst>
            </p:cNvPr>
            <p:cNvGrpSpPr/>
            <p:nvPr/>
          </p:nvGrpSpPr>
          <p:grpSpPr>
            <a:xfrm>
              <a:off x="386769" y="882966"/>
              <a:ext cx="11206383" cy="4901864"/>
              <a:chOff x="386769" y="882966"/>
              <a:chExt cx="11206383" cy="4901864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393056" y="882966"/>
                <a:ext cx="11200096" cy="4901864"/>
                <a:chOff x="761356" y="753798"/>
                <a:chExt cx="11200096" cy="4901864"/>
              </a:xfrm>
            </p:grpSpPr>
            <p:grpSp>
              <p:nvGrpSpPr>
                <p:cNvPr id="5" name="组合 4"/>
                <p:cNvGrpSpPr/>
                <p:nvPr/>
              </p:nvGrpSpPr>
              <p:grpSpPr>
                <a:xfrm>
                  <a:off x="3893410" y="1209605"/>
                  <a:ext cx="8068042" cy="4420480"/>
                  <a:chOff x="1869235" y="1780778"/>
                  <a:chExt cx="6949047" cy="4144672"/>
                </a:xfrm>
              </p:grpSpPr>
              <p:sp>
                <p:nvSpPr>
                  <p:cNvPr id="35" name="Rectangle 35"/>
                  <p:cNvSpPr/>
                  <p:nvPr/>
                </p:nvSpPr>
                <p:spPr>
                  <a:xfrm>
                    <a:off x="5367664" y="1789379"/>
                    <a:ext cx="3450618" cy="832643"/>
                  </a:xfrm>
                  <a:prstGeom prst="rect">
                    <a:avLst/>
                  </a:prstGeom>
                  <a:solidFill>
                    <a:srgbClr val="FBC32A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12192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400" b="1" kern="0">
                      <a:solidFill>
                        <a:prstClr val="white"/>
                      </a:solidFill>
                      <a:cs typeface="+mn-ea"/>
                      <a:sym typeface="+mn-lt"/>
                    </a:endParaRPr>
                  </a:p>
                </p:txBody>
              </p:sp>
              <p:grpSp>
                <p:nvGrpSpPr>
                  <p:cNvPr id="3" name="组合 2"/>
                  <p:cNvGrpSpPr/>
                  <p:nvPr/>
                </p:nvGrpSpPr>
                <p:grpSpPr>
                  <a:xfrm>
                    <a:off x="1869235" y="1780778"/>
                    <a:ext cx="6256725" cy="832643"/>
                    <a:chOff x="203688" y="2382331"/>
                    <a:chExt cx="4695727" cy="832643"/>
                  </a:xfrm>
                </p:grpSpPr>
                <p:sp>
                  <p:nvSpPr>
                    <p:cNvPr id="79" name="Rectangle 35"/>
                    <p:cNvSpPr/>
                    <p:nvPr/>
                  </p:nvSpPr>
                  <p:spPr>
                    <a:xfrm>
                      <a:off x="203688" y="2382331"/>
                      <a:ext cx="2932648" cy="832643"/>
                    </a:xfrm>
                    <a:prstGeom prst="homePlate">
                      <a:avLst/>
                    </a:prstGeom>
                    <a:solidFill>
                      <a:srgbClr val="263A4F"/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 defTabSz="121920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2400" b="1" kern="0">
                        <a:solidFill>
                          <a:prstClr val="white"/>
                        </a:solidFill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83" name="文本框 121"/>
                    <p:cNvSpPr txBox="1"/>
                    <p:nvPr/>
                  </p:nvSpPr>
                  <p:spPr>
                    <a:xfrm>
                      <a:off x="1312657" y="2588212"/>
                      <a:ext cx="1863550" cy="39462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zh-CN" altLang="en-US" sz="2135" b="1" dirty="0">
                          <a:solidFill>
                            <a:srgbClr val="FFFFFF"/>
                          </a:solidFill>
                          <a:cs typeface="+mn-ea"/>
                          <a:sym typeface="+mn-lt"/>
                        </a:rPr>
                        <a:t>调度监控</a:t>
                      </a:r>
                    </a:p>
                  </p:txBody>
                </p:sp>
                <p:grpSp>
                  <p:nvGrpSpPr>
                    <p:cNvPr id="84" name="组合 94"/>
                    <p:cNvGrpSpPr/>
                    <p:nvPr/>
                  </p:nvGrpSpPr>
                  <p:grpSpPr>
                    <a:xfrm>
                      <a:off x="3393005" y="2503641"/>
                      <a:ext cx="503084" cy="590026"/>
                      <a:chOff x="448185" y="2071372"/>
                      <a:chExt cx="307729" cy="308984"/>
                    </a:xfrm>
                  </p:grpSpPr>
                  <p:sp>
                    <p:nvSpPr>
                      <p:cNvPr id="122" name="Freeform 625"/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629054" y="2219584"/>
                        <a:ext cx="89179" cy="89179"/>
                      </a:xfrm>
                      <a:custGeom>
                        <a:avLst/>
                        <a:gdLst>
                          <a:gd name="T0" fmla="*/ 28 w 30"/>
                          <a:gd name="T1" fmla="*/ 24 h 30"/>
                          <a:gd name="T2" fmla="*/ 26 w 30"/>
                          <a:gd name="T3" fmla="*/ 26 h 30"/>
                          <a:gd name="T4" fmla="*/ 25 w 30"/>
                          <a:gd name="T5" fmla="*/ 26 h 30"/>
                          <a:gd name="T6" fmla="*/ 23 w 30"/>
                          <a:gd name="T7" fmla="*/ 25 h 30"/>
                          <a:gd name="T8" fmla="*/ 19 w 30"/>
                          <a:gd name="T9" fmla="*/ 28 h 30"/>
                          <a:gd name="T10" fmla="*/ 19 w 30"/>
                          <a:gd name="T11" fmla="*/ 29 h 30"/>
                          <a:gd name="T12" fmla="*/ 18 w 30"/>
                          <a:gd name="T13" fmla="*/ 30 h 30"/>
                          <a:gd name="T14" fmla="*/ 15 w 30"/>
                          <a:gd name="T15" fmla="*/ 30 h 30"/>
                          <a:gd name="T16" fmla="*/ 14 w 30"/>
                          <a:gd name="T17" fmla="*/ 30 h 30"/>
                          <a:gd name="T18" fmla="*/ 14 w 30"/>
                          <a:gd name="T19" fmla="*/ 28 h 30"/>
                          <a:gd name="T20" fmla="*/ 9 w 30"/>
                          <a:gd name="T21" fmla="*/ 26 h 30"/>
                          <a:gd name="T22" fmla="*/ 8 w 30"/>
                          <a:gd name="T23" fmla="*/ 28 h 30"/>
                          <a:gd name="T24" fmla="*/ 7 w 30"/>
                          <a:gd name="T25" fmla="*/ 28 h 30"/>
                          <a:gd name="T26" fmla="*/ 5 w 30"/>
                          <a:gd name="T27" fmla="*/ 26 h 30"/>
                          <a:gd name="T28" fmla="*/ 4 w 30"/>
                          <a:gd name="T29" fmla="*/ 25 h 30"/>
                          <a:gd name="T30" fmla="*/ 6 w 30"/>
                          <a:gd name="T31" fmla="*/ 24 h 30"/>
                          <a:gd name="T32" fmla="*/ 3 w 30"/>
                          <a:gd name="T33" fmla="*/ 19 h 30"/>
                          <a:gd name="T34" fmla="*/ 1 w 30"/>
                          <a:gd name="T35" fmla="*/ 19 h 30"/>
                          <a:gd name="T36" fmla="*/ 0 w 30"/>
                          <a:gd name="T37" fmla="*/ 18 h 30"/>
                          <a:gd name="T38" fmla="*/ 0 w 30"/>
                          <a:gd name="T39" fmla="*/ 15 h 30"/>
                          <a:gd name="T40" fmla="*/ 1 w 30"/>
                          <a:gd name="T41" fmla="*/ 14 h 30"/>
                          <a:gd name="T42" fmla="*/ 3 w 30"/>
                          <a:gd name="T43" fmla="*/ 14 h 30"/>
                          <a:gd name="T44" fmla="*/ 4 w 30"/>
                          <a:gd name="T45" fmla="*/ 9 h 30"/>
                          <a:gd name="T46" fmla="*/ 3 w 30"/>
                          <a:gd name="T47" fmla="*/ 8 h 30"/>
                          <a:gd name="T48" fmla="*/ 3 w 30"/>
                          <a:gd name="T49" fmla="*/ 7 h 30"/>
                          <a:gd name="T50" fmla="*/ 5 w 30"/>
                          <a:gd name="T51" fmla="*/ 5 h 30"/>
                          <a:gd name="T52" fmla="*/ 6 w 30"/>
                          <a:gd name="T53" fmla="*/ 5 h 30"/>
                          <a:gd name="T54" fmla="*/ 7 w 30"/>
                          <a:gd name="T55" fmla="*/ 6 h 30"/>
                          <a:gd name="T56" fmla="*/ 12 w 30"/>
                          <a:gd name="T57" fmla="*/ 3 h 30"/>
                          <a:gd name="T58" fmla="*/ 12 w 30"/>
                          <a:gd name="T59" fmla="*/ 1 h 30"/>
                          <a:gd name="T60" fmla="*/ 12 w 30"/>
                          <a:gd name="T61" fmla="*/ 1 h 30"/>
                          <a:gd name="T62" fmla="*/ 15 w 30"/>
                          <a:gd name="T63" fmla="*/ 0 h 30"/>
                          <a:gd name="T64" fmla="*/ 16 w 30"/>
                          <a:gd name="T65" fmla="*/ 1 h 30"/>
                          <a:gd name="T66" fmla="*/ 16 w 30"/>
                          <a:gd name="T67" fmla="*/ 3 h 30"/>
                          <a:gd name="T68" fmla="*/ 21 w 30"/>
                          <a:gd name="T69" fmla="*/ 4 h 30"/>
                          <a:gd name="T70" fmla="*/ 23 w 30"/>
                          <a:gd name="T71" fmla="*/ 3 h 30"/>
                          <a:gd name="T72" fmla="*/ 24 w 30"/>
                          <a:gd name="T73" fmla="*/ 3 h 30"/>
                          <a:gd name="T74" fmla="*/ 26 w 30"/>
                          <a:gd name="T75" fmla="*/ 5 h 30"/>
                          <a:gd name="T76" fmla="*/ 26 w 30"/>
                          <a:gd name="T77" fmla="*/ 6 h 30"/>
                          <a:gd name="T78" fmla="*/ 25 w 30"/>
                          <a:gd name="T79" fmla="*/ 7 h 30"/>
                          <a:gd name="T80" fmla="*/ 27 w 30"/>
                          <a:gd name="T81" fmla="*/ 12 h 30"/>
                          <a:gd name="T82" fmla="*/ 29 w 30"/>
                          <a:gd name="T83" fmla="*/ 12 h 30"/>
                          <a:gd name="T84" fmla="*/ 30 w 30"/>
                          <a:gd name="T85" fmla="*/ 12 h 30"/>
                          <a:gd name="T86" fmla="*/ 30 w 30"/>
                          <a:gd name="T87" fmla="*/ 15 h 30"/>
                          <a:gd name="T88" fmla="*/ 30 w 30"/>
                          <a:gd name="T89" fmla="*/ 16 h 30"/>
                          <a:gd name="T90" fmla="*/ 28 w 30"/>
                          <a:gd name="T91" fmla="*/ 16 h 30"/>
                          <a:gd name="T92" fmla="*/ 26 w 30"/>
                          <a:gd name="T93" fmla="*/ 22 h 30"/>
                          <a:gd name="T94" fmla="*/ 28 w 30"/>
                          <a:gd name="T95" fmla="*/ 23 h 30"/>
                          <a:gd name="T96" fmla="*/ 28 w 30"/>
                          <a:gd name="T97" fmla="*/ 24 h 30"/>
                          <a:gd name="T98" fmla="*/ 21 w 30"/>
                          <a:gd name="T99" fmla="*/ 20 h 30"/>
                          <a:gd name="T100" fmla="*/ 20 w 30"/>
                          <a:gd name="T101" fmla="*/ 10 h 30"/>
                          <a:gd name="T102" fmla="*/ 10 w 30"/>
                          <a:gd name="T103" fmla="*/ 11 h 30"/>
                          <a:gd name="T104" fmla="*/ 11 w 30"/>
                          <a:gd name="T105" fmla="*/ 21 h 30"/>
                          <a:gd name="T106" fmla="*/ 21 w 30"/>
                          <a:gd name="T107" fmla="*/ 20 h 3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</a:cxnLst>
                        <a:rect l="0" t="0" r="r" b="b"/>
                        <a:pathLst>
                          <a:path w="30" h="30">
                            <a:moveTo>
                              <a:pt x="28" y="24"/>
                            </a:moveTo>
                            <a:cubicBezTo>
                              <a:pt x="26" y="26"/>
                              <a:pt x="26" y="26"/>
                              <a:pt x="26" y="26"/>
                            </a:cubicBezTo>
                            <a:cubicBezTo>
                              <a:pt x="26" y="26"/>
                              <a:pt x="25" y="26"/>
                              <a:pt x="25" y="26"/>
                            </a:cubicBezTo>
                            <a:cubicBezTo>
                              <a:pt x="23" y="25"/>
                              <a:pt x="23" y="25"/>
                              <a:pt x="23" y="25"/>
                            </a:cubicBezTo>
                            <a:cubicBezTo>
                              <a:pt x="22" y="26"/>
                              <a:pt x="20" y="27"/>
                              <a:pt x="19" y="28"/>
                            </a:cubicBezTo>
                            <a:cubicBezTo>
                              <a:pt x="19" y="29"/>
                              <a:pt x="19" y="29"/>
                              <a:pt x="19" y="29"/>
                            </a:cubicBezTo>
                            <a:cubicBezTo>
                              <a:pt x="19" y="30"/>
                              <a:pt x="19" y="30"/>
                              <a:pt x="18" y="30"/>
                            </a:cubicBezTo>
                            <a:cubicBezTo>
                              <a:pt x="15" y="30"/>
                              <a:pt x="15" y="30"/>
                              <a:pt x="15" y="30"/>
                            </a:cubicBezTo>
                            <a:cubicBezTo>
                              <a:pt x="15" y="30"/>
                              <a:pt x="14" y="30"/>
                              <a:pt x="14" y="30"/>
                            </a:cubicBezTo>
                            <a:cubicBezTo>
                              <a:pt x="14" y="28"/>
                              <a:pt x="14" y="28"/>
                              <a:pt x="14" y="28"/>
                            </a:cubicBezTo>
                            <a:cubicBezTo>
                              <a:pt x="12" y="28"/>
                              <a:pt x="11" y="27"/>
                              <a:pt x="9" y="26"/>
                            </a:cubicBezTo>
                            <a:cubicBezTo>
                              <a:pt x="8" y="28"/>
                              <a:pt x="8" y="28"/>
                              <a:pt x="8" y="28"/>
                            </a:cubicBezTo>
                            <a:cubicBezTo>
                              <a:pt x="8" y="28"/>
                              <a:pt x="7" y="28"/>
                              <a:pt x="7" y="28"/>
                            </a:cubicBezTo>
                            <a:cubicBezTo>
                              <a:pt x="5" y="26"/>
                              <a:pt x="5" y="26"/>
                              <a:pt x="5" y="26"/>
                            </a:cubicBezTo>
                            <a:cubicBezTo>
                              <a:pt x="4" y="26"/>
                              <a:pt x="4" y="25"/>
                              <a:pt x="4" y="25"/>
                            </a:cubicBezTo>
                            <a:cubicBezTo>
                              <a:pt x="6" y="24"/>
                              <a:pt x="6" y="24"/>
                              <a:pt x="6" y="24"/>
                            </a:cubicBezTo>
                            <a:cubicBezTo>
                              <a:pt x="4" y="22"/>
                              <a:pt x="3" y="20"/>
                              <a:pt x="3" y="19"/>
                            </a:cubicBezTo>
                            <a:cubicBezTo>
                              <a:pt x="1" y="19"/>
                              <a:pt x="1" y="19"/>
                              <a:pt x="1" y="19"/>
                            </a:cubicBezTo>
                            <a:cubicBezTo>
                              <a:pt x="1" y="19"/>
                              <a:pt x="1" y="19"/>
                              <a:pt x="0" y="18"/>
                            </a:cubicBezTo>
                            <a:cubicBezTo>
                              <a:pt x="0" y="15"/>
                              <a:pt x="0" y="15"/>
                              <a:pt x="0" y="15"/>
                            </a:cubicBezTo>
                            <a:cubicBezTo>
                              <a:pt x="0" y="15"/>
                              <a:pt x="0" y="14"/>
                              <a:pt x="1" y="14"/>
                            </a:cubicBezTo>
                            <a:cubicBezTo>
                              <a:pt x="3" y="14"/>
                              <a:pt x="3" y="14"/>
                              <a:pt x="3" y="14"/>
                            </a:cubicBezTo>
                            <a:cubicBezTo>
                              <a:pt x="3" y="12"/>
                              <a:pt x="3" y="11"/>
                              <a:pt x="4" y="9"/>
                            </a:cubicBezTo>
                            <a:cubicBezTo>
                              <a:pt x="3" y="8"/>
                              <a:pt x="3" y="8"/>
                              <a:pt x="3" y="8"/>
                            </a:cubicBezTo>
                            <a:cubicBezTo>
                              <a:pt x="3" y="8"/>
                              <a:pt x="2" y="7"/>
                              <a:pt x="3" y="7"/>
                            </a:cubicBezTo>
                            <a:cubicBezTo>
                              <a:pt x="5" y="5"/>
                              <a:pt x="5" y="5"/>
                              <a:pt x="5" y="5"/>
                            </a:cubicBezTo>
                            <a:cubicBezTo>
                              <a:pt x="5" y="4"/>
                              <a:pt x="5" y="4"/>
                              <a:pt x="6" y="5"/>
                            </a:cubicBezTo>
                            <a:cubicBezTo>
                              <a:pt x="7" y="6"/>
                              <a:pt x="7" y="6"/>
                              <a:pt x="7" y="6"/>
                            </a:cubicBezTo>
                            <a:cubicBezTo>
                              <a:pt x="8" y="4"/>
                              <a:pt x="10" y="4"/>
                              <a:pt x="12" y="3"/>
                            </a:cubicBezTo>
                            <a:cubicBezTo>
                              <a:pt x="12" y="1"/>
                              <a:pt x="12" y="1"/>
                              <a:pt x="12" y="1"/>
                            </a:cubicBezTo>
                            <a:cubicBezTo>
                              <a:pt x="12" y="1"/>
                              <a:pt x="12" y="1"/>
                              <a:pt x="12" y="1"/>
                            </a:cubicBezTo>
                            <a:cubicBezTo>
                              <a:pt x="15" y="0"/>
                              <a:pt x="15" y="0"/>
                              <a:pt x="15" y="0"/>
                            </a:cubicBezTo>
                            <a:cubicBezTo>
                              <a:pt x="16" y="0"/>
                              <a:pt x="16" y="1"/>
                              <a:pt x="16" y="1"/>
                            </a:cubicBezTo>
                            <a:cubicBezTo>
                              <a:pt x="16" y="3"/>
                              <a:pt x="16" y="3"/>
                              <a:pt x="16" y="3"/>
                            </a:cubicBezTo>
                            <a:cubicBezTo>
                              <a:pt x="18" y="3"/>
                              <a:pt x="20" y="3"/>
                              <a:pt x="21" y="4"/>
                            </a:cubicBezTo>
                            <a:cubicBezTo>
                              <a:pt x="23" y="3"/>
                              <a:pt x="23" y="3"/>
                              <a:pt x="23" y="3"/>
                            </a:cubicBezTo>
                            <a:cubicBezTo>
                              <a:pt x="23" y="3"/>
                              <a:pt x="23" y="3"/>
                              <a:pt x="24" y="3"/>
                            </a:cubicBezTo>
                            <a:cubicBezTo>
                              <a:pt x="26" y="5"/>
                              <a:pt x="26" y="5"/>
                              <a:pt x="26" y="5"/>
                            </a:cubicBezTo>
                            <a:cubicBezTo>
                              <a:pt x="26" y="5"/>
                              <a:pt x="26" y="5"/>
                              <a:pt x="26" y="6"/>
                            </a:cubicBezTo>
                            <a:cubicBezTo>
                              <a:pt x="25" y="7"/>
                              <a:pt x="25" y="7"/>
                              <a:pt x="25" y="7"/>
                            </a:cubicBezTo>
                            <a:cubicBezTo>
                              <a:pt x="26" y="9"/>
                              <a:pt x="27" y="10"/>
                              <a:pt x="27" y="12"/>
                            </a:cubicBezTo>
                            <a:cubicBezTo>
                              <a:pt x="29" y="12"/>
                              <a:pt x="29" y="12"/>
                              <a:pt x="29" y="12"/>
                            </a:cubicBezTo>
                            <a:cubicBezTo>
                              <a:pt x="30" y="12"/>
                              <a:pt x="30" y="12"/>
                              <a:pt x="30" y="12"/>
                            </a:cubicBezTo>
                            <a:cubicBezTo>
                              <a:pt x="30" y="15"/>
                              <a:pt x="30" y="15"/>
                              <a:pt x="30" y="15"/>
                            </a:cubicBezTo>
                            <a:cubicBezTo>
                              <a:pt x="30" y="16"/>
                              <a:pt x="30" y="16"/>
                              <a:pt x="30" y="16"/>
                            </a:cubicBezTo>
                            <a:cubicBezTo>
                              <a:pt x="28" y="16"/>
                              <a:pt x="28" y="16"/>
                              <a:pt x="28" y="16"/>
                            </a:cubicBezTo>
                            <a:cubicBezTo>
                              <a:pt x="28" y="18"/>
                              <a:pt x="27" y="20"/>
                              <a:pt x="26" y="22"/>
                            </a:cubicBezTo>
                            <a:cubicBezTo>
                              <a:pt x="28" y="23"/>
                              <a:pt x="28" y="23"/>
                              <a:pt x="28" y="23"/>
                            </a:cubicBezTo>
                            <a:cubicBezTo>
                              <a:pt x="28" y="23"/>
                              <a:pt x="28" y="23"/>
                              <a:pt x="28" y="24"/>
                            </a:cubicBezTo>
                            <a:close/>
                            <a:moveTo>
                              <a:pt x="21" y="20"/>
                            </a:moveTo>
                            <a:cubicBezTo>
                              <a:pt x="23" y="17"/>
                              <a:pt x="23" y="12"/>
                              <a:pt x="20" y="10"/>
                            </a:cubicBezTo>
                            <a:cubicBezTo>
                              <a:pt x="17" y="7"/>
                              <a:pt x="12" y="8"/>
                              <a:pt x="10" y="11"/>
                            </a:cubicBezTo>
                            <a:cubicBezTo>
                              <a:pt x="7" y="14"/>
                              <a:pt x="8" y="18"/>
                              <a:pt x="11" y="21"/>
                            </a:cubicBezTo>
                            <a:cubicBezTo>
                              <a:pt x="14" y="23"/>
                              <a:pt x="18" y="23"/>
                              <a:pt x="21" y="2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121920" tIns="60960" rIns="121920" bIns="60960" numCol="1" anchor="t" anchorCtr="0" compatLnSpc="1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23" name="Freeform 626"/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587605" y="2299970"/>
                        <a:ext cx="79131" cy="80386"/>
                      </a:xfrm>
                      <a:custGeom>
                        <a:avLst/>
                        <a:gdLst>
                          <a:gd name="T0" fmla="*/ 4 w 27"/>
                          <a:gd name="T1" fmla="*/ 23 h 27"/>
                          <a:gd name="T2" fmla="*/ 4 w 27"/>
                          <a:gd name="T3" fmla="*/ 22 h 27"/>
                          <a:gd name="T4" fmla="*/ 5 w 27"/>
                          <a:gd name="T5" fmla="*/ 21 h 27"/>
                          <a:gd name="T6" fmla="*/ 2 w 27"/>
                          <a:gd name="T7" fmla="*/ 17 h 27"/>
                          <a:gd name="T8" fmla="*/ 1 w 27"/>
                          <a:gd name="T9" fmla="*/ 17 h 27"/>
                          <a:gd name="T10" fmla="*/ 0 w 27"/>
                          <a:gd name="T11" fmla="*/ 16 h 27"/>
                          <a:gd name="T12" fmla="*/ 0 w 27"/>
                          <a:gd name="T13" fmla="*/ 14 h 27"/>
                          <a:gd name="T14" fmla="*/ 1 w 27"/>
                          <a:gd name="T15" fmla="*/ 13 h 27"/>
                          <a:gd name="T16" fmla="*/ 2 w 27"/>
                          <a:gd name="T17" fmla="*/ 13 h 27"/>
                          <a:gd name="T18" fmla="*/ 4 w 27"/>
                          <a:gd name="T19" fmla="*/ 8 h 27"/>
                          <a:gd name="T20" fmla="*/ 2 w 27"/>
                          <a:gd name="T21" fmla="*/ 7 h 27"/>
                          <a:gd name="T22" fmla="*/ 2 w 27"/>
                          <a:gd name="T23" fmla="*/ 6 h 27"/>
                          <a:gd name="T24" fmla="*/ 4 w 27"/>
                          <a:gd name="T25" fmla="*/ 4 h 27"/>
                          <a:gd name="T26" fmla="*/ 5 w 27"/>
                          <a:gd name="T27" fmla="*/ 4 h 27"/>
                          <a:gd name="T28" fmla="*/ 6 w 27"/>
                          <a:gd name="T29" fmla="*/ 5 h 27"/>
                          <a:gd name="T30" fmla="*/ 11 w 27"/>
                          <a:gd name="T31" fmla="*/ 3 h 27"/>
                          <a:gd name="T32" fmla="*/ 10 w 27"/>
                          <a:gd name="T33" fmla="*/ 1 h 27"/>
                          <a:gd name="T34" fmla="*/ 11 w 27"/>
                          <a:gd name="T35" fmla="*/ 0 h 27"/>
                          <a:gd name="T36" fmla="*/ 14 w 27"/>
                          <a:gd name="T37" fmla="*/ 0 h 27"/>
                          <a:gd name="T38" fmla="*/ 14 w 27"/>
                          <a:gd name="T39" fmla="*/ 1 h 27"/>
                          <a:gd name="T40" fmla="*/ 15 w 27"/>
                          <a:gd name="T41" fmla="*/ 2 h 27"/>
                          <a:gd name="T42" fmla="*/ 19 w 27"/>
                          <a:gd name="T43" fmla="*/ 4 h 27"/>
                          <a:gd name="T44" fmla="*/ 20 w 27"/>
                          <a:gd name="T45" fmla="*/ 2 h 27"/>
                          <a:gd name="T46" fmla="*/ 21 w 27"/>
                          <a:gd name="T47" fmla="*/ 2 h 27"/>
                          <a:gd name="T48" fmla="*/ 23 w 27"/>
                          <a:gd name="T49" fmla="*/ 4 h 27"/>
                          <a:gd name="T50" fmla="*/ 23 w 27"/>
                          <a:gd name="T51" fmla="*/ 5 h 27"/>
                          <a:gd name="T52" fmla="*/ 22 w 27"/>
                          <a:gd name="T53" fmla="*/ 6 h 27"/>
                          <a:gd name="T54" fmla="*/ 25 w 27"/>
                          <a:gd name="T55" fmla="*/ 11 h 27"/>
                          <a:gd name="T56" fmla="*/ 26 w 27"/>
                          <a:gd name="T57" fmla="*/ 10 h 27"/>
                          <a:gd name="T58" fmla="*/ 27 w 27"/>
                          <a:gd name="T59" fmla="*/ 11 h 27"/>
                          <a:gd name="T60" fmla="*/ 27 w 27"/>
                          <a:gd name="T61" fmla="*/ 14 h 27"/>
                          <a:gd name="T62" fmla="*/ 27 w 27"/>
                          <a:gd name="T63" fmla="*/ 14 h 27"/>
                          <a:gd name="T64" fmla="*/ 25 w 27"/>
                          <a:gd name="T65" fmla="*/ 15 h 27"/>
                          <a:gd name="T66" fmla="*/ 24 w 27"/>
                          <a:gd name="T67" fmla="*/ 19 h 27"/>
                          <a:gd name="T68" fmla="*/ 25 w 27"/>
                          <a:gd name="T69" fmla="*/ 20 h 27"/>
                          <a:gd name="T70" fmla="*/ 25 w 27"/>
                          <a:gd name="T71" fmla="*/ 21 h 27"/>
                          <a:gd name="T72" fmla="*/ 23 w 27"/>
                          <a:gd name="T73" fmla="*/ 23 h 27"/>
                          <a:gd name="T74" fmla="*/ 22 w 27"/>
                          <a:gd name="T75" fmla="*/ 23 h 27"/>
                          <a:gd name="T76" fmla="*/ 21 w 27"/>
                          <a:gd name="T77" fmla="*/ 22 h 27"/>
                          <a:gd name="T78" fmla="*/ 17 w 27"/>
                          <a:gd name="T79" fmla="*/ 25 h 27"/>
                          <a:gd name="T80" fmla="*/ 17 w 27"/>
                          <a:gd name="T81" fmla="*/ 26 h 27"/>
                          <a:gd name="T82" fmla="*/ 16 w 27"/>
                          <a:gd name="T83" fmla="*/ 27 h 27"/>
                          <a:gd name="T84" fmla="*/ 14 w 27"/>
                          <a:gd name="T85" fmla="*/ 27 h 27"/>
                          <a:gd name="T86" fmla="*/ 13 w 27"/>
                          <a:gd name="T87" fmla="*/ 27 h 27"/>
                          <a:gd name="T88" fmla="*/ 13 w 27"/>
                          <a:gd name="T89" fmla="*/ 25 h 27"/>
                          <a:gd name="T90" fmla="*/ 8 w 27"/>
                          <a:gd name="T91" fmla="*/ 24 h 27"/>
                          <a:gd name="T92" fmla="*/ 7 w 27"/>
                          <a:gd name="T93" fmla="*/ 25 h 27"/>
                          <a:gd name="T94" fmla="*/ 6 w 27"/>
                          <a:gd name="T95" fmla="*/ 25 h 27"/>
                          <a:gd name="T96" fmla="*/ 4 w 27"/>
                          <a:gd name="T97" fmla="*/ 23 h 27"/>
                          <a:gd name="T98" fmla="*/ 19 w 27"/>
                          <a:gd name="T99" fmla="*/ 18 h 27"/>
                          <a:gd name="T100" fmla="*/ 18 w 27"/>
                          <a:gd name="T101" fmla="*/ 9 h 27"/>
                          <a:gd name="T102" fmla="*/ 9 w 27"/>
                          <a:gd name="T103" fmla="*/ 9 h 27"/>
                          <a:gd name="T104" fmla="*/ 9 w 27"/>
                          <a:gd name="T105" fmla="*/ 19 h 27"/>
                          <a:gd name="T106" fmla="*/ 19 w 27"/>
                          <a:gd name="T107" fmla="*/ 18 h 2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</a:cxnLst>
                        <a:rect l="0" t="0" r="r" b="b"/>
                        <a:pathLst>
                          <a:path w="27" h="27">
                            <a:moveTo>
                              <a:pt x="4" y="23"/>
                            </a:moveTo>
                            <a:cubicBezTo>
                              <a:pt x="4" y="23"/>
                              <a:pt x="4" y="23"/>
                              <a:pt x="4" y="22"/>
                            </a:cubicBezTo>
                            <a:cubicBezTo>
                              <a:pt x="5" y="21"/>
                              <a:pt x="5" y="21"/>
                              <a:pt x="5" y="21"/>
                            </a:cubicBezTo>
                            <a:cubicBezTo>
                              <a:pt x="4" y="20"/>
                              <a:pt x="3" y="18"/>
                              <a:pt x="2" y="17"/>
                            </a:cubicBezTo>
                            <a:cubicBezTo>
                              <a:pt x="1" y="17"/>
                              <a:pt x="1" y="17"/>
                              <a:pt x="1" y="17"/>
                            </a:cubicBezTo>
                            <a:cubicBezTo>
                              <a:pt x="1" y="17"/>
                              <a:pt x="0" y="17"/>
                              <a:pt x="0" y="16"/>
                            </a:cubicBezTo>
                            <a:cubicBezTo>
                              <a:pt x="0" y="14"/>
                              <a:pt x="0" y="14"/>
                              <a:pt x="0" y="14"/>
                            </a:cubicBezTo>
                            <a:cubicBezTo>
                              <a:pt x="0" y="13"/>
                              <a:pt x="0" y="13"/>
                              <a:pt x="1" y="13"/>
                            </a:cubicBezTo>
                            <a:cubicBezTo>
                              <a:pt x="2" y="13"/>
                              <a:pt x="2" y="13"/>
                              <a:pt x="2" y="13"/>
                            </a:cubicBezTo>
                            <a:cubicBezTo>
                              <a:pt x="2" y="11"/>
                              <a:pt x="3" y="9"/>
                              <a:pt x="4" y="8"/>
                            </a:cubicBezTo>
                            <a:cubicBezTo>
                              <a:pt x="2" y="7"/>
                              <a:pt x="2" y="7"/>
                              <a:pt x="2" y="7"/>
                            </a:cubicBezTo>
                            <a:cubicBezTo>
                              <a:pt x="2" y="7"/>
                              <a:pt x="2" y="6"/>
                              <a:pt x="2" y="6"/>
                            </a:cubicBezTo>
                            <a:cubicBezTo>
                              <a:pt x="4" y="4"/>
                              <a:pt x="4" y="4"/>
                              <a:pt x="4" y="4"/>
                            </a:cubicBezTo>
                            <a:cubicBezTo>
                              <a:pt x="4" y="4"/>
                              <a:pt x="5" y="4"/>
                              <a:pt x="5" y="4"/>
                            </a:cubicBezTo>
                            <a:cubicBezTo>
                              <a:pt x="6" y="5"/>
                              <a:pt x="6" y="5"/>
                              <a:pt x="6" y="5"/>
                            </a:cubicBezTo>
                            <a:cubicBezTo>
                              <a:pt x="7" y="4"/>
                              <a:pt x="9" y="3"/>
                              <a:pt x="11" y="3"/>
                            </a:cubicBezTo>
                            <a:cubicBezTo>
                              <a:pt x="10" y="1"/>
                              <a:pt x="10" y="1"/>
                              <a:pt x="10" y="1"/>
                            </a:cubicBezTo>
                            <a:cubicBezTo>
                              <a:pt x="10" y="1"/>
                              <a:pt x="11" y="0"/>
                              <a:pt x="11" y="0"/>
                            </a:cubicBezTo>
                            <a:cubicBezTo>
                              <a:pt x="14" y="0"/>
                              <a:pt x="14" y="0"/>
                              <a:pt x="14" y="0"/>
                            </a:cubicBezTo>
                            <a:cubicBezTo>
                              <a:pt x="14" y="0"/>
                              <a:pt x="14" y="0"/>
                              <a:pt x="14" y="1"/>
                            </a:cubicBezTo>
                            <a:cubicBezTo>
                              <a:pt x="15" y="2"/>
                              <a:pt x="15" y="2"/>
                              <a:pt x="15" y="2"/>
                            </a:cubicBezTo>
                            <a:cubicBezTo>
                              <a:pt x="16" y="2"/>
                              <a:pt x="18" y="3"/>
                              <a:pt x="19" y="4"/>
                            </a:cubicBezTo>
                            <a:cubicBezTo>
                              <a:pt x="20" y="2"/>
                              <a:pt x="20" y="2"/>
                              <a:pt x="20" y="2"/>
                            </a:cubicBezTo>
                            <a:cubicBezTo>
                              <a:pt x="21" y="2"/>
                              <a:pt x="21" y="2"/>
                              <a:pt x="21" y="2"/>
                            </a:cubicBezTo>
                            <a:cubicBezTo>
                              <a:pt x="23" y="4"/>
                              <a:pt x="23" y="4"/>
                              <a:pt x="23" y="4"/>
                            </a:cubicBezTo>
                            <a:cubicBezTo>
                              <a:pt x="24" y="4"/>
                              <a:pt x="24" y="5"/>
                              <a:pt x="23" y="5"/>
                            </a:cubicBezTo>
                            <a:cubicBezTo>
                              <a:pt x="22" y="6"/>
                              <a:pt x="22" y="6"/>
                              <a:pt x="22" y="6"/>
                            </a:cubicBezTo>
                            <a:cubicBezTo>
                              <a:pt x="24" y="7"/>
                              <a:pt x="24" y="9"/>
                              <a:pt x="25" y="11"/>
                            </a:cubicBezTo>
                            <a:cubicBezTo>
                              <a:pt x="26" y="10"/>
                              <a:pt x="26" y="10"/>
                              <a:pt x="26" y="10"/>
                            </a:cubicBezTo>
                            <a:cubicBezTo>
                              <a:pt x="27" y="10"/>
                              <a:pt x="27" y="11"/>
                              <a:pt x="27" y="11"/>
                            </a:cubicBezTo>
                            <a:cubicBezTo>
                              <a:pt x="27" y="14"/>
                              <a:pt x="27" y="14"/>
                              <a:pt x="27" y="14"/>
                            </a:cubicBezTo>
                            <a:cubicBezTo>
                              <a:pt x="27" y="14"/>
                              <a:pt x="27" y="14"/>
                              <a:pt x="27" y="14"/>
                            </a:cubicBezTo>
                            <a:cubicBezTo>
                              <a:pt x="25" y="15"/>
                              <a:pt x="25" y="15"/>
                              <a:pt x="25" y="15"/>
                            </a:cubicBezTo>
                            <a:cubicBezTo>
                              <a:pt x="25" y="16"/>
                              <a:pt x="25" y="18"/>
                              <a:pt x="24" y="19"/>
                            </a:cubicBezTo>
                            <a:cubicBezTo>
                              <a:pt x="25" y="20"/>
                              <a:pt x="25" y="20"/>
                              <a:pt x="25" y="20"/>
                            </a:cubicBezTo>
                            <a:cubicBezTo>
                              <a:pt x="25" y="21"/>
                              <a:pt x="25" y="21"/>
                              <a:pt x="25" y="21"/>
                            </a:cubicBezTo>
                            <a:cubicBezTo>
                              <a:pt x="23" y="23"/>
                              <a:pt x="23" y="23"/>
                              <a:pt x="23" y="23"/>
                            </a:cubicBezTo>
                            <a:cubicBezTo>
                              <a:pt x="23" y="24"/>
                              <a:pt x="23" y="24"/>
                              <a:pt x="22" y="23"/>
                            </a:cubicBezTo>
                            <a:cubicBezTo>
                              <a:pt x="21" y="22"/>
                              <a:pt x="21" y="22"/>
                              <a:pt x="21" y="22"/>
                            </a:cubicBezTo>
                            <a:cubicBezTo>
                              <a:pt x="20" y="24"/>
                              <a:pt x="18" y="24"/>
                              <a:pt x="17" y="25"/>
                            </a:cubicBezTo>
                            <a:cubicBezTo>
                              <a:pt x="17" y="26"/>
                              <a:pt x="17" y="26"/>
                              <a:pt x="17" y="26"/>
                            </a:cubicBezTo>
                            <a:cubicBezTo>
                              <a:pt x="17" y="27"/>
                              <a:pt x="17" y="27"/>
                              <a:pt x="16" y="27"/>
                            </a:cubicBezTo>
                            <a:cubicBezTo>
                              <a:pt x="14" y="27"/>
                              <a:pt x="14" y="27"/>
                              <a:pt x="14" y="27"/>
                            </a:cubicBezTo>
                            <a:cubicBezTo>
                              <a:pt x="13" y="27"/>
                              <a:pt x="13" y="27"/>
                              <a:pt x="13" y="27"/>
                            </a:cubicBezTo>
                            <a:cubicBezTo>
                              <a:pt x="13" y="25"/>
                              <a:pt x="13" y="25"/>
                              <a:pt x="13" y="25"/>
                            </a:cubicBezTo>
                            <a:cubicBezTo>
                              <a:pt x="11" y="25"/>
                              <a:pt x="9" y="25"/>
                              <a:pt x="8" y="24"/>
                            </a:cubicBezTo>
                            <a:cubicBezTo>
                              <a:pt x="7" y="25"/>
                              <a:pt x="7" y="25"/>
                              <a:pt x="7" y="25"/>
                            </a:cubicBezTo>
                            <a:cubicBezTo>
                              <a:pt x="7" y="25"/>
                              <a:pt x="6" y="25"/>
                              <a:pt x="6" y="25"/>
                            </a:cubicBezTo>
                            <a:lnTo>
                              <a:pt x="4" y="23"/>
                            </a:lnTo>
                            <a:close/>
                            <a:moveTo>
                              <a:pt x="19" y="18"/>
                            </a:moveTo>
                            <a:cubicBezTo>
                              <a:pt x="21" y="15"/>
                              <a:pt x="21" y="11"/>
                              <a:pt x="18" y="9"/>
                            </a:cubicBezTo>
                            <a:cubicBezTo>
                              <a:pt x="15" y="6"/>
                              <a:pt x="11" y="7"/>
                              <a:pt x="9" y="9"/>
                            </a:cubicBezTo>
                            <a:cubicBezTo>
                              <a:pt x="6" y="12"/>
                              <a:pt x="7" y="16"/>
                              <a:pt x="9" y="19"/>
                            </a:cubicBezTo>
                            <a:cubicBezTo>
                              <a:pt x="12" y="21"/>
                              <a:pt x="16" y="21"/>
                              <a:pt x="19" y="1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121920" tIns="60960" rIns="121920" bIns="60960" numCol="1" anchor="t" anchorCtr="0" compatLnSpc="1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24" name="Freeform 627"/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498427" y="2186927"/>
                        <a:ext cx="130628" cy="130628"/>
                      </a:xfrm>
                      <a:custGeom>
                        <a:avLst/>
                        <a:gdLst>
                          <a:gd name="T0" fmla="*/ 44 w 44"/>
                          <a:gd name="T1" fmla="*/ 20 h 44"/>
                          <a:gd name="T2" fmla="*/ 44 w 44"/>
                          <a:gd name="T3" fmla="*/ 24 h 44"/>
                          <a:gd name="T4" fmla="*/ 43 w 44"/>
                          <a:gd name="T5" fmla="*/ 25 h 44"/>
                          <a:gd name="T6" fmla="*/ 40 w 44"/>
                          <a:gd name="T7" fmla="*/ 25 h 44"/>
                          <a:gd name="T8" fmla="*/ 37 w 44"/>
                          <a:gd name="T9" fmla="*/ 33 h 44"/>
                          <a:gd name="T10" fmla="*/ 39 w 44"/>
                          <a:gd name="T11" fmla="*/ 35 h 44"/>
                          <a:gd name="T12" fmla="*/ 39 w 44"/>
                          <a:gd name="T13" fmla="*/ 36 h 44"/>
                          <a:gd name="T14" fmla="*/ 36 w 44"/>
                          <a:gd name="T15" fmla="*/ 39 h 44"/>
                          <a:gd name="T16" fmla="*/ 34 w 44"/>
                          <a:gd name="T17" fmla="*/ 39 h 44"/>
                          <a:gd name="T18" fmla="*/ 32 w 44"/>
                          <a:gd name="T19" fmla="*/ 37 h 44"/>
                          <a:gd name="T20" fmla="*/ 25 w 44"/>
                          <a:gd name="T21" fmla="*/ 40 h 44"/>
                          <a:gd name="T22" fmla="*/ 25 w 44"/>
                          <a:gd name="T23" fmla="*/ 43 h 44"/>
                          <a:gd name="T24" fmla="*/ 24 w 44"/>
                          <a:gd name="T25" fmla="*/ 44 h 44"/>
                          <a:gd name="T26" fmla="*/ 20 w 44"/>
                          <a:gd name="T27" fmla="*/ 44 h 44"/>
                          <a:gd name="T28" fmla="*/ 19 w 44"/>
                          <a:gd name="T29" fmla="*/ 43 h 44"/>
                          <a:gd name="T30" fmla="*/ 19 w 44"/>
                          <a:gd name="T31" fmla="*/ 40 h 44"/>
                          <a:gd name="T32" fmla="*/ 11 w 44"/>
                          <a:gd name="T33" fmla="*/ 37 h 44"/>
                          <a:gd name="T34" fmla="*/ 9 w 44"/>
                          <a:gd name="T35" fmla="*/ 39 h 44"/>
                          <a:gd name="T36" fmla="*/ 8 w 44"/>
                          <a:gd name="T37" fmla="*/ 39 h 44"/>
                          <a:gd name="T38" fmla="*/ 5 w 44"/>
                          <a:gd name="T39" fmla="*/ 36 h 44"/>
                          <a:gd name="T40" fmla="*/ 5 w 44"/>
                          <a:gd name="T41" fmla="*/ 35 h 44"/>
                          <a:gd name="T42" fmla="*/ 7 w 44"/>
                          <a:gd name="T43" fmla="*/ 33 h 44"/>
                          <a:gd name="T44" fmla="*/ 4 w 44"/>
                          <a:gd name="T45" fmla="*/ 25 h 44"/>
                          <a:gd name="T46" fmla="*/ 1 w 44"/>
                          <a:gd name="T47" fmla="*/ 25 h 44"/>
                          <a:gd name="T48" fmla="*/ 0 w 44"/>
                          <a:gd name="T49" fmla="*/ 24 h 44"/>
                          <a:gd name="T50" fmla="*/ 0 w 44"/>
                          <a:gd name="T51" fmla="*/ 20 h 44"/>
                          <a:gd name="T52" fmla="*/ 1 w 44"/>
                          <a:gd name="T53" fmla="*/ 19 h 44"/>
                          <a:gd name="T54" fmla="*/ 4 w 44"/>
                          <a:gd name="T55" fmla="*/ 19 h 44"/>
                          <a:gd name="T56" fmla="*/ 7 w 44"/>
                          <a:gd name="T57" fmla="*/ 12 h 44"/>
                          <a:gd name="T58" fmla="*/ 5 w 44"/>
                          <a:gd name="T59" fmla="*/ 10 h 44"/>
                          <a:gd name="T60" fmla="*/ 5 w 44"/>
                          <a:gd name="T61" fmla="*/ 8 h 44"/>
                          <a:gd name="T62" fmla="*/ 8 w 44"/>
                          <a:gd name="T63" fmla="*/ 5 h 44"/>
                          <a:gd name="T64" fmla="*/ 9 w 44"/>
                          <a:gd name="T65" fmla="*/ 5 h 44"/>
                          <a:gd name="T66" fmla="*/ 11 w 44"/>
                          <a:gd name="T67" fmla="*/ 7 h 44"/>
                          <a:gd name="T68" fmla="*/ 19 w 44"/>
                          <a:gd name="T69" fmla="*/ 4 h 44"/>
                          <a:gd name="T70" fmla="*/ 19 w 44"/>
                          <a:gd name="T71" fmla="*/ 1 h 44"/>
                          <a:gd name="T72" fmla="*/ 20 w 44"/>
                          <a:gd name="T73" fmla="*/ 0 h 44"/>
                          <a:gd name="T74" fmla="*/ 24 w 44"/>
                          <a:gd name="T75" fmla="*/ 0 h 44"/>
                          <a:gd name="T76" fmla="*/ 25 w 44"/>
                          <a:gd name="T77" fmla="*/ 1 h 44"/>
                          <a:gd name="T78" fmla="*/ 25 w 44"/>
                          <a:gd name="T79" fmla="*/ 4 h 44"/>
                          <a:gd name="T80" fmla="*/ 32 w 44"/>
                          <a:gd name="T81" fmla="*/ 7 h 44"/>
                          <a:gd name="T82" fmla="*/ 34 w 44"/>
                          <a:gd name="T83" fmla="*/ 5 h 44"/>
                          <a:gd name="T84" fmla="*/ 36 w 44"/>
                          <a:gd name="T85" fmla="*/ 5 h 44"/>
                          <a:gd name="T86" fmla="*/ 39 w 44"/>
                          <a:gd name="T87" fmla="*/ 8 h 44"/>
                          <a:gd name="T88" fmla="*/ 39 w 44"/>
                          <a:gd name="T89" fmla="*/ 10 h 44"/>
                          <a:gd name="T90" fmla="*/ 37 w 44"/>
                          <a:gd name="T91" fmla="*/ 12 h 44"/>
                          <a:gd name="T92" fmla="*/ 40 w 44"/>
                          <a:gd name="T93" fmla="*/ 19 h 44"/>
                          <a:gd name="T94" fmla="*/ 43 w 44"/>
                          <a:gd name="T95" fmla="*/ 19 h 44"/>
                          <a:gd name="T96" fmla="*/ 44 w 44"/>
                          <a:gd name="T97" fmla="*/ 20 h 44"/>
                          <a:gd name="T98" fmla="*/ 32 w 44"/>
                          <a:gd name="T99" fmla="*/ 22 h 44"/>
                          <a:gd name="T100" fmla="*/ 22 w 44"/>
                          <a:gd name="T101" fmla="*/ 12 h 44"/>
                          <a:gd name="T102" fmla="*/ 11 w 44"/>
                          <a:gd name="T103" fmla="*/ 22 h 44"/>
                          <a:gd name="T104" fmla="*/ 22 w 44"/>
                          <a:gd name="T105" fmla="*/ 33 h 44"/>
                          <a:gd name="T106" fmla="*/ 32 w 44"/>
                          <a:gd name="T107" fmla="*/ 22 h 4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</a:cxnLst>
                        <a:rect l="0" t="0" r="r" b="b"/>
                        <a:pathLst>
                          <a:path w="44" h="44">
                            <a:moveTo>
                              <a:pt x="44" y="20"/>
                            </a:moveTo>
                            <a:cubicBezTo>
                              <a:pt x="44" y="24"/>
                              <a:pt x="44" y="24"/>
                              <a:pt x="44" y="24"/>
                            </a:cubicBezTo>
                            <a:cubicBezTo>
                              <a:pt x="44" y="25"/>
                              <a:pt x="43" y="25"/>
                              <a:pt x="43" y="25"/>
                            </a:cubicBezTo>
                            <a:cubicBezTo>
                              <a:pt x="40" y="25"/>
                              <a:pt x="40" y="25"/>
                              <a:pt x="40" y="25"/>
                            </a:cubicBezTo>
                            <a:cubicBezTo>
                              <a:pt x="40" y="28"/>
                              <a:pt x="39" y="31"/>
                              <a:pt x="37" y="33"/>
                            </a:cubicBezTo>
                            <a:cubicBezTo>
                              <a:pt x="39" y="35"/>
                              <a:pt x="39" y="35"/>
                              <a:pt x="39" y="35"/>
                            </a:cubicBezTo>
                            <a:cubicBezTo>
                              <a:pt x="39" y="35"/>
                              <a:pt x="39" y="36"/>
                              <a:pt x="39" y="36"/>
                            </a:cubicBezTo>
                            <a:cubicBezTo>
                              <a:pt x="36" y="39"/>
                              <a:pt x="36" y="39"/>
                              <a:pt x="36" y="39"/>
                            </a:cubicBezTo>
                            <a:cubicBezTo>
                              <a:pt x="35" y="40"/>
                              <a:pt x="35" y="40"/>
                              <a:pt x="34" y="39"/>
                            </a:cubicBezTo>
                            <a:cubicBezTo>
                              <a:pt x="32" y="37"/>
                              <a:pt x="32" y="37"/>
                              <a:pt x="32" y="37"/>
                            </a:cubicBezTo>
                            <a:cubicBezTo>
                              <a:pt x="30" y="39"/>
                              <a:pt x="28" y="40"/>
                              <a:pt x="25" y="40"/>
                            </a:cubicBezTo>
                            <a:cubicBezTo>
                              <a:pt x="25" y="43"/>
                              <a:pt x="25" y="43"/>
                              <a:pt x="25" y="43"/>
                            </a:cubicBezTo>
                            <a:cubicBezTo>
                              <a:pt x="25" y="44"/>
                              <a:pt x="25" y="44"/>
                              <a:pt x="24" y="44"/>
                            </a:cubicBezTo>
                            <a:cubicBezTo>
                              <a:pt x="20" y="44"/>
                              <a:pt x="20" y="44"/>
                              <a:pt x="20" y="44"/>
                            </a:cubicBezTo>
                            <a:cubicBezTo>
                              <a:pt x="19" y="44"/>
                              <a:pt x="19" y="44"/>
                              <a:pt x="19" y="43"/>
                            </a:cubicBezTo>
                            <a:cubicBezTo>
                              <a:pt x="19" y="40"/>
                              <a:pt x="19" y="40"/>
                              <a:pt x="19" y="40"/>
                            </a:cubicBezTo>
                            <a:cubicBezTo>
                              <a:pt x="16" y="40"/>
                              <a:pt x="13" y="39"/>
                              <a:pt x="11" y="37"/>
                            </a:cubicBezTo>
                            <a:cubicBezTo>
                              <a:pt x="9" y="39"/>
                              <a:pt x="9" y="39"/>
                              <a:pt x="9" y="39"/>
                            </a:cubicBezTo>
                            <a:cubicBezTo>
                              <a:pt x="9" y="40"/>
                              <a:pt x="8" y="40"/>
                              <a:pt x="8" y="39"/>
                            </a:cubicBezTo>
                            <a:cubicBezTo>
                              <a:pt x="5" y="36"/>
                              <a:pt x="5" y="36"/>
                              <a:pt x="5" y="36"/>
                            </a:cubicBezTo>
                            <a:cubicBezTo>
                              <a:pt x="4" y="36"/>
                              <a:pt x="4" y="35"/>
                              <a:pt x="5" y="35"/>
                            </a:cubicBezTo>
                            <a:cubicBezTo>
                              <a:pt x="7" y="33"/>
                              <a:pt x="7" y="33"/>
                              <a:pt x="7" y="33"/>
                            </a:cubicBezTo>
                            <a:cubicBezTo>
                              <a:pt x="5" y="31"/>
                              <a:pt x="4" y="28"/>
                              <a:pt x="4" y="25"/>
                            </a:cubicBezTo>
                            <a:cubicBezTo>
                              <a:pt x="1" y="25"/>
                              <a:pt x="1" y="25"/>
                              <a:pt x="1" y="25"/>
                            </a:cubicBezTo>
                            <a:cubicBezTo>
                              <a:pt x="0" y="25"/>
                              <a:pt x="0" y="25"/>
                              <a:pt x="0" y="24"/>
                            </a:cubicBezTo>
                            <a:cubicBezTo>
                              <a:pt x="0" y="20"/>
                              <a:pt x="0" y="20"/>
                              <a:pt x="0" y="20"/>
                            </a:cubicBezTo>
                            <a:cubicBezTo>
                              <a:pt x="0" y="19"/>
                              <a:pt x="0" y="19"/>
                              <a:pt x="1" y="19"/>
                            </a:cubicBezTo>
                            <a:cubicBezTo>
                              <a:pt x="4" y="19"/>
                              <a:pt x="4" y="19"/>
                              <a:pt x="4" y="19"/>
                            </a:cubicBezTo>
                            <a:cubicBezTo>
                              <a:pt x="4" y="16"/>
                              <a:pt x="5" y="14"/>
                              <a:pt x="7" y="12"/>
                            </a:cubicBezTo>
                            <a:cubicBezTo>
                              <a:pt x="5" y="10"/>
                              <a:pt x="5" y="10"/>
                              <a:pt x="5" y="10"/>
                            </a:cubicBezTo>
                            <a:cubicBezTo>
                              <a:pt x="4" y="9"/>
                              <a:pt x="4" y="9"/>
                              <a:pt x="5" y="8"/>
                            </a:cubicBezTo>
                            <a:cubicBezTo>
                              <a:pt x="8" y="5"/>
                              <a:pt x="8" y="5"/>
                              <a:pt x="8" y="5"/>
                            </a:cubicBezTo>
                            <a:cubicBezTo>
                              <a:pt x="8" y="5"/>
                              <a:pt x="9" y="5"/>
                              <a:pt x="9" y="5"/>
                            </a:cubicBezTo>
                            <a:cubicBezTo>
                              <a:pt x="11" y="7"/>
                              <a:pt x="11" y="7"/>
                              <a:pt x="11" y="7"/>
                            </a:cubicBezTo>
                            <a:cubicBezTo>
                              <a:pt x="13" y="6"/>
                              <a:pt x="16" y="4"/>
                              <a:pt x="19" y="4"/>
                            </a:cubicBezTo>
                            <a:cubicBezTo>
                              <a:pt x="19" y="1"/>
                              <a:pt x="19" y="1"/>
                              <a:pt x="19" y="1"/>
                            </a:cubicBezTo>
                            <a:cubicBezTo>
                              <a:pt x="19" y="1"/>
                              <a:pt x="19" y="0"/>
                              <a:pt x="20" y="0"/>
                            </a:cubicBezTo>
                            <a:cubicBezTo>
                              <a:pt x="24" y="0"/>
                              <a:pt x="24" y="0"/>
                              <a:pt x="24" y="0"/>
                            </a:cubicBezTo>
                            <a:cubicBezTo>
                              <a:pt x="25" y="0"/>
                              <a:pt x="25" y="1"/>
                              <a:pt x="25" y="1"/>
                            </a:cubicBezTo>
                            <a:cubicBezTo>
                              <a:pt x="25" y="4"/>
                              <a:pt x="25" y="4"/>
                              <a:pt x="25" y="4"/>
                            </a:cubicBezTo>
                            <a:cubicBezTo>
                              <a:pt x="28" y="4"/>
                              <a:pt x="30" y="6"/>
                              <a:pt x="32" y="7"/>
                            </a:cubicBezTo>
                            <a:cubicBezTo>
                              <a:pt x="34" y="5"/>
                              <a:pt x="34" y="5"/>
                              <a:pt x="34" y="5"/>
                            </a:cubicBezTo>
                            <a:cubicBezTo>
                              <a:pt x="35" y="5"/>
                              <a:pt x="35" y="5"/>
                              <a:pt x="36" y="5"/>
                            </a:cubicBezTo>
                            <a:cubicBezTo>
                              <a:pt x="39" y="8"/>
                              <a:pt x="39" y="8"/>
                              <a:pt x="39" y="8"/>
                            </a:cubicBezTo>
                            <a:cubicBezTo>
                              <a:pt x="39" y="9"/>
                              <a:pt x="39" y="9"/>
                              <a:pt x="39" y="10"/>
                            </a:cubicBezTo>
                            <a:cubicBezTo>
                              <a:pt x="37" y="12"/>
                              <a:pt x="37" y="12"/>
                              <a:pt x="37" y="12"/>
                            </a:cubicBezTo>
                            <a:cubicBezTo>
                              <a:pt x="39" y="14"/>
                              <a:pt x="40" y="16"/>
                              <a:pt x="40" y="19"/>
                            </a:cubicBezTo>
                            <a:cubicBezTo>
                              <a:pt x="43" y="19"/>
                              <a:pt x="43" y="19"/>
                              <a:pt x="43" y="19"/>
                            </a:cubicBezTo>
                            <a:cubicBezTo>
                              <a:pt x="43" y="19"/>
                              <a:pt x="44" y="19"/>
                              <a:pt x="44" y="20"/>
                            </a:cubicBezTo>
                            <a:close/>
                            <a:moveTo>
                              <a:pt x="32" y="22"/>
                            </a:moveTo>
                            <a:cubicBezTo>
                              <a:pt x="32" y="16"/>
                              <a:pt x="28" y="12"/>
                              <a:pt x="22" y="12"/>
                            </a:cubicBezTo>
                            <a:cubicBezTo>
                              <a:pt x="16" y="12"/>
                              <a:pt x="11" y="16"/>
                              <a:pt x="11" y="22"/>
                            </a:cubicBezTo>
                            <a:cubicBezTo>
                              <a:pt x="11" y="28"/>
                              <a:pt x="16" y="33"/>
                              <a:pt x="22" y="33"/>
                            </a:cubicBezTo>
                            <a:cubicBezTo>
                              <a:pt x="28" y="33"/>
                              <a:pt x="32" y="28"/>
                              <a:pt x="32" y="22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121920" tIns="60960" rIns="121920" bIns="60960" numCol="1" anchor="t" anchorCtr="0" compatLnSpc="1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25" name="Freeform 628"/>
                      <p:cNvSpPr/>
                      <p:nvPr/>
                    </p:nvSpPr>
                    <p:spPr bwMode="auto">
                      <a:xfrm>
                        <a:off x="448185" y="2071372"/>
                        <a:ext cx="307729" cy="157005"/>
                      </a:xfrm>
                      <a:custGeom>
                        <a:avLst/>
                        <a:gdLst>
                          <a:gd name="T0" fmla="*/ 122 w 245"/>
                          <a:gd name="T1" fmla="*/ 0 h 125"/>
                          <a:gd name="T2" fmla="*/ 182 w 245"/>
                          <a:gd name="T3" fmla="*/ 47 h 125"/>
                          <a:gd name="T4" fmla="*/ 182 w 245"/>
                          <a:gd name="T5" fmla="*/ 21 h 125"/>
                          <a:gd name="T6" fmla="*/ 224 w 245"/>
                          <a:gd name="T7" fmla="*/ 21 h 125"/>
                          <a:gd name="T8" fmla="*/ 224 w 245"/>
                          <a:gd name="T9" fmla="*/ 80 h 125"/>
                          <a:gd name="T10" fmla="*/ 245 w 245"/>
                          <a:gd name="T11" fmla="*/ 97 h 125"/>
                          <a:gd name="T12" fmla="*/ 224 w 245"/>
                          <a:gd name="T13" fmla="*/ 125 h 125"/>
                          <a:gd name="T14" fmla="*/ 122 w 245"/>
                          <a:gd name="T15" fmla="*/ 45 h 125"/>
                          <a:gd name="T16" fmla="*/ 21 w 245"/>
                          <a:gd name="T17" fmla="*/ 125 h 125"/>
                          <a:gd name="T18" fmla="*/ 0 w 245"/>
                          <a:gd name="T19" fmla="*/ 97 h 125"/>
                          <a:gd name="T20" fmla="*/ 122 w 245"/>
                          <a:gd name="T21" fmla="*/ 0 h 125"/>
                          <a:gd name="T22" fmla="*/ 122 w 245"/>
                          <a:gd name="T23" fmla="*/ 0 h 125"/>
                          <a:gd name="T24" fmla="*/ 122 w 245"/>
                          <a:gd name="T25" fmla="*/ 0 h 125"/>
                          <a:gd name="T26" fmla="*/ 122 w 245"/>
                          <a:gd name="T27" fmla="*/ 0 h 125"/>
                          <a:gd name="T28" fmla="*/ 122 w 245"/>
                          <a:gd name="T29" fmla="*/ 0 h 12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</a:cxnLst>
                        <a:rect l="0" t="0" r="r" b="b"/>
                        <a:pathLst>
                          <a:path w="245" h="125">
                            <a:moveTo>
                              <a:pt x="122" y="0"/>
                            </a:moveTo>
                            <a:lnTo>
                              <a:pt x="182" y="47"/>
                            </a:lnTo>
                            <a:lnTo>
                              <a:pt x="182" y="21"/>
                            </a:lnTo>
                            <a:lnTo>
                              <a:pt x="224" y="21"/>
                            </a:lnTo>
                            <a:lnTo>
                              <a:pt x="224" y="80"/>
                            </a:lnTo>
                            <a:lnTo>
                              <a:pt x="245" y="97"/>
                            </a:lnTo>
                            <a:lnTo>
                              <a:pt x="224" y="125"/>
                            </a:lnTo>
                            <a:lnTo>
                              <a:pt x="122" y="45"/>
                            </a:lnTo>
                            <a:lnTo>
                              <a:pt x="21" y="125"/>
                            </a:lnTo>
                            <a:lnTo>
                              <a:pt x="0" y="97"/>
                            </a:lnTo>
                            <a:lnTo>
                              <a:pt x="122" y="0"/>
                            </a:lnTo>
                            <a:lnTo>
                              <a:pt x="122" y="0"/>
                            </a:lnTo>
                            <a:lnTo>
                              <a:pt x="122" y="0"/>
                            </a:lnTo>
                            <a:lnTo>
                              <a:pt x="122" y="0"/>
                            </a:lnTo>
                            <a:lnTo>
                              <a:pt x="122" y="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121920" tIns="60960" rIns="121920" bIns="60960" numCol="1" anchor="t" anchorCtr="0" compatLnSpc="1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cs typeface="+mn-ea"/>
                          <a:sym typeface="+mn-lt"/>
                        </a:endParaRPr>
                      </a:p>
                    </p:txBody>
                  </p:sp>
                </p:grpSp>
                <p:sp>
                  <p:nvSpPr>
                    <p:cNvPr id="85" name="文本框 133"/>
                    <p:cNvSpPr txBox="1"/>
                    <p:nvPr/>
                  </p:nvSpPr>
                  <p:spPr>
                    <a:xfrm>
                      <a:off x="4013785" y="2588212"/>
                      <a:ext cx="885630" cy="39462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zh-CN" altLang="en-US" sz="2135" b="1" dirty="0">
                          <a:solidFill>
                            <a:srgbClr val="FFFFFF"/>
                          </a:solidFill>
                          <a:cs typeface="+mn-ea"/>
                          <a:sym typeface="+mn-lt"/>
                        </a:rPr>
                        <a:t>调度运维</a:t>
                      </a:r>
                    </a:p>
                  </p:txBody>
                </p:sp>
                <p:grpSp>
                  <p:nvGrpSpPr>
                    <p:cNvPr id="88" name="组合 110"/>
                    <p:cNvGrpSpPr/>
                    <p:nvPr/>
                  </p:nvGrpSpPr>
                  <p:grpSpPr>
                    <a:xfrm>
                      <a:off x="567235" y="2537220"/>
                      <a:ext cx="498975" cy="522880"/>
                      <a:chOff x="7453731" y="5939179"/>
                      <a:chExt cx="305216" cy="273821"/>
                    </a:xfrm>
                  </p:grpSpPr>
                  <p:sp>
                    <p:nvSpPr>
                      <p:cNvPr id="111" name="Rectangle 5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637138" y="6120053"/>
                        <a:ext cx="45217" cy="2386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121920" tIns="60960" rIns="121920" bIns="60960" numCol="1" anchor="t" anchorCtr="0" compatLnSpc="1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12" name="Rectangle 5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637141" y="6189135"/>
                        <a:ext cx="41450" cy="2386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121920" tIns="60960" rIns="121920" bIns="60960" numCol="1" anchor="t" anchorCtr="0" compatLnSpc="1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13" name="Rectangle 5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650971" y="6156473"/>
                        <a:ext cx="41450" cy="2386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121920" tIns="60960" rIns="121920" bIns="60960" numCol="1" anchor="t" anchorCtr="0" compatLnSpc="1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14" name="Freeform 534"/>
                      <p:cNvSpPr/>
                      <p:nvPr/>
                    </p:nvSpPr>
                    <p:spPr bwMode="auto">
                      <a:xfrm>
                        <a:off x="7506500" y="6017053"/>
                        <a:ext cx="199710" cy="177101"/>
                      </a:xfrm>
                      <a:custGeom>
                        <a:avLst/>
                        <a:gdLst>
                          <a:gd name="T0" fmla="*/ 159 w 159"/>
                          <a:gd name="T1" fmla="*/ 61 h 141"/>
                          <a:gd name="T2" fmla="*/ 159 w 159"/>
                          <a:gd name="T3" fmla="*/ 71 h 141"/>
                          <a:gd name="T4" fmla="*/ 45 w 159"/>
                          <a:gd name="T5" fmla="*/ 71 h 141"/>
                          <a:gd name="T6" fmla="*/ 45 w 159"/>
                          <a:gd name="T7" fmla="*/ 141 h 141"/>
                          <a:gd name="T8" fmla="*/ 31 w 159"/>
                          <a:gd name="T9" fmla="*/ 141 h 141"/>
                          <a:gd name="T10" fmla="*/ 0 w 159"/>
                          <a:gd name="T11" fmla="*/ 141 h 141"/>
                          <a:gd name="T12" fmla="*/ 0 w 159"/>
                          <a:gd name="T13" fmla="*/ 61 h 141"/>
                          <a:gd name="T14" fmla="*/ 81 w 159"/>
                          <a:gd name="T15" fmla="*/ 0 h 141"/>
                          <a:gd name="T16" fmla="*/ 159 w 159"/>
                          <a:gd name="T17" fmla="*/ 61 h 14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159" h="141">
                            <a:moveTo>
                              <a:pt x="159" y="61"/>
                            </a:moveTo>
                            <a:lnTo>
                              <a:pt x="159" y="71"/>
                            </a:lnTo>
                            <a:lnTo>
                              <a:pt x="45" y="71"/>
                            </a:lnTo>
                            <a:lnTo>
                              <a:pt x="45" y="141"/>
                            </a:lnTo>
                            <a:lnTo>
                              <a:pt x="31" y="141"/>
                            </a:lnTo>
                            <a:lnTo>
                              <a:pt x="0" y="141"/>
                            </a:lnTo>
                            <a:lnTo>
                              <a:pt x="0" y="61"/>
                            </a:lnTo>
                            <a:lnTo>
                              <a:pt x="81" y="0"/>
                            </a:lnTo>
                            <a:lnTo>
                              <a:pt x="159" y="61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121920" tIns="60960" rIns="121920" bIns="60960" numCol="1" anchor="t" anchorCtr="0" compatLnSpc="1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15" name="Rectangle 5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598217" y="6156478"/>
                        <a:ext cx="41450" cy="2386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121920" tIns="60960" rIns="121920" bIns="60960" numCol="1" anchor="t" anchorCtr="0" compatLnSpc="1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16" name="Freeform 536"/>
                      <p:cNvSpPr/>
                      <p:nvPr/>
                    </p:nvSpPr>
                    <p:spPr bwMode="auto">
                      <a:xfrm>
                        <a:off x="7453731" y="5939179"/>
                        <a:ext cx="305216" cy="154493"/>
                      </a:xfrm>
                      <a:custGeom>
                        <a:avLst/>
                        <a:gdLst>
                          <a:gd name="T0" fmla="*/ 179 w 243"/>
                          <a:gd name="T1" fmla="*/ 21 h 123"/>
                          <a:gd name="T2" fmla="*/ 222 w 243"/>
                          <a:gd name="T3" fmla="*/ 21 h 123"/>
                          <a:gd name="T4" fmla="*/ 222 w 243"/>
                          <a:gd name="T5" fmla="*/ 78 h 123"/>
                          <a:gd name="T6" fmla="*/ 243 w 243"/>
                          <a:gd name="T7" fmla="*/ 97 h 123"/>
                          <a:gd name="T8" fmla="*/ 222 w 243"/>
                          <a:gd name="T9" fmla="*/ 123 h 123"/>
                          <a:gd name="T10" fmla="*/ 123 w 243"/>
                          <a:gd name="T11" fmla="*/ 43 h 123"/>
                          <a:gd name="T12" fmla="*/ 21 w 243"/>
                          <a:gd name="T13" fmla="*/ 123 h 123"/>
                          <a:gd name="T14" fmla="*/ 0 w 243"/>
                          <a:gd name="T15" fmla="*/ 97 h 123"/>
                          <a:gd name="T16" fmla="*/ 123 w 243"/>
                          <a:gd name="T17" fmla="*/ 0 h 123"/>
                          <a:gd name="T18" fmla="*/ 123 w 243"/>
                          <a:gd name="T19" fmla="*/ 0 h 123"/>
                          <a:gd name="T20" fmla="*/ 123 w 243"/>
                          <a:gd name="T21" fmla="*/ 0 h 123"/>
                          <a:gd name="T22" fmla="*/ 123 w 243"/>
                          <a:gd name="T23" fmla="*/ 0 h 123"/>
                          <a:gd name="T24" fmla="*/ 123 w 243"/>
                          <a:gd name="T25" fmla="*/ 0 h 123"/>
                          <a:gd name="T26" fmla="*/ 179 w 243"/>
                          <a:gd name="T27" fmla="*/ 45 h 123"/>
                          <a:gd name="T28" fmla="*/ 179 w 243"/>
                          <a:gd name="T29" fmla="*/ 21 h 12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</a:cxnLst>
                        <a:rect l="0" t="0" r="r" b="b"/>
                        <a:pathLst>
                          <a:path w="243" h="123">
                            <a:moveTo>
                              <a:pt x="179" y="21"/>
                            </a:moveTo>
                            <a:lnTo>
                              <a:pt x="222" y="21"/>
                            </a:lnTo>
                            <a:lnTo>
                              <a:pt x="222" y="78"/>
                            </a:lnTo>
                            <a:lnTo>
                              <a:pt x="243" y="97"/>
                            </a:lnTo>
                            <a:lnTo>
                              <a:pt x="222" y="123"/>
                            </a:lnTo>
                            <a:lnTo>
                              <a:pt x="123" y="43"/>
                            </a:lnTo>
                            <a:lnTo>
                              <a:pt x="21" y="123"/>
                            </a:lnTo>
                            <a:lnTo>
                              <a:pt x="0" y="97"/>
                            </a:lnTo>
                            <a:lnTo>
                              <a:pt x="123" y="0"/>
                            </a:lnTo>
                            <a:lnTo>
                              <a:pt x="123" y="0"/>
                            </a:lnTo>
                            <a:lnTo>
                              <a:pt x="123" y="0"/>
                            </a:lnTo>
                            <a:lnTo>
                              <a:pt x="123" y="0"/>
                            </a:lnTo>
                            <a:lnTo>
                              <a:pt x="123" y="0"/>
                            </a:lnTo>
                            <a:lnTo>
                              <a:pt x="179" y="45"/>
                            </a:lnTo>
                            <a:lnTo>
                              <a:pt x="179" y="21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121920" tIns="60960" rIns="121920" bIns="60960" numCol="1" anchor="t" anchorCtr="0" compatLnSpc="1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17" name="Rectangle 5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584388" y="6120053"/>
                        <a:ext cx="41450" cy="2386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121920" tIns="60960" rIns="121920" bIns="60960" numCol="1" anchor="t" anchorCtr="0" compatLnSpc="1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18" name="Rectangle 5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584387" y="6189134"/>
                        <a:ext cx="41450" cy="2386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121920" tIns="60960" rIns="121920" bIns="60960" numCol="1" anchor="t" anchorCtr="0" compatLnSpc="1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19" name="Rectangle 5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520343" y="6120054"/>
                        <a:ext cx="41450" cy="2386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121920" tIns="60960" rIns="121920" bIns="60960" numCol="1" anchor="t" anchorCtr="0" compatLnSpc="1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20" name="Rectangle 5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517831" y="6189135"/>
                        <a:ext cx="43962" cy="2386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121920" tIns="60960" rIns="121920" bIns="60960" numCol="1" anchor="t" anchorCtr="0" compatLnSpc="1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21" name="Rectangle 5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544207" y="6156478"/>
                        <a:ext cx="41450" cy="2386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121920" tIns="60960" rIns="121920" bIns="60960" numCol="1" anchor="t" anchorCtr="0" compatLnSpc="1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cs typeface="+mn-ea"/>
                          <a:sym typeface="+mn-lt"/>
                        </a:endParaRPr>
                      </a:p>
                    </p:txBody>
                  </p:sp>
                </p:grpSp>
              </p:grpSp>
              <p:sp>
                <p:nvSpPr>
                  <p:cNvPr id="33" name="矩形 32"/>
                  <p:cNvSpPr/>
                  <p:nvPr/>
                </p:nvSpPr>
                <p:spPr>
                  <a:xfrm>
                    <a:off x="1964337" y="2613421"/>
                    <a:ext cx="3366484" cy="3312029"/>
                  </a:xfrm>
                  <a:prstGeom prst="rect">
                    <a:avLst/>
                  </a:prstGeom>
                  <a:noFill/>
                  <a:ln w="9525" cap="flat" cmpd="sng" algn="ctr">
                    <a:solidFill>
                      <a:srgbClr val="263A4F"/>
                    </a:solidFill>
                    <a:prstDash val="dash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" name="矩形 33"/>
                  <p:cNvSpPr/>
                  <p:nvPr/>
                </p:nvSpPr>
                <p:spPr>
                  <a:xfrm>
                    <a:off x="5330821" y="2601065"/>
                    <a:ext cx="3475101" cy="3312029"/>
                  </a:xfrm>
                  <a:prstGeom prst="rect">
                    <a:avLst/>
                  </a:prstGeom>
                  <a:noFill/>
                  <a:ln w="9525" cap="flat" cmpd="sng" algn="ctr">
                    <a:solidFill>
                      <a:srgbClr val="263A4F"/>
                    </a:solidFill>
                    <a:prstDash val="dash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pic>
                <p:nvPicPr>
                  <p:cNvPr id="4" name="图片 3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964521" y="2637403"/>
                    <a:ext cx="3089241" cy="2519797"/>
                  </a:xfrm>
                  <a:prstGeom prst="rect">
                    <a:avLst/>
                  </a:prstGeom>
                </p:spPr>
              </p:pic>
              <p:sp>
                <p:nvSpPr>
                  <p:cNvPr id="37" name="矩形 36"/>
                  <p:cNvSpPr/>
                  <p:nvPr/>
                </p:nvSpPr>
                <p:spPr>
                  <a:xfrm>
                    <a:off x="1964337" y="4963179"/>
                    <a:ext cx="3354128" cy="91381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en-US" altLang="zh-CN" sz="1600" b="1" dirty="0">
                        <a:solidFill>
                          <a:srgbClr val="FF0000"/>
                        </a:solidFill>
                        <a:cs typeface="+mn-ea"/>
                        <a:sym typeface="+mn-lt"/>
                      </a:rPr>
                      <a:t>2-</a:t>
                    </a:r>
                    <a:r>
                      <a:rPr lang="zh-CN" altLang="en-US" sz="1600" b="1" dirty="0">
                        <a:solidFill>
                          <a:srgbClr val="000000"/>
                        </a:solidFill>
                        <a:cs typeface="+mn-ea"/>
                        <a:sym typeface="+mn-lt"/>
                      </a:rPr>
                      <a:t>调度任务监控</a:t>
                    </a:r>
                    <a:endParaRPr lang="en-US" altLang="zh-CN" sz="1600" b="1" dirty="0">
                      <a:solidFill>
                        <a:srgbClr val="000000"/>
                      </a:solidFill>
                      <a:cs typeface="+mn-ea"/>
                      <a:sym typeface="+mn-lt"/>
                    </a:endParaRPr>
                  </a:p>
                  <a:p>
                    <a:pPr>
                      <a:lnSpc>
                        <a:spcPts val="2000"/>
                      </a:lnSpc>
                    </a:pPr>
                    <a:r>
                      <a:rPr kumimoji="1" lang="zh-CN" altLang="en-US" sz="1400" dirty="0">
                        <a:cs typeface="+mn-ea"/>
                        <a:sym typeface="+mn-lt"/>
                      </a:rPr>
                      <a:t>监控任务并提供异常任务的运维处理操作选择项，满足不同场景下的处理要求</a:t>
                    </a:r>
                    <a:endParaRPr lang="zh-CN" altLang="en-US" sz="1335" dirty="0">
                      <a:solidFill>
                        <a:srgbClr val="000000"/>
                      </a:solidFill>
                      <a:cs typeface="+mn-ea"/>
                      <a:sym typeface="+mn-lt"/>
                    </a:endParaRPr>
                  </a:p>
                </p:txBody>
              </p:sp>
              <p:pic>
                <p:nvPicPr>
                  <p:cNvPr id="38" name="图片 37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5522396" y="3573077"/>
                    <a:ext cx="3014835" cy="2306992"/>
                  </a:xfrm>
                  <a:prstGeom prst="rect">
                    <a:avLst/>
                  </a:prstGeom>
                </p:spPr>
              </p:pic>
              <p:sp>
                <p:nvSpPr>
                  <p:cNvPr id="39" name="矩形 38"/>
                  <p:cNvSpPr/>
                  <p:nvPr/>
                </p:nvSpPr>
                <p:spPr>
                  <a:xfrm>
                    <a:off x="5432287" y="2565428"/>
                    <a:ext cx="3354128" cy="1292148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en-US" altLang="zh-CN" sz="1600" b="1" dirty="0">
                        <a:solidFill>
                          <a:srgbClr val="FF0000"/>
                        </a:solidFill>
                        <a:cs typeface="+mn-ea"/>
                        <a:sym typeface="+mn-lt"/>
                      </a:rPr>
                      <a:t>3-</a:t>
                    </a:r>
                    <a:r>
                      <a:rPr lang="zh-CN" altLang="en-US" sz="1600" b="1" dirty="0">
                        <a:solidFill>
                          <a:srgbClr val="000000"/>
                        </a:solidFill>
                        <a:cs typeface="+mn-ea"/>
                        <a:sym typeface="+mn-lt"/>
                      </a:rPr>
                      <a:t>调度运维</a:t>
                    </a:r>
                    <a:endParaRPr lang="en-US" altLang="zh-CN" sz="1600" b="1" dirty="0">
                      <a:solidFill>
                        <a:srgbClr val="000000"/>
                      </a:solidFill>
                      <a:cs typeface="+mn-ea"/>
                      <a:sym typeface="+mn-lt"/>
                    </a:endParaRPr>
                  </a:p>
                  <a:p>
                    <a:pPr>
                      <a:lnSpc>
                        <a:spcPct val="150000"/>
                      </a:lnSpc>
                    </a:pPr>
                    <a:r>
                      <a:rPr kumimoji="1" lang="zh-CN" altLang="en-US" sz="1400" dirty="0">
                        <a:cs typeface="+mn-ea"/>
                        <a:sym typeface="+mn-lt"/>
                      </a:rPr>
                      <a:t>可查看任务依赖、运行日志并进行任务分析，主要用于</a:t>
                    </a:r>
                    <a:r>
                      <a:rPr lang="zh-CN" altLang="en-US" sz="1400" dirty="0">
                        <a:solidFill>
                          <a:srgbClr val="000000"/>
                        </a:solidFill>
                        <a:cs typeface="+mn-ea"/>
                        <a:sym typeface="+mn-lt"/>
                      </a:rPr>
                      <a:t>执行失败程序问题定位</a:t>
                    </a:r>
                    <a:endParaRPr lang="en-US" altLang="zh-CN" sz="1400" dirty="0">
                      <a:solidFill>
                        <a:srgbClr val="000000"/>
                      </a:solidFill>
                      <a:cs typeface="+mn-ea"/>
                      <a:sym typeface="+mn-lt"/>
                    </a:endParaRPr>
                  </a:p>
                  <a:p>
                    <a:pPr>
                      <a:lnSpc>
                        <a:spcPct val="150000"/>
                      </a:lnSpc>
                    </a:pPr>
                    <a:endParaRPr lang="zh-CN" altLang="en-US" sz="1335" dirty="0">
                      <a:solidFill>
                        <a:srgbClr val="000000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44" name="Freeform 626"/>
                <p:cNvSpPr>
                  <a:spLocks noEditPoints="1"/>
                </p:cNvSpPr>
                <p:nvPr/>
              </p:nvSpPr>
              <p:spPr bwMode="auto">
                <a:xfrm>
                  <a:off x="1827324" y="753798"/>
                  <a:ext cx="107644" cy="128841"/>
                </a:xfrm>
                <a:custGeom>
                  <a:avLst/>
                  <a:gdLst>
                    <a:gd name="T0" fmla="*/ 4 w 27"/>
                    <a:gd name="T1" fmla="*/ 23 h 27"/>
                    <a:gd name="T2" fmla="*/ 4 w 27"/>
                    <a:gd name="T3" fmla="*/ 22 h 27"/>
                    <a:gd name="T4" fmla="*/ 5 w 27"/>
                    <a:gd name="T5" fmla="*/ 21 h 27"/>
                    <a:gd name="T6" fmla="*/ 2 w 27"/>
                    <a:gd name="T7" fmla="*/ 17 h 27"/>
                    <a:gd name="T8" fmla="*/ 1 w 27"/>
                    <a:gd name="T9" fmla="*/ 17 h 27"/>
                    <a:gd name="T10" fmla="*/ 0 w 27"/>
                    <a:gd name="T11" fmla="*/ 16 h 27"/>
                    <a:gd name="T12" fmla="*/ 0 w 27"/>
                    <a:gd name="T13" fmla="*/ 14 h 27"/>
                    <a:gd name="T14" fmla="*/ 1 w 27"/>
                    <a:gd name="T15" fmla="*/ 13 h 27"/>
                    <a:gd name="T16" fmla="*/ 2 w 27"/>
                    <a:gd name="T17" fmla="*/ 13 h 27"/>
                    <a:gd name="T18" fmla="*/ 4 w 27"/>
                    <a:gd name="T19" fmla="*/ 8 h 27"/>
                    <a:gd name="T20" fmla="*/ 2 w 27"/>
                    <a:gd name="T21" fmla="*/ 7 h 27"/>
                    <a:gd name="T22" fmla="*/ 2 w 27"/>
                    <a:gd name="T23" fmla="*/ 6 h 27"/>
                    <a:gd name="T24" fmla="*/ 4 w 27"/>
                    <a:gd name="T25" fmla="*/ 4 h 27"/>
                    <a:gd name="T26" fmla="*/ 5 w 27"/>
                    <a:gd name="T27" fmla="*/ 4 h 27"/>
                    <a:gd name="T28" fmla="*/ 6 w 27"/>
                    <a:gd name="T29" fmla="*/ 5 h 27"/>
                    <a:gd name="T30" fmla="*/ 11 w 27"/>
                    <a:gd name="T31" fmla="*/ 3 h 27"/>
                    <a:gd name="T32" fmla="*/ 10 w 27"/>
                    <a:gd name="T33" fmla="*/ 1 h 27"/>
                    <a:gd name="T34" fmla="*/ 11 w 27"/>
                    <a:gd name="T35" fmla="*/ 0 h 27"/>
                    <a:gd name="T36" fmla="*/ 14 w 27"/>
                    <a:gd name="T37" fmla="*/ 0 h 27"/>
                    <a:gd name="T38" fmla="*/ 14 w 27"/>
                    <a:gd name="T39" fmla="*/ 1 h 27"/>
                    <a:gd name="T40" fmla="*/ 15 w 27"/>
                    <a:gd name="T41" fmla="*/ 2 h 27"/>
                    <a:gd name="T42" fmla="*/ 19 w 27"/>
                    <a:gd name="T43" fmla="*/ 4 h 27"/>
                    <a:gd name="T44" fmla="*/ 20 w 27"/>
                    <a:gd name="T45" fmla="*/ 2 h 27"/>
                    <a:gd name="T46" fmla="*/ 21 w 27"/>
                    <a:gd name="T47" fmla="*/ 2 h 27"/>
                    <a:gd name="T48" fmla="*/ 23 w 27"/>
                    <a:gd name="T49" fmla="*/ 4 h 27"/>
                    <a:gd name="T50" fmla="*/ 23 w 27"/>
                    <a:gd name="T51" fmla="*/ 5 h 27"/>
                    <a:gd name="T52" fmla="*/ 22 w 27"/>
                    <a:gd name="T53" fmla="*/ 6 h 27"/>
                    <a:gd name="T54" fmla="*/ 25 w 27"/>
                    <a:gd name="T55" fmla="*/ 11 h 27"/>
                    <a:gd name="T56" fmla="*/ 26 w 27"/>
                    <a:gd name="T57" fmla="*/ 10 h 27"/>
                    <a:gd name="T58" fmla="*/ 27 w 27"/>
                    <a:gd name="T59" fmla="*/ 11 h 27"/>
                    <a:gd name="T60" fmla="*/ 27 w 27"/>
                    <a:gd name="T61" fmla="*/ 14 h 27"/>
                    <a:gd name="T62" fmla="*/ 27 w 27"/>
                    <a:gd name="T63" fmla="*/ 14 h 27"/>
                    <a:gd name="T64" fmla="*/ 25 w 27"/>
                    <a:gd name="T65" fmla="*/ 15 h 27"/>
                    <a:gd name="T66" fmla="*/ 24 w 27"/>
                    <a:gd name="T67" fmla="*/ 19 h 27"/>
                    <a:gd name="T68" fmla="*/ 25 w 27"/>
                    <a:gd name="T69" fmla="*/ 20 h 27"/>
                    <a:gd name="T70" fmla="*/ 25 w 27"/>
                    <a:gd name="T71" fmla="*/ 21 h 27"/>
                    <a:gd name="T72" fmla="*/ 23 w 27"/>
                    <a:gd name="T73" fmla="*/ 23 h 27"/>
                    <a:gd name="T74" fmla="*/ 22 w 27"/>
                    <a:gd name="T75" fmla="*/ 23 h 27"/>
                    <a:gd name="T76" fmla="*/ 21 w 27"/>
                    <a:gd name="T77" fmla="*/ 22 h 27"/>
                    <a:gd name="T78" fmla="*/ 17 w 27"/>
                    <a:gd name="T79" fmla="*/ 25 h 27"/>
                    <a:gd name="T80" fmla="*/ 17 w 27"/>
                    <a:gd name="T81" fmla="*/ 26 h 27"/>
                    <a:gd name="T82" fmla="*/ 16 w 27"/>
                    <a:gd name="T83" fmla="*/ 27 h 27"/>
                    <a:gd name="T84" fmla="*/ 14 w 27"/>
                    <a:gd name="T85" fmla="*/ 27 h 27"/>
                    <a:gd name="T86" fmla="*/ 13 w 27"/>
                    <a:gd name="T87" fmla="*/ 27 h 27"/>
                    <a:gd name="T88" fmla="*/ 13 w 27"/>
                    <a:gd name="T89" fmla="*/ 25 h 27"/>
                    <a:gd name="T90" fmla="*/ 8 w 27"/>
                    <a:gd name="T91" fmla="*/ 24 h 27"/>
                    <a:gd name="T92" fmla="*/ 7 w 27"/>
                    <a:gd name="T93" fmla="*/ 25 h 27"/>
                    <a:gd name="T94" fmla="*/ 6 w 27"/>
                    <a:gd name="T95" fmla="*/ 25 h 27"/>
                    <a:gd name="T96" fmla="*/ 4 w 27"/>
                    <a:gd name="T97" fmla="*/ 23 h 27"/>
                    <a:gd name="T98" fmla="*/ 19 w 27"/>
                    <a:gd name="T99" fmla="*/ 18 h 27"/>
                    <a:gd name="T100" fmla="*/ 18 w 27"/>
                    <a:gd name="T101" fmla="*/ 9 h 27"/>
                    <a:gd name="T102" fmla="*/ 9 w 27"/>
                    <a:gd name="T103" fmla="*/ 9 h 27"/>
                    <a:gd name="T104" fmla="*/ 9 w 27"/>
                    <a:gd name="T105" fmla="*/ 19 h 27"/>
                    <a:gd name="T106" fmla="*/ 19 w 27"/>
                    <a:gd name="T107" fmla="*/ 18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7" h="27">
                      <a:moveTo>
                        <a:pt x="4" y="23"/>
                      </a:moveTo>
                      <a:cubicBezTo>
                        <a:pt x="4" y="23"/>
                        <a:pt x="4" y="23"/>
                        <a:pt x="4" y="22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4" y="20"/>
                        <a:pt x="3" y="18"/>
                        <a:pt x="2" y="17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1" y="17"/>
                        <a:pt x="0" y="17"/>
                        <a:pt x="0" y="16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3"/>
                        <a:pt x="0" y="13"/>
                        <a:pt x="1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2" y="11"/>
                        <a:pt x="3" y="9"/>
                        <a:pt x="4" y="8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7"/>
                        <a:pt x="2" y="6"/>
                        <a:pt x="2" y="6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5" y="4"/>
                        <a:pt x="5" y="4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7" y="4"/>
                        <a:pt x="9" y="3"/>
                        <a:pt x="11" y="3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1"/>
                        <a:pt x="11" y="0"/>
                        <a:pt x="11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4" y="1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6" y="2"/>
                        <a:pt x="18" y="3"/>
                        <a:pt x="19" y="4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23" y="4"/>
                        <a:pt x="23" y="4"/>
                        <a:pt x="23" y="4"/>
                      </a:cubicBezTo>
                      <a:cubicBezTo>
                        <a:pt x="24" y="4"/>
                        <a:pt x="24" y="5"/>
                        <a:pt x="23" y="5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7"/>
                        <a:pt x="24" y="9"/>
                        <a:pt x="25" y="11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7" y="10"/>
                        <a:pt x="27" y="11"/>
                        <a:pt x="27" y="11"/>
                      </a:cubicBezTo>
                      <a:cubicBezTo>
                        <a:pt x="27" y="14"/>
                        <a:pt x="27" y="14"/>
                        <a:pt x="27" y="14"/>
                      </a:cubicBezTo>
                      <a:cubicBezTo>
                        <a:pt x="27" y="14"/>
                        <a:pt x="27" y="14"/>
                        <a:pt x="27" y="14"/>
                      </a:cubicBezTo>
                      <a:cubicBezTo>
                        <a:pt x="25" y="15"/>
                        <a:pt x="25" y="15"/>
                        <a:pt x="25" y="15"/>
                      </a:cubicBezTo>
                      <a:cubicBezTo>
                        <a:pt x="25" y="16"/>
                        <a:pt x="25" y="18"/>
                        <a:pt x="24" y="19"/>
                      </a:cubicBezTo>
                      <a:cubicBezTo>
                        <a:pt x="25" y="20"/>
                        <a:pt x="25" y="20"/>
                        <a:pt x="25" y="2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cubicBezTo>
                        <a:pt x="23" y="24"/>
                        <a:pt x="23" y="24"/>
                        <a:pt x="22" y="23"/>
                      </a:cubicBez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0" y="24"/>
                        <a:pt x="18" y="24"/>
                        <a:pt x="17" y="25"/>
                      </a:cubicBezTo>
                      <a:cubicBezTo>
                        <a:pt x="17" y="26"/>
                        <a:pt x="17" y="26"/>
                        <a:pt x="17" y="26"/>
                      </a:cubicBezTo>
                      <a:cubicBezTo>
                        <a:pt x="17" y="27"/>
                        <a:pt x="17" y="27"/>
                        <a:pt x="16" y="27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1" y="25"/>
                        <a:pt x="9" y="25"/>
                        <a:pt x="8" y="24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7" y="25"/>
                        <a:pt x="6" y="25"/>
                        <a:pt x="6" y="25"/>
                      </a:cubicBezTo>
                      <a:lnTo>
                        <a:pt x="4" y="23"/>
                      </a:lnTo>
                      <a:close/>
                      <a:moveTo>
                        <a:pt x="19" y="18"/>
                      </a:moveTo>
                      <a:cubicBezTo>
                        <a:pt x="21" y="15"/>
                        <a:pt x="21" y="11"/>
                        <a:pt x="18" y="9"/>
                      </a:cubicBezTo>
                      <a:cubicBezTo>
                        <a:pt x="15" y="6"/>
                        <a:pt x="11" y="7"/>
                        <a:pt x="9" y="9"/>
                      </a:cubicBezTo>
                      <a:cubicBezTo>
                        <a:pt x="6" y="12"/>
                        <a:pt x="7" y="16"/>
                        <a:pt x="9" y="19"/>
                      </a:cubicBezTo>
                      <a:cubicBezTo>
                        <a:pt x="12" y="21"/>
                        <a:pt x="16" y="21"/>
                        <a:pt x="19" y="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Rectangle 29"/>
                <p:cNvSpPr/>
                <p:nvPr/>
              </p:nvSpPr>
              <p:spPr>
                <a:xfrm>
                  <a:off x="761356" y="1205003"/>
                  <a:ext cx="3615150" cy="879952"/>
                </a:xfrm>
                <a:prstGeom prst="homePlate">
                  <a:avLst/>
                </a:prstGeom>
                <a:solidFill>
                  <a:srgbClr val="FBC32A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1219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 b="1" kern="0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矩形 47"/>
                <p:cNvSpPr/>
                <p:nvPr/>
              </p:nvSpPr>
              <p:spPr>
                <a:xfrm>
                  <a:off x="761356" y="2081428"/>
                  <a:ext cx="3132053" cy="3574234"/>
                </a:xfrm>
                <a:prstGeom prst="rect">
                  <a:avLst/>
                </a:prstGeom>
                <a:noFill/>
                <a:ln w="9525" cap="flat" cmpd="sng" algn="ctr">
                  <a:solidFill>
                    <a:srgbClr val="263A4F"/>
                  </a:solidFill>
                  <a:prstDash val="dash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49" name="图片 48"/>
              <p:cNvPicPr>
                <a:picLocks noChangeAspect="1"/>
              </p:cNvPicPr>
              <p:nvPr/>
            </p:nvPicPr>
            <p:blipFill rotWithShape="1">
              <a:blip r:embed="rId5"/>
              <a:srcRect l="-3400" t="-1456" r="20980" b="1456"/>
              <a:stretch>
                <a:fillRect/>
              </a:stretch>
            </p:blipFill>
            <p:spPr>
              <a:xfrm>
                <a:off x="386769" y="3823453"/>
                <a:ext cx="2961611" cy="1798204"/>
              </a:xfrm>
              <a:prstGeom prst="rect">
                <a:avLst/>
              </a:prstGeom>
            </p:spPr>
          </p:pic>
          <p:sp>
            <p:nvSpPr>
              <p:cNvPr id="50" name="矩形 49"/>
              <p:cNvSpPr/>
              <p:nvPr/>
            </p:nvSpPr>
            <p:spPr>
              <a:xfrm>
                <a:off x="474508" y="2272909"/>
                <a:ext cx="3043213" cy="12311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600" b="1" dirty="0">
                    <a:solidFill>
                      <a:srgbClr val="FF0000"/>
                    </a:solidFill>
                    <a:cs typeface="+mn-ea"/>
                    <a:sym typeface="+mn-lt"/>
                  </a:rPr>
                  <a:t>1-</a:t>
                </a:r>
                <a:r>
                  <a:rPr lang="zh-CN" altLang="en-US" sz="1600" b="1" dirty="0">
                    <a:solidFill>
                      <a:srgbClr val="000000"/>
                    </a:solidFill>
                    <a:cs typeface="+mn-ea"/>
                    <a:sym typeface="+mn-lt"/>
                  </a:rPr>
                  <a:t>调度任务编辑</a:t>
                </a:r>
                <a:endParaRPr lang="en-US" altLang="zh-CN" sz="1600" b="1" dirty="0">
                  <a:solidFill>
                    <a:srgbClr val="000000"/>
                  </a:solidFill>
                  <a:cs typeface="+mn-ea"/>
                  <a:sym typeface="+mn-lt"/>
                </a:endParaRPr>
              </a:p>
              <a:p>
                <a:pPr>
                  <a:lnSpc>
                    <a:spcPts val="2000"/>
                  </a:lnSpc>
                </a:pPr>
                <a:r>
                  <a:rPr kumimoji="1" lang="zh-CN" altLang="en-US" sz="1400" dirty="0">
                    <a:cs typeface="+mn-ea"/>
                    <a:sym typeface="+mn-lt"/>
                  </a:rPr>
                  <a:t>包括程序运行参数配置、外部依赖配置信息、调度配置输入输出表等，确保程序正常运行</a:t>
                </a:r>
                <a:endParaRPr lang="zh-CN" altLang="en-US" sz="1335" dirty="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6" name="文本框 133"/>
            <p:cNvSpPr txBox="1"/>
            <p:nvPr/>
          </p:nvSpPr>
          <p:spPr>
            <a:xfrm>
              <a:off x="1447259" y="1556393"/>
              <a:ext cx="1690301" cy="428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135" b="1" dirty="0">
                  <a:solidFill>
                    <a:srgbClr val="FFFFFF"/>
                  </a:solidFill>
                  <a:cs typeface="+mn-ea"/>
                  <a:sym typeface="+mn-lt"/>
                </a:rPr>
                <a:t>调度编辑</a:t>
              </a:r>
            </a:p>
          </p:txBody>
        </p:sp>
      </p:grpSp>
    </p:spTree>
  </p:cSld>
  <p:clrMapOvr>
    <a:masterClrMapping/>
  </p:clrMapOvr>
  <p:transition spd="slow" advClick="0" advTm="0">
    <p:split orient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2.1 </a:t>
            </a:r>
            <a:r>
              <a:rPr lang="en-US" altLang="en-US" dirty="0">
                <a:latin typeface="+mn-lt"/>
                <a:ea typeface="+mn-ea"/>
                <a:cs typeface="+mn-ea"/>
                <a:sym typeface="+mn-lt"/>
              </a:rPr>
              <a:t>数据开发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功能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—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调度监控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C12DCF73-9EDD-478D-A1F7-E71F82D741C2}"/>
              </a:ext>
            </a:extLst>
          </p:cNvPr>
          <p:cNvGrpSpPr/>
          <p:nvPr/>
        </p:nvGrpSpPr>
        <p:grpSpPr>
          <a:xfrm>
            <a:off x="393065" y="1905363"/>
            <a:ext cx="3616066" cy="4479122"/>
            <a:chOff x="201763" y="1477601"/>
            <a:chExt cx="3616066" cy="4479122"/>
          </a:xfrm>
        </p:grpSpPr>
        <p:sp>
          <p:nvSpPr>
            <p:cNvPr id="19" name="矩形 18"/>
            <p:cNvSpPr/>
            <p:nvPr/>
          </p:nvSpPr>
          <p:spPr>
            <a:xfrm>
              <a:off x="438087" y="1477601"/>
              <a:ext cx="2920992" cy="380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09600">
                <a:lnSpc>
                  <a:spcPct val="13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操作</a:t>
              </a:r>
              <a:r>
                <a:rPr lang="en-US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路径：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任务调度</a:t>
              </a:r>
              <a:r>
                <a:rPr lang="en-US" altLang="zh-CN" sz="1600" dirty="0">
                  <a:solidFill>
                    <a:srgbClr val="000000"/>
                  </a:solidFill>
                  <a:cs typeface="+mn-ea"/>
                  <a:sym typeface="+mn-lt"/>
                </a:rPr>
                <a:t>-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任务编辑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01763" y="1600201"/>
              <a:ext cx="226873" cy="163212"/>
              <a:chOff x="3039901" y="3993352"/>
              <a:chExt cx="330789" cy="237969"/>
            </a:xfrm>
          </p:grpSpPr>
          <p:sp>
            <p:nvSpPr>
              <p:cNvPr id="22" name="燕尾形 19"/>
              <p:cNvSpPr/>
              <p:nvPr/>
            </p:nvSpPr>
            <p:spPr>
              <a:xfrm>
                <a:off x="3039901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燕尾形 20"/>
              <p:cNvSpPr/>
              <p:nvPr/>
            </p:nvSpPr>
            <p:spPr>
              <a:xfrm>
                <a:off x="3138625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燕尾形 21"/>
              <p:cNvSpPr/>
              <p:nvPr/>
            </p:nvSpPr>
            <p:spPr>
              <a:xfrm>
                <a:off x="3237349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8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211214" y="2191143"/>
              <a:ext cx="226873" cy="163212"/>
              <a:chOff x="3039901" y="3993352"/>
              <a:chExt cx="330789" cy="237969"/>
            </a:xfrm>
          </p:grpSpPr>
          <p:sp>
            <p:nvSpPr>
              <p:cNvPr id="30" name="燕尾形 19"/>
              <p:cNvSpPr/>
              <p:nvPr/>
            </p:nvSpPr>
            <p:spPr>
              <a:xfrm>
                <a:off x="3039901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燕尾形 20"/>
              <p:cNvSpPr/>
              <p:nvPr/>
            </p:nvSpPr>
            <p:spPr>
              <a:xfrm>
                <a:off x="3138625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燕尾形 21"/>
              <p:cNvSpPr/>
              <p:nvPr/>
            </p:nvSpPr>
            <p:spPr>
              <a:xfrm>
                <a:off x="3237349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8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415936" y="1924850"/>
              <a:ext cx="3401893" cy="40318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09600">
                <a:lnSpc>
                  <a:spcPct val="20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调度任务编辑步骤</a:t>
              </a:r>
              <a:r>
                <a:rPr lang="en-US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：</a:t>
              </a:r>
            </a:p>
            <a:p>
              <a:pPr defTabSz="6096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①输入输出表配置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②运行参数配置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200000"/>
                </a:lnSpc>
              </a:pPr>
              <a:r>
                <a:rPr lang="en-US" altLang="zh-CN" sz="1600" dirty="0">
                  <a:solidFill>
                    <a:srgbClr val="000000"/>
                  </a:solidFill>
                  <a:cs typeface="+mn-ea"/>
                  <a:sym typeface="+mn-lt"/>
                </a:rPr>
                <a:t>	a.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程序开始时间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200000"/>
                </a:lnSpc>
              </a:pPr>
              <a:r>
                <a:rPr lang="en-US" altLang="zh-CN" sz="1600" dirty="0">
                  <a:solidFill>
                    <a:srgbClr val="000000"/>
                  </a:solidFill>
                  <a:cs typeface="+mn-ea"/>
                  <a:sym typeface="+mn-lt"/>
                </a:rPr>
                <a:t>   	b.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运行周期：分钟</a:t>
              </a:r>
              <a:r>
                <a:rPr lang="en-US" altLang="zh-CN" sz="1600" dirty="0">
                  <a:solidFill>
                    <a:srgbClr val="000000"/>
                  </a:solidFill>
                  <a:cs typeface="+mn-ea"/>
                  <a:sym typeface="+mn-lt"/>
                </a:rPr>
                <a:t>/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小时</a:t>
              </a:r>
              <a:r>
                <a:rPr lang="en-US" altLang="zh-CN" sz="1600" dirty="0">
                  <a:solidFill>
                    <a:srgbClr val="000000"/>
                  </a:solidFill>
                  <a:cs typeface="+mn-ea"/>
                  <a:sym typeface="+mn-lt"/>
                </a:rPr>
                <a:t>/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日</a:t>
              </a:r>
              <a:r>
                <a:rPr lang="en-US" altLang="zh-CN" sz="1600" dirty="0">
                  <a:solidFill>
                    <a:srgbClr val="000000"/>
                  </a:solidFill>
                  <a:cs typeface="+mn-ea"/>
                  <a:sym typeface="+mn-lt"/>
                </a:rPr>
                <a:t>/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月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200000"/>
                </a:lnSpc>
              </a:pPr>
              <a:r>
                <a:rPr lang="en-US" altLang="zh-CN" sz="1600" dirty="0">
                  <a:solidFill>
                    <a:srgbClr val="000000"/>
                  </a:solidFill>
                  <a:cs typeface="+mn-ea"/>
                  <a:sym typeface="+mn-lt"/>
                </a:rPr>
                <a:t>             (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与数据归集频率保持一致</a:t>
              </a:r>
              <a:r>
                <a:rPr lang="en-US" altLang="zh-CN" sz="1600" dirty="0">
                  <a:solidFill>
                    <a:srgbClr val="000000"/>
                  </a:solidFill>
                  <a:cs typeface="+mn-ea"/>
                  <a:sym typeface="+mn-lt"/>
                </a:rPr>
                <a:t>)</a:t>
              </a:r>
            </a:p>
            <a:p>
              <a:pPr defTabSz="609600">
                <a:lnSpc>
                  <a:spcPct val="200000"/>
                </a:lnSpc>
              </a:pPr>
              <a:r>
                <a:rPr lang="en-US" altLang="zh-CN" sz="1600" dirty="0">
                  <a:solidFill>
                    <a:srgbClr val="000000"/>
                  </a:solidFill>
                  <a:cs typeface="+mn-ea"/>
                  <a:sym typeface="+mn-lt"/>
                </a:rPr>
                <a:t>           c.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重做次数等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③外部依赖配置信息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l="-3400" t="-1456" r="20980" b="1456"/>
          <a:stretch>
            <a:fillRect/>
          </a:stretch>
        </p:blipFill>
        <p:spPr>
          <a:xfrm>
            <a:off x="4191248" y="1765839"/>
            <a:ext cx="7836625" cy="4758171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357842" y="854771"/>
            <a:ext cx="4220012" cy="432000"/>
            <a:chOff x="0" y="740471"/>
            <a:chExt cx="4220012" cy="432000"/>
          </a:xfrm>
        </p:grpSpPr>
        <p:grpSp>
          <p:nvGrpSpPr>
            <p:cNvPr id="18" name="组合 17"/>
            <p:cNvGrpSpPr/>
            <p:nvPr/>
          </p:nvGrpSpPr>
          <p:grpSpPr>
            <a:xfrm>
              <a:off x="0" y="740471"/>
              <a:ext cx="2758006" cy="432000"/>
              <a:chOff x="0" y="562671"/>
              <a:chExt cx="2758006" cy="432000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0" y="562671"/>
                <a:ext cx="1296000" cy="432000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1200" b="1" dirty="0">
                    <a:cs typeface="+mn-ea"/>
                    <a:sym typeface="+mn-lt"/>
                  </a:rPr>
                  <a:t>1</a:t>
                </a:r>
                <a:r>
                  <a:rPr lang="zh-CN" altLang="en-US" sz="1200" b="1" dirty="0">
                    <a:cs typeface="+mn-ea"/>
                    <a:sym typeface="+mn-lt"/>
                  </a:rPr>
                  <a:t>、调度编辑</a:t>
                </a:r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1462006" y="562671"/>
                <a:ext cx="1296000" cy="432000"/>
              </a:xfrm>
              <a:prstGeom prst="roundRect">
                <a:avLst/>
              </a:prstGeom>
              <a:solidFill>
                <a:srgbClr val="E2E3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1200" b="1" dirty="0">
                    <a:cs typeface="+mn-ea"/>
                    <a:sym typeface="+mn-lt"/>
                  </a:rPr>
                  <a:t>2</a:t>
                </a:r>
                <a:r>
                  <a:rPr lang="zh-CN" altLang="en-US" sz="1200" b="1" dirty="0">
                    <a:cs typeface="+mn-ea"/>
                    <a:sym typeface="+mn-lt"/>
                  </a:rPr>
                  <a:t>、调度监控</a:t>
                </a:r>
              </a:p>
            </p:txBody>
          </p:sp>
        </p:grpSp>
        <p:sp>
          <p:nvSpPr>
            <p:cNvPr id="17" name="圆角矩形 16"/>
            <p:cNvSpPr/>
            <p:nvPr/>
          </p:nvSpPr>
          <p:spPr>
            <a:xfrm>
              <a:off x="2924012" y="7404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3</a:t>
              </a:r>
              <a:r>
                <a:rPr lang="zh-CN" altLang="en-US" sz="1200" b="1" dirty="0">
                  <a:cs typeface="+mn-ea"/>
                  <a:sym typeface="+mn-lt"/>
                </a:rPr>
                <a:t>、调度运维</a:t>
              </a:r>
            </a:p>
          </p:txBody>
        </p:sp>
      </p:grpSp>
    </p:spTree>
  </p:cSld>
  <p:clrMapOvr>
    <a:masterClrMapping/>
  </p:clrMapOvr>
  <p:transition spd="slow" advClick="0" advTm="0">
    <p:split orient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2.1 </a:t>
            </a:r>
            <a:r>
              <a:rPr lang="en-US" altLang="en-US" dirty="0">
                <a:latin typeface="+mn-lt"/>
                <a:ea typeface="+mn-ea"/>
                <a:cs typeface="+mn-ea"/>
                <a:sym typeface="+mn-lt"/>
              </a:rPr>
              <a:t>数据开发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功能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—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调度监控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69278871-D8AD-4441-8AB7-A4D49CAC2526}"/>
              </a:ext>
            </a:extLst>
          </p:cNvPr>
          <p:cNvGrpSpPr/>
          <p:nvPr/>
        </p:nvGrpSpPr>
        <p:grpSpPr>
          <a:xfrm>
            <a:off x="635844" y="2491296"/>
            <a:ext cx="3544737" cy="3001794"/>
            <a:chOff x="201763" y="1477601"/>
            <a:chExt cx="3544737" cy="3001794"/>
          </a:xfrm>
        </p:grpSpPr>
        <p:sp>
          <p:nvSpPr>
            <p:cNvPr id="19" name="矩形 18"/>
            <p:cNvSpPr/>
            <p:nvPr/>
          </p:nvSpPr>
          <p:spPr>
            <a:xfrm>
              <a:off x="438087" y="1477601"/>
              <a:ext cx="2920992" cy="380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09600">
                <a:lnSpc>
                  <a:spcPct val="13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操作</a:t>
              </a:r>
              <a:r>
                <a:rPr lang="en-US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路径：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任务调度</a:t>
              </a:r>
              <a:r>
                <a:rPr lang="en-US" altLang="zh-CN" sz="1600" dirty="0">
                  <a:solidFill>
                    <a:srgbClr val="000000"/>
                  </a:solidFill>
                  <a:cs typeface="+mn-ea"/>
                  <a:sym typeface="+mn-lt"/>
                </a:rPr>
                <a:t>-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任务监控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01763" y="1600201"/>
              <a:ext cx="226873" cy="163212"/>
              <a:chOff x="3039901" y="3993352"/>
              <a:chExt cx="330789" cy="237969"/>
            </a:xfrm>
          </p:grpSpPr>
          <p:sp>
            <p:nvSpPr>
              <p:cNvPr id="22" name="燕尾形 19"/>
              <p:cNvSpPr/>
              <p:nvPr/>
            </p:nvSpPr>
            <p:spPr>
              <a:xfrm>
                <a:off x="3039901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燕尾形 20"/>
              <p:cNvSpPr/>
              <p:nvPr/>
            </p:nvSpPr>
            <p:spPr>
              <a:xfrm>
                <a:off x="3138625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燕尾形 21"/>
              <p:cNvSpPr/>
              <p:nvPr/>
            </p:nvSpPr>
            <p:spPr>
              <a:xfrm>
                <a:off x="3237349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8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211214" y="2191143"/>
              <a:ext cx="226873" cy="163212"/>
              <a:chOff x="3039901" y="3993352"/>
              <a:chExt cx="330789" cy="237969"/>
            </a:xfrm>
          </p:grpSpPr>
          <p:sp>
            <p:nvSpPr>
              <p:cNvPr id="30" name="燕尾形 19"/>
              <p:cNvSpPr/>
              <p:nvPr/>
            </p:nvSpPr>
            <p:spPr>
              <a:xfrm>
                <a:off x="3039901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燕尾形 20"/>
              <p:cNvSpPr/>
              <p:nvPr/>
            </p:nvSpPr>
            <p:spPr>
              <a:xfrm>
                <a:off x="3138625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燕尾形 21"/>
              <p:cNvSpPr/>
              <p:nvPr/>
            </p:nvSpPr>
            <p:spPr>
              <a:xfrm>
                <a:off x="3237349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8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415937" y="1924850"/>
              <a:ext cx="3330563" cy="25545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600">
                <a:lnSpc>
                  <a:spcPct val="20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调度任务监控</a:t>
              </a:r>
              <a:endParaRPr lang="en-US" altLang="zh-CN" sz="1600" b="1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查看调度、依赖、执行日志</a:t>
              </a: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，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监控作业执行情况，并提供异常任务的运维处理操作选择项，满足不同场景下的处理要求。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34876" y="797621"/>
            <a:ext cx="4220012" cy="432000"/>
            <a:chOff x="0" y="740471"/>
            <a:chExt cx="4220012" cy="432000"/>
          </a:xfrm>
        </p:grpSpPr>
        <p:grpSp>
          <p:nvGrpSpPr>
            <p:cNvPr id="18" name="组合 17"/>
            <p:cNvGrpSpPr/>
            <p:nvPr/>
          </p:nvGrpSpPr>
          <p:grpSpPr>
            <a:xfrm>
              <a:off x="0" y="740471"/>
              <a:ext cx="2758006" cy="432000"/>
              <a:chOff x="0" y="562671"/>
              <a:chExt cx="2758006" cy="432000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0" y="562671"/>
                <a:ext cx="1296000" cy="432000"/>
              </a:xfrm>
              <a:prstGeom prst="roundRect">
                <a:avLst/>
              </a:prstGeom>
              <a:solidFill>
                <a:srgbClr val="E2E3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1200" b="1" dirty="0">
                    <a:cs typeface="+mn-ea"/>
                    <a:sym typeface="+mn-lt"/>
                  </a:rPr>
                  <a:t>1</a:t>
                </a:r>
                <a:r>
                  <a:rPr lang="zh-CN" altLang="en-US" sz="1200" b="1" dirty="0">
                    <a:cs typeface="+mn-ea"/>
                    <a:sym typeface="+mn-lt"/>
                  </a:rPr>
                  <a:t>、调度编辑</a:t>
                </a:r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1462006" y="562671"/>
                <a:ext cx="1296000" cy="4320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1200" b="1" dirty="0">
                    <a:cs typeface="+mn-ea"/>
                    <a:sym typeface="+mn-lt"/>
                  </a:rPr>
                  <a:t>2</a:t>
                </a:r>
                <a:r>
                  <a:rPr lang="zh-CN" altLang="en-US" sz="1200" b="1" dirty="0">
                    <a:cs typeface="+mn-ea"/>
                    <a:sym typeface="+mn-lt"/>
                  </a:rPr>
                  <a:t>、调度监控</a:t>
                </a:r>
              </a:p>
            </p:txBody>
          </p:sp>
        </p:grpSp>
        <p:sp>
          <p:nvSpPr>
            <p:cNvPr id="17" name="圆角矩形 16"/>
            <p:cNvSpPr/>
            <p:nvPr/>
          </p:nvSpPr>
          <p:spPr>
            <a:xfrm>
              <a:off x="2924012" y="740471"/>
              <a:ext cx="1296000" cy="432000"/>
            </a:xfrm>
            <a:prstGeom prst="roundRect">
              <a:avLst/>
            </a:prstGeom>
            <a:solidFill>
              <a:srgbClr val="E2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3</a:t>
              </a:r>
              <a:r>
                <a:rPr lang="zh-CN" altLang="en-US" sz="1200" b="1" dirty="0">
                  <a:cs typeface="+mn-ea"/>
                  <a:sym typeface="+mn-lt"/>
                </a:rPr>
                <a:t>、调度运维</a:t>
              </a: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r="42790"/>
          <a:stretch>
            <a:fillRect/>
          </a:stretch>
        </p:blipFill>
        <p:spPr>
          <a:xfrm>
            <a:off x="4519462" y="1387106"/>
            <a:ext cx="7356475" cy="521017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split orient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2.1 </a:t>
            </a:r>
            <a:r>
              <a:rPr lang="en-US" altLang="en-US" dirty="0">
                <a:latin typeface="+mn-lt"/>
                <a:ea typeface="+mn-ea"/>
                <a:cs typeface="+mn-ea"/>
                <a:sym typeface="+mn-lt"/>
              </a:rPr>
              <a:t>数据开发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功能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—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调度运维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l="13956" t="8556" r="9072"/>
          <a:stretch>
            <a:fillRect/>
          </a:stretch>
        </p:blipFill>
        <p:spPr>
          <a:xfrm>
            <a:off x="3772598" y="1816322"/>
            <a:ext cx="8114982" cy="4499026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D82869F1-421B-41EE-B466-513AD8CA755A}"/>
              </a:ext>
            </a:extLst>
          </p:cNvPr>
          <p:cNvGrpSpPr/>
          <p:nvPr/>
        </p:nvGrpSpPr>
        <p:grpSpPr>
          <a:xfrm>
            <a:off x="326316" y="1646961"/>
            <a:ext cx="3205407" cy="4837747"/>
            <a:chOff x="201763" y="1477601"/>
            <a:chExt cx="3205407" cy="4837747"/>
          </a:xfrm>
        </p:grpSpPr>
        <p:sp>
          <p:nvSpPr>
            <p:cNvPr id="19" name="矩形 18"/>
            <p:cNvSpPr/>
            <p:nvPr/>
          </p:nvSpPr>
          <p:spPr>
            <a:xfrm>
              <a:off x="438087" y="1477601"/>
              <a:ext cx="2920992" cy="6991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09600">
                <a:lnSpc>
                  <a:spcPct val="13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操作</a:t>
              </a:r>
              <a:r>
                <a:rPr lang="en-US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路径：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任务调度</a:t>
              </a:r>
              <a:r>
                <a:rPr lang="en-US" altLang="zh-CN" sz="1600" dirty="0">
                  <a:solidFill>
                    <a:srgbClr val="000000"/>
                  </a:solidFill>
                  <a:cs typeface="+mn-ea"/>
                  <a:sym typeface="+mn-lt"/>
                </a:rPr>
                <a:t>-</a:t>
              </a: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任务监控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130000"/>
                </a:lnSpc>
              </a:pP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01763" y="1600201"/>
              <a:ext cx="226873" cy="163212"/>
              <a:chOff x="3039901" y="3993352"/>
              <a:chExt cx="330789" cy="237969"/>
            </a:xfrm>
          </p:grpSpPr>
          <p:sp>
            <p:nvSpPr>
              <p:cNvPr id="22" name="燕尾形 19"/>
              <p:cNvSpPr/>
              <p:nvPr/>
            </p:nvSpPr>
            <p:spPr>
              <a:xfrm>
                <a:off x="3039901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燕尾形 20"/>
              <p:cNvSpPr/>
              <p:nvPr/>
            </p:nvSpPr>
            <p:spPr>
              <a:xfrm>
                <a:off x="3138625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燕尾形 21"/>
              <p:cNvSpPr/>
              <p:nvPr/>
            </p:nvSpPr>
            <p:spPr>
              <a:xfrm>
                <a:off x="3237349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8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211214" y="2191143"/>
              <a:ext cx="226873" cy="163212"/>
              <a:chOff x="3039901" y="3993352"/>
              <a:chExt cx="330789" cy="237969"/>
            </a:xfrm>
          </p:grpSpPr>
          <p:sp>
            <p:nvSpPr>
              <p:cNvPr id="30" name="燕尾形 19"/>
              <p:cNvSpPr/>
              <p:nvPr/>
            </p:nvSpPr>
            <p:spPr>
              <a:xfrm>
                <a:off x="3039901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燕尾形 20"/>
              <p:cNvSpPr/>
              <p:nvPr/>
            </p:nvSpPr>
            <p:spPr>
              <a:xfrm>
                <a:off x="3138625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燕尾形 21"/>
              <p:cNvSpPr/>
              <p:nvPr/>
            </p:nvSpPr>
            <p:spPr>
              <a:xfrm>
                <a:off x="3237349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8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438086" y="1954119"/>
              <a:ext cx="2441694" cy="14949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09600">
                <a:lnSpc>
                  <a:spcPct val="20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调度运维使用场景：</a:t>
              </a:r>
              <a:endParaRPr lang="en-US" altLang="en-US" sz="1600" b="1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①手工运行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②执行失败程序问题定位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17443" y="4045017"/>
              <a:ext cx="226873" cy="163212"/>
              <a:chOff x="3039901" y="3993352"/>
              <a:chExt cx="330789" cy="237969"/>
            </a:xfrm>
          </p:grpSpPr>
          <p:sp>
            <p:nvSpPr>
              <p:cNvPr id="35" name="燕尾形 19"/>
              <p:cNvSpPr/>
              <p:nvPr/>
            </p:nvSpPr>
            <p:spPr>
              <a:xfrm>
                <a:off x="3039901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燕尾形 20"/>
              <p:cNvSpPr/>
              <p:nvPr/>
            </p:nvSpPr>
            <p:spPr>
              <a:xfrm>
                <a:off x="3138625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燕尾形 21"/>
              <p:cNvSpPr/>
              <p:nvPr/>
            </p:nvSpPr>
            <p:spPr>
              <a:xfrm>
                <a:off x="3237349" y="3993352"/>
                <a:ext cx="133341" cy="237969"/>
              </a:xfrm>
              <a:prstGeom prst="chevron">
                <a:avLst/>
              </a:prstGeom>
              <a:solidFill>
                <a:srgbClr val="1487D5">
                  <a:alpha val="8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487396" y="3760803"/>
              <a:ext cx="2919774" cy="25545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600">
                <a:lnSpc>
                  <a:spcPct val="20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cs typeface="+mn-ea"/>
                  <a:sym typeface="+mn-lt"/>
                </a:rPr>
                <a:t>调度运维操作：</a:t>
              </a:r>
              <a:endParaRPr lang="en-US" altLang="en-US" sz="1600" b="1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①重做当前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②重做后续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③强制执行</a:t>
              </a:r>
              <a:endParaRPr lang="en-US" altLang="zh-CN" sz="1600" dirty="0">
                <a:solidFill>
                  <a:srgbClr val="000000"/>
                </a:solidFill>
                <a:cs typeface="+mn-ea"/>
                <a:sym typeface="+mn-lt"/>
              </a:endParaRPr>
            </a:p>
            <a:p>
              <a:pPr defTabSz="6096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cs typeface="+mn-ea"/>
                  <a:sym typeface="+mn-lt"/>
                </a:rPr>
                <a:t>④强制通过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00586" y="763331"/>
            <a:ext cx="4220012" cy="432000"/>
            <a:chOff x="0" y="740471"/>
            <a:chExt cx="4220012" cy="432000"/>
          </a:xfrm>
        </p:grpSpPr>
        <p:grpSp>
          <p:nvGrpSpPr>
            <p:cNvPr id="28" name="组合 27"/>
            <p:cNvGrpSpPr/>
            <p:nvPr/>
          </p:nvGrpSpPr>
          <p:grpSpPr>
            <a:xfrm>
              <a:off x="0" y="740471"/>
              <a:ext cx="2758006" cy="432000"/>
              <a:chOff x="0" y="562671"/>
              <a:chExt cx="2758006" cy="432000"/>
            </a:xfrm>
          </p:grpSpPr>
          <p:sp>
            <p:nvSpPr>
              <p:cNvPr id="39" name="圆角矩形 38"/>
              <p:cNvSpPr/>
              <p:nvPr/>
            </p:nvSpPr>
            <p:spPr>
              <a:xfrm>
                <a:off x="0" y="562671"/>
                <a:ext cx="1296000" cy="432000"/>
              </a:xfrm>
              <a:prstGeom prst="roundRect">
                <a:avLst/>
              </a:prstGeom>
              <a:solidFill>
                <a:srgbClr val="E2E3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1200" b="1" dirty="0">
                    <a:cs typeface="+mn-ea"/>
                    <a:sym typeface="+mn-lt"/>
                  </a:rPr>
                  <a:t>1</a:t>
                </a:r>
                <a:r>
                  <a:rPr lang="zh-CN" altLang="en-US" sz="1200" b="1" dirty="0">
                    <a:cs typeface="+mn-ea"/>
                    <a:sym typeface="+mn-lt"/>
                  </a:rPr>
                  <a:t>、调度编辑</a:t>
                </a:r>
              </a:p>
            </p:txBody>
          </p:sp>
          <p:sp>
            <p:nvSpPr>
              <p:cNvPr id="40" name="圆角矩形 39"/>
              <p:cNvSpPr/>
              <p:nvPr/>
            </p:nvSpPr>
            <p:spPr>
              <a:xfrm>
                <a:off x="1462006" y="562671"/>
                <a:ext cx="1296000" cy="432000"/>
              </a:xfrm>
              <a:prstGeom prst="roundRect">
                <a:avLst/>
              </a:prstGeom>
              <a:solidFill>
                <a:srgbClr val="E2E3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1200" b="1" dirty="0">
                    <a:cs typeface="+mn-ea"/>
                    <a:sym typeface="+mn-lt"/>
                  </a:rPr>
                  <a:t>2</a:t>
                </a:r>
                <a:r>
                  <a:rPr lang="zh-CN" altLang="en-US" sz="1200" b="1" dirty="0">
                    <a:cs typeface="+mn-ea"/>
                    <a:sym typeface="+mn-lt"/>
                  </a:rPr>
                  <a:t>、调度监控</a:t>
                </a:r>
              </a:p>
            </p:txBody>
          </p:sp>
        </p:grpSp>
        <p:sp>
          <p:nvSpPr>
            <p:cNvPr id="38" name="圆角矩形 37"/>
            <p:cNvSpPr/>
            <p:nvPr/>
          </p:nvSpPr>
          <p:spPr>
            <a:xfrm>
              <a:off x="2924012" y="740471"/>
              <a:ext cx="1296000" cy="4320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cs typeface="+mn-ea"/>
                  <a:sym typeface="+mn-lt"/>
                </a:rPr>
                <a:t>3</a:t>
              </a:r>
              <a:r>
                <a:rPr lang="zh-CN" altLang="en-US" sz="1200" b="1" dirty="0">
                  <a:cs typeface="+mn-ea"/>
                  <a:sym typeface="+mn-lt"/>
                </a:rPr>
                <a:t>、调度运维</a:t>
              </a:r>
            </a:p>
          </p:txBody>
        </p:sp>
      </p:grpSp>
    </p:spTree>
  </p:cSld>
  <p:clrMapOvr>
    <a:masterClrMapping/>
  </p:clrMapOvr>
  <p:transition spd="slow" advClick="0" advTm="0">
    <p:split orient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/>
        </p:nvGrpSpPr>
        <p:grpSpPr>
          <a:xfrm flipH="1">
            <a:off x="2353067" y="0"/>
            <a:ext cx="9838931" cy="6856005"/>
            <a:chOff x="-812551" y="1495"/>
            <a:chExt cx="6489400" cy="5142004"/>
          </a:xfrm>
        </p:grpSpPr>
        <p:sp>
          <p:nvSpPr>
            <p:cNvPr id="8" name="Freeform 7"/>
            <p:cNvSpPr/>
            <p:nvPr/>
          </p:nvSpPr>
          <p:spPr bwMode="auto">
            <a:xfrm flipV="1">
              <a:off x="-812551" y="2910850"/>
              <a:ext cx="3017531" cy="2232649"/>
            </a:xfrm>
            <a:custGeom>
              <a:avLst/>
              <a:gdLst>
                <a:gd name="T0" fmla="*/ 0 w 1365"/>
                <a:gd name="T1" fmla="*/ 0 h 1385"/>
                <a:gd name="T2" fmla="*/ 1365 w 1365"/>
                <a:gd name="T3" fmla="*/ 0 h 1385"/>
                <a:gd name="T4" fmla="*/ 0 w 1365"/>
                <a:gd name="T5" fmla="*/ 1385 h 1385"/>
                <a:gd name="T6" fmla="*/ 0 w 1365"/>
                <a:gd name="T7" fmla="*/ 0 h 1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5" h="1385">
                  <a:moveTo>
                    <a:pt x="0" y="0"/>
                  </a:moveTo>
                  <a:lnTo>
                    <a:pt x="1365" y="0"/>
                  </a:lnTo>
                  <a:lnTo>
                    <a:pt x="0" y="13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425B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 flipV="1">
              <a:off x="2976969" y="1495"/>
              <a:ext cx="2699880" cy="1506927"/>
            </a:xfrm>
            <a:custGeom>
              <a:avLst/>
              <a:gdLst>
                <a:gd name="T0" fmla="*/ 978 w 1945"/>
                <a:gd name="T1" fmla="*/ 0 h 978"/>
                <a:gd name="T2" fmla="*/ 1945 w 1945"/>
                <a:gd name="T3" fmla="*/ 978 h 978"/>
                <a:gd name="T4" fmla="*/ 0 w 1945"/>
                <a:gd name="T5" fmla="*/ 978 h 978"/>
                <a:gd name="T6" fmla="*/ 978 w 1945"/>
                <a:gd name="T7" fmla="*/ 0 h 978"/>
                <a:gd name="connsiteX0" fmla="*/ 5028 w 9122"/>
                <a:gd name="connsiteY0" fmla="*/ 0 h 10139"/>
                <a:gd name="connsiteX1" fmla="*/ 9122 w 9122"/>
                <a:gd name="connsiteY1" fmla="*/ 10139 h 10139"/>
                <a:gd name="connsiteX2" fmla="*/ 0 w 9122"/>
                <a:gd name="connsiteY2" fmla="*/ 10000 h 10139"/>
                <a:gd name="connsiteX3" fmla="*/ 5028 w 9122"/>
                <a:gd name="connsiteY3" fmla="*/ 0 h 10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22" h="10139">
                  <a:moveTo>
                    <a:pt x="5028" y="0"/>
                  </a:moveTo>
                  <a:lnTo>
                    <a:pt x="9122" y="10139"/>
                  </a:lnTo>
                  <a:lnTo>
                    <a:pt x="0" y="10000"/>
                  </a:lnTo>
                  <a:lnTo>
                    <a:pt x="5028" y="0"/>
                  </a:lnTo>
                  <a:close/>
                </a:path>
              </a:pathLst>
            </a:custGeom>
            <a:solidFill>
              <a:srgbClr val="34425B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0" y="1"/>
            <a:ext cx="10512491" cy="6865435"/>
          </a:xfrm>
          <a:custGeom>
            <a:avLst/>
            <a:gdLst>
              <a:gd name="connsiteX0" fmla="*/ 0 w 6931683"/>
              <a:gd name="connsiteY0" fmla="*/ 0 h 5143500"/>
              <a:gd name="connsiteX1" fmla="*/ 6931683 w 6931683"/>
              <a:gd name="connsiteY1" fmla="*/ 0 h 5143500"/>
              <a:gd name="connsiteX2" fmla="*/ 6931683 w 6931683"/>
              <a:gd name="connsiteY2" fmla="*/ 5143500 h 5143500"/>
              <a:gd name="connsiteX3" fmla="*/ 0 w 6931683"/>
              <a:gd name="connsiteY3" fmla="*/ 5143500 h 5143500"/>
              <a:gd name="connsiteX4" fmla="*/ 0 w 6931683"/>
              <a:gd name="connsiteY4" fmla="*/ 0 h 5143500"/>
              <a:gd name="connsiteX0-1" fmla="*/ 0 w 6931683"/>
              <a:gd name="connsiteY0-2" fmla="*/ 0 h 5143500"/>
              <a:gd name="connsiteX1-3" fmla="*/ 3179297 w 6931683"/>
              <a:gd name="connsiteY1-4" fmla="*/ 5576 h 5143500"/>
              <a:gd name="connsiteX2-5" fmla="*/ 6931683 w 6931683"/>
              <a:gd name="connsiteY2-6" fmla="*/ 5143500 h 5143500"/>
              <a:gd name="connsiteX3-7" fmla="*/ 0 w 6931683"/>
              <a:gd name="connsiteY3-8" fmla="*/ 5143500 h 5143500"/>
              <a:gd name="connsiteX4-9" fmla="*/ 0 w 6931683"/>
              <a:gd name="connsiteY4-10" fmla="*/ 0 h 5143500"/>
              <a:gd name="connsiteX0-11" fmla="*/ 0 w 7126869"/>
              <a:gd name="connsiteY0-12" fmla="*/ 0 h 5143500"/>
              <a:gd name="connsiteX1-13" fmla="*/ 3179297 w 7126869"/>
              <a:gd name="connsiteY1-14" fmla="*/ 5576 h 5143500"/>
              <a:gd name="connsiteX2-15" fmla="*/ 7126869 w 7126869"/>
              <a:gd name="connsiteY2-16" fmla="*/ 5121197 h 5143500"/>
              <a:gd name="connsiteX3-17" fmla="*/ 0 w 7126869"/>
              <a:gd name="connsiteY3-18" fmla="*/ 5143500 h 5143500"/>
              <a:gd name="connsiteX4-19" fmla="*/ 0 w 7126869"/>
              <a:gd name="connsiteY4-20" fmla="*/ 0 h 5143500"/>
              <a:gd name="connsiteX0-21" fmla="*/ 0 w 7126869"/>
              <a:gd name="connsiteY0-22" fmla="*/ 27878 h 5171378"/>
              <a:gd name="connsiteX1-23" fmla="*/ 3071433 w 7126869"/>
              <a:gd name="connsiteY1-24" fmla="*/ 0 h 5171378"/>
              <a:gd name="connsiteX2-25" fmla="*/ 7126869 w 7126869"/>
              <a:gd name="connsiteY2-26" fmla="*/ 5149075 h 5171378"/>
              <a:gd name="connsiteX3-27" fmla="*/ 0 w 7126869"/>
              <a:gd name="connsiteY3-28" fmla="*/ 5171378 h 5171378"/>
              <a:gd name="connsiteX4-29" fmla="*/ 0 w 7126869"/>
              <a:gd name="connsiteY4-30" fmla="*/ 27878 h 5171378"/>
              <a:gd name="connsiteX0-31" fmla="*/ 0 w 7126869"/>
              <a:gd name="connsiteY0-32" fmla="*/ 0 h 5143500"/>
              <a:gd name="connsiteX1-33" fmla="*/ 3066296 w 7126869"/>
              <a:gd name="connsiteY1-34" fmla="*/ 11151 h 5143500"/>
              <a:gd name="connsiteX2-35" fmla="*/ 7126869 w 7126869"/>
              <a:gd name="connsiteY2-36" fmla="*/ 5121197 h 5143500"/>
              <a:gd name="connsiteX3-37" fmla="*/ 0 w 7126869"/>
              <a:gd name="connsiteY3-38" fmla="*/ 5143500 h 5143500"/>
              <a:gd name="connsiteX4-39" fmla="*/ 0 w 7126869"/>
              <a:gd name="connsiteY4-40" fmla="*/ 0 h 5143500"/>
              <a:gd name="connsiteX0-41" fmla="*/ 0 w 7126869"/>
              <a:gd name="connsiteY0-42" fmla="*/ 0 h 5143500"/>
              <a:gd name="connsiteX1-43" fmla="*/ 3004659 w 7126869"/>
              <a:gd name="connsiteY1-44" fmla="*/ 16727 h 5143500"/>
              <a:gd name="connsiteX2-45" fmla="*/ 7126869 w 7126869"/>
              <a:gd name="connsiteY2-46" fmla="*/ 5121197 h 5143500"/>
              <a:gd name="connsiteX3-47" fmla="*/ 0 w 7126869"/>
              <a:gd name="connsiteY3-48" fmla="*/ 5143500 h 5143500"/>
              <a:gd name="connsiteX4-49" fmla="*/ 0 w 7126869"/>
              <a:gd name="connsiteY4-50" fmla="*/ 0 h 5143500"/>
              <a:gd name="connsiteX0-51" fmla="*/ 0 w 7619969"/>
              <a:gd name="connsiteY0-52" fmla="*/ 0 h 5149075"/>
              <a:gd name="connsiteX1-53" fmla="*/ 3004659 w 7619969"/>
              <a:gd name="connsiteY1-54" fmla="*/ 16727 h 5149075"/>
              <a:gd name="connsiteX2-55" fmla="*/ 7619969 w 7619969"/>
              <a:gd name="connsiteY2-56" fmla="*/ 5149075 h 5149075"/>
              <a:gd name="connsiteX3-57" fmla="*/ 0 w 7619969"/>
              <a:gd name="connsiteY3-58" fmla="*/ 5143500 h 5149075"/>
              <a:gd name="connsiteX4-59" fmla="*/ 0 w 7619969"/>
              <a:gd name="connsiteY4-60" fmla="*/ 0 h 5149075"/>
              <a:gd name="connsiteX0-61" fmla="*/ 0 w 7619969"/>
              <a:gd name="connsiteY0-62" fmla="*/ 0 h 5149075"/>
              <a:gd name="connsiteX1-63" fmla="*/ 3004659 w 7619969"/>
              <a:gd name="connsiteY1-64" fmla="*/ 5576 h 5149075"/>
              <a:gd name="connsiteX2-65" fmla="*/ 7619969 w 7619969"/>
              <a:gd name="connsiteY2-66" fmla="*/ 5149075 h 5149075"/>
              <a:gd name="connsiteX3-67" fmla="*/ 0 w 7619969"/>
              <a:gd name="connsiteY3-68" fmla="*/ 5143500 h 5149075"/>
              <a:gd name="connsiteX4-69" fmla="*/ 0 w 7619969"/>
              <a:gd name="connsiteY4-70" fmla="*/ 0 h 51490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19969" h="5149075">
                <a:moveTo>
                  <a:pt x="0" y="0"/>
                </a:moveTo>
                <a:lnTo>
                  <a:pt x="3004659" y="5576"/>
                </a:lnTo>
                <a:lnTo>
                  <a:pt x="7619969" y="5149075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solidFill>
            <a:srgbClr val="34425B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0145" y="2222078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72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136135" y="2822242"/>
            <a:ext cx="4719562" cy="130926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200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ea"/>
                <a:sym typeface="+mn-lt"/>
              </a:rPr>
              <a:t>交流</a:t>
            </a:r>
            <a:r>
              <a:rPr lang="en-US" altLang="zh-CN" sz="7200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ea"/>
                <a:sym typeface="+mn-lt"/>
              </a:rPr>
              <a:t>&amp;</a:t>
            </a:r>
            <a:r>
              <a:rPr lang="zh-CN" altLang="en-US" sz="7200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ea"/>
                <a:sym typeface="+mn-lt"/>
              </a:rPr>
              <a:t>讨论</a:t>
            </a:r>
            <a:endParaRPr lang="zh-CN" altLang="en-US" sz="7200" b="1" dirty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reveal/>
      </p:transition>
    </mc:Choice>
    <mc:Fallback xmlns="">
      <p:transition spd="slow" advTm="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191678_4"/>
  <p:tag name="KSO_WM_SLIDE_ITEM_CNT" val="4"/>
  <p:tag name="KSO_WM_SLIDE_INDEX" val="4"/>
  <p:tag name="KSO_WM_TAG_VERSION" val="1.0"/>
  <p:tag name="KSO_WM_BEAUTIFY_FLAG" val="#wm#"/>
  <p:tag name="KSO_WM_TEMPLATE_CATEGORY" val="diagram"/>
  <p:tag name="KSO_WM_TEMPLATE_INDEX" val="20191678"/>
  <p:tag name="KSO_WM_SLIDE_LAYOUT" val="a_b_l"/>
  <p:tag name="KSO_WM_SLIDE_LAYOUT_CNT" val="1_1_1"/>
  <p:tag name="KSO_WM_SLIDE_TYPE" val="text"/>
  <p:tag name="KSO_WM_SLIDE_SUBTYPE" val="diag"/>
  <p:tag name="KSO_WM_SLIDE_SIZE" val="897.966*192.6"/>
  <p:tag name="KSO_WM_SLIDE_POSITION" val="31.0168*279"/>
  <p:tag name="KSO_WM_DIAGRAM_GROUP_CODE" val="l1-1"/>
  <p:tag name="KSO_WM_SLIDE_DIAGTYPE" val="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ID" val="diagram20191678_4*i*1"/>
  <p:tag name="KSO_WM_TEMPLATE_CATEGORY" val="diagram"/>
  <p:tag name="KSO_WM_TEMPLATE_INDEX" val="20191678"/>
  <p:tag name="KSO_WM_UNIT_LAYERLEVEL" val="1"/>
  <p:tag name="KSO_WM_TAG_VERSION" val="1.0"/>
  <p:tag name="KSO_WM_BEAUTIFY_FLAG" val="#wm#"/>
  <p:tag name="KSO_WM_DIAGRAM_GROUP_CODE" val="l1-2"/>
  <p:tag name="KSO_WM_UNIT_TYPE" val="i"/>
  <p:tag name="KSO_WM_UNIT_INDEX" val="1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ID" val="diagram20191678_4*i*2"/>
  <p:tag name="KSO_WM_TEMPLATE_CATEGORY" val="diagram"/>
  <p:tag name="KSO_WM_TEMPLATE_INDEX" val="20191678"/>
  <p:tag name="KSO_WM_UNIT_LAYERLEVEL" val="1"/>
  <p:tag name="KSO_WM_TAG_VERSION" val="1.0"/>
  <p:tag name="KSO_WM_BEAUTIFY_FLAG" val="#wm#"/>
  <p:tag name="KSO_WM_DIAGRAM_GROUP_CODE" val="l1-2"/>
  <p:tag name="KSO_WM_UNIT_TYPE" val="i"/>
  <p:tag name="KSO_WM_UNIT_INDEX" val="2"/>
  <p:tag name="KSO_WM_UNIT_USESOURCEFORMAT_APPLY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VALUE" val="10"/>
  <p:tag name="KSO_WM_UNIT_HIGHLIGHT" val="0"/>
  <p:tag name="KSO_WM_UNIT_COMPATIBLE" val="0"/>
  <p:tag name="KSO_WM_UNIT_ID" val="diagram20191678_4*a*1"/>
  <p:tag name="KSO_WM_TEMPLATE_CATEGORY" val="diagram"/>
  <p:tag name="KSO_WM_TEMPLATE_INDEX" val="20191678"/>
  <p:tag name="KSO_WM_UNIT_LAYERLEVEL" val="1"/>
  <p:tag name="KSO_WM_TAG_VERSION" val="1.0"/>
  <p:tag name="KSO_WM_BEAUTIFY_FLAG" val="#wm#"/>
  <p:tag name="KSO_WM_UNIT_TYPE" val="a"/>
  <p:tag name="KSO_WM_UNIT_INDEX" val="1"/>
  <p:tag name="KSO_WM_DIAGRAM_GROUP_CODE" val="l1-1"/>
  <p:tag name="KSO_WM_UNIT_PRESET_TEXT" val="添加标题"/>
  <p:tag name="KSO_WM_UNIT_TEXT_FILL_FORE_SCHEMECOLOR_INDEX" val="14"/>
  <p:tag name="KSO_WM_UNIT_TEXT_FILL_TYPE" val="1"/>
  <p:tag name="KSO_WM_UNIT_USESOURCEFORMAT_APPLY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a"/>
  <p:tag name="KSO_WM_UNIT_INDEX" val="1_1_1"/>
  <p:tag name="KSO_WM_UNIT_ID" val="diagram20188285_1*l_h_a*1_1_1"/>
  <p:tag name="KSO_WM_UNIT_LAYERLEVEL" val="1_1_1"/>
  <p:tag name="KSO_WM_UNIT_VALUE" val="6"/>
  <p:tag name="KSO_WM_UNIT_HIGHLIGHT" val="0"/>
  <p:tag name="KSO_WM_UNIT_COMPATIBLE" val="0"/>
  <p:tag name="KSO_WM_UNIT_CLEAR" val="0"/>
  <p:tag name="KSO_WM_BEAUTIFY_FLAG" val="#wm#"/>
  <p:tag name="KSO_WM_DIAGRAM_GROUP_CODE" val="l1-_x0001_"/>
  <p:tag name="KSO_WM_UNIT_PRESET_TEXT" val="标题文本预设"/>
  <p:tag name="KSO_WM_UNIT_TEXT_FILL_FORE_SCHEMECOLOR_INDEX" val="5"/>
  <p:tag name="KSO_WM_UNIT_TEXT_FILL_TYPE" val="1"/>
  <p:tag name="KSO_WM_UNIT_USESOURCEFORMAT_APPLY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i"/>
  <p:tag name="KSO_WM_UNIT_INDEX" val="1_3_1"/>
  <p:tag name="KSO_WM_UNIT_ID" val="diagram20188285_1*l_h_i*1_3_1"/>
  <p:tag name="KSO_WM_UNIT_LAYERLEVEL" val="1_1_1"/>
  <p:tag name="KSO_WM_BEAUTIFY_FLAG" val="#wm#"/>
  <p:tag name="KSO_WM_DIAGRAM_GROUP_CODE" val="l1-_x0001_"/>
  <p:tag name="KSO_WM_UNIT_PRESET_TEXT" val="03"/>
  <p:tag name="KSO_WM_UNIT_TEXT_FILL_FORE_SCHEMECOLOR_INDEX" val="7"/>
  <p:tag name="KSO_WM_UNIT_TEXT_FILL_TYPE" val="1"/>
  <p:tag name="KSO_WM_UNIT_USESOURCEFORMAT_APPLY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i"/>
  <p:tag name="KSO_WM_UNIT_INDEX" val="1_3_2"/>
  <p:tag name="KSO_WM_UNIT_ID" val="diagram20188285_1*l_h_i*1_3_2"/>
  <p:tag name="KSO_WM_UNIT_LAYERLEVEL" val="1_1_1"/>
  <p:tag name="KSO_WM_BEAUTIFY_FLAG" val="#wm#"/>
  <p:tag name="KSO_WM_DIAGRAM_GROUP_CODE" val="l1-_x0001_"/>
  <p:tag name="KSO_WM_UNIT_LINE_FORE_SCHEMECOLOR_INDEX" val="7"/>
  <p:tag name="KSO_WM_UNIT_LINE_FILL_TYPE" val="2"/>
  <p:tag name="KSO_WM_UNIT_USESOURCEFORMAT_APPLY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a"/>
  <p:tag name="KSO_WM_UNIT_INDEX" val="1_3_1"/>
  <p:tag name="KSO_WM_UNIT_ID" val="diagram20188285_1*l_h_a*1_3_1"/>
  <p:tag name="KSO_WM_UNIT_LAYERLEVEL" val="1_1_1"/>
  <p:tag name="KSO_WM_UNIT_VALUE" val="6"/>
  <p:tag name="KSO_WM_UNIT_HIGHLIGHT" val="0"/>
  <p:tag name="KSO_WM_UNIT_COMPATIBLE" val="0"/>
  <p:tag name="KSO_WM_UNIT_CLEAR" val="0"/>
  <p:tag name="KSO_WM_BEAUTIFY_FLAG" val="#wm#"/>
  <p:tag name="KSO_WM_DIAGRAM_GROUP_CODE" val="l1-_x0001_"/>
  <p:tag name="KSO_WM_UNIT_PRESET_TEXT" val="标题文本预设"/>
  <p:tag name="KSO_WM_UNIT_TEXT_FILL_FORE_SCHEMECOLOR_INDEX" val="7"/>
  <p:tag name="KSO_WM_UNIT_TEXT_FILL_TYPE" val="1"/>
  <p:tag name="KSO_WM_UNIT_USESOURCEFORMAT_APPLY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i"/>
  <p:tag name="KSO_WM_UNIT_INDEX" val="1_2_1"/>
  <p:tag name="KSO_WM_UNIT_ID" val="diagram20188285_1*l_h_i*1_2_1"/>
  <p:tag name="KSO_WM_UNIT_LAYERLEVEL" val="1_1_1"/>
  <p:tag name="KSO_WM_BEAUTIFY_FLAG" val="#wm#"/>
  <p:tag name="KSO_WM_DIAGRAM_GROUP_CODE" val="l1-_x0001_"/>
  <p:tag name="KSO_WM_UNIT_PRESET_TEXT" val="02"/>
  <p:tag name="KSO_WM_UNIT_TEXT_FILL_FORE_SCHEMECOLOR_INDEX" val="6"/>
  <p:tag name="KSO_WM_UNIT_TEXT_FILL_TYPE" val="1"/>
  <p:tag name="KSO_WM_UNIT_USESOURCEFORMAT_APPLY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i"/>
  <p:tag name="KSO_WM_UNIT_INDEX" val="1_2_2"/>
  <p:tag name="KSO_WM_UNIT_ID" val="diagram20188285_1*l_h_i*1_2_2"/>
  <p:tag name="KSO_WM_UNIT_LAYERLEVEL" val="1_1_1"/>
  <p:tag name="KSO_WM_BEAUTIFY_FLAG" val="#wm#"/>
  <p:tag name="KSO_WM_DIAGRAM_GROUP_CODE" val="l1-_x0001_"/>
  <p:tag name="KSO_WM_UNIT_LINE_FORE_SCHEMECOLOR_INDEX" val="6"/>
  <p:tag name="KSO_WM_UNIT_LINE_FILL_TYPE" val="2"/>
  <p:tag name="KSO_WM_UNIT_USESOURCEFORMAT_APPLY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a"/>
  <p:tag name="KSO_WM_UNIT_INDEX" val="1_2_1"/>
  <p:tag name="KSO_WM_UNIT_ID" val="diagram20188285_1*l_h_a*1_2_1"/>
  <p:tag name="KSO_WM_UNIT_LAYERLEVEL" val="1_1_1"/>
  <p:tag name="KSO_WM_UNIT_VALUE" val="6"/>
  <p:tag name="KSO_WM_UNIT_HIGHLIGHT" val="0"/>
  <p:tag name="KSO_WM_UNIT_COMPATIBLE" val="0"/>
  <p:tag name="KSO_WM_UNIT_CLEAR" val="0"/>
  <p:tag name="KSO_WM_BEAUTIFY_FLAG" val="#wm#"/>
  <p:tag name="KSO_WM_DIAGRAM_GROUP_CODE" val="l1-_x0001_"/>
  <p:tag name="KSO_WM_UNIT_PRESET_TEXT" val="标题文本预设"/>
  <p:tag name="KSO_WM_UNIT_TEXT_FILL_FORE_SCHEMECOLOR_INDEX" val="6"/>
  <p:tag name="KSO_WM_UNIT_TEXT_FILL_TYPE" val="1"/>
  <p:tag name="KSO_WM_UNIT_USESOURCEFORMAT_APPLY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i"/>
  <p:tag name="KSO_WM_UNIT_INDEX" val="1_1_1"/>
  <p:tag name="KSO_WM_UNIT_ID" val="diagram20188285_1*l_h_i*1_1_1"/>
  <p:tag name="KSO_WM_UNIT_LAYERLEVEL" val="1_1_1"/>
  <p:tag name="KSO_WM_BEAUTIFY_FLAG" val="#wm#"/>
  <p:tag name="KSO_WM_DIAGRAM_GROUP_CODE" val="l1-_x0001_"/>
  <p:tag name="KSO_WM_UNIT_PRESET_TEXT" val="01"/>
  <p:tag name="KSO_WM_UNIT_TEXT_FILL_FORE_SCHEMECOLOR_INDEX" val="5"/>
  <p:tag name="KSO_WM_UNIT_TEXT_FILL_TYPE" val="1"/>
  <p:tag name="KSO_WM_UNIT_USESOURCEFORMAT_APPLY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i"/>
  <p:tag name="KSO_WM_UNIT_INDEX" val="1_1_2"/>
  <p:tag name="KSO_WM_UNIT_ID" val="diagram20188285_1*l_h_i*1_1_2"/>
  <p:tag name="KSO_WM_UNIT_LAYERLEVEL" val="1_1_1"/>
  <p:tag name="KSO_WM_BEAUTIFY_FLAG" val="#wm#"/>
  <p:tag name="KSO_WM_DIAGRAM_GROUP_CODE" val="l1-_x0001_"/>
  <p:tag name="KSO_WM_UNIT_LINE_FORE_SCHEMECOLOR_INDEX" val="5"/>
  <p:tag name="KSO_WM_UNIT_LINE_FILL_TYPE" val="2"/>
  <p:tag name="KSO_WM_UNIT_USESOURCEFORMAT_APPLY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4224932"/>
  <p:tag name="MH_LIBRARY" val="GRAPHIC"/>
  <p:tag name="MH_TYPE" val="Other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4224932"/>
  <p:tag name="MH_LIBRARY" val="GRAPHIC"/>
  <p:tag name="MH_TYPE" val="Other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4224932"/>
  <p:tag name="MH_LIBRARY" val="GRAPHIC"/>
  <p:tag name="MH_TYPE" val="Other"/>
  <p:tag name="MH_ORDER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4224932"/>
  <p:tag name="MH_LIBRARY" val="GRAPHIC"/>
  <p:tag name="MH_TYPE" val="Other"/>
  <p:tag name="MH_ORDER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4224932"/>
  <p:tag name="MH_LIBRARY" val="GRAPHIC"/>
  <p:tag name="MH_TYPE" val="Other"/>
  <p:tag name="MH_ORDER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4224932"/>
  <p:tag name="MH_LIBRARY" val="GRAPHIC"/>
  <p:tag name="MH_TYPE" val="Text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4224932"/>
  <p:tag name="MH_LIBRARY" val="GRAPHIC"/>
  <p:tag name="MH_TYPE" val="SubTitle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4224932"/>
  <p:tag name="MH_LIBRARY" val="GRAPHIC"/>
  <p:tag name="MH_TYPE" val="SubTitle"/>
  <p:tag name="MH_ORDER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4224932"/>
  <p:tag name="MH_LIBRARY" val="GRAPHIC"/>
  <p:tag name="MH_TYPE" val="Other"/>
  <p:tag name="MH_ORDER" val="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4224932"/>
  <p:tag name="MH_LIBRARY" val="GRAPHIC"/>
  <p:tag name="MH_TYPE" val="Other"/>
  <p:tag name="MH_ORDER" val="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4224932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4230527"/>
  <p:tag name="MH_LIBRARY" val="GRAPHIC"/>
  <p:tag name="MH_TYPE" val="Other"/>
  <p:tag name="MH_ORDER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191678_4"/>
  <p:tag name="KSO_WM_SLIDE_ITEM_CNT" val="4"/>
  <p:tag name="KSO_WM_SLIDE_INDEX" val="4"/>
  <p:tag name="KSO_WM_TAG_VERSION" val="1.0"/>
  <p:tag name="KSO_WM_BEAUTIFY_FLAG" val="#wm#"/>
  <p:tag name="KSO_WM_TEMPLATE_CATEGORY" val="diagram"/>
  <p:tag name="KSO_WM_TEMPLATE_INDEX" val="20191678"/>
  <p:tag name="KSO_WM_SLIDE_LAYOUT" val="a_b_l"/>
  <p:tag name="KSO_WM_SLIDE_LAYOUT_CNT" val="1_1_1"/>
  <p:tag name="KSO_WM_SLIDE_TYPE" val="text"/>
  <p:tag name="KSO_WM_SLIDE_SUBTYPE" val="diag"/>
  <p:tag name="KSO_WM_SLIDE_SIZE" val="897.966*192.6"/>
  <p:tag name="KSO_WM_SLIDE_POSITION" val="31.0168*279"/>
  <p:tag name="KSO_WM_DIAGRAM_GROUP_CODE" val="l1-1"/>
  <p:tag name="KSO_WM_SLIDE_DIAGTYPE" val="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ID" val="diagram20191678_4*i*1"/>
  <p:tag name="KSO_WM_TEMPLATE_CATEGORY" val="diagram"/>
  <p:tag name="KSO_WM_TEMPLATE_INDEX" val="20191678"/>
  <p:tag name="KSO_WM_UNIT_LAYERLEVEL" val="1"/>
  <p:tag name="KSO_WM_TAG_VERSION" val="1.0"/>
  <p:tag name="KSO_WM_BEAUTIFY_FLAG" val="#wm#"/>
  <p:tag name="KSO_WM_DIAGRAM_GROUP_CODE" val="l1-2"/>
  <p:tag name="KSO_WM_UNIT_TYPE" val="i"/>
  <p:tag name="KSO_WM_UNIT_INDEX" val="1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ID" val="diagram20191678_4*i*2"/>
  <p:tag name="KSO_WM_TEMPLATE_CATEGORY" val="diagram"/>
  <p:tag name="KSO_WM_TEMPLATE_INDEX" val="20191678"/>
  <p:tag name="KSO_WM_UNIT_LAYERLEVEL" val="1"/>
  <p:tag name="KSO_WM_TAG_VERSION" val="1.0"/>
  <p:tag name="KSO_WM_BEAUTIFY_FLAG" val="#wm#"/>
  <p:tag name="KSO_WM_DIAGRAM_GROUP_CODE" val="l1-2"/>
  <p:tag name="KSO_WM_UNIT_TYPE" val="i"/>
  <p:tag name="KSO_WM_UNIT_INDEX" val="2"/>
  <p:tag name="KSO_WM_UNIT_USESOURCEFORMAT_APPLY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VALUE" val="10"/>
  <p:tag name="KSO_WM_UNIT_HIGHLIGHT" val="0"/>
  <p:tag name="KSO_WM_UNIT_COMPATIBLE" val="0"/>
  <p:tag name="KSO_WM_UNIT_ID" val="diagram20191678_4*a*1"/>
  <p:tag name="KSO_WM_TEMPLATE_CATEGORY" val="diagram"/>
  <p:tag name="KSO_WM_TEMPLATE_INDEX" val="20191678"/>
  <p:tag name="KSO_WM_UNIT_LAYERLEVEL" val="1"/>
  <p:tag name="KSO_WM_TAG_VERSION" val="1.0"/>
  <p:tag name="KSO_WM_BEAUTIFY_FLAG" val="#wm#"/>
  <p:tag name="KSO_WM_UNIT_TYPE" val="a"/>
  <p:tag name="KSO_WM_UNIT_INDEX" val="1"/>
  <p:tag name="KSO_WM_DIAGRAM_GROUP_CODE" val="l1-1"/>
  <p:tag name="KSO_WM_UNIT_PRESET_TEXT" val="添加标题"/>
  <p:tag name="KSO_WM_UNIT_TEXT_FILL_FORE_SCHEMECOLOR_INDEX" val="14"/>
  <p:tag name="KSO_WM_UNIT_TEXT_FILL_TYPE" val="1"/>
  <p:tag name="KSO_WM_UNIT_USESOURCEFORMAT_APPLY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i"/>
  <p:tag name="KSO_WM_UNIT_INDEX" val="1_3_1"/>
  <p:tag name="KSO_WM_UNIT_ID" val="diagram20188285_1*l_h_i*1_3_1"/>
  <p:tag name="KSO_WM_UNIT_LAYERLEVEL" val="1_1_1"/>
  <p:tag name="KSO_WM_BEAUTIFY_FLAG" val="#wm#"/>
  <p:tag name="KSO_WM_DIAGRAM_GROUP_CODE" val="l1-_x0001_"/>
  <p:tag name="KSO_WM_UNIT_PRESET_TEXT" val="03"/>
  <p:tag name="KSO_WM_UNIT_TEXT_FILL_FORE_SCHEMECOLOR_INDEX" val="7"/>
  <p:tag name="KSO_WM_UNIT_TEXT_FILL_TYPE" val="1"/>
  <p:tag name="KSO_WM_UNIT_USESOURCEFORMAT_APPLY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i"/>
  <p:tag name="KSO_WM_UNIT_INDEX" val="1_3_2"/>
  <p:tag name="KSO_WM_UNIT_ID" val="diagram20188285_1*l_h_i*1_3_2"/>
  <p:tag name="KSO_WM_UNIT_LAYERLEVEL" val="1_1_1"/>
  <p:tag name="KSO_WM_BEAUTIFY_FLAG" val="#wm#"/>
  <p:tag name="KSO_WM_DIAGRAM_GROUP_CODE" val="l1-_x0001_"/>
  <p:tag name="KSO_WM_UNIT_LINE_FORE_SCHEMECOLOR_INDEX" val="7"/>
  <p:tag name="KSO_WM_UNIT_LINE_FILL_TYPE" val="2"/>
  <p:tag name="KSO_WM_UNIT_USESOURCEFORMAT_APPLY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a"/>
  <p:tag name="KSO_WM_UNIT_INDEX" val="1_3_1"/>
  <p:tag name="KSO_WM_UNIT_ID" val="diagram20188285_1*l_h_a*1_3_1"/>
  <p:tag name="KSO_WM_UNIT_LAYERLEVEL" val="1_1_1"/>
  <p:tag name="KSO_WM_UNIT_VALUE" val="6"/>
  <p:tag name="KSO_WM_UNIT_HIGHLIGHT" val="0"/>
  <p:tag name="KSO_WM_UNIT_COMPATIBLE" val="0"/>
  <p:tag name="KSO_WM_UNIT_CLEAR" val="0"/>
  <p:tag name="KSO_WM_BEAUTIFY_FLAG" val="#wm#"/>
  <p:tag name="KSO_WM_DIAGRAM_GROUP_CODE" val="l1-_x0001_"/>
  <p:tag name="KSO_WM_UNIT_PRESET_TEXT" val="标题文本预设"/>
  <p:tag name="KSO_WM_UNIT_TEXT_FILL_FORE_SCHEMECOLOR_INDEX" val="7"/>
  <p:tag name="KSO_WM_UNIT_TEXT_FILL_TYPE" val="1"/>
  <p:tag name="KSO_WM_UNIT_USESOURCEFORMAT_APPLY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i"/>
  <p:tag name="KSO_WM_UNIT_INDEX" val="1_2_1"/>
  <p:tag name="KSO_WM_UNIT_ID" val="diagram20188285_1*l_h_i*1_2_1"/>
  <p:tag name="KSO_WM_UNIT_LAYERLEVEL" val="1_1_1"/>
  <p:tag name="KSO_WM_BEAUTIFY_FLAG" val="#wm#"/>
  <p:tag name="KSO_WM_DIAGRAM_GROUP_CODE" val="l1-_x0001_"/>
  <p:tag name="KSO_WM_UNIT_PRESET_TEXT" val="02"/>
  <p:tag name="KSO_WM_UNIT_TEXT_FILL_FORE_SCHEMECOLOR_INDEX" val="6"/>
  <p:tag name="KSO_WM_UNIT_TEXT_FILL_TYPE" val="1"/>
  <p:tag name="KSO_WM_UNIT_USESOURCEFORMAT_APPLY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i"/>
  <p:tag name="KSO_WM_UNIT_INDEX" val="1_2_2"/>
  <p:tag name="KSO_WM_UNIT_ID" val="diagram20188285_1*l_h_i*1_2_2"/>
  <p:tag name="KSO_WM_UNIT_LAYERLEVEL" val="1_1_1"/>
  <p:tag name="KSO_WM_BEAUTIFY_FLAG" val="#wm#"/>
  <p:tag name="KSO_WM_DIAGRAM_GROUP_CODE" val="l1-_x0001_"/>
  <p:tag name="KSO_WM_UNIT_LINE_FORE_SCHEMECOLOR_INDEX" val="6"/>
  <p:tag name="KSO_WM_UNIT_LINE_FILL_TYPE" val="2"/>
  <p:tag name="KSO_WM_UNIT_USESOURCEFORMAT_APPLY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a"/>
  <p:tag name="KSO_WM_UNIT_INDEX" val="1_2_1"/>
  <p:tag name="KSO_WM_UNIT_ID" val="diagram20188285_1*l_h_a*1_2_1"/>
  <p:tag name="KSO_WM_UNIT_LAYERLEVEL" val="1_1_1"/>
  <p:tag name="KSO_WM_UNIT_VALUE" val="6"/>
  <p:tag name="KSO_WM_UNIT_HIGHLIGHT" val="0"/>
  <p:tag name="KSO_WM_UNIT_COMPATIBLE" val="0"/>
  <p:tag name="KSO_WM_UNIT_CLEAR" val="0"/>
  <p:tag name="KSO_WM_BEAUTIFY_FLAG" val="#wm#"/>
  <p:tag name="KSO_WM_DIAGRAM_GROUP_CODE" val="l1-_x0001_"/>
  <p:tag name="KSO_WM_UNIT_PRESET_TEXT" val="标题文本预设"/>
  <p:tag name="KSO_WM_UNIT_TEXT_FILL_FORE_SCHEMECOLOR_INDEX" val="6"/>
  <p:tag name="KSO_WM_UNIT_TEXT_FILL_TYPE" val="1"/>
  <p:tag name="KSO_WM_UNIT_USESOURCEFORMAT_APPLY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i"/>
  <p:tag name="KSO_WM_UNIT_INDEX" val="1_1_1"/>
  <p:tag name="KSO_WM_UNIT_ID" val="diagram20188285_1*l_h_i*1_1_1"/>
  <p:tag name="KSO_WM_UNIT_LAYERLEVEL" val="1_1_1"/>
  <p:tag name="KSO_WM_BEAUTIFY_FLAG" val="#wm#"/>
  <p:tag name="KSO_WM_DIAGRAM_GROUP_CODE" val="l1-_x0001_"/>
  <p:tag name="KSO_WM_UNIT_PRESET_TEXT" val="01"/>
  <p:tag name="KSO_WM_UNIT_TEXT_FILL_FORE_SCHEMECOLOR_INDEX" val="5"/>
  <p:tag name="KSO_WM_UNIT_TEXT_FILL_TYPE" val="1"/>
  <p:tag name="KSO_WM_UNIT_USESOURCEFORMAT_APPLY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i"/>
  <p:tag name="KSO_WM_UNIT_INDEX" val="1_1_2"/>
  <p:tag name="KSO_WM_UNIT_ID" val="diagram20188285_1*l_h_i*1_1_2"/>
  <p:tag name="KSO_WM_UNIT_LAYERLEVEL" val="1_1_1"/>
  <p:tag name="KSO_WM_BEAUTIFY_FLAG" val="#wm#"/>
  <p:tag name="KSO_WM_DIAGRAM_GROUP_CODE" val="l1-_x0001_"/>
  <p:tag name="KSO_WM_UNIT_LINE_FORE_SCHEMECOLOR_INDEX" val="5"/>
  <p:tag name="KSO_WM_UNIT_LINE_FILL_TYPE" val="2"/>
  <p:tag name="KSO_WM_UNIT_USESOURCEFORMAT_APPLY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a"/>
  <p:tag name="KSO_WM_UNIT_INDEX" val="1_1_1"/>
  <p:tag name="KSO_WM_UNIT_ID" val="diagram20188285_1*l_h_a*1_1_1"/>
  <p:tag name="KSO_WM_UNIT_LAYERLEVEL" val="1_1_1"/>
  <p:tag name="KSO_WM_UNIT_VALUE" val="6"/>
  <p:tag name="KSO_WM_UNIT_HIGHLIGHT" val="0"/>
  <p:tag name="KSO_WM_UNIT_COMPATIBLE" val="0"/>
  <p:tag name="KSO_WM_UNIT_CLEAR" val="0"/>
  <p:tag name="KSO_WM_BEAUTIFY_FLAG" val="#wm#"/>
  <p:tag name="KSO_WM_DIAGRAM_GROUP_CODE" val="l1-_x0001_"/>
  <p:tag name="KSO_WM_UNIT_PRESET_TEXT" val="标题文本预设"/>
  <p:tag name="KSO_WM_UNIT_TEXT_FILL_FORE_SCHEMECOLOR_INDEX" val="5"/>
  <p:tag name="KSO_WM_UNIT_TEXT_FILL_TYPE" val="1"/>
  <p:tag name="KSO_WM_UNIT_USESOURCEFORMAT_APPLY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03756"/>
  <p:tag name="MH_LIBRARY" val="GRAPHIC"/>
  <p:tag name="MH_TYPE" val="SubTitle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03756"/>
  <p:tag name="MH_LIBRARY" val="GRAPHIC"/>
  <p:tag name="MH_TYPE" val="SubTitle"/>
  <p:tag name="MH_ORDER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03756"/>
  <p:tag name="MH_LIBRARY" val="GRAPHIC"/>
  <p:tag name="MH_TYPE" val="SubTitle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03756"/>
  <p:tag name="MH_LIBRARY" val="GRAPHIC"/>
  <p:tag name="MH_TYPE" val="SubTitle"/>
  <p:tag name="MH_OR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03756"/>
  <p:tag name="MH_LIBRARY" val="GRAPHIC"/>
  <p:tag name="MH_TYPE" val="Other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03756"/>
  <p:tag name="MH_LIBRARY" val="GRAPHIC"/>
  <p:tag name="MH_TYPE" val="Other"/>
  <p:tag name="MH_ORDER" val="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03756"/>
  <p:tag name="MH_LIBRARY" val="GRAPHIC"/>
  <p:tag name="MH_TYPE" val="Other"/>
  <p:tag name="MH_ORDER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03756"/>
  <p:tag name="MH_LIBRARY" val="GRAPHIC"/>
  <p:tag name="MH_TYPE" val="Other"/>
  <p:tag name="MH_ORDER" val="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03756"/>
  <p:tag name="MH_LIBRARY" val="GRAPHIC"/>
  <p:tag name="MH_TYPE" val="Other"/>
  <p:tag name="MH_ORDER" val="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03756"/>
  <p:tag name="MH_LIBRARY" val="GRAPHIC"/>
  <p:tag name="MH_TYPE" val="Other"/>
  <p:tag name="MH_ORDER" val="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03756"/>
  <p:tag name="MH_LIBRARY" val="GRAPHIC"/>
  <p:tag name="MH_TYPE" val="Other"/>
  <p:tag name="MH_ORDER" val="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03756"/>
  <p:tag name="MH_LIBRARY" val="GRAPHIC"/>
  <p:tag name="MH_TYPE" val="Other"/>
  <p:tag name="MH_ORDER" val="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03756"/>
  <p:tag name="MH_LIBRARY" val="GRAPHIC"/>
  <p:tag name="MH_TYPE" val="Other"/>
  <p:tag name="MH_ORDER" val="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03756"/>
  <p:tag name="MH_LIBRARY" val="GRAPHIC"/>
  <p:tag name="MH_TYPE" val="Other"/>
  <p:tag name="MH_ORDER" val="1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03756"/>
  <p:tag name="MH_LIBRARY" val="GRAPHIC"/>
  <p:tag name="MH_TYPE" val="Other"/>
  <p:tag name="MH_ORDER" val="1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03756"/>
  <p:tag name="MH_LIBRARY" val="GRAPHIC"/>
  <p:tag name="MH_TYPE" val="Other"/>
  <p:tag name="MH_ORDER" val="1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03756"/>
  <p:tag name="MH_LIBRARY" val="GRAPHIC"/>
  <p:tag name="MH_TYPE" val="Other"/>
  <p:tag name="MH_ORDER" val="1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03756"/>
  <p:tag name="MH_LIBRARY" val="GRAPHIC"/>
  <p:tag name="MH_TYPE" val="Other"/>
  <p:tag name="MH_ORDER" val="1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03756"/>
  <p:tag name="MH_LIBRARY" val="GRAPHIC"/>
  <p:tag name="MH_TYPE" val="Other"/>
  <p:tag name="MH_ORDER" val="1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03756"/>
  <p:tag name="MH_LIBRARY" val="GRAPHIC"/>
  <p:tag name="MH_TYPE" val="Other"/>
  <p:tag name="MH_ORDER" val="1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03756"/>
  <p:tag name="MH_LIBRARY" val="GRAPHIC"/>
  <p:tag name="MH_TYPE" val="SubTitle"/>
  <p:tag name="MH_ORDER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191678_4"/>
  <p:tag name="KSO_WM_SLIDE_ITEM_CNT" val="4"/>
  <p:tag name="KSO_WM_SLIDE_INDEX" val="4"/>
  <p:tag name="KSO_WM_TAG_VERSION" val="1.0"/>
  <p:tag name="KSO_WM_BEAUTIFY_FLAG" val="#wm#"/>
  <p:tag name="KSO_WM_TEMPLATE_CATEGORY" val="diagram"/>
  <p:tag name="KSO_WM_TEMPLATE_INDEX" val="20191678"/>
  <p:tag name="KSO_WM_SLIDE_LAYOUT" val="a_b_l"/>
  <p:tag name="KSO_WM_SLIDE_LAYOUT_CNT" val="1_1_1"/>
  <p:tag name="KSO_WM_SLIDE_TYPE" val="text"/>
  <p:tag name="KSO_WM_SLIDE_SUBTYPE" val="diag"/>
  <p:tag name="KSO_WM_SLIDE_SIZE" val="897.966*192.6"/>
  <p:tag name="KSO_WM_SLIDE_POSITION" val="31.0168*279"/>
  <p:tag name="KSO_WM_DIAGRAM_GROUP_CODE" val="l1-1"/>
  <p:tag name="KSO_WM_SLIDE_DIAGTYPE" val="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ID" val="diagram20191678_4*i*1"/>
  <p:tag name="KSO_WM_TEMPLATE_CATEGORY" val="diagram"/>
  <p:tag name="KSO_WM_TEMPLATE_INDEX" val="20191678"/>
  <p:tag name="KSO_WM_UNIT_LAYERLEVEL" val="1"/>
  <p:tag name="KSO_WM_TAG_VERSION" val="1.0"/>
  <p:tag name="KSO_WM_BEAUTIFY_FLAG" val="#wm#"/>
  <p:tag name="KSO_WM_DIAGRAM_GROUP_CODE" val="l1-2"/>
  <p:tag name="KSO_WM_UNIT_TYPE" val="i"/>
  <p:tag name="KSO_WM_UNIT_INDEX" val="1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ID" val="diagram20191678_4*i*2"/>
  <p:tag name="KSO_WM_TEMPLATE_CATEGORY" val="diagram"/>
  <p:tag name="KSO_WM_TEMPLATE_INDEX" val="20191678"/>
  <p:tag name="KSO_WM_UNIT_LAYERLEVEL" val="1"/>
  <p:tag name="KSO_WM_TAG_VERSION" val="1.0"/>
  <p:tag name="KSO_WM_BEAUTIFY_FLAG" val="#wm#"/>
  <p:tag name="KSO_WM_DIAGRAM_GROUP_CODE" val="l1-2"/>
  <p:tag name="KSO_WM_UNIT_TYPE" val="i"/>
  <p:tag name="KSO_WM_UNIT_INDEX" val="2"/>
  <p:tag name="KSO_WM_UNIT_USESOURCEFORMAT_APPLY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VALUE" val="10"/>
  <p:tag name="KSO_WM_UNIT_HIGHLIGHT" val="0"/>
  <p:tag name="KSO_WM_UNIT_COMPATIBLE" val="0"/>
  <p:tag name="KSO_WM_UNIT_ID" val="diagram20191678_4*a*1"/>
  <p:tag name="KSO_WM_TEMPLATE_CATEGORY" val="diagram"/>
  <p:tag name="KSO_WM_TEMPLATE_INDEX" val="20191678"/>
  <p:tag name="KSO_WM_UNIT_LAYERLEVEL" val="1"/>
  <p:tag name="KSO_WM_TAG_VERSION" val="1.0"/>
  <p:tag name="KSO_WM_BEAUTIFY_FLAG" val="#wm#"/>
  <p:tag name="KSO_WM_UNIT_TYPE" val="a"/>
  <p:tag name="KSO_WM_UNIT_INDEX" val="1"/>
  <p:tag name="KSO_WM_DIAGRAM_GROUP_CODE" val="l1-1"/>
  <p:tag name="KSO_WM_UNIT_PRESET_TEXT" val="添加标题"/>
  <p:tag name="KSO_WM_UNIT_TEXT_FILL_FORE_SCHEMECOLOR_INDEX" val="14"/>
  <p:tag name="KSO_WM_UNIT_TEXT_FILL_TYPE" val="1"/>
  <p:tag name="KSO_WM_UNIT_USESOURCEFORMAT_APPLY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i"/>
  <p:tag name="KSO_WM_UNIT_INDEX" val="1_3_1"/>
  <p:tag name="KSO_WM_UNIT_ID" val="diagram20188285_1*l_h_i*1_3_1"/>
  <p:tag name="KSO_WM_UNIT_LAYERLEVEL" val="1_1_1"/>
  <p:tag name="KSO_WM_BEAUTIFY_FLAG" val="#wm#"/>
  <p:tag name="KSO_WM_DIAGRAM_GROUP_CODE" val="l1-_x0001_"/>
  <p:tag name="KSO_WM_UNIT_PRESET_TEXT" val="03"/>
  <p:tag name="KSO_WM_UNIT_TEXT_FILL_FORE_SCHEMECOLOR_INDEX" val="7"/>
  <p:tag name="KSO_WM_UNIT_TEXT_FILL_TYPE" val="1"/>
  <p:tag name="KSO_WM_UNIT_USESOURCEFORMAT_APPLY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i"/>
  <p:tag name="KSO_WM_UNIT_INDEX" val="1_3_2"/>
  <p:tag name="KSO_WM_UNIT_ID" val="diagram20188285_1*l_h_i*1_3_2"/>
  <p:tag name="KSO_WM_UNIT_LAYERLEVEL" val="1_1_1"/>
  <p:tag name="KSO_WM_BEAUTIFY_FLAG" val="#wm#"/>
  <p:tag name="KSO_WM_DIAGRAM_GROUP_CODE" val="l1-_x0001_"/>
  <p:tag name="KSO_WM_UNIT_LINE_FORE_SCHEMECOLOR_INDEX" val="7"/>
  <p:tag name="KSO_WM_UNIT_LINE_FILL_TYPE" val="2"/>
  <p:tag name="KSO_WM_UNIT_USESOURCEFORMAT_APPLY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a"/>
  <p:tag name="KSO_WM_UNIT_INDEX" val="1_3_1"/>
  <p:tag name="KSO_WM_UNIT_ID" val="diagram20188285_1*l_h_a*1_3_1"/>
  <p:tag name="KSO_WM_UNIT_LAYERLEVEL" val="1_1_1"/>
  <p:tag name="KSO_WM_UNIT_VALUE" val="6"/>
  <p:tag name="KSO_WM_UNIT_HIGHLIGHT" val="0"/>
  <p:tag name="KSO_WM_UNIT_COMPATIBLE" val="0"/>
  <p:tag name="KSO_WM_UNIT_CLEAR" val="0"/>
  <p:tag name="KSO_WM_BEAUTIFY_FLAG" val="#wm#"/>
  <p:tag name="KSO_WM_DIAGRAM_GROUP_CODE" val="l1-_x0001_"/>
  <p:tag name="KSO_WM_UNIT_PRESET_TEXT" val="标题文本预设"/>
  <p:tag name="KSO_WM_UNIT_TEXT_FILL_FORE_SCHEMECOLOR_INDEX" val="7"/>
  <p:tag name="KSO_WM_UNIT_TEXT_FILL_TYPE" val="1"/>
  <p:tag name="KSO_WM_UNIT_USESOURCEFORMAT_APPLY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i"/>
  <p:tag name="KSO_WM_UNIT_INDEX" val="1_2_1"/>
  <p:tag name="KSO_WM_UNIT_ID" val="diagram20188285_1*l_h_i*1_2_1"/>
  <p:tag name="KSO_WM_UNIT_LAYERLEVEL" val="1_1_1"/>
  <p:tag name="KSO_WM_BEAUTIFY_FLAG" val="#wm#"/>
  <p:tag name="KSO_WM_DIAGRAM_GROUP_CODE" val="l1-_x0001_"/>
  <p:tag name="KSO_WM_UNIT_PRESET_TEXT" val="02"/>
  <p:tag name="KSO_WM_UNIT_TEXT_FILL_FORE_SCHEMECOLOR_INDEX" val="6"/>
  <p:tag name="KSO_WM_UNIT_TEXT_FILL_TYPE" val="1"/>
  <p:tag name="KSO_WM_UNIT_USESOURCEFORMAT_APPLY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i"/>
  <p:tag name="KSO_WM_UNIT_INDEX" val="1_2_2"/>
  <p:tag name="KSO_WM_UNIT_ID" val="diagram20188285_1*l_h_i*1_2_2"/>
  <p:tag name="KSO_WM_UNIT_LAYERLEVEL" val="1_1_1"/>
  <p:tag name="KSO_WM_BEAUTIFY_FLAG" val="#wm#"/>
  <p:tag name="KSO_WM_DIAGRAM_GROUP_CODE" val="l1-_x0001_"/>
  <p:tag name="KSO_WM_UNIT_LINE_FORE_SCHEMECOLOR_INDEX" val="6"/>
  <p:tag name="KSO_WM_UNIT_LINE_FILL_TYPE" val="2"/>
  <p:tag name="KSO_WM_UNIT_USESOURCEFORMAT_APPLY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a"/>
  <p:tag name="KSO_WM_UNIT_INDEX" val="1_2_1"/>
  <p:tag name="KSO_WM_UNIT_ID" val="diagram20188285_1*l_h_a*1_2_1"/>
  <p:tag name="KSO_WM_UNIT_LAYERLEVEL" val="1_1_1"/>
  <p:tag name="KSO_WM_UNIT_VALUE" val="6"/>
  <p:tag name="KSO_WM_UNIT_HIGHLIGHT" val="0"/>
  <p:tag name="KSO_WM_UNIT_COMPATIBLE" val="0"/>
  <p:tag name="KSO_WM_UNIT_CLEAR" val="0"/>
  <p:tag name="KSO_WM_BEAUTIFY_FLAG" val="#wm#"/>
  <p:tag name="KSO_WM_DIAGRAM_GROUP_CODE" val="l1-_x0001_"/>
  <p:tag name="KSO_WM_UNIT_PRESET_TEXT" val="标题文本预设"/>
  <p:tag name="KSO_WM_UNIT_TEXT_FILL_FORE_SCHEMECOLOR_INDEX" val="6"/>
  <p:tag name="KSO_WM_UNIT_TEXT_FILL_TYPE" val="1"/>
  <p:tag name="KSO_WM_UNIT_USESOURCEFORMAT_APPLY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i"/>
  <p:tag name="KSO_WM_UNIT_INDEX" val="1_1_1"/>
  <p:tag name="KSO_WM_UNIT_ID" val="diagram20188285_1*l_h_i*1_1_1"/>
  <p:tag name="KSO_WM_UNIT_LAYERLEVEL" val="1_1_1"/>
  <p:tag name="KSO_WM_BEAUTIFY_FLAG" val="#wm#"/>
  <p:tag name="KSO_WM_DIAGRAM_GROUP_CODE" val="l1-_x0001_"/>
  <p:tag name="KSO_WM_UNIT_PRESET_TEXT" val="01"/>
  <p:tag name="KSO_WM_UNIT_TEXT_FILL_FORE_SCHEMECOLOR_INDEX" val="5"/>
  <p:tag name="KSO_WM_UNIT_TEXT_FILL_TYPE" val="1"/>
  <p:tag name="KSO_WM_UNIT_USESOURCEFORMAT_APPLY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i"/>
  <p:tag name="KSO_WM_UNIT_INDEX" val="1_1_2"/>
  <p:tag name="KSO_WM_UNIT_ID" val="diagram20188285_1*l_h_i*1_1_2"/>
  <p:tag name="KSO_WM_UNIT_LAYERLEVEL" val="1_1_1"/>
  <p:tag name="KSO_WM_BEAUTIFY_FLAG" val="#wm#"/>
  <p:tag name="KSO_WM_DIAGRAM_GROUP_CODE" val="l1-_x0001_"/>
  <p:tag name="KSO_WM_UNIT_LINE_FORE_SCHEMECOLOR_INDEX" val="5"/>
  <p:tag name="KSO_WM_UNIT_LINE_FILL_TYPE" val="2"/>
  <p:tag name="KSO_WM_UNIT_USESOURCEFORMAT_APPLY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8285"/>
  <p:tag name="KSO_WM_TAG_VERSION" val="1.0"/>
  <p:tag name="KSO_WM_UNIT_TYPE" val="l_h_a"/>
  <p:tag name="KSO_WM_UNIT_INDEX" val="1_1_1"/>
  <p:tag name="KSO_WM_UNIT_ID" val="diagram20188285_1*l_h_a*1_1_1"/>
  <p:tag name="KSO_WM_UNIT_LAYERLEVEL" val="1_1_1"/>
  <p:tag name="KSO_WM_UNIT_VALUE" val="6"/>
  <p:tag name="KSO_WM_UNIT_HIGHLIGHT" val="0"/>
  <p:tag name="KSO_WM_UNIT_COMPATIBLE" val="0"/>
  <p:tag name="KSO_WM_UNIT_CLEAR" val="0"/>
  <p:tag name="KSO_WM_BEAUTIFY_FLAG" val="#wm#"/>
  <p:tag name="KSO_WM_DIAGRAM_GROUP_CODE" val="l1-_x0001_"/>
  <p:tag name="KSO_WM_UNIT_PRESET_TEXT" val="标题文本预设"/>
  <p:tag name="KSO_WM_UNIT_TEXT_FILL_FORE_SCHEMECOLOR_INDEX" val="5"/>
  <p:tag name="KSO_WM_UNIT_TEXT_FILL_TYPE" val="1"/>
  <p:tag name="KSO_WM_UNIT_USESOURCEFORMAT_APPLY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SubTitle"/>
  <p:tag name="MH_ORDER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Other"/>
  <p:tag name="MH_ORDER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Other"/>
  <p:tag name="MH_ORDER" val="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Other"/>
  <p:tag name="MH_ORDER" val="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Other"/>
  <p:tag name="MH_ORDER" val="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Other"/>
  <p:tag name="MH_ORDER" val="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Other"/>
  <p:tag name="MH_ORDER" val="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Other"/>
  <p:tag name="MH_ORDER" val="7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Other"/>
  <p:tag name="MH_ORDER" val="8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Other"/>
  <p:tag name="MH_ORDER" val="9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Other"/>
  <p:tag name="MH_ORDER" val="1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Other"/>
  <p:tag name="MH_ORDER" val="1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Other"/>
  <p:tag name="MH_ORDER" val="1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Text"/>
  <p:tag name="MH_ORDER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Text"/>
  <p:tag name="MH_ORDER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Text"/>
  <p:tag name="MH_ORDER" val="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Text"/>
  <p:tag name="MH_ORDER" val="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SubTitle"/>
  <p:tag name="MH_ORDER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SubTitle"/>
  <p:tag name="MH_ORDER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SubTitle"/>
  <p:tag name="MH_ORDER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SubTitle"/>
  <p:tag name="MH_ORDER" val="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Other"/>
  <p:tag name="MH_ORDER" val="8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Other"/>
  <p:tag name="MH_ORDER" val="9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Text"/>
  <p:tag name="MH_ORDER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5092017"/>
  <p:tag name="MH_LIBRARY" val="GRAPHIC"/>
  <p:tag name="MH_TYPE" val="Other"/>
  <p:tag name="MH_ORDER" val="7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4224932"/>
  <p:tag name="MH_LIBRARY" val="GRAPHIC"/>
  <p:tag name="MH_TYPE" val="Other"/>
  <p:tag name="MH_ORDER" val="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0424224932"/>
  <p:tag name="MH_LIBRARY" val="GRAPHIC"/>
  <p:tag name="MH_TYPE" val="Other"/>
  <p:tag name="MH_ORDER" val="6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5o3g20my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1778</Words>
  <Application>Microsoft Office PowerPoint</Application>
  <PresentationFormat>宽屏</PresentationFormat>
  <Paragraphs>316</Paragraphs>
  <Slides>23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8" baseType="lpstr">
      <vt:lpstr>等线</vt:lpstr>
      <vt:lpstr>微软雅黑</vt:lpstr>
      <vt:lpstr>Arial</vt:lpstr>
      <vt:lpstr>Wingdings</vt:lpstr>
      <vt:lpstr>1_Office 主题​​</vt:lpstr>
      <vt:lpstr>PowerPoint 演示文稿</vt:lpstr>
      <vt:lpstr>PowerPoint 演示文稿</vt:lpstr>
      <vt:lpstr>1、主题/专题库建设背景</vt:lpstr>
      <vt:lpstr>2、主题/专题库建设任务</vt:lpstr>
      <vt:lpstr>PowerPoint 演示文稿</vt:lpstr>
      <vt:lpstr>1、主题库/专题库建设流程</vt:lpstr>
      <vt:lpstr>2、主题库/专题库工作步骤</vt:lpstr>
      <vt:lpstr>PowerPoint 演示文稿</vt:lpstr>
      <vt:lpstr>1、数据开发功能特性</vt:lpstr>
      <vt:lpstr>1、数据开发功能特性</vt:lpstr>
      <vt:lpstr>1、数据开发功能特性</vt:lpstr>
      <vt:lpstr>2、数据开发功能</vt:lpstr>
      <vt:lpstr>2.1 数据开发功能--数据开发</vt:lpstr>
      <vt:lpstr>2.1 数据开发功能--数据开发</vt:lpstr>
      <vt:lpstr>2.1 数据开发功能--数据开发</vt:lpstr>
      <vt:lpstr>2.1 数据开发功能--数据开发</vt:lpstr>
      <vt:lpstr>2.1 数据开发功能--数据开发</vt:lpstr>
      <vt:lpstr>2.1 数据开发功能--数据开发</vt:lpstr>
      <vt:lpstr>PowerPoint 演示文稿</vt:lpstr>
      <vt:lpstr>2.1 数据开发功能—调度监控</vt:lpstr>
      <vt:lpstr>2.1 数据开发功能—调度监控</vt:lpstr>
      <vt:lpstr>2.1 数据开发功能—调度运维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Horizon_Wdp</cp:lastModifiedBy>
  <cp:revision>1</cp:revision>
  <dcterms:created xsi:type="dcterms:W3CDTF">2018-07-03T03:08:00Z</dcterms:created>
  <dcterms:modified xsi:type="dcterms:W3CDTF">2021-11-26T06:30:42Z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readonly">
    <vt:lpwstr/>
  </property>
  <property fmtid="{D5CDD505-2E9C-101B-9397-08002B2CF9AE}" pid="3" name="_change">
    <vt:lpwstr/>
  </property>
  <property fmtid="{D5CDD505-2E9C-101B-9397-08002B2CF9AE}" pid="4" name="_full-control">
    <vt:lpwstr/>
  </property>
  <property fmtid="{D5CDD505-2E9C-101B-9397-08002B2CF9AE}" pid="5" name="sflag">
    <vt:lpwstr>1534385063</vt:lpwstr>
  </property>
  <property fmtid="{D5CDD505-2E9C-101B-9397-08002B2CF9AE}" pid="6" name="KSOProductBuildVer">
    <vt:lpwstr>2052-11.1.0.9584</vt:lpwstr>
  </property>
</Properties>
</file>