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302" r:id="rId1"/>
    <p:sldMasterId id="2147491339" r:id="rId2"/>
  </p:sldMasterIdLst>
  <p:notesMasterIdLst>
    <p:notesMasterId r:id="rId3"/>
  </p:notesMasterIdLst>
  <p:sldIdLst>
    <p:sldId id="3734" r:id="rId4"/>
    <p:sldId id="3739" r:id="rId5"/>
    <p:sldId id="3743" r:id="rId6"/>
    <p:sldId id="3746" r:id="rId7"/>
    <p:sldId id="3752" r:id="rId9"/>
    <p:sldId id="3755" r:id="rId10"/>
    <p:sldId id="3758" r:id="rId11"/>
    <p:sldId id="3761" r:id="rId12"/>
    <p:sldId id="3767" r:id="rId14"/>
    <p:sldId id="3770" r:id="rId15"/>
    <p:sldId id="3773" r:id="rId16"/>
    <p:sldId id="3776" r:id="rId17"/>
    <p:sldId id="3782" r:id="rId19"/>
    <p:sldId id="3785" r:id="rId20"/>
    <p:sldId id="3788" r:id="rId21"/>
    <p:sldId id="3791" r:id="rId22"/>
    <p:sldId id="3797" r:id="rId24"/>
    <p:sldId id="3800" r:id="rId25"/>
    <p:sldId id="3803" r:id="rId26"/>
    <p:sldId id="3806" r:id="rId27"/>
    <p:sldId id="3812" r:id="rId29"/>
    <p:sldId id="3815" r:id="rId30"/>
    <p:sldId id="3818" r:id="rId31"/>
    <p:sldId id="3822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6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image" Target="../media/image2.png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tags" Target="../tags/tag12.xml"/><Relationship Id="rId7" Type="http://schemas.openxmlformats.org/officeDocument/2006/relationships/tags" Target="../tags/tag13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pn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image" Target="../media/image4.png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2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tags" Target="../tags/tag30.xml"/><Relationship Id="rId6" Type="http://schemas.openxmlformats.org/officeDocument/2006/relationships/tags" Target="../tags/tag31.xml"/><Relationship Id="rId7" Type="http://schemas.openxmlformats.org/officeDocument/2006/relationships/tags" Target="../tags/tag32.xml"/><Relationship Id="rId8" Type="http://schemas.openxmlformats.org/officeDocument/2006/relationships/tags" Target="../tags/tag33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image" Target="../media/image2.png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image" Target="../media/image2.png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tags" Target="../tags/tag5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pn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pn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tags" Target="../tags/tag62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5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 descr="演示文稿3_0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859155" y="1689735"/>
            <a:ext cx="7910195" cy="9899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4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68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859155" y="2753995"/>
            <a:ext cx="7910195" cy="11703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59155" y="4304665"/>
            <a:ext cx="1644650" cy="40894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91440" numCol="1" rIns="91440" rtlCol="0" spcCol="0" tIns="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296955"/>
            <a:ext cx="10969200" cy="495264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Bold" panose="00000800000000000000" charset="-122"/>
                <a:sym typeface="+mn-ea"/>
              </a:defRPr>
            </a:lvl1pPr>
            <a:lvl2pPr algn="l" defTabSz="914400" eaLnBrk="1" fontAlgn="auto" hangingPunct="1" indent="-228600" latinLnBrk="0" lvl="1" marL="685800" marR="0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Arial" panose="02080604020202020204" pitchFamily="34" charset="0"/>
              <a:buChar char="•"/>
              <a:tabLst>
                <a:tab algn="l" pos="1609725"/>
              </a:tabLst>
              <a:defRPr altLang="en-US" baseline="0" b="0" cap="none" dirty="0" sz="1600" i="0" kern="1200" kumimoji="0" lang="zh-CN" normalizeH="0" spc="15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2pPr>
            <a:lvl3pPr algn="l" defTabSz="914400" eaLnBrk="1" fontAlgn="auto" hangingPunct="1" indent="-228600" latinLnBrk="0" lvl="2" marL="1143000" marR="0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Arial" panose="02080604020202020204" pitchFamily="34" charset="0"/>
              <a:buChar char="•"/>
              <a:defRPr altLang="en-US" baseline="0" b="0" cap="none" dirty="0" sz="1600" i="0" kern="1200" kumimoji="0" lang="zh-CN" normalizeH="0" spc="15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3pPr>
            <a:lvl4pPr algn="l" defTabSz="914400" eaLnBrk="1" fontAlgn="auto" hangingPunct="1" indent="-228600" latinLnBrk="0" lvl="3" marL="1600200" marR="0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Arial" panose="02080604020202020204" pitchFamily="34" charset="0"/>
              <a:buChar char="•"/>
              <a:defRPr altLang="en-US" baseline="0" b="0" cap="none" dirty="0" sz="1600" i="0" kern="1200" kumimoji="0" lang="zh-CN" normalizeH="0" spc="15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4pPr>
            <a:lvl5pPr algn="l" defTabSz="914400" eaLnBrk="1" fontAlgn="auto" hangingPunct="1" indent="-228600" latinLnBrk="0" lvl="4" marL="2057400" marR="0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Arial" panose="02080604020202020204" pitchFamily="34" charset="0"/>
              <a:buChar char="•"/>
              <a:defRPr altLang="en-US" baseline="0" b="0" cap="none" dirty="0" sz="1600" i="0" kern="1200" kumimoji="0" lang="zh-CN" normalizeH="0" spc="15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436880"/>
            <a:ext cx="10968990" cy="574040"/>
          </a:xfrm>
          <a:prstGeom prst="rect"/>
          <a:noFill/>
        </p:spPr>
        <p:txBody>
          <a:bodyPr anchor="b" anchorCtr="0" b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演示文稿3_0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29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117975" y="6412230"/>
            <a:ext cx="7478395" cy="0"/>
          </a:xfrm>
          <a:prstGeom prst="line"/>
          <a:ln w="3175">
            <a:solidFill>
              <a:schemeClr val="accent2">
                <a:alpha val="2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59130" y="1386205"/>
            <a:ext cx="2797810" cy="52641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dist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2400" i="0" kern="1200" kumimoji="0" lang="en-US" noProof="1" normalizeH="0" spc="0" strike="noStrike" u="none">
                <a:solidFill>
                  <a:schemeClr val="accent1">
                    <a:lumMod val="40000"/>
                    <a:lumOff val="60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dist" lvl="0">
              <a:buClrTx/>
              <a:buSzTx/>
              <a:buFontTx/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59130" y="567690"/>
            <a:ext cx="2788920" cy="818515"/>
          </a:xfrm>
          <a:prstGeom prst="rect"/>
          <a:noFill/>
        </p:spPr>
        <p:txBody>
          <a:bodyPr anchor="b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4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演示文稿3_0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939165" y="1842135"/>
            <a:ext cx="2371725" cy="1375410"/>
          </a:xfrm>
          <a:prstGeom prst="rect"/>
          <a:noFill/>
        </p:spPr>
        <p:txBody>
          <a:bodyPr anchor="b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1" cap="none" dirty="0" sz="7200" i="0" kern="1200" kumimoji="0" lang="en-US" noProof="1" normalizeH="0" spc="0" strike="noStrike" u="none">
                <a:ln w="19050"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939165" y="3217545"/>
            <a:ext cx="6174740" cy="1836420"/>
          </a:xfrm>
          <a:prstGeom prst="rect"/>
          <a:noFill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solidFill>
                  <a:schemeClr val="tx1"/>
                </a:solidFill>
                <a:sym typeface="+mn-ea"/>
              </a:defRPr>
            </a:lvl1pPr>
            <a:lvl2pPr>
              <a:defRPr dirty="0">
                <a:sym typeface="+mn-ea"/>
              </a:defRPr>
            </a:lvl2pPr>
            <a:lvl3pPr>
              <a:defRPr dirty="0">
                <a:sym typeface="+mn-ea"/>
              </a:defRPr>
            </a:lvl3pPr>
            <a:lvl4pPr>
              <a:defRPr dirty="0">
                <a:sym typeface="+mn-ea"/>
              </a:defRPr>
            </a:lvl4pPr>
            <a:lvl5pPr>
              <a:defRPr dirty="0"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solidFill>
                  <a:schemeClr val="tx1"/>
                </a:solidFill>
                <a:sym typeface="+mn-ea"/>
              </a:defRPr>
            </a:lvl1pPr>
            <a:lvl2pPr>
              <a:defRPr dirty="0">
                <a:sym typeface="+mn-ea"/>
              </a:defRPr>
            </a:lvl2pPr>
            <a:lvl3pPr>
              <a:defRPr dirty="0">
                <a:sym typeface="+mn-ea"/>
              </a:defRPr>
            </a:lvl3pPr>
            <a:lvl4pPr>
              <a:defRPr dirty="0">
                <a:sym typeface="+mn-ea"/>
              </a:defRPr>
            </a:lvl4pPr>
            <a:lvl5pPr>
              <a:defRPr dirty="0"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436880"/>
            <a:ext cx="10968990" cy="574040"/>
          </a:xfrm>
          <a:prstGeom prst="rect"/>
          <a:noFill/>
        </p:spPr>
        <p:txBody>
          <a:bodyPr anchor="b" anchorCtr="0" b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solidFill>
                  <a:schemeClr val="tx1"/>
                </a:solidFill>
                <a:sym typeface="+mn-ea"/>
              </a:defRPr>
            </a:lvl1pPr>
            <a:lvl2pPr>
              <a:defRPr dirty="0">
                <a:sym typeface="+mn-ea"/>
              </a:defRPr>
            </a:lvl2pPr>
            <a:lvl3pPr>
              <a:defRPr dirty="0">
                <a:sym typeface="+mn-ea"/>
              </a:defRPr>
            </a:lvl3pPr>
            <a:lvl4pPr>
              <a:defRPr dirty="0">
                <a:sym typeface="+mn-ea"/>
              </a:defRPr>
            </a:lvl4pPr>
            <a:lvl5pPr>
              <a:defRPr dirty="0"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solidFill>
                  <a:schemeClr val="tx1"/>
                </a:solidFill>
                <a:sym typeface="+mn-ea"/>
              </a:defRPr>
            </a:lvl1pPr>
            <a:lvl2pPr>
              <a:defRPr dirty="0">
                <a:sym typeface="+mn-ea"/>
              </a:defRPr>
            </a:lvl2pPr>
            <a:lvl3pPr>
              <a:defRPr dirty="0">
                <a:sym typeface="+mn-ea"/>
              </a:defRPr>
            </a:lvl3pPr>
            <a:lvl4pPr>
              <a:defRPr dirty="0">
                <a:sym typeface="+mn-ea"/>
              </a:defRPr>
            </a:lvl4pPr>
            <a:lvl5pPr>
              <a:defRPr dirty="0"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436880"/>
            <a:ext cx="10968990" cy="574040"/>
          </a:xfrm>
          <a:prstGeom prst="rect"/>
          <a:noFill/>
        </p:spPr>
        <p:txBody>
          <a:bodyPr anchor="b" anchorCtr="0" b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436880"/>
            <a:ext cx="10968990" cy="574040"/>
          </a:xfrm>
          <a:prstGeom prst="rect"/>
          <a:noFill/>
        </p:spPr>
        <p:txBody>
          <a:bodyPr anchor="b" anchorCtr="0" b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  <a:ln>
            <a:noFill/>
            <a:prstDash val="sysDash"/>
          </a:ln>
        </p:spPr>
      </p:pic>
      <p:sp>
        <p:nvSpPr>
          <p:cNvPr id="104875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437515"/>
            <a:ext cx="10968990" cy="5819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solidFill>
                  <a:schemeClr val="tx1"/>
                </a:solidFill>
                <a:sym typeface="+mn-ea"/>
              </a:defRPr>
            </a:lvl1pPr>
            <a:lvl2pPr>
              <a:defRPr dirty="0">
                <a:sym typeface="+mn-ea"/>
              </a:defRPr>
            </a:lvl2pPr>
            <a:lvl3pPr>
              <a:defRPr dirty="0">
                <a:sym typeface="+mn-ea"/>
              </a:defRPr>
            </a:lvl3pPr>
            <a:lvl4pPr>
              <a:defRPr dirty="0">
                <a:sym typeface="+mn-ea"/>
              </a:defRPr>
            </a:lvl4pPr>
            <a:lvl5pPr>
              <a:defRPr dirty="0"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330" y="1010920"/>
            <a:ext cx="10968990" cy="340995"/>
          </a:xfrm>
          <a:prstGeom prst="rect"/>
          <a:noFill/>
        </p:spPr>
        <p:txBody>
          <a:bodyPr anchor="ctr" anchorCtr="0" b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solidFill>
                  <a:schemeClr val="accent1">
                    <a:lumMod val="40000"/>
                    <a:lumOff val="6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436880"/>
            <a:ext cx="10968990" cy="574040"/>
          </a:xfrm>
          <a:prstGeom prst="rect"/>
          <a:noFill/>
        </p:spPr>
        <p:txBody>
          <a:bodyPr anchor="b" anchorCtr="0" b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8" descr="演示文稿3_0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5161915" y="1767840"/>
            <a:ext cx="6218555" cy="184467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0" name="署名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5161915" y="4053840"/>
            <a:ext cx="1644650" cy="40894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91440" numCol="1" rIns="91440" rtlCol="0" spcCol="0" tIns="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7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2.png"/><Relationship Id="rId14" Type="http://schemas.openxmlformats.org/officeDocument/2006/relationships/tags" Target="../tags/tag70.xml"/><Relationship Id="rId15" Type="http://schemas.openxmlformats.org/officeDocument/2006/relationships/tags" Target="../tags/tag71.xml"/><Relationship Id="rId16" Type="http://schemas.openxmlformats.org/officeDocument/2006/relationships/tags" Target="../tags/tag72.xml"/><Relationship Id="rId17" Type="http://schemas.openxmlformats.org/officeDocument/2006/relationships/tags" Target="../tags/tag73.xml"/><Relationship Id="rId18" Type="http://schemas.openxmlformats.org/officeDocument/2006/relationships/tags" Target="../tags/tag74.xml"/><Relationship Id="rId19" Type="http://schemas.openxmlformats.org/officeDocument/2006/relationships/tags" Target="../tags/tag7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303" r:id="rId1"/>
    <p:sldLayoutId id="2147491304" r:id="rId2"/>
    <p:sldLayoutId id="2147491305" r:id="rId3"/>
    <p:sldLayoutId id="2147491306" r:id="rId4"/>
    <p:sldLayoutId id="2147491307" r:id="rId5"/>
    <p:sldLayoutId id="2147491308" r:id="rId6"/>
    <p:sldLayoutId id="2147491309" r:id="rId7"/>
    <p:sldLayoutId id="2147491310" r:id="rId8"/>
    <p:sldLayoutId id="2147491311" r:id="rId9"/>
    <p:sldLayoutId id="2147491312" r:id="rId10"/>
    <p:sldLayoutId id="214749131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6" descr="演示文稿3_0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8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9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0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608330" y="1275128"/>
            <a:ext cx="10968990" cy="4901836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29" y="365125"/>
            <a:ext cx="10968989" cy="73061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340" r:id="rId1"/>
    <p:sldLayoutId id="2147491341" r:id="rId2"/>
    <p:sldLayoutId id="2147491342" r:id="rId3"/>
    <p:sldLayoutId id="2147491343" r:id="rId4"/>
    <p:sldLayoutId id="2147491344" r:id="rId5"/>
    <p:sldLayoutId id="2147491345" r:id="rId6"/>
    <p:sldLayoutId id="2147491346" r:id="rId7"/>
    <p:sldLayoutId id="2147491347" r:id="rId8"/>
    <p:sldLayoutId id="2147491348" r:id="rId9"/>
    <p:sldLayoutId id="2147491349" r:id="rId10"/>
    <p:sldLayoutId id="214749135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Bold" panose="000008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0.xml"/><Relationship Id="rId2" Type="http://schemas.openxmlformats.org/officeDocument/2006/relationships/tags" Target="../tags/tag81.xml"/><Relationship Id="rId3" Type="http://schemas.openxmlformats.org/officeDocument/2006/relationships/tags" Target="../tags/tag82.xml"/><Relationship Id="rId4" Type="http://schemas.openxmlformats.org/officeDocument/2006/relationships/tags" Target="../tags/tag83.xml"/><Relationship Id="rId5" Type="http://schemas.openxmlformats.org/officeDocument/2006/relationships/tags" Target="../tags/tag84.xml"/><Relationship Id="rId6" Type="http://schemas.openxmlformats.org/officeDocument/2006/relationships/tags" Target="../tags/tag85.xml"/><Relationship Id="rId7" Type="http://schemas.openxmlformats.org/officeDocument/2006/relationships/tags" Target="../tags/tag86.xml"/><Relationship Id="rId8" Type="http://schemas.openxmlformats.org/officeDocument/2006/relationships/tags" Target="../tags/tag87.xml"/><Relationship Id="rId9" Type="http://schemas.openxmlformats.org/officeDocument/2006/relationships/tags" Target="../tags/tag88.xml"/><Relationship Id="rId10" Type="http://schemas.openxmlformats.org/officeDocument/2006/relationships/tags" Target="../tags/tag89.xml"/><Relationship Id="rId11" Type="http://schemas.openxmlformats.org/officeDocument/2006/relationships/tags" Target="../tags/tag90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5.xml"/><Relationship Id="rId2" Type="http://schemas.openxmlformats.org/officeDocument/2006/relationships/tags" Target="../tags/tag96.xml"/><Relationship Id="rId3" Type="http://schemas.openxmlformats.org/officeDocument/2006/relationships/tags" Target="../tags/tag9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tags" Target="../tags/tag114.xml"/><Relationship Id="rId15" Type="http://schemas.openxmlformats.org/officeDocument/2006/relationships/tags" Target="../tags/tag115.xml"/><Relationship Id="rId16" Type="http://schemas.openxmlformats.org/officeDocument/2006/relationships/tags" Target="../tags/tag116.xml"/><Relationship Id="rId17" Type="http://schemas.openxmlformats.org/officeDocument/2006/relationships/tags" Target="../tags/tag117.xml"/><Relationship Id="rId18" Type="http://schemas.openxmlformats.org/officeDocument/2006/relationships/tags" Target="../tags/tag118.xml"/><Relationship Id="rId19" Type="http://schemas.openxmlformats.org/officeDocument/2006/relationships/tags" Target="../tags/tag119.xml"/><Relationship Id="rId20" Type="http://schemas.openxmlformats.org/officeDocument/2006/relationships/tags" Target="../tags/tag120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tags" Target="../tags/tag152.xml"/><Relationship Id="rId14" Type="http://schemas.openxmlformats.org/officeDocument/2006/relationships/tags" Target="../tags/tag153.xml"/><Relationship Id="rId15" Type="http://schemas.openxmlformats.org/officeDocument/2006/relationships/tags" Target="../tags/tag154.xml"/><Relationship Id="rId16" Type="http://schemas.openxmlformats.org/officeDocument/2006/relationships/tags" Target="../tags/tag155.xml"/><Relationship Id="rId17" Type="http://schemas.openxmlformats.org/officeDocument/2006/relationships/tags" Target="../tags/tag156.xml"/><Relationship Id="rId18" Type="http://schemas.openxmlformats.org/officeDocument/2006/relationships/tags" Target="../tags/tag157.xml"/><Relationship Id="rId19" Type="http://schemas.openxmlformats.org/officeDocument/2006/relationships/tags" Target="../tags/tag158.xml"/><Relationship Id="rId20" Type="http://schemas.openxmlformats.org/officeDocument/2006/relationships/tags" Target="../tags/tag159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tags" Target="../tags/tag174.xml"/><Relationship Id="rId16" Type="http://schemas.openxmlformats.org/officeDocument/2006/relationships/tags" Target="../tags/tag175.xml"/><Relationship Id="rId17" Type="http://schemas.openxmlformats.org/officeDocument/2006/relationships/tags" Target="../tags/tag176.xml"/><Relationship Id="rId18" Type="http://schemas.openxmlformats.org/officeDocument/2006/relationships/tags" Target="../tags/tag177.xml"/><Relationship Id="rId19" Type="http://schemas.openxmlformats.org/officeDocument/2006/relationships/tags" Target="../tags/tag178.xml"/><Relationship Id="rId20" Type="http://schemas.openxmlformats.org/officeDocument/2006/relationships/tags" Target="../tags/tag179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tags" Target="../tags/tag199.xml"/><Relationship Id="rId14" Type="http://schemas.openxmlformats.org/officeDocument/2006/relationships/tags" Target="../tags/tag200.xml"/><Relationship Id="rId15" Type="http://schemas.openxmlformats.org/officeDocument/2006/relationships/tags" Target="../tags/tag201.xml"/><Relationship Id="rId16" Type="http://schemas.openxmlformats.org/officeDocument/2006/relationships/tags" Target="../tags/tag202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tags" Target="../tags/tag215.xml"/><Relationship Id="rId14" Type="http://schemas.openxmlformats.org/officeDocument/2006/relationships/tags" Target="../tags/tag216.xml"/><Relationship Id="rId15" Type="http://schemas.openxmlformats.org/officeDocument/2006/relationships/tags" Target="../tags/tag217.xml"/><Relationship Id="rId16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tags" Target="../tags/tag245.xml"/><Relationship Id="rId14" Type="http://schemas.openxmlformats.org/officeDocument/2006/relationships/tags" Target="../tags/tag246.xml"/><Relationship Id="rId15" Type="http://schemas.openxmlformats.org/officeDocument/2006/relationships/tags" Target="../tags/tag247.xml"/><Relationship Id="rId16" Type="http://schemas.openxmlformats.org/officeDocument/2006/relationships/tags" Target="../tags/tag248.xml"/><Relationship Id="rId17" Type="http://schemas.openxmlformats.org/officeDocument/2006/relationships/tags" Target="../tags/tag249.xml"/><Relationship Id="rId18" Type="http://schemas.openxmlformats.org/officeDocument/2006/relationships/tags" Target="../tags/tag250.xml"/><Relationship Id="rId19" Type="http://schemas.openxmlformats.org/officeDocument/2006/relationships/tags" Target="../tags/tag251.xml"/><Relationship Id="rId20" Type="http://schemas.openxmlformats.org/officeDocument/2006/relationships/tags" Target="../tags/tag252.xml"/><Relationship Id="rId21" Type="http://schemas.openxmlformats.org/officeDocument/2006/relationships/tags" Target="../tags/tag253.xml"/><Relationship Id="rId22" Type="http://schemas.openxmlformats.org/officeDocument/2006/relationships/tags" Target="../tags/tag254.xml"/><Relationship Id="rId23" Type="http://schemas.openxmlformats.org/officeDocument/2006/relationships/tags" Target="../tags/tag255.xml"/><Relationship Id="rId24" Type="http://schemas.openxmlformats.org/officeDocument/2006/relationships/tags" Target="../tags/tag256.xml"/><Relationship Id="rId25" Type="http://schemas.openxmlformats.org/officeDocument/2006/relationships/tags" Target="../tags/tag257.xml"/><Relationship Id="rId26" Type="http://schemas.openxmlformats.org/officeDocument/2006/relationships/tags" Target="../tags/tag258.xml"/><Relationship Id="rId27" Type="http://schemas.openxmlformats.org/officeDocument/2006/relationships/tags" Target="../tags/tag259.xml"/><Relationship Id="rId28" Type="http://schemas.openxmlformats.org/officeDocument/2006/relationships/tags" Target="../tags/tag260.xml"/><Relationship Id="rId29" Type="http://schemas.openxmlformats.org/officeDocument/2006/relationships/tags" Target="../tags/tag261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tags" Target="../tags/tag297.xml"/><Relationship Id="rId14" Type="http://schemas.openxmlformats.org/officeDocument/2006/relationships/tags" Target="../tags/tag298.xml"/><Relationship Id="rId15" Type="http://schemas.openxmlformats.org/officeDocument/2006/relationships/tags" Target="../tags/tag299.xml"/><Relationship Id="rId16" Type="http://schemas.openxmlformats.org/officeDocument/2006/relationships/tags" Target="../tags/tag300.xml"/><Relationship Id="rId17" Type="http://schemas.openxmlformats.org/officeDocument/2006/relationships/tags" Target="../tags/tag301.xml"/><Relationship Id="rId18" Type="http://schemas.openxmlformats.org/officeDocument/2006/relationships/tags" Target="../tags/tag302.xml"/><Relationship Id="rId19" Type="http://schemas.openxmlformats.org/officeDocument/2006/relationships/tags" Target="../tags/tag303.xml"/><Relationship Id="rId20" Type="http://schemas.openxmlformats.org/officeDocument/2006/relationships/tags" Target="../tags/tag304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添加副标题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t>提升教学效果：数字校园中的个性化教育</a:t>
            </a:r>
          </a:p>
        </p:txBody>
      </p:sp>
      <p:sp>
        <p:nvSpPr>
          <p:cNvPr id="1048652" name="文本占位符 6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zh-CN" lang="en-US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5833" lnSpcReduction="10000"/>
          </a:bodyPr>
          <a:p>
            <a:r>
              <a:rPr altLang="en-US" lang="zh-CN"/>
              <a:t>CONTENTS </a:t>
            </a:r>
            <a:endParaRPr altLang="en-US" lang="zh-CN"/>
          </a:p>
        </p:txBody>
      </p:sp>
      <p:sp>
        <p:nvSpPr>
          <p:cNvPr id="104879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182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94" name="文本框 5"/>
          <p:cNvSpPr txBox="1"/>
          <p:nvPr>
            <p:custDataLst>
              <p:tags r:id="rId3"/>
            </p:custDataLst>
          </p:nvPr>
        </p:nvSpPr>
        <p:spPr>
          <a:xfrm>
            <a:off x="7713980" y="1351915"/>
            <a:ext cx="1093470" cy="108013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r"/>
            <a:r>
              <a:rPr altLang="zh-CN" dirty="0" sz="4000" lang="en-US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02</a:t>
            </a:r>
            <a:endParaRPr altLang="zh-CN" dirty="0" sz="4000" lang="en-US">
              <a:ln>
                <a:noFill/>
              </a:ln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796" name="文本框 6"/>
          <p:cNvSpPr txBox="1"/>
          <p:nvPr>
            <p:custDataLst>
              <p:tags r:id="rId4"/>
            </p:custDataLst>
          </p:nvPr>
        </p:nvSpPr>
        <p:spPr>
          <a:xfrm>
            <a:off x="8937625" y="1351915"/>
            <a:ext cx="2582545" cy="1080000"/>
          </a:xfrm>
          <a:prstGeom prst="rect"/>
          <a:noFill/>
        </p:spPr>
        <p:txBody>
          <a:bodyPr anchor="ctr" anchorCtr="0" bIns="0" rtlCol="0" tIns="0" wrap="square">
            <a:normAutofit/>
          </a:bodyPr>
          <a:p>
            <a:r>
              <a:rPr altLang="en-US" dirty="0" sz="2100" lang="zh-CN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个性化教育的重要性</a:t>
            </a:r>
            <a:endParaRPr altLang="en-US" dirty="0" sz="2100" lang="zh-CN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798" name="文本框 57"/>
          <p:cNvSpPr txBox="1"/>
          <p:nvPr>
            <p:custDataLst>
              <p:tags r:id="rId5"/>
            </p:custDataLst>
          </p:nvPr>
        </p:nvSpPr>
        <p:spPr>
          <a:xfrm>
            <a:off x="7713980" y="2901950"/>
            <a:ext cx="1093470" cy="108013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r"/>
            <a:r>
              <a:rPr altLang="zh-CN" dirty="0" sz="4000" lang="en-US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04</a:t>
            </a:r>
            <a:endParaRPr altLang="zh-CN" dirty="0" sz="4000" lang="en-US">
              <a:ln>
                <a:noFill/>
              </a:ln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0" name="文本框 58"/>
          <p:cNvSpPr txBox="1"/>
          <p:nvPr>
            <p:custDataLst>
              <p:tags r:id="rId6"/>
            </p:custDataLst>
          </p:nvPr>
        </p:nvSpPr>
        <p:spPr>
          <a:xfrm>
            <a:off x="8937625" y="2901950"/>
            <a:ext cx="2582545" cy="1080000"/>
          </a:xfrm>
          <a:prstGeom prst="rect"/>
          <a:noFill/>
        </p:spPr>
        <p:txBody>
          <a:bodyPr anchor="ctr" anchorCtr="0" bIns="0" rtlCol="0" tIns="0" wrap="square">
            <a:normAutofit/>
          </a:bodyPr>
          <a:p>
            <a:r>
              <a:rPr altLang="en-US" dirty="0" sz="2100" lang="zh-CN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数字校园中个性化教育的实践案例</a:t>
            </a:r>
            <a:endParaRPr altLang="en-US" dirty="0" sz="2100" lang="zh-CN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2" name="文本框 62"/>
          <p:cNvSpPr txBox="1"/>
          <p:nvPr>
            <p:custDataLst>
              <p:tags r:id="rId7"/>
            </p:custDataLst>
          </p:nvPr>
        </p:nvSpPr>
        <p:spPr>
          <a:xfrm>
            <a:off x="7713980" y="4451985"/>
            <a:ext cx="1093470" cy="108013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r"/>
            <a:r>
              <a:rPr altLang="zh-CN" dirty="0" sz="4000" lang="en-US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06</a:t>
            </a:r>
            <a:endParaRPr altLang="zh-CN" dirty="0" sz="4000" lang="en-US">
              <a:ln>
                <a:noFill/>
              </a:ln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4" name="文本框 63"/>
          <p:cNvSpPr txBox="1"/>
          <p:nvPr>
            <p:custDataLst>
              <p:tags r:id="rId8"/>
            </p:custDataLst>
          </p:nvPr>
        </p:nvSpPr>
        <p:spPr>
          <a:xfrm>
            <a:off x="8937625" y="4451985"/>
            <a:ext cx="2582545" cy="1080000"/>
          </a:xfrm>
          <a:prstGeom prst="rect"/>
          <a:noFill/>
        </p:spPr>
        <p:txBody>
          <a:bodyPr anchor="ctr" anchorCtr="0" bIns="0" rtlCol="0" tIns="0" wrap="square">
            <a:normAutofit fontScale="95238"/>
          </a:bodyPr>
          <a:p>
            <a:r>
              <a:rPr altLang="en-US" dirty="0" sz="2100" lang="zh-CN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未来数字校园中个性化教育的发展趋势</a:t>
            </a:r>
            <a:endParaRPr altLang="en-US" dirty="0" sz="2100" lang="zh-CN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文本框 67"/>
          <p:cNvSpPr txBox="1"/>
          <p:nvPr>
            <p:custDataLst>
              <p:tags r:id="rId9"/>
            </p:custDataLst>
          </p:nvPr>
        </p:nvSpPr>
        <p:spPr>
          <a:xfrm>
            <a:off x="3827780" y="1351915"/>
            <a:ext cx="1093470" cy="108013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r"/>
            <a:r>
              <a:rPr altLang="zh-CN" dirty="0" sz="4000" lang="en-US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01</a:t>
            </a:r>
            <a:endParaRPr altLang="zh-CN" dirty="0" sz="4000" lang="en-US">
              <a:ln>
                <a:noFill/>
              </a:ln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8" name="文本框 68"/>
          <p:cNvSpPr txBox="1"/>
          <p:nvPr>
            <p:custDataLst>
              <p:tags r:id="rId10"/>
            </p:custDataLst>
          </p:nvPr>
        </p:nvSpPr>
        <p:spPr>
          <a:xfrm>
            <a:off x="5051425" y="1351915"/>
            <a:ext cx="2582545" cy="1080000"/>
          </a:xfrm>
          <a:prstGeom prst="rect"/>
          <a:noFill/>
        </p:spPr>
        <p:txBody>
          <a:bodyPr anchor="ctr" anchorCtr="0" bIns="0" rtlCol="0" tIns="0" wrap="square">
            <a:normAutofit/>
          </a:bodyPr>
          <a:p>
            <a:r>
              <a:rPr altLang="en-US" dirty="0" sz="2100" lang="zh-CN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添加目录标题</a:t>
            </a:r>
            <a:endParaRPr altLang="en-US" dirty="0" sz="2100" lang="zh-CN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文本框 72"/>
          <p:cNvSpPr txBox="1"/>
          <p:nvPr>
            <p:custDataLst>
              <p:tags r:id="rId11"/>
            </p:custDataLst>
          </p:nvPr>
        </p:nvSpPr>
        <p:spPr>
          <a:xfrm>
            <a:off x="3827780" y="2901950"/>
            <a:ext cx="1093470" cy="108013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r"/>
            <a:r>
              <a:rPr altLang="zh-CN" dirty="0" sz="4000" lang="en-US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03</a:t>
            </a:r>
            <a:endParaRPr altLang="zh-CN" dirty="0" sz="4000" lang="en-US">
              <a:ln>
                <a:noFill/>
              </a:ln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2" name="文本框 73"/>
          <p:cNvSpPr txBox="1"/>
          <p:nvPr>
            <p:custDataLst>
              <p:tags r:id="rId12"/>
            </p:custDataLst>
          </p:nvPr>
        </p:nvSpPr>
        <p:spPr>
          <a:xfrm>
            <a:off x="5051425" y="2901950"/>
            <a:ext cx="2582545" cy="1080000"/>
          </a:xfrm>
          <a:prstGeom prst="rect"/>
          <a:noFill/>
        </p:spPr>
        <p:txBody>
          <a:bodyPr anchor="ctr" anchorCtr="0" bIns="0" rtlCol="0" tIns="0" wrap="square">
            <a:normAutofit/>
          </a:bodyPr>
          <a:p>
            <a:r>
              <a:rPr altLang="en-US" dirty="0" sz="2100" lang="zh-CN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数字校园在个性化教育中的应用</a:t>
            </a:r>
            <a:endParaRPr altLang="en-US" dirty="0" sz="2100" lang="zh-CN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文本框 77"/>
          <p:cNvSpPr txBox="1"/>
          <p:nvPr>
            <p:custDataLst>
              <p:tags r:id="rId13"/>
            </p:custDataLst>
          </p:nvPr>
        </p:nvSpPr>
        <p:spPr>
          <a:xfrm>
            <a:off x="3827780" y="4451985"/>
            <a:ext cx="1093470" cy="108013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r"/>
            <a:r>
              <a:rPr altLang="zh-CN" dirty="0" sz="4000" lang="en-US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05</a:t>
            </a:r>
            <a:endParaRPr altLang="zh-CN" dirty="0" sz="4000" lang="en-US">
              <a:ln>
                <a:noFill/>
              </a:ln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6" name="文本框 78"/>
          <p:cNvSpPr txBox="1"/>
          <p:nvPr>
            <p:custDataLst>
              <p:tags r:id="rId14"/>
            </p:custDataLst>
          </p:nvPr>
        </p:nvSpPr>
        <p:spPr>
          <a:xfrm>
            <a:off x="5051425" y="4451985"/>
            <a:ext cx="2582545" cy="1080000"/>
          </a:xfrm>
          <a:prstGeom prst="rect"/>
          <a:noFill/>
        </p:spPr>
        <p:txBody>
          <a:bodyPr anchor="ctr" anchorCtr="0" bIns="0" rtlCol="0" tIns="0" wrap="square">
            <a:normAutofit/>
          </a:bodyPr>
          <a:p>
            <a:r>
              <a:rPr altLang="en-US" dirty="0" sz="2100" lang="zh-CN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数字校园中个性化教育的挑战与对策</a:t>
            </a:r>
            <a:endParaRPr altLang="en-US" dirty="0" sz="2100" lang="zh-CN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4722" lnSpcReduction="20000"/>
          </a:bodyPr>
          <a:p>
            <a:r>
              <a:rPr altLang="en-US" lang="zh-CN"/>
              <a:t>01</a:t>
            </a:r>
            <a:endParaRPr altLang="en-US" lang="zh-CN"/>
          </a:p>
        </p:txBody>
      </p:sp>
      <p:sp>
        <p:nvSpPr>
          <p:cNvPr id="104885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4722" lnSpcReduction="20000"/>
          </a:bodyPr>
          <a:p>
            <a:r>
              <a:rPr altLang="en-US" lang="zh-CN"/>
              <a:t>02</a:t>
            </a:r>
            <a:endParaRPr altLang="en-US" lang="zh-CN"/>
          </a:p>
        </p:txBody>
      </p:sp>
      <p:sp>
        <p:nvSpPr>
          <p:cNvPr id="104888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个性化教育的重要性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适应学生个体差异</a:t>
            </a:r>
            <a:endParaRPr altLang="en-US" lang="zh-CN"/>
          </a:p>
        </p:txBody>
      </p:sp>
      <p:sp>
        <p:nvSpPr>
          <p:cNvPr id="10489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519135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292676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6" name="任意多边形 18"/>
          <p:cNvSpPr/>
          <p:nvPr>
            <p:custDataLst>
              <p:tags r:id="rId3"/>
            </p:custDataLst>
          </p:nvPr>
        </p:nvSpPr>
        <p:spPr>
          <a:xfrm>
            <a:off x="6439372" y="2332997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693442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519776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292676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任意多边形 4"/>
          <p:cNvSpPr/>
          <p:nvPr>
            <p:custDataLst>
              <p:tags r:id="rId7"/>
            </p:custDataLst>
          </p:nvPr>
        </p:nvSpPr>
        <p:spPr>
          <a:xfrm>
            <a:off x="736567" y="2332997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69344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042403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尊重每个学生的独特性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042403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促进学生的全面发展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532592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305492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任意多边形 11"/>
          <p:cNvSpPr/>
          <p:nvPr>
            <p:custDataLst>
              <p:tags r:id="rId13"/>
            </p:custDataLst>
          </p:nvPr>
        </p:nvSpPr>
        <p:spPr>
          <a:xfrm>
            <a:off x="3661346" y="2345173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706900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55758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329203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任意多边形 25"/>
          <p:cNvSpPr/>
          <p:nvPr>
            <p:custDataLst>
              <p:tags r:id="rId17"/>
            </p:custDataLst>
          </p:nvPr>
        </p:nvSpPr>
        <p:spPr>
          <a:xfrm>
            <a:off x="9216758" y="2370166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731893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07957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提高学生的学习效果和兴趣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054579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针对不同学生的需求和能力进行教学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提高学生学习兴趣和动力</a:t>
            </a:r>
            <a:endParaRPr altLang="en-US" lang="zh-CN"/>
          </a:p>
        </p:txBody>
      </p:sp>
      <p:sp>
        <p:nvSpPr>
          <p:cNvPr id="10490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64474" y="1296955"/>
            <a:ext cx="4557321" cy="2322217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28" name="矩形 65"/>
          <p:cNvSpPr/>
          <p:nvPr>
            <p:custDataLst>
              <p:tags r:id="rId2"/>
            </p:custDataLst>
          </p:nvPr>
        </p:nvSpPr>
        <p:spPr>
          <a:xfrm>
            <a:off x="1046853" y="1671625"/>
            <a:ext cx="224774" cy="22477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0" name="文本框 66"/>
          <p:cNvSpPr txBox="1"/>
          <p:nvPr>
            <p:custDataLst>
              <p:tags r:id="rId3"/>
            </p:custDataLst>
          </p:nvPr>
        </p:nvSpPr>
        <p:spPr>
          <a:xfrm>
            <a:off x="1440025" y="1569202"/>
            <a:ext cx="4006230" cy="1313252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激发学生学习兴趣：通过个性化教育，可以让学生根据自己的兴趣和爱好选择学习内容，从而激发学生的学习热情和兴趣。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185" y="1296955"/>
            <a:ext cx="4557321" cy="2322217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34" name="矩形 69"/>
          <p:cNvSpPr/>
          <p:nvPr>
            <p:custDataLst>
              <p:tags r:id="rId5"/>
            </p:custDataLst>
          </p:nvPr>
        </p:nvSpPr>
        <p:spPr>
          <a:xfrm>
            <a:off x="6403903" y="1671625"/>
            <a:ext cx="224774" cy="22477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6" name="文本框 70"/>
          <p:cNvSpPr txBox="1"/>
          <p:nvPr>
            <p:custDataLst>
              <p:tags r:id="rId6"/>
            </p:custDataLst>
          </p:nvPr>
        </p:nvSpPr>
        <p:spPr>
          <a:xfrm>
            <a:off x="6797736" y="1569202"/>
            <a:ext cx="4006230" cy="1313252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增强学生学习动力：个性化教育可以让学生更加明确自己的学习目标，从而增强学生的学习动力和自信心。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64474" y="3927573"/>
            <a:ext cx="4557321" cy="2322217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40" name="文本框 74"/>
          <p:cNvSpPr txBox="1"/>
          <p:nvPr>
            <p:custDataLst>
              <p:tags r:id="rId8"/>
            </p:custDataLst>
          </p:nvPr>
        </p:nvSpPr>
        <p:spPr>
          <a:xfrm>
            <a:off x="1440025" y="4199159"/>
            <a:ext cx="4006230" cy="1313252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提高学生学习效果：个性化教育可以根据学生的特点和需求进行有针对性的教学，从而提高学生的学习效果和成绩。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42" name="矩形 73"/>
          <p:cNvSpPr/>
          <p:nvPr>
            <p:custDataLst>
              <p:tags r:id="rId9"/>
            </p:custDataLst>
          </p:nvPr>
        </p:nvSpPr>
        <p:spPr>
          <a:xfrm>
            <a:off x="1046853" y="4302242"/>
            <a:ext cx="224774" cy="22477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317" y="3927573"/>
            <a:ext cx="4557321" cy="2322217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46" name="矩形 84"/>
          <p:cNvSpPr/>
          <p:nvPr>
            <p:custDataLst>
              <p:tags r:id="rId11"/>
            </p:custDataLst>
          </p:nvPr>
        </p:nvSpPr>
        <p:spPr>
          <a:xfrm>
            <a:off x="6464696" y="4302242"/>
            <a:ext cx="224774" cy="22477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8" name="文本框 85"/>
          <p:cNvSpPr txBox="1"/>
          <p:nvPr>
            <p:custDataLst>
              <p:tags r:id="rId12"/>
            </p:custDataLst>
          </p:nvPr>
        </p:nvSpPr>
        <p:spPr>
          <a:xfrm>
            <a:off x="6857868" y="4199159"/>
            <a:ext cx="4006230" cy="1313252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培养学生自主学习能力：个性化教育可以让学生更加自主地选择学习内容和方式，从而培养学生的自主学习能力和终身学习习惯。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提升教学效果和成果</a:t>
            </a:r>
            <a:endParaRPr altLang="en-US" lang="zh-CN"/>
          </a:p>
        </p:txBody>
      </p:sp>
      <p:sp>
        <p:nvSpPr>
          <p:cNvPr id="1049084" name="矩形 31"/>
          <p:cNvSpPr/>
          <p:nvPr>
            <p:custDataLst>
              <p:tags r:id="rId1"/>
            </p:custDataLst>
          </p:nvPr>
        </p:nvSpPr>
        <p:spPr>
          <a:xfrm>
            <a:off x="2538540" y="1296955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个性化教育能够提高学生的学习兴趣和动力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4"/>
          <p:cNvSpPr/>
          <p:nvPr>
            <p:custDataLst>
              <p:tags r:id="rId2"/>
            </p:custDataLst>
          </p:nvPr>
        </p:nvSpPr>
        <p:spPr>
          <a:xfrm>
            <a:off x="2538540" y="2582366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个性化教育能够帮助学生更好地理解和掌握知识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5"/>
          <p:cNvSpPr/>
          <p:nvPr>
            <p:custDataLst>
              <p:tags r:id="rId3"/>
            </p:custDataLst>
          </p:nvPr>
        </p:nvSpPr>
        <p:spPr>
          <a:xfrm>
            <a:off x="2538540" y="3867778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个性化教育能够提高学生的学习效率和成绩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矩形 7"/>
          <p:cNvSpPr/>
          <p:nvPr>
            <p:custDataLst>
              <p:tags r:id="rId4"/>
            </p:custDataLst>
          </p:nvPr>
        </p:nvSpPr>
        <p:spPr>
          <a:xfrm>
            <a:off x="2538540" y="5153189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个性化教育能够促进学生的全面发展，提高综合素质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4722" lnSpcReduction="20000"/>
          </a:bodyPr>
          <a:p>
            <a:r>
              <a:rPr altLang="en-US" lang="zh-CN"/>
              <a:t>03</a:t>
            </a:r>
            <a:endParaRPr altLang="en-US" lang="zh-CN"/>
          </a:p>
        </p:txBody>
      </p:sp>
      <p:sp>
        <p:nvSpPr>
          <p:cNvPr id="104912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5833"/>
          </a:bodyPr>
          <a:p>
            <a:r>
              <a:rPr altLang="en-US" lang="zh-CN"/>
              <a:t>数字校园在个性化教育中的应用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利用大数据分析学生学习情况</a:t>
            </a:r>
            <a:endParaRPr altLang="en-US" lang="zh-CN"/>
          </a:p>
        </p:txBody>
      </p:sp>
      <p:sp>
        <p:nvSpPr>
          <p:cNvPr id="10491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519135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292676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18"/>
          <p:cNvSpPr/>
          <p:nvPr>
            <p:custDataLst>
              <p:tags r:id="rId3"/>
            </p:custDataLst>
          </p:nvPr>
        </p:nvSpPr>
        <p:spPr>
          <a:xfrm>
            <a:off x="6439372" y="2332997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693442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519776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292676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任意多边形 4"/>
          <p:cNvSpPr/>
          <p:nvPr>
            <p:custDataLst>
              <p:tags r:id="rId7"/>
            </p:custDataLst>
          </p:nvPr>
        </p:nvSpPr>
        <p:spPr>
          <a:xfrm>
            <a:off x="736567" y="2332997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69344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042403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收集学生的学习数据，包括成绩、作业、课堂表现等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042403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根据分析结果，制定个性化的教学计划和方案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532592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305492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任意多边形 11"/>
          <p:cNvSpPr/>
          <p:nvPr>
            <p:custDataLst>
              <p:tags r:id="rId13"/>
            </p:custDataLst>
          </p:nvPr>
        </p:nvSpPr>
        <p:spPr>
          <a:xfrm>
            <a:off x="3661346" y="2345173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706900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55758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329203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任意多边形 25"/>
          <p:cNvSpPr/>
          <p:nvPr>
            <p:custDataLst>
              <p:tags r:id="rId17"/>
            </p:custDataLst>
          </p:nvPr>
        </p:nvSpPr>
        <p:spPr>
          <a:xfrm>
            <a:off x="9216758" y="2370166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731893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07957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不断跟进学生的学习情况，调整教学计划和方案，提高教学效果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054579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利用数据分析工具对数据进行分析，找出学生的学习特点和问题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借助人工智能技术进行个性化教学</a:t>
            </a:r>
            <a:endParaRPr altLang="en-US" lang="zh-CN"/>
          </a:p>
        </p:txBody>
      </p:sp>
      <p:sp>
        <p:nvSpPr>
          <p:cNvPr id="10492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519135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292676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任意多边形 18"/>
          <p:cNvSpPr/>
          <p:nvPr>
            <p:custDataLst>
              <p:tags r:id="rId3"/>
            </p:custDataLst>
          </p:nvPr>
        </p:nvSpPr>
        <p:spPr>
          <a:xfrm>
            <a:off x="6439372" y="2332997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693442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519776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292676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任意多边形 4"/>
          <p:cNvSpPr/>
          <p:nvPr>
            <p:custDataLst>
              <p:tags r:id="rId7"/>
            </p:custDataLst>
          </p:nvPr>
        </p:nvSpPr>
        <p:spPr>
          <a:xfrm>
            <a:off x="736567" y="2332997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69344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042403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人工智能技术在教学中的应用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042403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教学效果的提升与评估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532592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305492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任意多边形 11"/>
          <p:cNvSpPr/>
          <p:nvPr>
            <p:custDataLst>
              <p:tags r:id="rId13"/>
            </p:custDataLst>
          </p:nvPr>
        </p:nvSpPr>
        <p:spPr>
          <a:xfrm>
            <a:off x="3661346" y="2345173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706900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55758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329203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任意多边形 25"/>
          <p:cNvSpPr/>
          <p:nvPr>
            <p:custDataLst>
              <p:tags r:id="rId17"/>
            </p:custDataLst>
          </p:nvPr>
        </p:nvSpPr>
        <p:spPr>
          <a:xfrm>
            <a:off x="9216758" y="2370166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731893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07957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未来发展趋势与挑战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054579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个性化教学方案的设计与实施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通过在线平台实现资源共享和互动教学</a:t>
            </a:r>
            <a:endParaRPr altLang="en-US" lang="zh-CN"/>
          </a:p>
        </p:txBody>
      </p:sp>
      <p:sp>
        <p:nvSpPr>
          <p:cNvPr id="1049338" name="矩形 31"/>
          <p:cNvSpPr/>
          <p:nvPr>
            <p:custDataLst>
              <p:tags r:id="rId1"/>
            </p:custDataLst>
          </p:nvPr>
        </p:nvSpPr>
        <p:spPr>
          <a:xfrm>
            <a:off x="2538540" y="1296955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在线平台可以提供丰富的教学资源，包括视频、音频、文本等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4"/>
          <p:cNvSpPr/>
          <p:nvPr>
            <p:custDataLst>
              <p:tags r:id="rId2"/>
            </p:custDataLst>
          </p:nvPr>
        </p:nvSpPr>
        <p:spPr>
          <a:xfrm>
            <a:off x="2538540" y="2582366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通过在线平台，学生可以随时随地进行学习，提高学习效率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矩形 5"/>
          <p:cNvSpPr/>
          <p:nvPr>
            <p:custDataLst>
              <p:tags r:id="rId3"/>
            </p:custDataLst>
          </p:nvPr>
        </p:nvSpPr>
        <p:spPr>
          <a:xfrm>
            <a:off x="2538540" y="3867778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在线平台可以实现实时互动教学，学生可以在平台上与老师或其他学生进行交流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7"/>
          <p:cNvSpPr/>
          <p:nvPr>
            <p:custDataLst>
              <p:tags r:id="rId4"/>
            </p:custDataLst>
          </p:nvPr>
        </p:nvSpPr>
        <p:spPr>
          <a:xfrm>
            <a:off x="2538540" y="5153189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在线平台可以记录学生的学习进度和成绩，方便老师和学生进行管理和评估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4722" lnSpcReduction="20000"/>
          </a:bodyPr>
          <a:p>
            <a:r>
              <a:rPr altLang="en-US" lang="zh-CN"/>
              <a:t>04</a:t>
            </a:r>
            <a:endParaRPr altLang="en-US" lang="zh-CN"/>
          </a:p>
        </p:txBody>
      </p:sp>
      <p:sp>
        <p:nvSpPr>
          <p:cNvPr id="104938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5833"/>
          </a:bodyPr>
          <a:p>
            <a:r>
              <a:rPr altLang="en-US" lang="zh-CN"/>
              <a:t>数字校园中个性化教育的实践案例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某学校利用数字校园实施个性化教育的经验</a:t>
            </a:r>
            <a:endParaRPr altLang="en-US" lang="zh-CN"/>
          </a:p>
        </p:txBody>
      </p:sp>
      <p:sp>
        <p:nvSpPr>
          <p:cNvPr id="1049444" name="Rectangle 6"/>
          <p:cNvSpPr/>
          <p:nvPr>
            <p:custDataLst>
              <p:tags r:id="rId1"/>
            </p:custDataLst>
          </p:nvPr>
        </p:nvSpPr>
        <p:spPr>
          <a:xfrm>
            <a:off x="810568" y="1693109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446" name="Rectangle 6"/>
          <p:cNvSpPr/>
          <p:nvPr>
            <p:custDataLst>
              <p:tags r:id="rId2"/>
            </p:custDataLst>
          </p:nvPr>
        </p:nvSpPr>
        <p:spPr>
          <a:xfrm>
            <a:off x="810568" y="2828556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448" name="Rectangle 6"/>
          <p:cNvSpPr/>
          <p:nvPr>
            <p:custDataLst>
              <p:tags r:id="rId3"/>
            </p:custDataLst>
          </p:nvPr>
        </p:nvSpPr>
        <p:spPr>
          <a:xfrm>
            <a:off x="810568" y="3964638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450" name="Rectangle 6"/>
          <p:cNvSpPr/>
          <p:nvPr>
            <p:custDataLst>
              <p:tags r:id="rId4"/>
            </p:custDataLst>
          </p:nvPr>
        </p:nvSpPr>
        <p:spPr>
          <a:xfrm>
            <a:off x="810568" y="5100084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452" name="矩形: 圆角 26"/>
          <p:cNvSpPr/>
          <p:nvPr>
            <p:custDataLst>
              <p:tags r:id="rId5"/>
            </p:custDataLst>
          </p:nvPr>
        </p:nvSpPr>
        <p:spPr>
          <a:xfrm>
            <a:off x="608400" y="2826013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454" name="矩形: 圆角 27"/>
          <p:cNvSpPr/>
          <p:nvPr>
            <p:custDataLst>
              <p:tags r:id="rId6"/>
            </p:custDataLst>
          </p:nvPr>
        </p:nvSpPr>
        <p:spPr>
          <a:xfrm>
            <a:off x="608400" y="1690566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456" name="矩形: 圆角 28"/>
          <p:cNvSpPr/>
          <p:nvPr>
            <p:custDataLst>
              <p:tags r:id="rId7"/>
            </p:custDataLst>
          </p:nvPr>
        </p:nvSpPr>
        <p:spPr>
          <a:xfrm>
            <a:off x="608400" y="5096905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458" name="矩形: 圆角 29"/>
          <p:cNvSpPr/>
          <p:nvPr>
            <p:custDataLst>
              <p:tags r:id="rId8"/>
            </p:custDataLst>
          </p:nvPr>
        </p:nvSpPr>
        <p:spPr>
          <a:xfrm>
            <a:off x="608400" y="3961459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460" name="正文"/>
          <p:cNvSpPr txBox="1"/>
          <p:nvPr>
            <p:custDataLst>
              <p:tags r:id="rId9"/>
            </p:custDataLst>
          </p:nvPr>
        </p:nvSpPr>
        <p:spPr>
          <a:xfrm>
            <a:off x="2793467" y="1697560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背景介绍：该校在数字校园建设中，注重个性化教育理念的贯彻和实践。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62" name="标题"/>
          <p:cNvSpPr txBox="1"/>
          <p:nvPr>
            <p:custDataLst>
              <p:tags r:id="rId10"/>
            </p:custDataLst>
          </p:nvPr>
        </p:nvSpPr>
        <p:spPr>
          <a:xfrm>
            <a:off x="712027" y="1697560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64" name="正文"/>
          <p:cNvSpPr txBox="1"/>
          <p:nvPr>
            <p:custDataLst>
              <p:tags r:id="rId11"/>
            </p:custDataLst>
          </p:nvPr>
        </p:nvSpPr>
        <p:spPr>
          <a:xfrm>
            <a:off x="2793467" y="2833006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实施过程：通过数字化教学平台、个性化学习资源、智能化教学辅助工具等手段，实现个性化教育。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66" name="标题"/>
          <p:cNvSpPr txBox="1"/>
          <p:nvPr>
            <p:custDataLst>
              <p:tags r:id="rId12"/>
            </p:custDataLst>
          </p:nvPr>
        </p:nvSpPr>
        <p:spPr>
          <a:xfrm>
            <a:off x="712027" y="2833006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68" name="正文"/>
          <p:cNvSpPr txBox="1"/>
          <p:nvPr>
            <p:custDataLst>
              <p:tags r:id="rId13"/>
            </p:custDataLst>
          </p:nvPr>
        </p:nvSpPr>
        <p:spPr>
          <a:xfrm>
            <a:off x="2793467" y="3968452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实践效果：通过个性化教育实践，该校学生的学习成绩和综合素质得到了显著提升，同时也提高了教师的教学质量和效率。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70" name="标题"/>
          <p:cNvSpPr txBox="1"/>
          <p:nvPr>
            <p:custDataLst>
              <p:tags r:id="rId14"/>
            </p:custDataLst>
          </p:nvPr>
        </p:nvSpPr>
        <p:spPr>
          <a:xfrm>
            <a:off x="712027" y="3968452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72" name="正文"/>
          <p:cNvSpPr txBox="1"/>
          <p:nvPr>
            <p:custDataLst>
              <p:tags r:id="rId15"/>
            </p:custDataLst>
          </p:nvPr>
        </p:nvSpPr>
        <p:spPr>
          <a:xfrm>
            <a:off x="2793467" y="5103899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经验总结：该校在数字校园建设中，注重个性化教育理念的贯彻和实践，取得了显著的效果。未来将继续探索和实践个性化教育，为学生的全面发展提供更好的支持和服务。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74" name="标题"/>
          <p:cNvSpPr txBox="1"/>
          <p:nvPr>
            <p:custDataLst>
              <p:tags r:id="rId16"/>
            </p:custDataLst>
          </p:nvPr>
        </p:nvSpPr>
        <p:spPr>
          <a:xfrm>
            <a:off x="712027" y="5103899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某在线平台如何通过大数据和人工智能技术实现个性化教学</a:t>
            </a:r>
            <a:endParaRPr altLang="en-US" lang="zh-CN"/>
          </a:p>
        </p:txBody>
      </p:sp>
      <p:sp>
        <p:nvSpPr>
          <p:cNvPr id="1049510" name="圆角矩形 3"/>
          <p:cNvSpPr/>
          <p:nvPr>
            <p:custDataLst>
              <p:tags r:id="rId1"/>
            </p:custDataLst>
          </p:nvPr>
        </p:nvSpPr>
        <p:spPr>
          <a:xfrm rot="16200000">
            <a:off x="5686689" y="-2689239"/>
            <a:ext cx="812622" cy="10855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圆角矩形 4"/>
          <p:cNvSpPr/>
          <p:nvPr>
            <p:custDataLst>
              <p:tags r:id="rId2"/>
            </p:custDataLst>
          </p:nvPr>
        </p:nvSpPr>
        <p:spPr>
          <a:xfrm rot="16200000">
            <a:off x="331412" y="2666707"/>
            <a:ext cx="811284" cy="14326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4" name="圆角矩形 5"/>
          <p:cNvSpPr/>
          <p:nvPr>
            <p:custDataLst>
              <p:tags r:id="rId3"/>
            </p:custDataLst>
          </p:nvPr>
        </p:nvSpPr>
        <p:spPr>
          <a:xfrm rot="16200000">
            <a:off x="5686689" y="-3723910"/>
            <a:ext cx="812622" cy="1085458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圆角矩形 6"/>
          <p:cNvSpPr/>
          <p:nvPr>
            <p:custDataLst>
              <p:tags r:id="rId4"/>
            </p:custDataLst>
          </p:nvPr>
        </p:nvSpPr>
        <p:spPr>
          <a:xfrm rot="16200000">
            <a:off x="331412" y="1631367"/>
            <a:ext cx="811284" cy="14326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18" name="圆角矩形 11"/>
          <p:cNvSpPr/>
          <p:nvPr>
            <p:custDataLst>
              <p:tags r:id="rId5"/>
            </p:custDataLst>
          </p:nvPr>
        </p:nvSpPr>
        <p:spPr>
          <a:xfrm rot="16200000">
            <a:off x="5686689" y="-619227"/>
            <a:ext cx="812622" cy="10855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圆角矩形 12"/>
          <p:cNvSpPr/>
          <p:nvPr>
            <p:custDataLst>
              <p:tags r:id="rId6"/>
            </p:custDataLst>
          </p:nvPr>
        </p:nvSpPr>
        <p:spPr>
          <a:xfrm rot="16200000">
            <a:off x="331412" y="4736719"/>
            <a:ext cx="811284" cy="14326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2" name="圆角矩形 9"/>
          <p:cNvSpPr/>
          <p:nvPr>
            <p:custDataLst>
              <p:tags r:id="rId7"/>
            </p:custDataLst>
          </p:nvPr>
        </p:nvSpPr>
        <p:spPr>
          <a:xfrm rot="16200000">
            <a:off x="5686689" y="-1653898"/>
            <a:ext cx="812622" cy="1085458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圆角矩形 10"/>
          <p:cNvSpPr/>
          <p:nvPr>
            <p:custDataLst>
              <p:tags r:id="rId8"/>
            </p:custDataLst>
          </p:nvPr>
        </p:nvSpPr>
        <p:spPr>
          <a:xfrm rot="16200000">
            <a:off x="331412" y="3701379"/>
            <a:ext cx="811284" cy="14326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26" name="圆角矩形 7"/>
          <p:cNvSpPr/>
          <p:nvPr>
            <p:custDataLst>
              <p:tags r:id="rId9"/>
            </p:custDataLst>
          </p:nvPr>
        </p:nvSpPr>
        <p:spPr>
          <a:xfrm rot="16200000">
            <a:off x="5686689" y="414776"/>
            <a:ext cx="812622" cy="10855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圆角矩形 8"/>
          <p:cNvSpPr/>
          <p:nvPr>
            <p:custDataLst>
              <p:tags r:id="rId10"/>
            </p:custDataLst>
          </p:nvPr>
        </p:nvSpPr>
        <p:spPr>
          <a:xfrm rot="16200000">
            <a:off x="331412" y="5770722"/>
            <a:ext cx="811284" cy="14326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0" name="文本框 14"/>
          <p:cNvSpPr txBox="1"/>
          <p:nvPr>
            <p:custDataLst>
              <p:tags r:id="rId11"/>
            </p:custDataLst>
          </p:nvPr>
        </p:nvSpPr>
        <p:spPr>
          <a:xfrm>
            <a:off x="1121294" y="5437647"/>
            <a:ext cx="10398803" cy="811953"/>
          </a:xfrm>
          <a:prstGeom prst="rect"/>
        </p:spPr>
        <p:txBody>
          <a:bodyPr anchor="ctr" anchorCtr="0" bIns="46800" lIns="90000" rIns="90000" rtlCol="0" tIns="46800" vert="horz" wrap="square">
            <a:normAutofit fontScale="8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实践效果：该平台在实践中取得了显著的效果，学生的学习成绩和兴趣得到了提升，同时也提高了教师的教学效率和质量。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32" name="文本框 15"/>
          <p:cNvSpPr txBox="1"/>
          <p:nvPr>
            <p:custDataLst>
              <p:tags r:id="rId12"/>
            </p:custDataLst>
          </p:nvPr>
        </p:nvSpPr>
        <p:spPr>
          <a:xfrm>
            <a:off x="1121962" y="3366967"/>
            <a:ext cx="10398803" cy="812622"/>
          </a:xfrm>
          <a:prstGeom prst="rect"/>
        </p:spPr>
        <p:txBody>
          <a:bodyPr anchor="ctr" anchorCtr="0" bIns="46800" lIns="90000" rIns="0" rtlCol="0" tIns="46800" vert="horz" wrap="square">
            <a:normAutofit fontScale="8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大数据技术：该平台利用大数据技术对学生的学习数据进行分析和挖掘，以发现学生的学习特点和问题，为个性化教学提供支持。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34" name="文本框 16"/>
          <p:cNvSpPr txBox="1"/>
          <p:nvPr>
            <p:custDataLst>
              <p:tags r:id="rId13"/>
            </p:custDataLst>
          </p:nvPr>
        </p:nvSpPr>
        <p:spPr>
          <a:xfrm>
            <a:off x="1121294" y="4402976"/>
            <a:ext cx="10398803" cy="811953"/>
          </a:xfrm>
          <a:prstGeom prst="rect"/>
        </p:spPr>
        <p:txBody>
          <a:bodyPr anchor="ctr" anchorCtr="0" bIns="46800" lIns="90000" rIns="90000" rtlCol="0" tIns="46800" vert="horz" wrap="square">
            <a:normAutofit fontScale="8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人工智能技术：该平台利用人工智能技术对学生的学习行为进行预测和干预，以帮助学生更好地掌握知识和技能。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36" name="文本框 17"/>
          <p:cNvSpPr txBox="1"/>
          <p:nvPr>
            <p:custDataLst>
              <p:tags r:id="rId14"/>
            </p:custDataLst>
          </p:nvPr>
        </p:nvSpPr>
        <p:spPr>
          <a:xfrm>
            <a:off x="1121962" y="1296955"/>
            <a:ext cx="10398803" cy="812622"/>
          </a:xfrm>
          <a:prstGeom prst="rect"/>
        </p:spPr>
        <p:txBody>
          <a:bodyPr anchor="ctr" anchorCtr="0" bIns="46800" lIns="90000" rIns="0" rtlCol="0" tIns="46800" vert="horz" wrap="square">
            <a:normAutofit fontScale="8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平台介绍：该在线平台是一个基于大数据和人工智能技术的个性化教学平台，旨在为学生提供定制化的学习体验。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38" name="文本框 18"/>
          <p:cNvSpPr txBox="1"/>
          <p:nvPr>
            <p:custDataLst>
              <p:tags r:id="rId15"/>
            </p:custDataLst>
          </p:nvPr>
        </p:nvSpPr>
        <p:spPr>
          <a:xfrm>
            <a:off x="1121294" y="2332964"/>
            <a:ext cx="10398803" cy="811953"/>
          </a:xfrm>
          <a:prstGeom prst="rect"/>
        </p:spPr>
        <p:txBody>
          <a:bodyPr anchor="ctr" anchorCtr="0" bIns="46800" lIns="90000" rIns="90000" rtlCol="0" tIns="46800" vert="horz" wrap="square">
            <a:normAutofit fontScale="8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个性化教学：该平台通过分析学生的学习行为、成绩和兴趣等数据，为每个学生提供个性化的学习计划和资源推荐。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某地区多所学校联合开展个性化教育实践的效果评估</a:t>
            </a:r>
            <a:endParaRPr altLang="en-US" lang="zh-CN"/>
          </a:p>
        </p:txBody>
      </p:sp>
      <p:sp>
        <p:nvSpPr>
          <p:cNvPr id="1049574" name="平行四边形 11"/>
          <p:cNvSpPr/>
          <p:nvPr>
            <p:custDataLst>
              <p:tags r:id="rId1"/>
            </p:custDataLst>
          </p:nvPr>
        </p:nvSpPr>
        <p:spPr>
          <a:xfrm>
            <a:off x="2930863" y="5456044"/>
            <a:ext cx="3152123" cy="145727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576" name="标题"/>
          <p:cNvSpPr txBox="1"/>
          <p:nvPr>
            <p:custDataLst>
              <p:tags r:id="rId2"/>
            </p:custDataLst>
          </p:nvPr>
        </p:nvSpPr>
        <p:spPr>
          <a:xfrm>
            <a:off x="3177425" y="5054777"/>
            <a:ext cx="6078403" cy="509014"/>
          </a:xfrm>
          <a:prstGeom prst="rect"/>
          <a:noFill/>
        </p:spPr>
        <p:txBody>
          <a:bodyPr anchor="b" bIns="0" lIns="0" rIns="0" rtlCol="0" tIns="0" wrap="square">
            <a:normAutofit fontScale="55000"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结论与建议：根据评估结果，总结个性化教育实践的效果，并提出改进和推广的建议。  以上内容仅供参考，具体内容可以根据您的需求进行调整优化。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8" name="正文"/>
          <p:cNvSpPr txBox="1"/>
          <p:nvPr>
            <p:custDataLst>
              <p:tags r:id="rId3"/>
            </p:custDataLst>
          </p:nvPr>
        </p:nvSpPr>
        <p:spPr>
          <a:xfrm>
            <a:off x="3176734" y="5741282"/>
            <a:ext cx="6078403" cy="50901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以上内容仅供参考，具体内容可以根据您的需求进行调整优化。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平行四边形 9"/>
          <p:cNvSpPr/>
          <p:nvPr>
            <p:custDataLst>
              <p:tags r:id="rId4"/>
            </p:custDataLst>
          </p:nvPr>
        </p:nvSpPr>
        <p:spPr>
          <a:xfrm>
            <a:off x="2930863" y="1694078"/>
            <a:ext cx="3152123" cy="145727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582" name="标题"/>
          <p:cNvSpPr txBox="1"/>
          <p:nvPr>
            <p:custDataLst>
              <p:tags r:id="rId5"/>
            </p:custDataLst>
          </p:nvPr>
        </p:nvSpPr>
        <p:spPr>
          <a:xfrm>
            <a:off x="3177425" y="1296955"/>
            <a:ext cx="6078403" cy="50901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评估背景：介绍该地区多所学校联合开展个性化教育实践的背景和目的。</a:t>
            </a:r>
            <a:endParaRPr altLang="en-US" b="1" dirty="0" sz="1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4" name="正文"/>
          <p:cNvSpPr txBox="1"/>
          <p:nvPr>
            <p:custDataLst>
              <p:tags r:id="rId6"/>
            </p:custDataLst>
          </p:nvPr>
        </p:nvSpPr>
        <p:spPr>
          <a:xfrm>
            <a:off x="3176734" y="1983460"/>
            <a:ext cx="6078403" cy="50901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</a:t>
            </a:r>
            <a:r>
              <a:rPr altLang="zh-CN" dirty="0" sz="1400" lang="en-US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,</a:t>
            </a: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言简的阐述观点。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平行四边形 10"/>
          <p:cNvSpPr/>
          <p:nvPr>
            <p:custDataLst>
              <p:tags r:id="rId7"/>
            </p:custDataLst>
          </p:nvPr>
        </p:nvSpPr>
        <p:spPr>
          <a:xfrm>
            <a:off x="2930863" y="2948297"/>
            <a:ext cx="3152123" cy="145727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588" name="标题"/>
          <p:cNvSpPr txBox="1"/>
          <p:nvPr>
            <p:custDataLst>
              <p:tags r:id="rId8"/>
            </p:custDataLst>
          </p:nvPr>
        </p:nvSpPr>
        <p:spPr>
          <a:xfrm>
            <a:off x="3177425" y="2549102"/>
            <a:ext cx="6078403" cy="50901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评估方法：说明评估所采用的方法和工具，包括问卷调查、访谈、数据分析等。</a:t>
            </a:r>
            <a:endParaRPr altLang="en-US" b="1" dirty="0" sz="1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0" name="正文"/>
          <p:cNvSpPr txBox="1"/>
          <p:nvPr>
            <p:custDataLst>
              <p:tags r:id="rId9"/>
            </p:custDataLst>
          </p:nvPr>
        </p:nvSpPr>
        <p:spPr>
          <a:xfrm>
            <a:off x="3176734" y="3235607"/>
            <a:ext cx="6078403" cy="50901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</a:t>
            </a:r>
            <a:r>
              <a:rPr altLang="zh-CN" dirty="0" sz="1400" lang="en-US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,</a:t>
            </a: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言简的阐述观点。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平行四边形 12"/>
          <p:cNvSpPr/>
          <p:nvPr>
            <p:custDataLst>
              <p:tags r:id="rId10"/>
            </p:custDataLst>
          </p:nvPr>
        </p:nvSpPr>
        <p:spPr>
          <a:xfrm>
            <a:off x="2930863" y="4202516"/>
            <a:ext cx="3152123" cy="145727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594" name="标题"/>
          <p:cNvSpPr txBox="1"/>
          <p:nvPr>
            <p:custDataLst>
              <p:tags r:id="rId11"/>
            </p:custDataLst>
          </p:nvPr>
        </p:nvSpPr>
        <p:spPr>
          <a:xfrm>
            <a:off x="3177425" y="3801939"/>
            <a:ext cx="6078403" cy="50901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评估结果：详细介绍评估结果，包括学生参与度、学习效果、教师满意度等方面的数据和图表。</a:t>
            </a:r>
            <a:endParaRPr altLang="en-US" b="1" dirty="0" sz="1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6" name="正文"/>
          <p:cNvSpPr txBox="1"/>
          <p:nvPr>
            <p:custDataLst>
              <p:tags r:id="rId12"/>
            </p:custDataLst>
          </p:nvPr>
        </p:nvSpPr>
        <p:spPr>
          <a:xfrm>
            <a:off x="3176734" y="4488445"/>
            <a:ext cx="6078403" cy="50901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</a:t>
            </a:r>
            <a:r>
              <a:rPr altLang="zh-CN" dirty="0" sz="1400" lang="en-US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,</a:t>
            </a: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言简的阐述观点。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4722" lnSpcReduction="20000"/>
          </a:bodyPr>
          <a:p>
            <a:r>
              <a:rPr altLang="en-US" lang="zh-CN"/>
              <a:t>05</a:t>
            </a:r>
            <a:endParaRPr altLang="en-US" lang="zh-CN"/>
          </a:p>
        </p:txBody>
      </p:sp>
      <p:sp>
        <p:nvSpPr>
          <p:cNvPr id="104963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5833"/>
          </a:bodyPr>
          <a:p>
            <a:r>
              <a:rPr altLang="en-US" lang="zh-CN"/>
              <a:t>数字校园中个性化教育的挑战与对策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如何保护学生隐私和数据安全</a:t>
            </a:r>
            <a:endParaRPr altLang="en-US" lang="zh-CN"/>
          </a:p>
        </p:txBody>
      </p:sp>
      <p:sp>
        <p:nvSpPr>
          <p:cNvPr id="1049696" name="椭圆 262"/>
          <p:cNvSpPr/>
          <p:nvPr>
            <p:custDataLst>
              <p:tags r:id="rId1"/>
            </p:custDataLst>
          </p:nvPr>
        </p:nvSpPr>
        <p:spPr>
          <a:xfrm>
            <a:off x="2414161" y="4025548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8" name="椭圆 263"/>
          <p:cNvSpPr/>
          <p:nvPr>
            <p:custDataLst>
              <p:tags r:id="rId2"/>
            </p:custDataLst>
          </p:nvPr>
        </p:nvSpPr>
        <p:spPr>
          <a:xfrm>
            <a:off x="3266392" y="4105935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0" name="椭圆 264"/>
          <p:cNvSpPr/>
          <p:nvPr>
            <p:custDataLst>
              <p:tags r:id="rId3"/>
            </p:custDataLst>
          </p:nvPr>
        </p:nvSpPr>
        <p:spPr>
          <a:xfrm>
            <a:off x="4064378" y="4342520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2" name="椭圆 265"/>
          <p:cNvSpPr/>
          <p:nvPr>
            <p:custDataLst>
              <p:tags r:id="rId4"/>
            </p:custDataLst>
          </p:nvPr>
        </p:nvSpPr>
        <p:spPr>
          <a:xfrm>
            <a:off x="4738842" y="4542507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4" name="椭圆 266"/>
          <p:cNvSpPr/>
          <p:nvPr>
            <p:custDataLst>
              <p:tags r:id="rId5"/>
            </p:custDataLst>
          </p:nvPr>
        </p:nvSpPr>
        <p:spPr>
          <a:xfrm>
            <a:off x="5430299" y="4747069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672564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6" name="椭圆 268"/>
          <p:cNvSpPr/>
          <p:nvPr>
            <p:custDataLst>
              <p:tags r:id="rId7"/>
            </p:custDataLst>
          </p:nvPr>
        </p:nvSpPr>
        <p:spPr>
          <a:xfrm flipV="1">
            <a:off x="2778189" y="4486302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8" name="椭圆 269"/>
          <p:cNvSpPr/>
          <p:nvPr>
            <p:custDataLst>
              <p:tags r:id="rId8"/>
            </p:custDataLst>
          </p:nvPr>
        </p:nvSpPr>
        <p:spPr>
          <a:xfrm flipV="1">
            <a:off x="2820017" y="4528783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0" name="椭圆 270"/>
          <p:cNvSpPr/>
          <p:nvPr>
            <p:custDataLst>
              <p:tags r:id="rId9"/>
            </p:custDataLst>
          </p:nvPr>
        </p:nvSpPr>
        <p:spPr>
          <a:xfrm flipV="1">
            <a:off x="7787004" y="3671977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787002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546495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3966075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653678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467416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509896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328142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443167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564074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856865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875818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254878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4" name="图形 15"/>
          <p:cNvSpPr/>
          <p:nvPr>
            <p:custDataLst>
              <p:tags r:id="rId22"/>
            </p:custDataLst>
          </p:nvPr>
        </p:nvSpPr>
        <p:spPr>
          <a:xfrm>
            <a:off x="5016602" y="4945748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6" name="图形 19"/>
          <p:cNvSpPr/>
          <p:nvPr>
            <p:custDataLst>
              <p:tags r:id="rId23"/>
            </p:custDataLst>
          </p:nvPr>
        </p:nvSpPr>
        <p:spPr>
          <a:xfrm>
            <a:off x="8597408" y="4637926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8" name="图形 27"/>
          <p:cNvSpPr/>
          <p:nvPr>
            <p:custDataLst>
              <p:tags r:id="rId24"/>
            </p:custDataLst>
          </p:nvPr>
        </p:nvSpPr>
        <p:spPr>
          <a:xfrm>
            <a:off x="4113394" y="3670670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619693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2" name="正文"/>
          <p:cNvSpPr txBox="1"/>
          <p:nvPr>
            <p:custDataLst>
              <p:tags r:id="rId26"/>
            </p:custDataLst>
          </p:nvPr>
        </p:nvSpPr>
        <p:spPr>
          <a:xfrm>
            <a:off x="608400" y="3692237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制定严格的数据保护政策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正文"/>
          <p:cNvSpPr txBox="1"/>
          <p:nvPr>
            <p:custDataLst>
              <p:tags r:id="rId27"/>
            </p:custDataLst>
          </p:nvPr>
        </p:nvSpPr>
        <p:spPr>
          <a:xfrm>
            <a:off x="9419575" y="3692237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加强员工培训，提高数据安全意识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正文"/>
          <p:cNvSpPr txBox="1"/>
          <p:nvPr>
            <p:custDataLst>
              <p:tags r:id="rId28"/>
            </p:custDataLst>
          </p:nvPr>
        </p:nvSpPr>
        <p:spPr>
          <a:xfrm>
            <a:off x="7063523" y="15688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定期进行数据安全审计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正文"/>
          <p:cNvSpPr txBox="1"/>
          <p:nvPr>
            <p:custDataLst>
              <p:tags r:id="rId29"/>
            </p:custDataLst>
          </p:nvPr>
        </p:nvSpPr>
        <p:spPr>
          <a:xfrm>
            <a:off x="2964451" y="15688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采用加密技术保护学生数据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如何提高教师数字化素养和个性化教学能力</a:t>
            </a:r>
            <a:endParaRPr altLang="en-US" lang="zh-CN"/>
          </a:p>
        </p:txBody>
      </p:sp>
      <p:sp>
        <p:nvSpPr>
          <p:cNvPr id="1049774" name="文本框 5"/>
          <p:cNvSpPr txBox="1"/>
          <p:nvPr>
            <p:custDataLst>
              <p:tags r:id="rId1"/>
            </p:custDataLst>
          </p:nvPr>
        </p:nvSpPr>
        <p:spPr>
          <a:xfrm>
            <a:off x="3247340" y="2534285"/>
            <a:ext cx="5691320" cy="374324"/>
          </a:xfrm>
          <a:prstGeom prst="rect"/>
          <a:noFill/>
        </p:spPr>
        <p:txBody>
          <a:bodyPr anchor="b" anchorCtr="0" bIns="0" lIns="0" rtlCol="0" wrap="square">
            <a:normAutofit fontScale="80909" lnSpcReduction="1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776" name="正文"/>
          <p:cNvSpPr txBox="1"/>
          <p:nvPr>
            <p:custDataLst>
              <p:tags r:id="rId2"/>
            </p:custDataLst>
          </p:nvPr>
        </p:nvSpPr>
        <p:spPr>
          <a:xfrm>
            <a:off x="3247340" y="2938528"/>
            <a:ext cx="5691320" cy="69146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培养教师个性化教学理念：引导教师树立个性化教学理念，尊重学生个体差异，注重培养学生的创新能力和自主学习能力。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文本框 7"/>
          <p:cNvSpPr txBox="1"/>
          <p:nvPr>
            <p:custDataLst>
              <p:tags r:id="rId3"/>
            </p:custDataLst>
          </p:nvPr>
        </p:nvSpPr>
        <p:spPr>
          <a:xfrm>
            <a:off x="3247340" y="1296955"/>
            <a:ext cx="5691985" cy="364351"/>
          </a:xfrm>
          <a:prstGeom prst="rect"/>
          <a:noFill/>
        </p:spPr>
        <p:txBody>
          <a:bodyPr anchor="b" anchorCtr="0" bIns="0" lIns="0" rtlCol="0" wrap="square">
            <a:normAutofit fontScale="90000" lnSpcReduction="2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780" name="正文"/>
          <p:cNvSpPr txBox="1"/>
          <p:nvPr>
            <p:custDataLst>
              <p:tags r:id="rId4"/>
            </p:custDataLst>
          </p:nvPr>
        </p:nvSpPr>
        <p:spPr>
          <a:xfrm>
            <a:off x="3247340" y="1684576"/>
            <a:ext cx="5691320" cy="6728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培训教师掌握数字化教学工具：提供相关培训课程，使教师能够熟练掌握各种数字化教学工具，如在线教学平台、多媒体课件制作软件等。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文本框 12"/>
          <p:cNvSpPr txBox="1"/>
          <p:nvPr>
            <p:custDataLst>
              <p:tags r:id="rId5"/>
            </p:custDataLst>
          </p:nvPr>
        </p:nvSpPr>
        <p:spPr>
          <a:xfrm>
            <a:off x="3247340" y="3806854"/>
            <a:ext cx="5691320" cy="387621"/>
          </a:xfrm>
          <a:prstGeom prst="rect"/>
          <a:noFill/>
        </p:spPr>
        <p:txBody>
          <a:bodyPr anchor="b" anchorCtr="0" bIns="0" lIns="0" rtlCol="0" wrap="square">
            <a:normAutofit fontScale="85455" lnSpcReduction="1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784" name="正文"/>
          <p:cNvSpPr txBox="1"/>
          <p:nvPr>
            <p:custDataLst>
              <p:tags r:id="rId6"/>
            </p:custDataLst>
          </p:nvPr>
        </p:nvSpPr>
        <p:spPr>
          <a:xfrm>
            <a:off x="3247340" y="4224394"/>
            <a:ext cx="5691320" cy="71606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建立数字化教学资源库：建立数字化教学资源库，包括各类教学资料、课件、案例等，方便教师进行教学设计和个性化教学。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文本框 15"/>
          <p:cNvSpPr txBox="1"/>
          <p:nvPr>
            <p:custDataLst>
              <p:tags r:id="rId7"/>
            </p:custDataLst>
          </p:nvPr>
        </p:nvSpPr>
        <p:spPr>
          <a:xfrm>
            <a:off x="3247340" y="5116655"/>
            <a:ext cx="5691320" cy="387621"/>
          </a:xfrm>
          <a:prstGeom prst="rect"/>
          <a:noFill/>
        </p:spPr>
        <p:txBody>
          <a:bodyPr anchor="b" anchorCtr="0" bIns="0" lIns="0" rtlCol="0" wrap="square">
            <a:normAutofit fontScale="85455" lnSpcReduction="1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788" name="正文"/>
          <p:cNvSpPr txBox="1"/>
          <p:nvPr>
            <p:custDataLst>
              <p:tags r:id="rId8"/>
            </p:custDataLst>
          </p:nvPr>
        </p:nvSpPr>
        <p:spPr>
          <a:xfrm>
            <a:off x="3247340" y="5534196"/>
            <a:ext cx="5691320" cy="71606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鼓励教师进行教学创新：鼓励教师进行教学创新，探索新的教学方法和手段，如在线互动、翻转课堂等，提高教学效果和个性化程度。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如何完善数字化教育资源和基础设施建设</a:t>
            </a:r>
            <a:endParaRPr altLang="en-US" lang="zh-CN"/>
          </a:p>
        </p:txBody>
      </p:sp>
      <p:sp>
        <p:nvSpPr>
          <p:cNvPr id="1049824" name="任意多边形 20"/>
          <p:cNvSpPr/>
          <p:nvPr>
            <p:custDataLst>
              <p:tags r:id="rId1"/>
            </p:custDataLst>
          </p:nvPr>
        </p:nvSpPr>
        <p:spPr>
          <a:xfrm rot="2700000">
            <a:off x="1544928" y="1296955"/>
            <a:ext cx="1329023" cy="1331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76092" y="3096630"/>
            <a:ext cx="2067180" cy="315286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建立数字化教育资源库：整合优质教育资源，实现资源共享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矩形 42"/>
          <p:cNvSpPr/>
          <p:nvPr>
            <p:custDataLst>
              <p:tags r:id="rId3"/>
            </p:custDataLst>
          </p:nvPr>
        </p:nvSpPr>
        <p:spPr>
          <a:xfrm>
            <a:off x="1312973" y="2705543"/>
            <a:ext cx="1793064" cy="126976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4194" y="1296955"/>
            <a:ext cx="1329023" cy="1331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4684" y="3096630"/>
            <a:ext cx="2067180" cy="315286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加强基础设施建设：提高网络覆盖率和稳定性，保障教学顺利进行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43"/>
          <p:cNvSpPr/>
          <p:nvPr>
            <p:custDataLst>
              <p:tags r:id="rId6"/>
            </p:custDataLst>
          </p:nvPr>
        </p:nvSpPr>
        <p:spPr>
          <a:xfrm>
            <a:off x="3902239" y="2705543"/>
            <a:ext cx="1793064" cy="126976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2785" y="1296955"/>
            <a:ext cx="1329023" cy="1331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3950" y="3096630"/>
            <a:ext cx="2067180" cy="315286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提升教师数字化素养：培训教师掌握数字化教育技术，提高教学效率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44"/>
          <p:cNvSpPr/>
          <p:nvPr>
            <p:custDataLst>
              <p:tags r:id="rId9"/>
            </p:custDataLst>
          </p:nvPr>
        </p:nvSpPr>
        <p:spPr>
          <a:xfrm>
            <a:off x="6490156" y="2705543"/>
            <a:ext cx="1793064" cy="126976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1376" y="1296955"/>
            <a:ext cx="1329023" cy="1331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2541" y="3096630"/>
            <a:ext cx="2067180" cy="315286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完善数字化教育评价体系：建立科学、合理的评价体系，促进数字化教育发展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矩形 45"/>
          <p:cNvSpPr/>
          <p:nvPr>
            <p:custDataLst>
              <p:tags r:id="rId12"/>
            </p:custDataLst>
          </p:nvPr>
        </p:nvSpPr>
        <p:spPr>
          <a:xfrm>
            <a:off x="9079421" y="2705543"/>
            <a:ext cx="1793064" cy="126976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4722" lnSpcReduction="20000"/>
          </a:bodyPr>
          <a:p>
            <a:r>
              <a:rPr altLang="en-US" lang="zh-CN"/>
              <a:t>06</a:t>
            </a:r>
            <a:endParaRPr altLang="en-US" lang="zh-CN"/>
          </a:p>
        </p:txBody>
      </p:sp>
      <p:sp>
        <p:nvSpPr>
          <p:cNvPr id="104988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5833"/>
          </a:bodyPr>
          <a:p>
            <a:r>
              <a:rPr altLang="en-US" lang="zh-CN"/>
              <a:t>未来数字校园中个性化教育的发展趋势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更加智能化和自适应性的教学系统</a:t>
            </a:r>
            <a:endParaRPr altLang="en-US" lang="zh-CN"/>
          </a:p>
        </p:txBody>
      </p:sp>
      <p:sp>
        <p:nvSpPr>
          <p:cNvPr id="1049946" name="任意多边形 35"/>
          <p:cNvSpPr/>
          <p:nvPr>
            <p:custDataLst>
              <p:tags r:id="rId1"/>
            </p:custDataLst>
          </p:nvPr>
        </p:nvSpPr>
        <p:spPr>
          <a:xfrm>
            <a:off x="608400" y="1394966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948" name="任意多边形 39"/>
          <p:cNvSpPr/>
          <p:nvPr>
            <p:custDataLst>
              <p:tags r:id="rId2"/>
            </p:custDataLst>
          </p:nvPr>
        </p:nvSpPr>
        <p:spPr>
          <a:xfrm>
            <a:off x="691615" y="1485169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9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97019" y="1708771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950" name="正文"/>
          <p:cNvSpPr txBox="1"/>
          <p:nvPr>
            <p:custDataLst>
              <p:tags r:id="rId4"/>
            </p:custDataLst>
          </p:nvPr>
        </p:nvSpPr>
        <p:spPr>
          <a:xfrm>
            <a:off x="2260641" y="1470559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9375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更加智能化和自适应性的教学系统：利用人工智能技术，教学系统能够根据学生的学习情况和需求，自动调整教学内容和方式，提供更加个性化的学习体验。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952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20935" y="1466747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954" name="任意多边形 45"/>
          <p:cNvSpPr/>
          <p:nvPr>
            <p:custDataLst>
              <p:tags r:id="rId6"/>
            </p:custDataLst>
          </p:nvPr>
        </p:nvSpPr>
        <p:spPr>
          <a:xfrm>
            <a:off x="608400" y="2632399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956" name="任意多边形 46"/>
          <p:cNvSpPr/>
          <p:nvPr>
            <p:custDataLst>
              <p:tags r:id="rId7"/>
            </p:custDataLst>
          </p:nvPr>
        </p:nvSpPr>
        <p:spPr>
          <a:xfrm>
            <a:off x="691615" y="2722602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51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97019" y="2946204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958" name="正文"/>
          <p:cNvSpPr txBox="1"/>
          <p:nvPr>
            <p:custDataLst>
              <p:tags r:id="rId9"/>
            </p:custDataLst>
          </p:nvPr>
        </p:nvSpPr>
        <p:spPr>
          <a:xfrm>
            <a:off x="2260641" y="2707992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9375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更加丰富和多样化的教学资源：数字校园中的个性化教育将提供更加丰富和多样化的教学资源，包括在线课程、虚拟实验室、互动游戏等，以满足不同学生的需求。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960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20935" y="2704181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962" name="任意多边形 51"/>
          <p:cNvSpPr/>
          <p:nvPr>
            <p:custDataLst>
              <p:tags r:id="rId11"/>
            </p:custDataLst>
          </p:nvPr>
        </p:nvSpPr>
        <p:spPr>
          <a:xfrm>
            <a:off x="608400" y="3869833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964" name="任意多边形 52"/>
          <p:cNvSpPr/>
          <p:nvPr>
            <p:custDataLst>
              <p:tags r:id="rId12"/>
            </p:custDataLst>
          </p:nvPr>
        </p:nvSpPr>
        <p:spPr>
          <a:xfrm>
            <a:off x="691615" y="3960036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53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97019" y="4183638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966" name="正文"/>
          <p:cNvSpPr txBox="1"/>
          <p:nvPr>
            <p:custDataLst>
              <p:tags r:id="rId14"/>
            </p:custDataLst>
          </p:nvPr>
        </p:nvSpPr>
        <p:spPr>
          <a:xfrm>
            <a:off x="2260641" y="3945426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4444" lnSpcReduction="2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更加灵活和便捷的学习方式：学生可以根据自己的时间和地点，随时随地进行学习，不受时间和地点的限制。同时，数字校园中的个性化教育也将提供更加灵活和便捷的学习方式，如在线学习、移动学习等。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968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20935" y="3941614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970" name="任意多边形 57"/>
          <p:cNvSpPr/>
          <p:nvPr>
            <p:custDataLst>
              <p:tags r:id="rId16"/>
            </p:custDataLst>
          </p:nvPr>
        </p:nvSpPr>
        <p:spPr>
          <a:xfrm>
            <a:off x="608400" y="5107266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972" name="任意多边形 58"/>
          <p:cNvSpPr/>
          <p:nvPr>
            <p:custDataLst>
              <p:tags r:id="rId17"/>
            </p:custDataLst>
          </p:nvPr>
        </p:nvSpPr>
        <p:spPr>
          <a:xfrm>
            <a:off x="691615" y="5197469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55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97019" y="5421071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974" name="正文"/>
          <p:cNvSpPr txBox="1"/>
          <p:nvPr>
            <p:custDataLst>
              <p:tags r:id="rId19"/>
            </p:custDataLst>
          </p:nvPr>
        </p:nvSpPr>
        <p:spPr>
          <a:xfrm>
            <a:off x="2260641" y="5182859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4444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更加全面和深入的教学评估：数字校园中的个性化教育将采用更加全面和深入的教学评估方式，包括学生的学习成绩、学习过程、学习态度等多个方面，以更好地了解学生的学习情况和需求。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976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20935" y="5179048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更加多元化和个性化的学习体验</a:t>
            </a:r>
            <a:endParaRPr altLang="en-US" lang="zh-CN"/>
          </a:p>
        </p:txBody>
      </p:sp>
      <p:sp>
        <p:nvSpPr>
          <p:cNvPr id="1050012" name="矩形 3"/>
          <p:cNvSpPr/>
          <p:nvPr>
            <p:custDataLst>
              <p:tags r:id="rId1"/>
            </p:custDataLst>
          </p:nvPr>
        </p:nvSpPr>
        <p:spPr>
          <a:xfrm>
            <a:off x="1429744" y="1296955"/>
            <a:ext cx="9876281" cy="108586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4" name="矩形 13"/>
          <p:cNvSpPr/>
          <p:nvPr>
            <p:custDataLst>
              <p:tags r:id="rId2"/>
            </p:custDataLst>
          </p:nvPr>
        </p:nvSpPr>
        <p:spPr>
          <a:xfrm>
            <a:off x="880037" y="1296955"/>
            <a:ext cx="267841" cy="108586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6" name="文本框 4"/>
          <p:cNvSpPr txBox="1"/>
          <p:nvPr>
            <p:custDataLst>
              <p:tags r:id="rId3"/>
            </p:custDataLst>
          </p:nvPr>
        </p:nvSpPr>
        <p:spPr>
          <a:xfrm>
            <a:off x="1712526" y="1390775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更加多元化和个性化的学习体验：未来数字校园将提供更加丰富的学习资源和多样化的教学方式，满足学生的个性化需求，提高学习效果。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矩形 39"/>
          <p:cNvSpPr/>
          <p:nvPr>
            <p:custDataLst>
              <p:tags r:id="rId4"/>
            </p:custDataLst>
          </p:nvPr>
        </p:nvSpPr>
        <p:spPr>
          <a:xfrm>
            <a:off x="1429744" y="2585991"/>
            <a:ext cx="9876281" cy="108586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0" name="矩形 5"/>
          <p:cNvSpPr/>
          <p:nvPr>
            <p:custDataLst>
              <p:tags r:id="rId5"/>
            </p:custDataLst>
          </p:nvPr>
        </p:nvSpPr>
        <p:spPr>
          <a:xfrm>
            <a:off x="880037" y="2585991"/>
            <a:ext cx="267841" cy="108586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2" name="文本框 41"/>
          <p:cNvSpPr txBox="1"/>
          <p:nvPr>
            <p:custDataLst>
              <p:tags r:id="rId6"/>
            </p:custDataLst>
          </p:nvPr>
        </p:nvSpPr>
        <p:spPr>
          <a:xfrm>
            <a:off x="1712526" y="2679811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智能化和数据驱动的教学决策：通过大数据分析和人工智能技术，数字校园将实现更加精准的教学决策，为每位学生提供定制化的学习路径和资源推荐。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矩形 12"/>
          <p:cNvSpPr/>
          <p:nvPr>
            <p:custDataLst>
              <p:tags r:id="rId7"/>
            </p:custDataLst>
          </p:nvPr>
        </p:nvSpPr>
        <p:spPr>
          <a:xfrm>
            <a:off x="1429744" y="3875026"/>
            <a:ext cx="9876281" cy="108586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6" name="矩形 17"/>
          <p:cNvSpPr/>
          <p:nvPr>
            <p:custDataLst>
              <p:tags r:id="rId8"/>
            </p:custDataLst>
          </p:nvPr>
        </p:nvSpPr>
        <p:spPr>
          <a:xfrm>
            <a:off x="880037" y="3875026"/>
            <a:ext cx="267841" cy="108586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8" name="文本框 19"/>
          <p:cNvSpPr txBox="1"/>
          <p:nvPr>
            <p:custDataLst>
              <p:tags r:id="rId9"/>
            </p:custDataLst>
          </p:nvPr>
        </p:nvSpPr>
        <p:spPr>
          <a:xfrm>
            <a:off x="1712526" y="3968846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跨学科和交叉领域的学习内容：未来数字校园将注重跨学科和交叉领域的学习，鼓励学生探索不同领域的知识，培养综合能力和创新思维。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矩形 49"/>
          <p:cNvSpPr/>
          <p:nvPr>
            <p:custDataLst>
              <p:tags r:id="rId10"/>
            </p:custDataLst>
          </p:nvPr>
        </p:nvSpPr>
        <p:spPr>
          <a:xfrm>
            <a:off x="1429744" y="5163401"/>
            <a:ext cx="9876281" cy="108586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2" name="矩形 26"/>
          <p:cNvSpPr/>
          <p:nvPr>
            <p:custDataLst>
              <p:tags r:id="rId11"/>
            </p:custDataLst>
          </p:nvPr>
        </p:nvSpPr>
        <p:spPr>
          <a:xfrm>
            <a:off x="880037" y="5163401"/>
            <a:ext cx="267841" cy="108586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4" name="文本框 27"/>
          <p:cNvSpPr txBox="1"/>
          <p:nvPr>
            <p:custDataLst>
              <p:tags r:id="rId12"/>
            </p:custDataLst>
          </p:nvPr>
        </p:nvSpPr>
        <p:spPr>
          <a:xfrm>
            <a:off x="1712526" y="5257221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社交化和协作式的学习环境：数字校园将构建更加社交化和协作式的学习环境，鼓励学生之间的交流与合作，促进知识共享和共同成长。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更加紧密的学校、家庭和社会合作</a:t>
            </a:r>
            <a:endParaRPr altLang="en-US" lang="zh-CN"/>
          </a:p>
        </p:txBody>
      </p:sp>
      <p:sp>
        <p:nvSpPr>
          <p:cNvPr id="1050070" name="五边形 30"/>
          <p:cNvSpPr/>
          <p:nvPr>
            <p:custDataLst>
              <p:tags r:id="rId1"/>
            </p:custDataLst>
          </p:nvPr>
        </p:nvSpPr>
        <p:spPr>
          <a:xfrm>
            <a:off x="608400" y="3196485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72" name="燕尾形 36"/>
          <p:cNvSpPr/>
          <p:nvPr>
            <p:custDataLst>
              <p:tags r:id="rId2"/>
            </p:custDataLst>
          </p:nvPr>
        </p:nvSpPr>
        <p:spPr>
          <a:xfrm>
            <a:off x="3220492" y="3196485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74" name="燕尾形 37"/>
          <p:cNvSpPr/>
          <p:nvPr>
            <p:custDataLst>
              <p:tags r:id="rId3"/>
            </p:custDataLst>
          </p:nvPr>
        </p:nvSpPr>
        <p:spPr>
          <a:xfrm>
            <a:off x="8444676" y="3196485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76" name="燕尾形 38"/>
          <p:cNvSpPr/>
          <p:nvPr>
            <p:custDataLst>
              <p:tags r:id="rId4"/>
            </p:custDataLst>
          </p:nvPr>
        </p:nvSpPr>
        <p:spPr>
          <a:xfrm>
            <a:off x="5832584" y="3196485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7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630315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更加个性化的学习体验：数字校园将通过大数据、人工智能等技术，为每个学生提供更加个性化的学习体验，满足学生的不同需求。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0" name="文本框 6"/>
          <p:cNvSpPr txBox="1"/>
          <p:nvPr>
            <p:custDataLst>
              <p:tags r:id="rId6"/>
            </p:custDataLst>
          </p:nvPr>
        </p:nvSpPr>
        <p:spPr>
          <a:xfrm>
            <a:off x="608400" y="1543217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更加紧密的学校、家庭和社会合作：在数字校园中，学校、家庭和社会的合作将更加紧密，共同参与学生的个性化教育过程。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543217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更加高效的教学方式：数字校园将采用先进的教学平台和工具，提高教学效率和质量，同时减轻教师的工作负担。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630315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更加全面的教育资源：数字校园将整合各种教育资源，包括课程、教材、师资等，为学生提供更加全面的教育服务。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感谢您的耐心观看</a:t>
            </a:r>
            <a:endParaRPr altLang="en-US" lang="zh-CN"/>
          </a:p>
        </p:txBody>
      </p:sp>
      <p:sp>
        <p:nvSpPr>
          <p:cNvPr id="1050120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6"/>
  <p:tag name="KSO_WM_UNIT_FILL_TYPE" val="1"/>
  <p:tag name="KSO_WM_UNIT_LINE_FORE_SCHEMECOLOR_INDEX_BRIGHTNESS" val="0"/>
  <p:tag name="KSO_WM_UNIT_LINE_FORE_SCHEMECOLOR_INDEX" val="6"/>
  <p:tag name="KSO_WM_UNIT_LINE_FILL_TYPE" val="2"/>
  <p:tag name="KSO_WM_UNIT_CONTENT_GROUP_TYPE" val="contentchip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ORE_SCHEMECOLOR_INDEX" val="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 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耐心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6"/>
  <p:tag name="KSO_WM_UNIT_FILL_TYPE" val="1"/>
  <p:tag name="KSO_WM_UNIT_LINE_FORE_SCHEMECOLOR_INDEX_BRIGHTNESS" val="0"/>
  <p:tag name="KSO_WM_UNIT_LINE_FORE_SCHEMECOLOR_INDEX" val="6"/>
  <p:tag name="KSO_WM_UNIT_LINE_FILL_TYPE" val="2"/>
  <p:tag name="KSO_WM_UNIT_CONTENT_GROUP_TYPE" val="contentchip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33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33"/>
</p:tagLst>
</file>

<file path=ppt/tags/tag7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33"/>
  <p:tag name="KSO_WM_SPECIAL_SOURCE" val="bdnull"/>
  <p:tag name="KSO_WM_TEMPLATE_THUMBS_INDEX" val="1、1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3_1*b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1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PRESET_TEXT" val="单击添加文档标题"/>
</p:tagLst>
</file>

<file path=ppt/tags/tag7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3_1*f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6"/>
  <p:tag name="KSO_WM_UNIT_FILL_TYPE" val="1"/>
  <p:tag name="KSO_WM_UNIT_LINE_FORE_SCHEMECOLOR_INDEX_BRIGHTNESS" val="0"/>
  <p:tag name="KSO_WM_UNIT_LINE_FORE_SCHEMECOLOR_INDEX" val="6"/>
  <p:tag name="KSO_WM_UNIT_LINE_FILL_TYPE" val="2"/>
  <p:tag name="KSO_WM_UNIT_CONTENT_GROUP_TYPE" val="contentchip"/>
  <p:tag name="KSO_WM_UNIT_PRESET_TEXT" val="汇报人：WPS"/>
</p:tagLst>
</file>

<file path=ppt/tags/tag79.xml><?xml version="1.0" encoding="utf-8"?>
<p:tagLst xmlns:p="http://schemas.openxmlformats.org/presentationml/2006/main">
  <p:tag name="KSO_WM_SLIDE_ID" val="custom2023023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3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85&quot;,&quot;top&quot;:&quot;118.65&quot;,&quot;width&quot;:&quot;559.25&quot;,&quot;height&quot;:&quot;270.8&quot;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3_6*b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DIAGRAM_GROUP_CODE" val="l1-1"/>
  <p:tag name="KSO_WM_UNIT_PRESET_TEXT" val="CONTENTS "/>
</p:tagLst>
</file>

<file path=ppt/tags/tag81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6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custom20230233_6*l_h_i*1_2_1"/>
  <p:tag name="KSO_WM_TEMPLATE_CATEGORY" val="custom"/>
  <p:tag name="KSO_WM_TEMPLATE_INDEX" val="20230233"/>
  <p:tag name="KSO_WM_UNIT_LAYERLEVEL" val="1_1_1"/>
  <p:tag name="KSO_WM_TAG_VERSION" val="1.0"/>
  <p:tag name="KSO_WM_DIAGRAM_VERSION" val="3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NDEX" val="1_2_1"/>
  <p:tag name="KSO_WM_TEMPLATE_CATEGORY" val="custom"/>
  <p:tag name="KSO_WM_TEMPLATE_INDEX" val="20230233"/>
  <p:tag name="KSO_WM_UNIT_LAYERLEVEL" val="1_1_1"/>
  <p:tag name="KSO_WM_TAG_VERSION" val="1.0"/>
  <p:tag name="KSO_WM_UNIT_TYPE" val="l_h_a"/>
  <p:tag name="KSO_WM_UNIT_ID" val="custom20230233_6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custom20230233_6*l_h_i*1_4_1"/>
  <p:tag name="KSO_WM_TEMPLATE_CATEGORY" val="custom"/>
  <p:tag name="KSO_WM_TEMPLATE_INDEX" val="20230233"/>
  <p:tag name="KSO_WM_UNIT_LAYERLEVEL" val="1_1_1"/>
  <p:tag name="KSO_WM_TAG_VERSION" val="1.0"/>
  <p:tag name="KSO_WM_DIAGRAM_VERSION" val="3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NDEX" val="1_4_1"/>
  <p:tag name="KSO_WM_TEMPLATE_CATEGORY" val="custom"/>
  <p:tag name="KSO_WM_TEMPLATE_INDEX" val="20230233"/>
  <p:tag name="KSO_WM_UNIT_LAYERLEVEL" val="1_1_1"/>
  <p:tag name="KSO_WM_TAG_VERSION" val="1.0"/>
  <p:tag name="KSO_WM_UNIT_TYPE" val="l_h_a"/>
  <p:tag name="KSO_WM_UNIT_ID" val="custom20230233_6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6_1"/>
  <p:tag name="KSO_WM_UNIT_ID" val="custom20230233_6*l_h_i*1_6_1"/>
  <p:tag name="KSO_WM_TEMPLATE_CATEGORY" val="custom"/>
  <p:tag name="KSO_WM_TEMPLATE_INDEX" val="20230233"/>
  <p:tag name="KSO_WM_UNIT_LAYERLEVEL" val="1_1_1"/>
  <p:tag name="KSO_WM_TAG_VERSION" val="1.0"/>
  <p:tag name="KSO_WM_DIAGRAM_VERSION" val="3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NDEX" val="1_6_1"/>
  <p:tag name="KSO_WM_TEMPLATE_CATEGORY" val="custom"/>
  <p:tag name="KSO_WM_TEMPLATE_INDEX" val="20230233"/>
  <p:tag name="KSO_WM_UNIT_LAYERLEVEL" val="1_1_1"/>
  <p:tag name="KSO_WM_TAG_VERSION" val="1.0"/>
  <p:tag name="KSO_WM_UNIT_TYPE" val="l_h_a"/>
  <p:tag name="KSO_WM_UNIT_ID" val="custom20230233_6*l_h_a*1_6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custom20230233_6*l_h_i*1_1_1"/>
  <p:tag name="KSO_WM_TEMPLATE_CATEGORY" val="custom"/>
  <p:tag name="KSO_WM_TEMPLATE_INDEX" val="20230233"/>
  <p:tag name="KSO_WM_UNIT_LAYERLEVEL" val="1_1_1"/>
  <p:tag name="KSO_WM_TAG_VERSION" val="1.0"/>
  <p:tag name="KSO_WM_DIAGRAM_VERSION" val="3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NDEX" val="1_1_1"/>
  <p:tag name="KSO_WM_TEMPLATE_CATEGORY" val="custom"/>
  <p:tag name="KSO_WM_TEMPLATE_INDEX" val="20230233"/>
  <p:tag name="KSO_WM_UNIT_LAYERLEVEL" val="1_1_1"/>
  <p:tag name="KSO_WM_TAG_VERSION" val="1.0"/>
  <p:tag name="KSO_WM_UNIT_TYPE" val="l_h_a"/>
  <p:tag name="KSO_WM_UNIT_ID" val="custom20230233_6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custom20230233_6*l_h_i*1_3_1"/>
  <p:tag name="KSO_WM_TEMPLATE_CATEGORY" val="custom"/>
  <p:tag name="KSO_WM_TEMPLATE_INDEX" val="20230233"/>
  <p:tag name="KSO_WM_UNIT_LAYERLEVEL" val="1_1_1"/>
  <p:tag name="KSO_WM_TAG_VERSION" val="1.0"/>
  <p:tag name="KSO_WM_DIAGRAM_VERSION" val="3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NDEX" val="1_3_1"/>
  <p:tag name="KSO_WM_TEMPLATE_CATEGORY" val="custom"/>
  <p:tag name="KSO_WM_TEMPLATE_INDEX" val="20230233"/>
  <p:tag name="KSO_WM_UNIT_LAYERLEVEL" val="1_1_1"/>
  <p:tag name="KSO_WM_TAG_VERSION" val="1.0"/>
  <p:tag name="KSO_WM_UNIT_TYPE" val="l_h_a"/>
  <p:tag name="KSO_WM_UNIT_ID" val="custom20230233_6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5_1"/>
  <p:tag name="KSO_WM_UNIT_ID" val="custom20230233_6*l_h_i*1_5_1"/>
  <p:tag name="KSO_WM_TEMPLATE_CATEGORY" val="custom"/>
  <p:tag name="KSO_WM_TEMPLATE_INDEX" val="20230233"/>
  <p:tag name="KSO_WM_UNIT_LAYERLEVEL" val="1_1_1"/>
  <p:tag name="KSO_WM_TAG_VERSION" val="1.0"/>
  <p:tag name="KSO_WM_DIAGRAM_VERSION" val="3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NDEX" val="1_5_1"/>
  <p:tag name="KSO_WM_TEMPLATE_CATEGORY" val="custom"/>
  <p:tag name="KSO_WM_TEMPLATE_INDEX" val="20230233"/>
  <p:tag name="KSO_WM_UNIT_LAYERLEVEL" val="1_1_1"/>
  <p:tag name="KSO_WM_TAG_VERSION" val="1.0"/>
  <p:tag name="KSO_WM_UNIT_TYPE" val="l_h_a"/>
  <p:tag name="KSO_WM_UNIT_ID" val="custom20230233_6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SLIDE_ID" val="custom20230233_6"/>
  <p:tag name="KSO_WM_TEMPLATE_SUBCATEGORY" val="19"/>
  <p:tag name="KSO_WM_TEMPLATE_MASTER_TYPE" val="0"/>
  <p:tag name="KSO_WM_TEMPLATE_COLOR_TYPE" val="1"/>
  <p:tag name="KSO_WM_SLIDE_TYPE" val="contents"/>
  <p:tag name="KSO_WM_SLIDE_SUBTYPE" val="diag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33"/>
  <p:tag name="KSO_WM_SLIDE_LAYOUT" val="a_b_l"/>
  <p:tag name="KSO_WM_SLIDE_LAYOUT_CNT" val="1_1_1"/>
  <p:tag name="KSO_WM_TEMPLATE_THUMBS_INDEX" val="1、4、7、12、13、14、15、16、17、18、20、24、25、28、33、36、40、43、44"/>
  <p:tag name="KSO_WM_SPECIAL_SOURCE" val="bdnull"/>
  <p:tag name="KSO_WM_DIAGRAM_GROUP_CODE" val="l1-1"/>
  <p:tag name="KSO_WM_SLIDE_DIAGTYPE" val="l"/>
</p:tagLst>
</file>

<file path=ppt/tags/tag9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3_9*e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9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97.xml><?xml version="1.0" encoding="utf-8"?>
<p:tagLst xmlns:p="http://schemas.openxmlformats.org/presentationml/2006/main">
  <p:tag name="KSO_WM_SLIDE_ID" val="custom2023023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3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5.55&quot;,&quot;top&quot;:&quot;89&quot;,&quot;width&quot;:&quot;559.25&quot;,&quot;height&quot;:&quot;318.8&quot;}"/>
</p:tagLst>
</file>

<file path=ppt/tags/tag9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3_9*e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9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0.xml><?xml version="1.0" encoding="utf-8"?>
<p:tagLst xmlns:p="http://schemas.openxmlformats.org/presentationml/2006/main">
  <p:tag name="KSO_WM_SLIDE_ID" val="custom2023023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3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5.55&quot;,&quot;top&quot;:&quot;89&quot;,&quot;width&quot;:&quot;559.25&quot;,&quot;height&quot;:&quot;318.8&quot;}"/>
</p:tagLst>
</file>

<file path=ppt/tags/tag1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3_9*e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9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39.xml><?xml version="1.0" encoding="utf-8"?>
<p:tagLst xmlns:p="http://schemas.openxmlformats.org/presentationml/2006/main">
  <p:tag name="KSO_WM_SLIDE_ID" val="custom2023023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3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5.55&quot;,&quot;top&quot;:&quot;89&quot;,&quot;width&quot;:&quot;559.25&quot;,&quot;height&quot;:&quot;318.8&quot;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3_9*e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1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9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6.xml><?xml version="1.0" encoding="utf-8"?>
<p:tagLst xmlns:p="http://schemas.openxmlformats.org/presentationml/2006/main">
  <p:tag name="KSO_WM_SLIDE_ID" val="custom2023023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3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5.55&quot;,&quot;top&quot;:&quot;89&quot;,&quot;width&quot;:&quot;559.25&quot;,&quot;height&quot;:&quot;318.8&quot;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4*l_h_i*1_4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9_4*l_h_a*1_4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9_4*l_h_f*1_4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,言简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4*l_h_i*1_1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9_4*l_h_a*1_1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9_4*l_h_f*1_1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,言简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4*l_h_i*1_2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9_4*l_h_a*1_2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9_4*l_h_f*1_2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,言简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4*l_h_i*1_3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9_4*l_h_a*1_3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9_4*l_h_f*1_3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,言简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3_9*e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9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2.xml><?xml version="1.0" encoding="utf-8"?>
<p:tagLst xmlns:p="http://schemas.openxmlformats.org/presentationml/2006/main">
  <p:tag name="KSO_WM_SLIDE_ID" val="custom2023023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3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5.55&quot;,&quot;top&quot;:&quot;89&quot;,&quot;width&quot;:&quot;559.25&quot;,&quot;height&quot;:&quot;318.8&quot;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61_3*l_h_a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1_3*l_h_f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61_3*l_h_a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1_3*l_h_f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61_3*l_h_a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1_3*l_h_f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61_3*l_h_a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1_3*l_h_f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3_9*e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06"/>
</p:tagLst>
</file>

<file path=ppt/tags/tag2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9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4.xml><?xml version="1.0" encoding="utf-8"?>
<p:tagLst xmlns:p="http://schemas.openxmlformats.org/presentationml/2006/main">
  <p:tag name="KSO_WM_SLIDE_ID" val="custom2023023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3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5.55&quot;,&quot;top&quot;:&quot;89&quot;,&quot;width&quot;:&quot;559.25&quot;,&quot;height&quot;:&quot;318.8&quot;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11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感谢您的耐心观看"/>
</p:tagLst>
</file>

<file path=ppt/tags/tag32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3_11*f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6"/>
  <p:tag name="KSO_WM_UNIT_FILL_TYPE" val="1"/>
  <p:tag name="KSO_WM_UNIT_LINE_FORE_SCHEMECOLOR_INDEX_BRIGHTNESS" val="0"/>
  <p:tag name="KSO_WM_UNIT_LINE_FORE_SCHEMECOLOR_INDEX" val="6"/>
  <p:tag name="KSO_WM_UNIT_LINE_FILL_TYPE" val="2"/>
  <p:tag name="KSO_WM_UNIT_CONTENT_GROUP_TYPE" val="contentchip"/>
  <p:tag name="KSO_WM_UNIT_PRESET_TEXT" val="汇报人：WPS"/>
</p:tagLst>
</file>

<file path=ppt/tags/tag327.xml><?xml version="1.0" encoding="utf-8"?>
<p:tagLst xmlns:p="http://schemas.openxmlformats.org/presentationml/2006/main">
  <p:tag name="KSO_WM_SLIDE_ID" val="custom20230233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3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55.3&quot;,&quot;top&quot;:&quot;113&quot;,&quot;width&quot;:&quot;559.25&quot;,&quot;height&quot;:&quot;270.8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2">
      <a:dk1>
        <a:srgbClr val="000000"/>
      </a:dk1>
      <a:lt1>
        <a:srgbClr val="FFFFFF"/>
      </a:lt1>
      <a:dk2>
        <a:srgbClr val="44546A"/>
      </a:dk2>
      <a:lt2>
        <a:srgbClr val="E2EAFE"/>
      </a:lt2>
      <a:accent1>
        <a:srgbClr val="044AFA"/>
      </a:accent1>
      <a:accent2>
        <a:srgbClr val="0366F7"/>
      </a:accent2>
      <a:accent3>
        <a:srgbClr val="0282F4"/>
      </a:accent3>
      <a:accent4>
        <a:srgbClr val="029FF1"/>
      </a:accent4>
      <a:accent5>
        <a:srgbClr val="01BBEE"/>
      </a:accent5>
      <a:accent6>
        <a:srgbClr val="00D7EB"/>
      </a:accent6>
      <a:hlink>
        <a:srgbClr val="FF0000"/>
      </a:hlink>
      <a:folHlink>
        <a:srgbClr val="E420E2"/>
      </a:folHlink>
    </a:clrScheme>
    <a:fontScheme name="自定义 16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2023-12-15T15:13:24Z</dcterms:created>
  <dcterms:modified xsi:type="dcterms:W3CDTF">2023-12-15T15:13:24Z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5fecd50ab1d247a980fbbe042c50dda3_21</vt:lpwstr>
  </property>
</Properties>
</file>