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5.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6.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9" r:id="rId1"/>
    <p:sldMasterId id="2147483713" r:id="rId2"/>
    <p:sldMasterId id="2147483725" r:id="rId3"/>
    <p:sldMasterId id="2147483737" r:id="rId4"/>
    <p:sldMasterId id="2147483749" r:id="rId5"/>
  </p:sldMasterIdLst>
  <p:notesMasterIdLst>
    <p:notesMasterId r:id="rId44"/>
  </p:notesMasterIdLst>
  <p:handoutMasterIdLst>
    <p:handoutMasterId r:id="rId45"/>
  </p:handoutMasterIdLst>
  <p:sldIdLst>
    <p:sldId id="441" r:id="rId6"/>
    <p:sldId id="401" r:id="rId7"/>
    <p:sldId id="439" r:id="rId8"/>
    <p:sldId id="6952" r:id="rId9"/>
    <p:sldId id="275" r:id="rId10"/>
    <p:sldId id="569" r:id="rId11"/>
    <p:sldId id="418" r:id="rId12"/>
    <p:sldId id="420" r:id="rId13"/>
    <p:sldId id="542" r:id="rId14"/>
    <p:sldId id="6975" r:id="rId15"/>
    <p:sldId id="571" r:id="rId16"/>
    <p:sldId id="474" r:id="rId17"/>
    <p:sldId id="473" r:id="rId18"/>
    <p:sldId id="260" r:id="rId19"/>
    <p:sldId id="469" r:id="rId20"/>
    <p:sldId id="472" r:id="rId21"/>
    <p:sldId id="402" r:id="rId22"/>
    <p:sldId id="414" r:id="rId23"/>
    <p:sldId id="541" r:id="rId24"/>
    <p:sldId id="412" r:id="rId25"/>
    <p:sldId id="427" r:id="rId26"/>
    <p:sldId id="421" r:id="rId27"/>
    <p:sldId id="428" r:id="rId28"/>
    <p:sldId id="6976" r:id="rId29"/>
    <p:sldId id="425" r:id="rId30"/>
    <p:sldId id="574" r:id="rId31"/>
    <p:sldId id="575" r:id="rId32"/>
    <p:sldId id="525" r:id="rId33"/>
    <p:sldId id="580" r:id="rId34"/>
    <p:sldId id="581" r:id="rId35"/>
    <p:sldId id="584" r:id="rId36"/>
    <p:sldId id="583" r:id="rId37"/>
    <p:sldId id="289" r:id="rId38"/>
    <p:sldId id="573" r:id="rId39"/>
    <p:sldId id="436" r:id="rId40"/>
    <p:sldId id="490" r:id="rId41"/>
    <p:sldId id="585" r:id="rId42"/>
    <p:sldId id="566" r:id="rId4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37" userDrawn="1">
          <p15:clr>
            <a:srgbClr val="A4A3A4"/>
          </p15:clr>
        </p15:guide>
        <p15:guide id="2" pos="281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6462"/>
    <a:srgbClr val="99B8D3"/>
    <a:srgbClr val="0A34C6"/>
    <a:srgbClr val="B5DDC6"/>
    <a:srgbClr val="D13737"/>
    <a:srgbClr val="751B1B"/>
    <a:srgbClr val="E28700"/>
    <a:srgbClr val="D27D00"/>
    <a:srgbClr val="EA8B00"/>
    <a:srgbClr val="FE9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02" autoAdjust="0"/>
    <p:restoredTop sz="89791" autoAdjust="0"/>
  </p:normalViewPr>
  <p:slideViewPr>
    <p:cSldViewPr snapToGrid="0">
      <p:cViewPr varScale="1">
        <p:scale>
          <a:sx n="77" d="100"/>
          <a:sy n="77" d="100"/>
        </p:scale>
        <p:origin x="1704" y="67"/>
      </p:cViewPr>
      <p:guideLst>
        <p:guide orient="horz" pos="1537"/>
        <p:guide pos="281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方正黑体_GBK" panose="03000509000000000000" charset="-122"/>
              <a:ea typeface="方正黑体_GBK" panose="03000509000000000000" charset="-122"/>
              <a:cs typeface="方正黑体_GBK" panose="03000509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方正黑体_GBK" panose="03000509000000000000" charset="-122"/>
              </a:rPr>
              <a:t>2021/11/2</a:t>
            </a:fld>
            <a:endParaRPr lang="zh-CN" altLang="en-US">
              <a:cs typeface="方正黑体_GBK" panose="03000509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方正黑体_GBK" panose="03000509000000000000" charset="-122"/>
              <a:ea typeface="方正黑体_GBK" panose="03000509000000000000" charset="-122"/>
              <a:cs typeface="方正黑体_GBK" panose="03000509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方正黑体_GBK" panose="03000509000000000000" charset="-122"/>
              </a:rPr>
              <a:t>‹#›</a:t>
            </a:fld>
            <a:endParaRPr lang="zh-CN" altLang="en-US">
              <a:cs typeface="方正黑体_GBK" panose="03000509000000000000"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方正黑体_GBK" panose="03000509000000000000" charset="-122"/>
                <a:ea typeface="方正黑体_GBK" panose="03000509000000000000" charset="-122"/>
                <a:cs typeface="方正黑体_GBK" panose="03000509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方正黑体_GBK" panose="03000509000000000000" charset="-122"/>
                <a:ea typeface="方正黑体_GBK" panose="03000509000000000000" charset="-122"/>
                <a:cs typeface="方正黑体_GBK" panose="03000509000000000000" charset="-122"/>
              </a:defRPr>
            </a:lvl1pPr>
          </a:lstStyle>
          <a:p>
            <a:fld id="{D2A48B96-639E-45A3-A0BA-2464DFDB1FAA}" type="datetimeFigureOut">
              <a:rPr lang="zh-CN" altLang="en-US" smtClean="0"/>
              <a:t>2021/11/2</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方正黑体_GBK" panose="03000509000000000000" charset="-122"/>
                <a:ea typeface="方正黑体_GBK" panose="03000509000000000000" charset="-122"/>
                <a:cs typeface="方正黑体_GBK" panose="03000509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方正黑体_GBK" panose="03000509000000000000" charset="-122"/>
                <a:ea typeface="方正黑体_GBK" panose="03000509000000000000" charset="-122"/>
                <a:cs typeface="方正黑体_GBK" panose="03000509000000000000" charset="-122"/>
              </a:defRPr>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方正黑体_GBK" panose="03000509000000000000" charset="-122"/>
        <a:ea typeface="方正黑体_GBK" panose="03000509000000000000" charset="-122"/>
        <a:cs typeface="方正黑体_GBK" panose="03000509000000000000" charset="-122"/>
      </a:defRPr>
    </a:lvl1pPr>
    <a:lvl2pPr marL="457200" algn="l" defTabSz="914400" rtl="0" eaLnBrk="1" latinLnBrk="0" hangingPunct="1">
      <a:defRPr sz="1200" kern="1200">
        <a:solidFill>
          <a:schemeClr val="tx1"/>
        </a:solidFill>
        <a:latin typeface="方正黑体_GBK" panose="03000509000000000000" charset="-122"/>
        <a:ea typeface="方正黑体_GBK" panose="03000509000000000000" charset="-122"/>
        <a:cs typeface="方正黑体_GBK" panose="03000509000000000000" charset="-122"/>
      </a:defRPr>
    </a:lvl2pPr>
    <a:lvl3pPr marL="914400" algn="l" defTabSz="914400" rtl="0" eaLnBrk="1" latinLnBrk="0" hangingPunct="1">
      <a:defRPr sz="1200" kern="1200">
        <a:solidFill>
          <a:schemeClr val="tx1"/>
        </a:solidFill>
        <a:latin typeface="方正黑体_GBK" panose="03000509000000000000" charset="-122"/>
        <a:ea typeface="方正黑体_GBK" panose="03000509000000000000" charset="-122"/>
        <a:cs typeface="方正黑体_GBK" panose="03000509000000000000" charset="-122"/>
      </a:defRPr>
    </a:lvl3pPr>
    <a:lvl4pPr marL="1371600" algn="l" defTabSz="914400" rtl="0" eaLnBrk="1" latinLnBrk="0" hangingPunct="1">
      <a:defRPr sz="1200" kern="1200">
        <a:solidFill>
          <a:schemeClr val="tx1"/>
        </a:solidFill>
        <a:latin typeface="方正黑体_GBK" panose="03000509000000000000" charset="-122"/>
        <a:ea typeface="方正黑体_GBK" panose="03000509000000000000" charset="-122"/>
        <a:cs typeface="方正黑体_GBK" panose="03000509000000000000" charset="-122"/>
      </a:defRPr>
    </a:lvl4pPr>
    <a:lvl5pPr marL="1828800" algn="l" defTabSz="914400" rtl="0" eaLnBrk="1" latinLnBrk="0" hangingPunct="1">
      <a:defRPr sz="1200" kern="1200">
        <a:solidFill>
          <a:schemeClr val="tx1"/>
        </a:solidFill>
        <a:latin typeface="方正黑体_GBK" panose="03000509000000000000" charset="-122"/>
        <a:ea typeface="方正黑体_GBK" panose="03000509000000000000" charset="-122"/>
        <a:cs typeface="方正黑体_GBK" panose="03000509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90580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14780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01521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71392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5270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47458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09154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44244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7353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8470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73466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207005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635552"/>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8197816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183121032"/>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24587154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205670542"/>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4166464163"/>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06525771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68118036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837665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461254265"/>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8861408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6033229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223432282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157892868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383481301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396627613"/>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1772785005"/>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223226295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3848982943"/>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269759872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4067863442"/>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2664305382"/>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0FAD053-F46E-47B1-A443-B9AB089755FA}"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1AEEBC-6302-4342-90AC-71AD949F3638}" type="slidenum">
              <a:rPr lang="zh-CN" altLang="en-US" smtClean="0"/>
              <a:t>‹#›</a:t>
            </a:fld>
            <a:endParaRPr lang="zh-CN" altLang="en-US"/>
          </a:p>
        </p:txBody>
      </p:sp>
    </p:spTree>
    <p:extLst>
      <p:ext uri="{BB962C8B-B14F-4D97-AF65-F5344CB8AC3E}">
        <p14:creationId xmlns:p14="http://schemas.microsoft.com/office/powerpoint/2010/main" val="3316422195"/>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BB5054DB-BF26-47F3-84C2-82A987F77867}"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4F4D8A5D-BDE3-4FF2-9B57-3894A4701E6A}" type="slidenum">
              <a:rPr lang="zh-CN" altLang="en-US" smtClean="0"/>
              <a:t>‹#›</a:t>
            </a:fld>
            <a:endParaRPr lang="zh-CN" altLang="en-US"/>
          </a:p>
        </p:txBody>
      </p:sp>
    </p:spTree>
    <p:extLst>
      <p:ext uri="{BB962C8B-B14F-4D97-AF65-F5344CB8AC3E}">
        <p14:creationId xmlns:p14="http://schemas.microsoft.com/office/powerpoint/2010/main" val="376211797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fld id="{D6E63838-70EB-4FDE-BE5E-AF31A2A50C14}"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31E199B1-A192-4DDF-9497-7077F39E74D3}" type="slidenum">
              <a:rPr lang="zh-CN" altLang="en-US" smtClean="0"/>
              <a:t>‹#›</a:t>
            </a:fld>
            <a:endParaRPr lang="zh-CN" altLang="en-US"/>
          </a:p>
        </p:txBody>
      </p:sp>
    </p:spTree>
    <p:extLst>
      <p:ext uri="{BB962C8B-B14F-4D97-AF65-F5344CB8AC3E}">
        <p14:creationId xmlns:p14="http://schemas.microsoft.com/office/powerpoint/2010/main" val="2943905412"/>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F0036133-505A-49A3-BBB2-AECCB2D027DA}"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1D06A631-47A4-4D31-9EE7-82FB371CEEE7}" type="slidenum">
              <a:rPr lang="zh-CN" altLang="en-US" smtClean="0"/>
              <a:t>‹#›</a:t>
            </a:fld>
            <a:endParaRPr lang="zh-CN" altLang="en-US"/>
          </a:p>
        </p:txBody>
      </p:sp>
    </p:spTree>
    <p:extLst>
      <p:ext uri="{BB962C8B-B14F-4D97-AF65-F5344CB8AC3E}">
        <p14:creationId xmlns:p14="http://schemas.microsoft.com/office/powerpoint/2010/main" val="398563688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pPr>
              <a:defRPr/>
            </a:pPr>
            <a:fld id="{FC3927AD-DAC4-4726-8009-12045F87B596}"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ABB8DE80-E5AF-4728-A9AD-869D2A578B4A}" type="slidenum">
              <a:rPr lang="zh-CN" altLang="en-US" smtClean="0"/>
              <a:t>‹#›</a:t>
            </a:fld>
            <a:endParaRPr lang="zh-CN" altLang="en-US"/>
          </a:p>
        </p:txBody>
      </p:sp>
    </p:spTree>
    <p:extLst>
      <p:ext uri="{BB962C8B-B14F-4D97-AF65-F5344CB8AC3E}">
        <p14:creationId xmlns:p14="http://schemas.microsoft.com/office/powerpoint/2010/main" val="4206459248"/>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pPr>
              <a:defRPr/>
            </a:pPr>
            <a:fld id="{1BD7BC0E-0324-47A2-8716-FBB179875A17}" type="datetimeFigureOut">
              <a:rPr lang="zh-CN" altLang="en-US" smtClean="0"/>
              <a:t>2021/11/2</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CD52BCB7-0583-456A-9CF4-413575CFCAF8}" type="slidenum">
              <a:rPr lang="zh-CN" altLang="en-US" smtClean="0"/>
              <a:t>‹#›</a:t>
            </a:fld>
            <a:endParaRPr lang="zh-CN" altLang="en-US"/>
          </a:p>
        </p:txBody>
      </p:sp>
    </p:spTree>
    <p:extLst>
      <p:ext uri="{BB962C8B-B14F-4D97-AF65-F5344CB8AC3E}">
        <p14:creationId xmlns:p14="http://schemas.microsoft.com/office/powerpoint/2010/main" val="114357894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F0C79378-552C-4BD1-A34B-FEBB1105F1E8}" type="datetimeFigureOut">
              <a:rPr lang="zh-CN" altLang="en-US" smtClean="0"/>
              <a:t>2021/11/2</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788FA572-512D-42D6-952E-AB023F1EB21D}" type="slidenum">
              <a:rPr lang="zh-CN" altLang="en-US" smtClean="0"/>
              <a:t>‹#›</a:t>
            </a:fld>
            <a:endParaRPr lang="zh-CN" altLang="en-US"/>
          </a:p>
        </p:txBody>
      </p:sp>
    </p:spTree>
    <p:extLst>
      <p:ext uri="{BB962C8B-B14F-4D97-AF65-F5344CB8AC3E}">
        <p14:creationId xmlns:p14="http://schemas.microsoft.com/office/powerpoint/2010/main" val="112829259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523CBCA-0311-42CC-927B-2478BB14ACBB}" type="datetimeFigureOut">
              <a:rPr lang="zh-CN" altLang="en-US" smtClean="0"/>
              <a:t>2021/11/2</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A8151423-A8E8-4FF4-BE7D-E52838590AC0}" type="slidenum">
              <a:rPr lang="zh-CN" altLang="en-US" smtClean="0"/>
              <a:t>‹#›</a:t>
            </a:fld>
            <a:endParaRPr lang="zh-CN" altLang="en-US"/>
          </a:p>
        </p:txBody>
      </p:sp>
    </p:spTree>
    <p:extLst>
      <p:ext uri="{BB962C8B-B14F-4D97-AF65-F5344CB8AC3E}">
        <p14:creationId xmlns:p14="http://schemas.microsoft.com/office/powerpoint/2010/main" val="2798079093"/>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F66702E4-5B4B-44D2-B4E9-AB93309DA927}"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F20578CF-B660-4C4D-BA3F-1A871DE622C3}" type="slidenum">
              <a:rPr lang="zh-CN" altLang="en-US" smtClean="0"/>
              <a:t>‹#›</a:t>
            </a:fld>
            <a:endParaRPr lang="zh-CN" altLang="en-US"/>
          </a:p>
        </p:txBody>
      </p:sp>
    </p:spTree>
    <p:extLst>
      <p:ext uri="{BB962C8B-B14F-4D97-AF65-F5344CB8AC3E}">
        <p14:creationId xmlns:p14="http://schemas.microsoft.com/office/powerpoint/2010/main" val="265827638"/>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70F8791D-1A4A-4DC4-916D-31E3E7710418}"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A5CF2577-69A6-4440-9579-E98975134F19}" type="slidenum">
              <a:rPr lang="zh-CN" altLang="en-US" smtClean="0"/>
              <a:t>‹#›</a:t>
            </a:fld>
            <a:endParaRPr lang="zh-CN" altLang="en-US"/>
          </a:p>
        </p:txBody>
      </p:sp>
    </p:spTree>
    <p:extLst>
      <p:ext uri="{BB962C8B-B14F-4D97-AF65-F5344CB8AC3E}">
        <p14:creationId xmlns:p14="http://schemas.microsoft.com/office/powerpoint/2010/main" val="224465905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fld id="{FEFB66FA-ABD1-4AA6-8AB0-B8898EFE406B}"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0BE07911-DE89-4E11-A3E0-53000A8A5E19}" type="slidenum">
              <a:rPr lang="zh-CN" altLang="en-US" smtClean="0"/>
              <a:t>‹#›</a:t>
            </a:fld>
            <a:endParaRPr lang="zh-CN" altLang="en-US"/>
          </a:p>
        </p:txBody>
      </p:sp>
    </p:spTree>
    <p:extLst>
      <p:ext uri="{BB962C8B-B14F-4D97-AF65-F5344CB8AC3E}">
        <p14:creationId xmlns:p14="http://schemas.microsoft.com/office/powerpoint/2010/main" val="2337460856"/>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fld id="{D2BF360E-E2A5-4CC9-8BF7-C835EF8C3BEA}"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6AE70F18-97DF-45EE-9429-D3459EF29E2E}" type="slidenum">
              <a:rPr lang="zh-CN" altLang="en-US" smtClean="0"/>
              <a:t>‹#›</a:t>
            </a:fld>
            <a:endParaRPr lang="zh-CN" altLang="en-US"/>
          </a:p>
        </p:txBody>
      </p:sp>
    </p:spTree>
    <p:extLst>
      <p:ext uri="{BB962C8B-B14F-4D97-AF65-F5344CB8AC3E}">
        <p14:creationId xmlns:p14="http://schemas.microsoft.com/office/powerpoint/2010/main" val="37657946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101" name="图片 100"/>
          <p:cNvPicPr>
            <a:picLocks noChangeAspect="1"/>
          </p:cNvPicPr>
          <p:nvPr userDrawn="1"/>
        </p:nvPicPr>
        <p:blipFill rotWithShape="1">
          <a:blip r:embed="rId2" cstate="screen"/>
          <a:srcRect/>
          <a:stretch>
            <a:fillRect/>
          </a:stretch>
        </p:blipFill>
        <p:spPr>
          <a:xfrm>
            <a:off x="0" y="0"/>
            <a:ext cx="9144000" cy="6858000"/>
          </a:xfrm>
          <a:prstGeom prst="rect">
            <a:avLst/>
          </a:prstGeom>
        </p:spPr>
      </p:pic>
      <p:sp>
        <p:nvSpPr>
          <p:cNvPr id="4" name="Freeform 196"/>
          <p:cNvSpPr/>
          <p:nvPr userDrawn="1"/>
        </p:nvSpPr>
        <p:spPr bwMode="auto">
          <a:xfrm>
            <a:off x="647642" y="1846633"/>
            <a:ext cx="363683" cy="412451"/>
          </a:xfrm>
          <a:custGeom>
            <a:avLst/>
            <a:gdLst>
              <a:gd name="T0" fmla="*/ 174 w 348"/>
              <a:gd name="T1" fmla="*/ 0 h 298"/>
              <a:gd name="T2" fmla="*/ 209 w 348"/>
              <a:gd name="T3" fmla="*/ 3 h 298"/>
              <a:gd name="T4" fmla="*/ 242 w 348"/>
              <a:gd name="T5" fmla="*/ 10 h 298"/>
              <a:gd name="T6" fmla="*/ 272 w 348"/>
              <a:gd name="T7" fmla="*/ 23 h 298"/>
              <a:gd name="T8" fmla="*/ 297 w 348"/>
              <a:gd name="T9" fmla="*/ 39 h 298"/>
              <a:gd name="T10" fmla="*/ 318 w 348"/>
              <a:gd name="T11" fmla="*/ 59 h 298"/>
              <a:gd name="T12" fmla="*/ 334 w 348"/>
              <a:gd name="T13" fmla="*/ 81 h 298"/>
              <a:gd name="T14" fmla="*/ 345 w 348"/>
              <a:gd name="T15" fmla="*/ 107 h 298"/>
              <a:gd name="T16" fmla="*/ 348 w 348"/>
              <a:gd name="T17" fmla="*/ 133 h 298"/>
              <a:gd name="T18" fmla="*/ 346 w 348"/>
              <a:gd name="T19" fmla="*/ 150 h 298"/>
              <a:gd name="T20" fmla="*/ 336 w 348"/>
              <a:gd name="T21" fmla="*/ 181 h 298"/>
              <a:gd name="T22" fmla="*/ 317 w 348"/>
              <a:gd name="T23" fmla="*/ 209 h 298"/>
              <a:gd name="T24" fmla="*/ 290 w 348"/>
              <a:gd name="T25" fmla="*/ 233 h 298"/>
              <a:gd name="T26" fmla="*/ 308 w 348"/>
              <a:gd name="T27" fmla="*/ 298 h 298"/>
              <a:gd name="T28" fmla="*/ 244 w 348"/>
              <a:gd name="T29" fmla="*/ 255 h 298"/>
              <a:gd name="T30" fmla="*/ 210 w 348"/>
              <a:gd name="T31" fmla="*/ 264 h 298"/>
              <a:gd name="T32" fmla="*/ 174 w 348"/>
              <a:gd name="T33" fmla="*/ 267 h 298"/>
              <a:gd name="T34" fmla="*/ 157 w 348"/>
              <a:gd name="T35" fmla="*/ 265 h 298"/>
              <a:gd name="T36" fmla="*/ 122 w 348"/>
              <a:gd name="T37" fmla="*/ 261 h 298"/>
              <a:gd name="T38" fmla="*/ 91 w 348"/>
              <a:gd name="T39" fmla="*/ 251 h 298"/>
              <a:gd name="T40" fmla="*/ 63 w 348"/>
              <a:gd name="T41" fmla="*/ 236 h 298"/>
              <a:gd name="T42" fmla="*/ 40 w 348"/>
              <a:gd name="T43" fmla="*/ 218 h 298"/>
              <a:gd name="T44" fmla="*/ 21 w 348"/>
              <a:gd name="T45" fmla="*/ 197 h 298"/>
              <a:gd name="T46" fmla="*/ 8 w 348"/>
              <a:gd name="T47" fmla="*/ 173 h 298"/>
              <a:gd name="T48" fmla="*/ 1 w 348"/>
              <a:gd name="T49" fmla="*/ 147 h 298"/>
              <a:gd name="T50" fmla="*/ 0 w 348"/>
              <a:gd name="T51" fmla="*/ 133 h 298"/>
              <a:gd name="T52" fmla="*/ 4 w 348"/>
              <a:gd name="T53" fmla="*/ 107 h 298"/>
              <a:gd name="T54" fmla="*/ 14 w 348"/>
              <a:gd name="T55" fmla="*/ 81 h 298"/>
              <a:gd name="T56" fmla="*/ 31 w 348"/>
              <a:gd name="T57" fmla="*/ 59 h 298"/>
              <a:gd name="T58" fmla="*/ 52 w 348"/>
              <a:gd name="T59" fmla="*/ 39 h 298"/>
              <a:gd name="T60" fmla="*/ 77 w 348"/>
              <a:gd name="T61" fmla="*/ 23 h 298"/>
              <a:gd name="T62" fmla="*/ 106 w 348"/>
              <a:gd name="T63" fmla="*/ 10 h 298"/>
              <a:gd name="T64" fmla="*/ 139 w 348"/>
              <a:gd name="T65" fmla="*/ 3 h 298"/>
              <a:gd name="T66" fmla="*/ 174 w 348"/>
              <a:gd name="T6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8" h="298">
                <a:moveTo>
                  <a:pt x="174" y="0"/>
                </a:moveTo>
                <a:lnTo>
                  <a:pt x="174" y="0"/>
                </a:lnTo>
                <a:lnTo>
                  <a:pt x="192" y="2"/>
                </a:lnTo>
                <a:lnTo>
                  <a:pt x="209" y="3"/>
                </a:lnTo>
                <a:lnTo>
                  <a:pt x="226" y="6"/>
                </a:lnTo>
                <a:lnTo>
                  <a:pt x="242" y="10"/>
                </a:lnTo>
                <a:lnTo>
                  <a:pt x="256" y="16"/>
                </a:lnTo>
                <a:lnTo>
                  <a:pt x="272" y="23"/>
                </a:lnTo>
                <a:lnTo>
                  <a:pt x="284" y="31"/>
                </a:lnTo>
                <a:lnTo>
                  <a:pt x="297" y="39"/>
                </a:lnTo>
                <a:lnTo>
                  <a:pt x="308" y="49"/>
                </a:lnTo>
                <a:lnTo>
                  <a:pt x="318" y="59"/>
                </a:lnTo>
                <a:lnTo>
                  <a:pt x="327" y="70"/>
                </a:lnTo>
                <a:lnTo>
                  <a:pt x="334" y="81"/>
                </a:lnTo>
                <a:lnTo>
                  <a:pt x="341" y="94"/>
                </a:lnTo>
                <a:lnTo>
                  <a:pt x="345" y="107"/>
                </a:lnTo>
                <a:lnTo>
                  <a:pt x="348" y="119"/>
                </a:lnTo>
                <a:lnTo>
                  <a:pt x="348" y="133"/>
                </a:lnTo>
                <a:lnTo>
                  <a:pt x="348" y="133"/>
                </a:lnTo>
                <a:lnTo>
                  <a:pt x="346" y="150"/>
                </a:lnTo>
                <a:lnTo>
                  <a:pt x="342" y="166"/>
                </a:lnTo>
                <a:lnTo>
                  <a:pt x="336" y="181"/>
                </a:lnTo>
                <a:lnTo>
                  <a:pt x="328" y="195"/>
                </a:lnTo>
                <a:lnTo>
                  <a:pt x="317" y="209"/>
                </a:lnTo>
                <a:lnTo>
                  <a:pt x="304" y="222"/>
                </a:lnTo>
                <a:lnTo>
                  <a:pt x="290" y="233"/>
                </a:lnTo>
                <a:lnTo>
                  <a:pt x="273" y="243"/>
                </a:lnTo>
                <a:lnTo>
                  <a:pt x="308" y="298"/>
                </a:lnTo>
                <a:lnTo>
                  <a:pt x="244" y="255"/>
                </a:lnTo>
                <a:lnTo>
                  <a:pt x="244" y="255"/>
                </a:lnTo>
                <a:lnTo>
                  <a:pt x="227" y="260"/>
                </a:lnTo>
                <a:lnTo>
                  <a:pt x="210" y="264"/>
                </a:lnTo>
                <a:lnTo>
                  <a:pt x="192" y="265"/>
                </a:lnTo>
                <a:lnTo>
                  <a:pt x="174" y="267"/>
                </a:lnTo>
                <a:lnTo>
                  <a:pt x="174" y="267"/>
                </a:lnTo>
                <a:lnTo>
                  <a:pt x="157" y="265"/>
                </a:lnTo>
                <a:lnTo>
                  <a:pt x="139" y="264"/>
                </a:lnTo>
                <a:lnTo>
                  <a:pt x="122" y="261"/>
                </a:lnTo>
                <a:lnTo>
                  <a:pt x="106" y="257"/>
                </a:lnTo>
                <a:lnTo>
                  <a:pt x="91" y="251"/>
                </a:lnTo>
                <a:lnTo>
                  <a:pt x="77" y="244"/>
                </a:lnTo>
                <a:lnTo>
                  <a:pt x="63" y="236"/>
                </a:lnTo>
                <a:lnTo>
                  <a:pt x="52" y="227"/>
                </a:lnTo>
                <a:lnTo>
                  <a:pt x="40" y="218"/>
                </a:lnTo>
                <a:lnTo>
                  <a:pt x="31" y="208"/>
                </a:lnTo>
                <a:lnTo>
                  <a:pt x="21" y="197"/>
                </a:lnTo>
                <a:lnTo>
                  <a:pt x="14" y="185"/>
                </a:lnTo>
                <a:lnTo>
                  <a:pt x="8" y="173"/>
                </a:lnTo>
                <a:lnTo>
                  <a:pt x="4" y="160"/>
                </a:lnTo>
                <a:lnTo>
                  <a:pt x="1" y="147"/>
                </a:lnTo>
                <a:lnTo>
                  <a:pt x="0" y="133"/>
                </a:lnTo>
                <a:lnTo>
                  <a:pt x="0" y="133"/>
                </a:lnTo>
                <a:lnTo>
                  <a:pt x="1" y="119"/>
                </a:lnTo>
                <a:lnTo>
                  <a:pt x="4" y="107"/>
                </a:lnTo>
                <a:lnTo>
                  <a:pt x="8" y="94"/>
                </a:lnTo>
                <a:lnTo>
                  <a:pt x="14" y="81"/>
                </a:lnTo>
                <a:lnTo>
                  <a:pt x="21" y="70"/>
                </a:lnTo>
                <a:lnTo>
                  <a:pt x="31" y="59"/>
                </a:lnTo>
                <a:lnTo>
                  <a:pt x="40" y="49"/>
                </a:lnTo>
                <a:lnTo>
                  <a:pt x="52" y="39"/>
                </a:lnTo>
                <a:lnTo>
                  <a:pt x="63" y="31"/>
                </a:lnTo>
                <a:lnTo>
                  <a:pt x="77" y="23"/>
                </a:lnTo>
                <a:lnTo>
                  <a:pt x="91" y="16"/>
                </a:lnTo>
                <a:lnTo>
                  <a:pt x="106" y="10"/>
                </a:lnTo>
                <a:lnTo>
                  <a:pt x="122" y="6"/>
                </a:lnTo>
                <a:lnTo>
                  <a:pt x="139" y="3"/>
                </a:lnTo>
                <a:lnTo>
                  <a:pt x="157" y="2"/>
                </a:lnTo>
                <a:lnTo>
                  <a:pt x="174" y="0"/>
                </a:lnTo>
                <a:lnTo>
                  <a:pt x="174" y="0"/>
                </a:lnTo>
                <a:close/>
              </a:path>
            </a:pathLst>
          </a:custGeom>
          <a:solidFill>
            <a:srgbClr val="FF9100"/>
          </a:solidFill>
          <a:ln>
            <a:noFill/>
          </a:ln>
        </p:spPr>
        <p:txBody>
          <a:bodyPr vert="horz" wrap="square" lIns="27000" tIns="13500" rIns="27000" bIns="40500" numCol="1" anchor="ctr" anchorCtr="0" compatLnSpc="1"/>
          <a:lstStyle/>
          <a:p>
            <a:pPr algn="ctr"/>
            <a:r>
              <a:rPr lang="en-US" altLang="zh-CN" sz="1350" dirty="0">
                <a:solidFill>
                  <a:schemeClr val="bg1"/>
                </a:solidFill>
                <a:latin typeface="Arial Unicode MS" panose="020B0604020202020204" charset="-122"/>
                <a:ea typeface="Arial Unicode MS" panose="020B0604020202020204" charset="-122"/>
                <a:cs typeface="Arial Unicode MS" panose="020B0604020202020204" charset="-122"/>
              </a:rPr>
              <a:t>61</a:t>
            </a:r>
            <a:endParaRPr lang="zh-CN" altLang="en-US" sz="135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5" name="椭圆 4"/>
          <p:cNvSpPr/>
          <p:nvPr userDrawn="1"/>
        </p:nvSpPr>
        <p:spPr>
          <a:xfrm>
            <a:off x="498349" y="1541737"/>
            <a:ext cx="3207581" cy="4276775"/>
          </a:xfrm>
          <a:prstGeom prst="ellipse">
            <a:avLst/>
          </a:prstGeom>
          <a:noFill/>
          <a:ln w="6350">
            <a:solidFill>
              <a:srgbClr val="A2A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6" name="组合 5"/>
          <p:cNvGrpSpPr/>
          <p:nvPr userDrawn="1"/>
        </p:nvGrpSpPr>
        <p:grpSpPr>
          <a:xfrm>
            <a:off x="7646987" y="2757337"/>
            <a:ext cx="362609" cy="483480"/>
            <a:chOff x="5197261" y="4171609"/>
            <a:chExt cx="483478" cy="483480"/>
          </a:xfrm>
        </p:grpSpPr>
        <p:sp>
          <p:nvSpPr>
            <p:cNvPr id="7" name="Oval 494"/>
            <p:cNvSpPr>
              <a:spLocks noChangeArrowheads="1"/>
            </p:cNvSpPr>
            <p:nvPr/>
          </p:nvSpPr>
          <p:spPr bwMode="auto">
            <a:xfrm>
              <a:off x="5197261" y="4171609"/>
              <a:ext cx="313043" cy="313043"/>
            </a:xfrm>
            <a:prstGeom prst="ellipse">
              <a:avLst/>
            </a:prstGeom>
            <a:noFill/>
            <a:ln w="6350" cap="flat">
              <a:solidFill>
                <a:srgbClr val="C0C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p>
          </p:txBody>
        </p:sp>
        <p:sp>
          <p:nvSpPr>
            <p:cNvPr id="8" name="Line 495"/>
            <p:cNvSpPr>
              <a:spLocks noChangeShapeType="1"/>
            </p:cNvSpPr>
            <p:nvPr/>
          </p:nvSpPr>
          <p:spPr bwMode="auto">
            <a:xfrm>
              <a:off x="5461609" y="4435957"/>
              <a:ext cx="48696" cy="48696"/>
            </a:xfrm>
            <a:prstGeom prst="line">
              <a:avLst/>
            </a:prstGeom>
            <a:noFill/>
            <a:ln w="6350" cap="flat">
              <a:solidFill>
                <a:srgbClr val="C0C0C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350"/>
            </a:p>
          </p:txBody>
        </p:sp>
        <p:sp>
          <p:nvSpPr>
            <p:cNvPr id="9" name="Freeform 496"/>
            <p:cNvSpPr/>
            <p:nvPr/>
          </p:nvSpPr>
          <p:spPr bwMode="auto">
            <a:xfrm>
              <a:off x="5485956" y="4460306"/>
              <a:ext cx="194783" cy="194783"/>
            </a:xfrm>
            <a:custGeom>
              <a:avLst/>
              <a:gdLst>
                <a:gd name="T0" fmla="*/ 0 w 56"/>
                <a:gd name="T1" fmla="*/ 13 h 56"/>
                <a:gd name="T2" fmla="*/ 13 w 56"/>
                <a:gd name="T3" fmla="*/ 0 h 56"/>
                <a:gd name="T4" fmla="*/ 56 w 56"/>
                <a:gd name="T5" fmla="*/ 42 h 56"/>
                <a:gd name="T6" fmla="*/ 42 w 56"/>
                <a:gd name="T7" fmla="*/ 56 h 56"/>
                <a:gd name="T8" fmla="*/ 0 w 56"/>
                <a:gd name="T9" fmla="*/ 13 h 56"/>
              </a:gdLst>
              <a:ahLst/>
              <a:cxnLst>
                <a:cxn ang="0">
                  <a:pos x="T0" y="T1"/>
                </a:cxn>
                <a:cxn ang="0">
                  <a:pos x="T2" y="T3"/>
                </a:cxn>
                <a:cxn ang="0">
                  <a:pos x="T4" y="T5"/>
                </a:cxn>
                <a:cxn ang="0">
                  <a:pos x="T6" y="T7"/>
                </a:cxn>
                <a:cxn ang="0">
                  <a:pos x="T8" y="T9"/>
                </a:cxn>
              </a:cxnLst>
              <a:rect l="0" t="0" r="r" b="b"/>
              <a:pathLst>
                <a:path w="56" h="56">
                  <a:moveTo>
                    <a:pt x="0" y="13"/>
                  </a:moveTo>
                  <a:lnTo>
                    <a:pt x="13" y="0"/>
                  </a:lnTo>
                  <a:lnTo>
                    <a:pt x="56" y="42"/>
                  </a:lnTo>
                  <a:lnTo>
                    <a:pt x="42" y="56"/>
                  </a:lnTo>
                  <a:lnTo>
                    <a:pt x="0" y="13"/>
                  </a:lnTo>
                  <a:close/>
                </a:path>
              </a:pathLst>
            </a:custGeom>
            <a:noFill/>
            <a:ln w="6350" cap="flat">
              <a:solidFill>
                <a:srgbClr val="C0C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p>
          </p:txBody>
        </p:sp>
      </p:grpSp>
      <p:sp>
        <p:nvSpPr>
          <p:cNvPr id="11" name="任意多边形 10"/>
          <p:cNvSpPr/>
          <p:nvPr userDrawn="1"/>
        </p:nvSpPr>
        <p:spPr>
          <a:xfrm>
            <a:off x="871999" y="2505187"/>
            <a:ext cx="2465486" cy="2503289"/>
          </a:xfrm>
          <a:custGeom>
            <a:avLst/>
            <a:gdLst/>
            <a:ahLst/>
            <a:cxnLst/>
            <a:rect l="l" t="t" r="r" b="b"/>
            <a:pathLst>
              <a:path w="3287315" h="2503289">
                <a:moveTo>
                  <a:pt x="946695" y="2070645"/>
                </a:moveTo>
                <a:lnTo>
                  <a:pt x="946695" y="2134269"/>
                </a:lnTo>
                <a:lnTo>
                  <a:pt x="1252091" y="2134269"/>
                </a:lnTo>
                <a:lnTo>
                  <a:pt x="1252091" y="2070645"/>
                </a:lnTo>
                <a:close/>
                <a:moveTo>
                  <a:pt x="946695" y="1867049"/>
                </a:moveTo>
                <a:lnTo>
                  <a:pt x="946695" y="1930673"/>
                </a:lnTo>
                <a:lnTo>
                  <a:pt x="1252091" y="1930673"/>
                </a:lnTo>
                <a:lnTo>
                  <a:pt x="1252091" y="1867049"/>
                </a:lnTo>
                <a:close/>
                <a:moveTo>
                  <a:pt x="692199" y="1714351"/>
                </a:moveTo>
                <a:lnTo>
                  <a:pt x="1506587" y="1714351"/>
                </a:lnTo>
                <a:lnTo>
                  <a:pt x="1506587" y="2293330"/>
                </a:lnTo>
                <a:cubicBezTo>
                  <a:pt x="1510828" y="2433302"/>
                  <a:pt x="1445083" y="2501168"/>
                  <a:pt x="1309352" y="2496926"/>
                </a:cubicBezTo>
                <a:lnTo>
                  <a:pt x="1137567" y="2496926"/>
                </a:lnTo>
                <a:lnTo>
                  <a:pt x="1137567" y="2344229"/>
                </a:lnTo>
                <a:lnTo>
                  <a:pt x="1194829" y="2344229"/>
                </a:lnTo>
                <a:cubicBezTo>
                  <a:pt x="1237245" y="2348470"/>
                  <a:pt x="1256332" y="2327262"/>
                  <a:pt x="1252091" y="2280605"/>
                </a:cubicBezTo>
                <a:lnTo>
                  <a:pt x="1252091" y="2274242"/>
                </a:lnTo>
                <a:lnTo>
                  <a:pt x="946695" y="2274242"/>
                </a:lnTo>
                <a:lnTo>
                  <a:pt x="946695" y="2503289"/>
                </a:lnTo>
                <a:lnTo>
                  <a:pt x="692199" y="2503289"/>
                </a:lnTo>
                <a:close/>
                <a:moveTo>
                  <a:pt x="68684" y="1129010"/>
                </a:moveTo>
                <a:lnTo>
                  <a:pt x="208657" y="1129010"/>
                </a:lnTo>
                <a:cubicBezTo>
                  <a:pt x="221381" y="1252016"/>
                  <a:pt x="238348" y="1355936"/>
                  <a:pt x="259556" y="1440768"/>
                </a:cubicBezTo>
                <a:lnTo>
                  <a:pt x="119583" y="1440768"/>
                </a:lnTo>
                <a:cubicBezTo>
                  <a:pt x="94133" y="1355936"/>
                  <a:pt x="77167" y="1252016"/>
                  <a:pt x="68684" y="1129010"/>
                </a:cubicBezTo>
                <a:close/>
                <a:moveTo>
                  <a:pt x="1786532" y="1071748"/>
                </a:moveTo>
                <a:lnTo>
                  <a:pt x="2028304" y="1071748"/>
                </a:lnTo>
                <a:cubicBezTo>
                  <a:pt x="2079203" y="1169305"/>
                  <a:pt x="2115257" y="1275345"/>
                  <a:pt x="2136465" y="1389868"/>
                </a:cubicBezTo>
                <a:lnTo>
                  <a:pt x="1881968" y="1389868"/>
                </a:lnTo>
                <a:cubicBezTo>
                  <a:pt x="1865002" y="1288070"/>
                  <a:pt x="1833190" y="1182030"/>
                  <a:pt x="1786532" y="1071748"/>
                </a:cubicBezTo>
                <a:close/>
                <a:moveTo>
                  <a:pt x="259556" y="1039936"/>
                </a:moveTo>
                <a:lnTo>
                  <a:pt x="469515" y="1039936"/>
                </a:lnTo>
                <a:lnTo>
                  <a:pt x="469515" y="1421680"/>
                </a:lnTo>
                <a:cubicBezTo>
                  <a:pt x="490723" y="1328365"/>
                  <a:pt x="505569" y="1230808"/>
                  <a:pt x="514052" y="1129010"/>
                </a:cubicBezTo>
                <a:lnTo>
                  <a:pt x="654025" y="1129010"/>
                </a:lnTo>
                <a:cubicBezTo>
                  <a:pt x="645541" y="1281708"/>
                  <a:pt x="628575" y="1385627"/>
                  <a:pt x="603126" y="1440768"/>
                </a:cubicBezTo>
                <a:lnTo>
                  <a:pt x="469515" y="1440768"/>
                </a:lnTo>
                <a:lnTo>
                  <a:pt x="469515" y="1491667"/>
                </a:lnTo>
                <a:lnTo>
                  <a:pt x="622213" y="1491667"/>
                </a:lnTo>
                <a:lnTo>
                  <a:pt x="622213" y="1663452"/>
                </a:lnTo>
                <a:lnTo>
                  <a:pt x="475877" y="1663452"/>
                </a:lnTo>
                <a:cubicBezTo>
                  <a:pt x="509810" y="1761009"/>
                  <a:pt x="560710" y="1856445"/>
                  <a:pt x="628575" y="1949760"/>
                </a:cubicBezTo>
                <a:lnTo>
                  <a:pt x="628575" y="2185169"/>
                </a:lnTo>
                <a:cubicBezTo>
                  <a:pt x="564951" y="2121545"/>
                  <a:pt x="511931" y="2060041"/>
                  <a:pt x="469515" y="2000659"/>
                </a:cubicBezTo>
                <a:lnTo>
                  <a:pt x="469515" y="2503289"/>
                </a:lnTo>
                <a:lnTo>
                  <a:pt x="259556" y="2503289"/>
                </a:lnTo>
                <a:lnTo>
                  <a:pt x="259556" y="2070645"/>
                </a:lnTo>
                <a:cubicBezTo>
                  <a:pt x="212898" y="2163961"/>
                  <a:pt x="151395" y="2253034"/>
                  <a:pt x="75046" y="2337866"/>
                </a:cubicBezTo>
                <a:lnTo>
                  <a:pt x="75046" y="2102457"/>
                </a:lnTo>
                <a:cubicBezTo>
                  <a:pt x="142912" y="1979451"/>
                  <a:pt x="198053" y="1833116"/>
                  <a:pt x="240469" y="1663452"/>
                </a:cubicBezTo>
                <a:lnTo>
                  <a:pt x="94133" y="1663452"/>
                </a:lnTo>
                <a:lnTo>
                  <a:pt x="94133" y="1491667"/>
                </a:lnTo>
                <a:lnTo>
                  <a:pt x="259556" y="1491667"/>
                </a:lnTo>
                <a:lnTo>
                  <a:pt x="259556" y="1440768"/>
                </a:lnTo>
                <a:close/>
                <a:moveTo>
                  <a:pt x="2550021" y="1033574"/>
                </a:moveTo>
                <a:lnTo>
                  <a:pt x="2810879" y="1033574"/>
                </a:lnTo>
                <a:lnTo>
                  <a:pt x="2810879" y="1186272"/>
                </a:lnTo>
                <a:lnTo>
                  <a:pt x="3109912" y="1186272"/>
                </a:lnTo>
                <a:lnTo>
                  <a:pt x="3109912" y="1370781"/>
                </a:lnTo>
                <a:lnTo>
                  <a:pt x="2810879" y="1370781"/>
                </a:lnTo>
                <a:lnTo>
                  <a:pt x="2810879" y="1568016"/>
                </a:lnTo>
                <a:lnTo>
                  <a:pt x="3154449" y="1568016"/>
                </a:lnTo>
                <a:lnTo>
                  <a:pt x="3154449" y="1746163"/>
                </a:lnTo>
                <a:lnTo>
                  <a:pt x="2919040" y="1746163"/>
                </a:lnTo>
                <a:lnTo>
                  <a:pt x="2919040" y="2000659"/>
                </a:lnTo>
                <a:cubicBezTo>
                  <a:pt x="2914798" y="2047317"/>
                  <a:pt x="2931765" y="2068525"/>
                  <a:pt x="2969939" y="2064283"/>
                </a:cubicBezTo>
                <a:lnTo>
                  <a:pt x="2982664" y="2064283"/>
                </a:lnTo>
                <a:cubicBezTo>
                  <a:pt x="3012355" y="2064283"/>
                  <a:pt x="3027201" y="2045196"/>
                  <a:pt x="3027201" y="2007021"/>
                </a:cubicBezTo>
                <a:lnTo>
                  <a:pt x="3027201" y="1975209"/>
                </a:lnTo>
                <a:lnTo>
                  <a:pt x="3186261" y="1975209"/>
                </a:lnTo>
                <a:lnTo>
                  <a:pt x="3186261" y="2045196"/>
                </a:lnTo>
                <a:cubicBezTo>
                  <a:pt x="3186261" y="2172444"/>
                  <a:pt x="3128999" y="2236068"/>
                  <a:pt x="3014476" y="2236068"/>
                </a:cubicBezTo>
                <a:lnTo>
                  <a:pt x="2868141" y="2236068"/>
                </a:lnTo>
                <a:cubicBezTo>
                  <a:pt x="2736651" y="2240310"/>
                  <a:pt x="2673027" y="2170323"/>
                  <a:pt x="2677269" y="2026109"/>
                </a:cubicBezTo>
                <a:lnTo>
                  <a:pt x="2677269" y="1746163"/>
                </a:lnTo>
                <a:lnTo>
                  <a:pt x="2600920" y="1746163"/>
                </a:lnTo>
                <a:cubicBezTo>
                  <a:pt x="2600920" y="2009142"/>
                  <a:pt x="2456705" y="2180927"/>
                  <a:pt x="2168277" y="2261518"/>
                </a:cubicBezTo>
                <a:cubicBezTo>
                  <a:pt x="2202209" y="2286967"/>
                  <a:pt x="2244625" y="2299692"/>
                  <a:pt x="2295525" y="2299692"/>
                </a:cubicBezTo>
                <a:lnTo>
                  <a:pt x="3198986" y="2299692"/>
                </a:lnTo>
                <a:lnTo>
                  <a:pt x="3198986" y="2477839"/>
                </a:lnTo>
                <a:lnTo>
                  <a:pt x="2263713" y="2477839"/>
                </a:lnTo>
                <a:cubicBezTo>
                  <a:pt x="2149189" y="2477839"/>
                  <a:pt x="2064357" y="2443906"/>
                  <a:pt x="2009216" y="2376041"/>
                </a:cubicBezTo>
                <a:cubicBezTo>
                  <a:pt x="1941351" y="2452389"/>
                  <a:pt x="1841673" y="2494805"/>
                  <a:pt x="1710183" y="2503289"/>
                </a:cubicBezTo>
                <a:lnTo>
                  <a:pt x="1710183" y="2350591"/>
                </a:lnTo>
                <a:cubicBezTo>
                  <a:pt x="1795015" y="2329383"/>
                  <a:pt x="1835311" y="2274242"/>
                  <a:pt x="1831069" y="2185169"/>
                </a:cubicBezTo>
                <a:lnTo>
                  <a:pt x="1831069" y="1676177"/>
                </a:lnTo>
                <a:lnTo>
                  <a:pt x="1710183" y="1676177"/>
                </a:lnTo>
                <a:lnTo>
                  <a:pt x="1710183" y="1498029"/>
                </a:lnTo>
                <a:lnTo>
                  <a:pt x="2098290" y="1498029"/>
                </a:lnTo>
                <a:lnTo>
                  <a:pt x="2098290" y="2102457"/>
                </a:lnTo>
                <a:cubicBezTo>
                  <a:pt x="2102532" y="2170323"/>
                  <a:pt x="2123740" y="2223343"/>
                  <a:pt x="2161914" y="2261518"/>
                </a:cubicBezTo>
                <a:lnTo>
                  <a:pt x="2161914" y="2115182"/>
                </a:lnTo>
                <a:cubicBezTo>
                  <a:pt x="2289162" y="2030350"/>
                  <a:pt x="2354907" y="1907344"/>
                  <a:pt x="2359149" y="1746163"/>
                </a:cubicBezTo>
                <a:lnTo>
                  <a:pt x="2155552" y="1746163"/>
                </a:lnTo>
                <a:lnTo>
                  <a:pt x="2155552" y="1568016"/>
                </a:lnTo>
                <a:lnTo>
                  <a:pt x="2550021" y="1568016"/>
                </a:lnTo>
                <a:lnTo>
                  <a:pt x="2550021" y="1370781"/>
                </a:lnTo>
                <a:lnTo>
                  <a:pt x="2403685" y="1370781"/>
                </a:lnTo>
                <a:cubicBezTo>
                  <a:pt x="2357028" y="1438647"/>
                  <a:pt x="2274317" y="1489546"/>
                  <a:pt x="2155552" y="1523479"/>
                </a:cubicBezTo>
                <a:lnTo>
                  <a:pt x="2155552" y="1396231"/>
                </a:lnTo>
                <a:cubicBezTo>
                  <a:pt x="2231901" y="1302916"/>
                  <a:pt x="2272196" y="1194755"/>
                  <a:pt x="2276437" y="1071748"/>
                </a:cubicBezTo>
                <a:lnTo>
                  <a:pt x="2492759" y="1071748"/>
                </a:lnTo>
                <a:cubicBezTo>
                  <a:pt x="2492759" y="1114164"/>
                  <a:pt x="2488517" y="1152339"/>
                  <a:pt x="2480034" y="1186272"/>
                </a:cubicBezTo>
                <a:lnTo>
                  <a:pt x="2550021" y="1186272"/>
                </a:lnTo>
                <a:close/>
                <a:moveTo>
                  <a:pt x="972145" y="1033574"/>
                </a:moveTo>
                <a:lnTo>
                  <a:pt x="1220279" y="1033574"/>
                </a:lnTo>
                <a:lnTo>
                  <a:pt x="1220279" y="1103560"/>
                </a:lnTo>
                <a:lnTo>
                  <a:pt x="1538399" y="1103560"/>
                </a:lnTo>
                <a:lnTo>
                  <a:pt x="1538399" y="1249896"/>
                </a:lnTo>
                <a:lnTo>
                  <a:pt x="1220279" y="1249896"/>
                </a:lnTo>
                <a:lnTo>
                  <a:pt x="1220279" y="1307157"/>
                </a:lnTo>
                <a:lnTo>
                  <a:pt x="1506587" y="1307157"/>
                </a:lnTo>
                <a:lnTo>
                  <a:pt x="1506587" y="1453492"/>
                </a:lnTo>
                <a:lnTo>
                  <a:pt x="1220279" y="1453492"/>
                </a:lnTo>
                <a:lnTo>
                  <a:pt x="1220279" y="1517117"/>
                </a:lnTo>
                <a:lnTo>
                  <a:pt x="1563848" y="1517117"/>
                </a:lnTo>
                <a:lnTo>
                  <a:pt x="1563848" y="1663452"/>
                </a:lnTo>
                <a:lnTo>
                  <a:pt x="654025" y="1663452"/>
                </a:lnTo>
                <a:lnTo>
                  <a:pt x="654025" y="1517117"/>
                </a:lnTo>
                <a:lnTo>
                  <a:pt x="972145" y="1517117"/>
                </a:lnTo>
                <a:lnTo>
                  <a:pt x="972145" y="1453492"/>
                </a:lnTo>
                <a:lnTo>
                  <a:pt x="698562" y="1453492"/>
                </a:lnTo>
                <a:lnTo>
                  <a:pt x="698562" y="1307157"/>
                </a:lnTo>
                <a:lnTo>
                  <a:pt x="972145" y="1307157"/>
                </a:lnTo>
                <a:lnTo>
                  <a:pt x="972145" y="1249896"/>
                </a:lnTo>
                <a:lnTo>
                  <a:pt x="679474" y="1249896"/>
                </a:lnTo>
                <a:lnTo>
                  <a:pt x="679474" y="1103560"/>
                </a:lnTo>
                <a:lnTo>
                  <a:pt x="972145" y="1103560"/>
                </a:lnTo>
                <a:close/>
                <a:moveTo>
                  <a:pt x="1319510" y="507504"/>
                </a:moveTo>
                <a:lnTo>
                  <a:pt x="1457027" y="507504"/>
                </a:lnTo>
                <a:cubicBezTo>
                  <a:pt x="1478855" y="572988"/>
                  <a:pt x="1522511" y="619918"/>
                  <a:pt x="1587996" y="648295"/>
                </a:cubicBezTo>
                <a:lnTo>
                  <a:pt x="1587996" y="720328"/>
                </a:lnTo>
                <a:cubicBezTo>
                  <a:pt x="1446113" y="698500"/>
                  <a:pt x="1356617" y="627558"/>
                  <a:pt x="1319510" y="507504"/>
                </a:cubicBezTo>
                <a:close/>
                <a:moveTo>
                  <a:pt x="972442" y="507504"/>
                </a:moveTo>
                <a:lnTo>
                  <a:pt x="1109960" y="507504"/>
                </a:lnTo>
                <a:cubicBezTo>
                  <a:pt x="1072852" y="627558"/>
                  <a:pt x="983357" y="698500"/>
                  <a:pt x="841474" y="720328"/>
                </a:cubicBezTo>
                <a:lnTo>
                  <a:pt x="841474" y="648295"/>
                </a:lnTo>
                <a:cubicBezTo>
                  <a:pt x="906958" y="619918"/>
                  <a:pt x="950614" y="572988"/>
                  <a:pt x="972442" y="507504"/>
                </a:cubicBezTo>
                <a:close/>
                <a:moveTo>
                  <a:pt x="3159621" y="409277"/>
                </a:moveTo>
                <a:lnTo>
                  <a:pt x="3287315" y="409277"/>
                </a:lnTo>
                <a:cubicBezTo>
                  <a:pt x="3248025" y="579536"/>
                  <a:pt x="3124695" y="691951"/>
                  <a:pt x="2917328" y="746522"/>
                </a:cubicBezTo>
                <a:lnTo>
                  <a:pt x="2917328" y="664666"/>
                </a:lnTo>
                <a:cubicBezTo>
                  <a:pt x="3039566" y="603547"/>
                  <a:pt x="3120330" y="518418"/>
                  <a:pt x="3159621" y="409277"/>
                </a:cubicBezTo>
                <a:close/>
                <a:moveTo>
                  <a:pt x="3146524" y="206276"/>
                </a:moveTo>
                <a:lnTo>
                  <a:pt x="3277493" y="206276"/>
                </a:lnTo>
                <a:cubicBezTo>
                  <a:pt x="3227288" y="350341"/>
                  <a:pt x="3114873" y="446385"/>
                  <a:pt x="2940248" y="494407"/>
                </a:cubicBezTo>
                <a:lnTo>
                  <a:pt x="2940248" y="409277"/>
                </a:lnTo>
                <a:cubicBezTo>
                  <a:pt x="3034109" y="361255"/>
                  <a:pt x="3102868" y="293588"/>
                  <a:pt x="3146524" y="206276"/>
                </a:cubicBezTo>
                <a:close/>
                <a:moveTo>
                  <a:pt x="1980902" y="206276"/>
                </a:moveTo>
                <a:cubicBezTo>
                  <a:pt x="1978719" y="208458"/>
                  <a:pt x="1975445" y="210641"/>
                  <a:pt x="1971079" y="212824"/>
                </a:cubicBezTo>
                <a:cubicBezTo>
                  <a:pt x="1962348" y="219372"/>
                  <a:pt x="1955799" y="223738"/>
                  <a:pt x="1951434" y="225921"/>
                </a:cubicBezTo>
                <a:lnTo>
                  <a:pt x="2000547" y="225921"/>
                </a:lnTo>
                <a:cubicBezTo>
                  <a:pt x="2020192" y="243383"/>
                  <a:pt x="2039838" y="257572"/>
                  <a:pt x="2059483" y="268486"/>
                </a:cubicBezTo>
                <a:cubicBezTo>
                  <a:pt x="2083494" y="251023"/>
                  <a:pt x="2105322" y="230286"/>
                  <a:pt x="2124968" y="206276"/>
                </a:cubicBezTo>
                <a:close/>
                <a:moveTo>
                  <a:pt x="2704504" y="114597"/>
                </a:moveTo>
                <a:lnTo>
                  <a:pt x="2704504" y="301228"/>
                </a:lnTo>
                <a:lnTo>
                  <a:pt x="2766714" y="301228"/>
                </a:lnTo>
                <a:lnTo>
                  <a:pt x="2766714" y="114597"/>
                </a:lnTo>
                <a:close/>
                <a:moveTo>
                  <a:pt x="1921966" y="114597"/>
                </a:moveTo>
                <a:lnTo>
                  <a:pt x="2036564" y="114597"/>
                </a:lnTo>
                <a:cubicBezTo>
                  <a:pt x="2034381" y="121146"/>
                  <a:pt x="2031106" y="127694"/>
                  <a:pt x="2026741" y="134243"/>
                </a:cubicBezTo>
                <a:lnTo>
                  <a:pt x="2259211" y="134243"/>
                </a:lnTo>
                <a:lnTo>
                  <a:pt x="2259211" y="206276"/>
                </a:lnTo>
                <a:cubicBezTo>
                  <a:pt x="2230834" y="252115"/>
                  <a:pt x="2197000" y="289222"/>
                  <a:pt x="2157710" y="317599"/>
                </a:cubicBezTo>
                <a:cubicBezTo>
                  <a:pt x="2190452" y="326330"/>
                  <a:pt x="2227560" y="333970"/>
                  <a:pt x="2269033" y="340518"/>
                </a:cubicBezTo>
                <a:lnTo>
                  <a:pt x="2269033" y="409277"/>
                </a:lnTo>
                <a:cubicBezTo>
                  <a:pt x="2186086" y="402729"/>
                  <a:pt x="2116236" y="388540"/>
                  <a:pt x="2059483" y="366712"/>
                </a:cubicBezTo>
                <a:cubicBezTo>
                  <a:pt x="2033289" y="377626"/>
                  <a:pt x="2003821" y="386358"/>
                  <a:pt x="1971079" y="392906"/>
                </a:cubicBezTo>
                <a:cubicBezTo>
                  <a:pt x="2056209" y="395089"/>
                  <a:pt x="2135881" y="406003"/>
                  <a:pt x="2210097" y="425648"/>
                </a:cubicBezTo>
                <a:lnTo>
                  <a:pt x="2210097" y="514052"/>
                </a:lnTo>
                <a:cubicBezTo>
                  <a:pt x="2120602" y="487858"/>
                  <a:pt x="2020192" y="470396"/>
                  <a:pt x="1908869" y="461665"/>
                </a:cubicBezTo>
                <a:lnTo>
                  <a:pt x="1908869" y="406003"/>
                </a:lnTo>
                <a:cubicBezTo>
                  <a:pt x="1902321" y="408186"/>
                  <a:pt x="1891407" y="409277"/>
                  <a:pt x="1876127" y="409277"/>
                </a:cubicBezTo>
                <a:cubicBezTo>
                  <a:pt x="1860847" y="411460"/>
                  <a:pt x="1848842" y="412551"/>
                  <a:pt x="1840110" y="412551"/>
                </a:cubicBezTo>
                <a:lnTo>
                  <a:pt x="1840110" y="343793"/>
                </a:lnTo>
                <a:cubicBezTo>
                  <a:pt x="1888132" y="337244"/>
                  <a:pt x="1928514" y="328513"/>
                  <a:pt x="1961256" y="317599"/>
                </a:cubicBezTo>
                <a:cubicBezTo>
                  <a:pt x="1935063" y="297954"/>
                  <a:pt x="1909960" y="276126"/>
                  <a:pt x="1885949" y="252115"/>
                </a:cubicBezTo>
                <a:cubicBezTo>
                  <a:pt x="1872853" y="256480"/>
                  <a:pt x="1857573" y="258663"/>
                  <a:pt x="1840110" y="258663"/>
                </a:cubicBezTo>
                <a:lnTo>
                  <a:pt x="1840110" y="199727"/>
                </a:lnTo>
                <a:cubicBezTo>
                  <a:pt x="1877218" y="186630"/>
                  <a:pt x="1904503" y="158254"/>
                  <a:pt x="1921966" y="114597"/>
                </a:cubicBezTo>
                <a:close/>
                <a:moveTo>
                  <a:pt x="1827014" y="98226"/>
                </a:moveTo>
                <a:lnTo>
                  <a:pt x="1827014" y="645021"/>
                </a:lnTo>
                <a:lnTo>
                  <a:pt x="2233017" y="645021"/>
                </a:lnTo>
                <a:lnTo>
                  <a:pt x="2235561" y="644814"/>
                </a:lnTo>
                <a:lnTo>
                  <a:pt x="2155254" y="622101"/>
                </a:lnTo>
                <a:cubicBezTo>
                  <a:pt x="2070124" y="600819"/>
                  <a:pt x="1972716" y="584448"/>
                  <a:pt x="1863030" y="572988"/>
                </a:cubicBezTo>
                <a:lnTo>
                  <a:pt x="1863030" y="491133"/>
                </a:lnTo>
                <a:cubicBezTo>
                  <a:pt x="1987450" y="497681"/>
                  <a:pt x="2111871" y="515143"/>
                  <a:pt x="2236291" y="543520"/>
                </a:cubicBezTo>
                <a:lnTo>
                  <a:pt x="2236291" y="644755"/>
                </a:lnTo>
                <a:lnTo>
                  <a:pt x="2255732" y="643179"/>
                </a:lnTo>
                <a:cubicBezTo>
                  <a:pt x="2274968" y="637859"/>
                  <a:pt x="2283767" y="622101"/>
                  <a:pt x="2282130" y="595908"/>
                </a:cubicBezTo>
                <a:lnTo>
                  <a:pt x="2282130" y="98226"/>
                </a:lnTo>
                <a:close/>
                <a:moveTo>
                  <a:pt x="2524422" y="22919"/>
                </a:moveTo>
                <a:lnTo>
                  <a:pt x="2950071" y="22919"/>
                </a:lnTo>
                <a:lnTo>
                  <a:pt x="2950071" y="114597"/>
                </a:lnTo>
                <a:lnTo>
                  <a:pt x="2894409" y="114597"/>
                </a:lnTo>
                <a:lnTo>
                  <a:pt x="2894409" y="301228"/>
                </a:lnTo>
                <a:lnTo>
                  <a:pt x="2956619" y="301228"/>
                </a:lnTo>
                <a:lnTo>
                  <a:pt x="2956619" y="392906"/>
                </a:lnTo>
                <a:lnTo>
                  <a:pt x="2894409" y="392906"/>
                </a:lnTo>
                <a:lnTo>
                  <a:pt x="2894409" y="749796"/>
                </a:lnTo>
                <a:lnTo>
                  <a:pt x="2766714" y="749796"/>
                </a:lnTo>
                <a:lnTo>
                  <a:pt x="2766714" y="392906"/>
                </a:lnTo>
                <a:lnTo>
                  <a:pt x="2704504" y="392906"/>
                </a:lnTo>
                <a:cubicBezTo>
                  <a:pt x="2711053" y="560983"/>
                  <a:pt x="2646660" y="679946"/>
                  <a:pt x="2511325" y="749796"/>
                </a:cubicBezTo>
                <a:lnTo>
                  <a:pt x="2511325" y="661392"/>
                </a:lnTo>
                <a:cubicBezTo>
                  <a:pt x="2554981" y="600273"/>
                  <a:pt x="2575719" y="514052"/>
                  <a:pt x="2573536" y="402729"/>
                </a:cubicBezTo>
                <a:lnTo>
                  <a:pt x="2573536" y="392906"/>
                </a:lnTo>
                <a:lnTo>
                  <a:pt x="2511325" y="392906"/>
                </a:lnTo>
                <a:lnTo>
                  <a:pt x="2511325" y="301228"/>
                </a:lnTo>
                <a:lnTo>
                  <a:pt x="2573536" y="301228"/>
                </a:lnTo>
                <a:lnTo>
                  <a:pt x="2573536" y="114597"/>
                </a:lnTo>
                <a:lnTo>
                  <a:pt x="2524422" y="114597"/>
                </a:lnTo>
                <a:close/>
                <a:moveTo>
                  <a:pt x="1696045" y="9822"/>
                </a:moveTo>
                <a:lnTo>
                  <a:pt x="2409825" y="9822"/>
                </a:lnTo>
                <a:lnTo>
                  <a:pt x="2409825" y="595908"/>
                </a:lnTo>
                <a:cubicBezTo>
                  <a:pt x="2414190" y="689769"/>
                  <a:pt x="2371625" y="734516"/>
                  <a:pt x="2282130" y="730151"/>
                </a:cubicBezTo>
                <a:lnTo>
                  <a:pt x="1696045" y="730151"/>
                </a:lnTo>
                <a:close/>
                <a:moveTo>
                  <a:pt x="3120330" y="6548"/>
                </a:moveTo>
                <a:lnTo>
                  <a:pt x="3261121" y="6548"/>
                </a:lnTo>
                <a:cubicBezTo>
                  <a:pt x="3213099" y="139700"/>
                  <a:pt x="3105050" y="227012"/>
                  <a:pt x="2936974" y="268486"/>
                </a:cubicBezTo>
                <a:lnTo>
                  <a:pt x="2936974" y="186630"/>
                </a:lnTo>
                <a:cubicBezTo>
                  <a:pt x="3019920" y="153888"/>
                  <a:pt x="3081039" y="93861"/>
                  <a:pt x="3120330" y="6548"/>
                </a:cubicBezTo>
                <a:close/>
                <a:moveTo>
                  <a:pt x="1571625" y="0"/>
                </a:moveTo>
                <a:lnTo>
                  <a:pt x="1571625" y="101501"/>
                </a:lnTo>
                <a:cubicBezTo>
                  <a:pt x="1490860" y="121146"/>
                  <a:pt x="1413371" y="129877"/>
                  <a:pt x="1339155" y="127694"/>
                </a:cubicBezTo>
                <a:lnTo>
                  <a:pt x="1299864" y="127694"/>
                </a:lnTo>
                <a:cubicBezTo>
                  <a:pt x="1243111" y="162619"/>
                  <a:pt x="1185267" y="189904"/>
                  <a:pt x="1126331" y="209550"/>
                </a:cubicBezTo>
                <a:cubicBezTo>
                  <a:pt x="1193998" y="209550"/>
                  <a:pt x="1248568" y="207367"/>
                  <a:pt x="1290042" y="203001"/>
                </a:cubicBezTo>
                <a:cubicBezTo>
                  <a:pt x="1309687" y="192087"/>
                  <a:pt x="1329332" y="180082"/>
                  <a:pt x="1348978" y="166985"/>
                </a:cubicBezTo>
                <a:lnTo>
                  <a:pt x="1558528" y="166985"/>
                </a:lnTo>
                <a:cubicBezTo>
                  <a:pt x="1431924" y="260846"/>
                  <a:pt x="1290042" y="335061"/>
                  <a:pt x="1132879" y="389632"/>
                </a:cubicBezTo>
                <a:cubicBezTo>
                  <a:pt x="1231106" y="389632"/>
                  <a:pt x="1324967" y="386358"/>
                  <a:pt x="1414462" y="379809"/>
                </a:cubicBezTo>
                <a:cubicBezTo>
                  <a:pt x="1407914" y="355798"/>
                  <a:pt x="1398091" y="329604"/>
                  <a:pt x="1384994" y="301228"/>
                </a:cubicBezTo>
                <a:lnTo>
                  <a:pt x="1502866" y="301228"/>
                </a:lnTo>
                <a:cubicBezTo>
                  <a:pt x="1537791" y="373261"/>
                  <a:pt x="1560711" y="439836"/>
                  <a:pt x="1571625" y="500955"/>
                </a:cubicBezTo>
                <a:lnTo>
                  <a:pt x="1443930" y="500955"/>
                </a:lnTo>
                <a:cubicBezTo>
                  <a:pt x="1443930" y="496590"/>
                  <a:pt x="1443930" y="491133"/>
                  <a:pt x="1443930" y="484584"/>
                </a:cubicBezTo>
                <a:cubicBezTo>
                  <a:pt x="1441747" y="478036"/>
                  <a:pt x="1440656" y="473670"/>
                  <a:pt x="1440656" y="471487"/>
                </a:cubicBezTo>
                <a:cubicBezTo>
                  <a:pt x="1425376" y="471487"/>
                  <a:pt x="1401365" y="472579"/>
                  <a:pt x="1368623" y="474761"/>
                </a:cubicBezTo>
                <a:cubicBezTo>
                  <a:pt x="1335881" y="474761"/>
                  <a:pt x="1310778" y="475853"/>
                  <a:pt x="1293316" y="478036"/>
                </a:cubicBezTo>
                <a:lnTo>
                  <a:pt x="1293316" y="631924"/>
                </a:lnTo>
                <a:cubicBezTo>
                  <a:pt x="1293316" y="708322"/>
                  <a:pt x="1255117" y="745430"/>
                  <a:pt x="1178718" y="743247"/>
                </a:cubicBezTo>
                <a:lnTo>
                  <a:pt x="1087040" y="743247"/>
                </a:lnTo>
                <a:lnTo>
                  <a:pt x="1087040" y="654844"/>
                </a:lnTo>
                <a:lnTo>
                  <a:pt x="1116508" y="654844"/>
                </a:lnTo>
                <a:cubicBezTo>
                  <a:pt x="1138336" y="654844"/>
                  <a:pt x="1149250" y="643929"/>
                  <a:pt x="1149250" y="622101"/>
                </a:cubicBezTo>
                <a:lnTo>
                  <a:pt x="1149250" y="481310"/>
                </a:lnTo>
                <a:cubicBezTo>
                  <a:pt x="1131788" y="481310"/>
                  <a:pt x="1105594" y="481310"/>
                  <a:pt x="1070669" y="481310"/>
                </a:cubicBezTo>
                <a:cubicBezTo>
                  <a:pt x="994271" y="483493"/>
                  <a:pt x="932061" y="483493"/>
                  <a:pt x="884039" y="481310"/>
                </a:cubicBezTo>
                <a:lnTo>
                  <a:pt x="884039" y="386358"/>
                </a:lnTo>
                <a:cubicBezTo>
                  <a:pt x="960437" y="362347"/>
                  <a:pt x="1037927" y="331787"/>
                  <a:pt x="1116508" y="294679"/>
                </a:cubicBezTo>
                <a:cubicBezTo>
                  <a:pt x="1053207" y="296862"/>
                  <a:pt x="982265" y="297954"/>
                  <a:pt x="903684" y="297954"/>
                </a:cubicBezTo>
                <a:lnTo>
                  <a:pt x="903684" y="209550"/>
                </a:lnTo>
                <a:cubicBezTo>
                  <a:pt x="966986" y="187722"/>
                  <a:pt x="1029196" y="160436"/>
                  <a:pt x="1090314" y="127694"/>
                </a:cubicBezTo>
                <a:lnTo>
                  <a:pt x="867668" y="127694"/>
                </a:lnTo>
                <a:lnTo>
                  <a:pt x="867668" y="26193"/>
                </a:lnTo>
                <a:lnTo>
                  <a:pt x="1316235" y="26193"/>
                </a:lnTo>
                <a:cubicBezTo>
                  <a:pt x="1405731" y="26193"/>
                  <a:pt x="1490860" y="17462"/>
                  <a:pt x="1571625" y="0"/>
                </a:cubicBezTo>
                <a:close/>
                <a:moveTo>
                  <a:pt x="127694" y="0"/>
                </a:moveTo>
                <a:lnTo>
                  <a:pt x="278308" y="0"/>
                </a:lnTo>
                <a:cubicBezTo>
                  <a:pt x="280491" y="32742"/>
                  <a:pt x="285948" y="58936"/>
                  <a:pt x="294679" y="78581"/>
                </a:cubicBezTo>
                <a:lnTo>
                  <a:pt x="458390" y="78581"/>
                </a:lnTo>
                <a:cubicBezTo>
                  <a:pt x="467121" y="61118"/>
                  <a:pt x="472578" y="34925"/>
                  <a:pt x="474761" y="0"/>
                </a:cubicBezTo>
                <a:lnTo>
                  <a:pt x="625375" y="0"/>
                </a:lnTo>
                <a:cubicBezTo>
                  <a:pt x="621010" y="28376"/>
                  <a:pt x="615553" y="54570"/>
                  <a:pt x="609004" y="78581"/>
                </a:cubicBezTo>
                <a:lnTo>
                  <a:pt x="710505" y="78581"/>
                </a:lnTo>
                <a:lnTo>
                  <a:pt x="710505" y="173533"/>
                </a:lnTo>
                <a:lnTo>
                  <a:pt x="458390" y="173533"/>
                </a:lnTo>
                <a:lnTo>
                  <a:pt x="458390" y="327422"/>
                </a:lnTo>
                <a:lnTo>
                  <a:pt x="746521" y="327422"/>
                </a:lnTo>
                <a:lnTo>
                  <a:pt x="746521" y="425648"/>
                </a:lnTo>
                <a:lnTo>
                  <a:pt x="471487" y="425648"/>
                </a:lnTo>
                <a:cubicBezTo>
                  <a:pt x="502046" y="526058"/>
                  <a:pt x="595907" y="602456"/>
                  <a:pt x="753070" y="654844"/>
                </a:cubicBezTo>
                <a:lnTo>
                  <a:pt x="753070" y="743247"/>
                </a:lnTo>
                <a:cubicBezTo>
                  <a:pt x="571896" y="701774"/>
                  <a:pt x="448568" y="636290"/>
                  <a:pt x="383083" y="546794"/>
                </a:cubicBezTo>
                <a:cubicBezTo>
                  <a:pt x="313233" y="636290"/>
                  <a:pt x="185539" y="701774"/>
                  <a:pt x="0" y="743247"/>
                </a:cubicBezTo>
                <a:lnTo>
                  <a:pt x="0" y="654844"/>
                </a:lnTo>
                <a:cubicBezTo>
                  <a:pt x="170259" y="598090"/>
                  <a:pt x="266303" y="521692"/>
                  <a:pt x="288131" y="425648"/>
                </a:cubicBezTo>
                <a:lnTo>
                  <a:pt x="6548" y="425648"/>
                </a:lnTo>
                <a:lnTo>
                  <a:pt x="6548" y="327422"/>
                </a:lnTo>
                <a:lnTo>
                  <a:pt x="297953" y="327422"/>
                </a:lnTo>
                <a:lnTo>
                  <a:pt x="297953" y="173533"/>
                </a:lnTo>
                <a:lnTo>
                  <a:pt x="42564" y="173533"/>
                </a:lnTo>
                <a:lnTo>
                  <a:pt x="42564" y="78581"/>
                </a:lnTo>
                <a:lnTo>
                  <a:pt x="144065" y="78581"/>
                </a:lnTo>
                <a:cubicBezTo>
                  <a:pt x="137517" y="54570"/>
                  <a:pt x="132060" y="28376"/>
                  <a:pt x="127694" y="0"/>
                </a:cubicBezTo>
                <a:close/>
              </a:path>
            </a:pathLst>
          </a:custGeom>
          <a:solidFill>
            <a:schemeClr val="bg1"/>
          </a:solidFill>
          <a:ln w="28575">
            <a:noFill/>
          </a:ln>
          <a:effectLst>
            <a:outerShdw blurRad="152400" dist="203200" dir="8100000" sx="103000" sy="103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2797683665"/>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448766405"/>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2944571206"/>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254020082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1325863526"/>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231329040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262198601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233246194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207207971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243372107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159C301A-88DE-4801-AA3A-552207E1D8E2}" type="datetimeFigureOut">
              <a:rPr lang="zh-CN" altLang="en-US" smtClean="0"/>
              <a:t>2021/11/2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1080117586"/>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11/2/2021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78640750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2BF360E-E2A5-4CC9-8BF7-C835EF8C3BEA}" type="datetimeFigureOut">
              <a:rPr lang="zh-CN" altLang="en-US" smtClean="0"/>
              <a:t>2021/11/2</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AE70F18-97DF-45EE-9429-D3459EF29E2E}" type="slidenum">
              <a:rPr lang="zh-CN" altLang="en-US" smtClean="0"/>
              <a:t>‹#›</a:t>
            </a:fld>
            <a:endParaRPr lang="zh-CN" altLang="en-US"/>
          </a:p>
        </p:txBody>
      </p:sp>
    </p:spTree>
    <p:extLst>
      <p:ext uri="{BB962C8B-B14F-4D97-AF65-F5344CB8AC3E}">
        <p14:creationId xmlns:p14="http://schemas.microsoft.com/office/powerpoint/2010/main" val="367591845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2BF360E-E2A5-4CC9-8BF7-C835EF8C3BEA}" type="datetimeFigureOut">
              <a:rPr lang="zh-CN" altLang="en-US" smtClean="0"/>
              <a:t>2021/11/2</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AE70F18-97DF-45EE-9429-D3459EF29E2E}" type="slidenum">
              <a:rPr lang="zh-CN" altLang="en-US" smtClean="0"/>
              <a:t>‹#›</a:t>
            </a:fld>
            <a:endParaRPr lang="zh-CN" altLang="en-US"/>
          </a:p>
        </p:txBody>
      </p:sp>
    </p:spTree>
    <p:extLst>
      <p:ext uri="{BB962C8B-B14F-4D97-AF65-F5344CB8AC3E}">
        <p14:creationId xmlns:p14="http://schemas.microsoft.com/office/powerpoint/2010/main" val="165973623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2BF360E-E2A5-4CC9-8BF7-C835EF8C3BEA}" type="datetimeFigureOut">
              <a:rPr lang="zh-CN" altLang="en-US" smtClean="0"/>
              <a:t>2021/11/2</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AE70F18-97DF-45EE-9429-D3459EF29E2E}" type="slidenum">
              <a:rPr lang="zh-CN" altLang="en-US" smtClean="0"/>
              <a:t>‹#›</a:t>
            </a:fld>
            <a:endParaRPr lang="zh-CN" altLang="en-US"/>
          </a:p>
        </p:txBody>
      </p:sp>
    </p:spTree>
    <p:extLst>
      <p:ext uri="{BB962C8B-B14F-4D97-AF65-F5344CB8AC3E}">
        <p14:creationId xmlns:p14="http://schemas.microsoft.com/office/powerpoint/2010/main" val="22762018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663" r:id="rId12"/>
  </p:sldLayoutIdLst>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C301A-88DE-4801-AA3A-552207E1D8E2}" type="datetimeFigureOut">
              <a:rPr lang="zh-CN" altLang="en-US" smtClean="0"/>
              <a:t>2021/11/2</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FC3925-2603-41E2-BBC6-314F86677911}" type="slidenum">
              <a:rPr lang="zh-CN" altLang="en-US" smtClean="0"/>
              <a:t>‹#›</a:t>
            </a:fld>
            <a:endParaRPr lang="zh-CN" altLang="en-US"/>
          </a:p>
        </p:txBody>
      </p:sp>
    </p:spTree>
    <p:extLst>
      <p:ext uri="{BB962C8B-B14F-4D97-AF65-F5344CB8AC3E}">
        <p14:creationId xmlns:p14="http://schemas.microsoft.com/office/powerpoint/2010/main" val="3966531452"/>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5.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4.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3.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2.xml"/><Relationship Id="rId7" Type="http://schemas.openxmlformats.org/officeDocument/2006/relationships/image" Target="../media/image21.svg"/><Relationship Id="rId2" Type="http://schemas.openxmlformats.org/officeDocument/2006/relationships/slideLayout" Target="../slideLayouts/slideLayout13.xml"/><Relationship Id="rId1" Type="http://schemas.openxmlformats.org/officeDocument/2006/relationships/tags" Target="../tags/tag6.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2.xml"/><Relationship Id="rId1" Type="http://schemas.openxmlformats.org/officeDocument/2006/relationships/tags" Target="../tags/tag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3.xml"/><Relationship Id="rId1" Type="http://schemas.openxmlformats.org/officeDocument/2006/relationships/tags" Target="../tags/tag8.xml"/><Relationship Id="rId5" Type="http://schemas.openxmlformats.org/officeDocument/2006/relationships/image" Target="../media/image30.GIF"/><Relationship Id="rId4" Type="http://schemas.openxmlformats.org/officeDocument/2006/relationships/image" Target="../media/image29.GI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13.xml"/><Relationship Id="rId1" Type="http://schemas.openxmlformats.org/officeDocument/2006/relationships/tags" Target="../tags/tag10.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jpeg"/><Relationship Id="rId1" Type="http://schemas.openxmlformats.org/officeDocument/2006/relationships/slideLayout" Target="../slideLayouts/slideLayout4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18" Type="http://schemas.openxmlformats.org/officeDocument/2006/relationships/tags" Target="../tags/tag30.xml"/><Relationship Id="rId3" Type="http://schemas.openxmlformats.org/officeDocument/2006/relationships/tags" Target="../tags/tag15.xml"/><Relationship Id="rId21" Type="http://schemas.openxmlformats.org/officeDocument/2006/relationships/image" Target="../media/image41.jpeg"/><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tags" Target="../tags/tag29.xml"/><Relationship Id="rId2" Type="http://schemas.openxmlformats.org/officeDocument/2006/relationships/tags" Target="../tags/tag14.xml"/><Relationship Id="rId16" Type="http://schemas.openxmlformats.org/officeDocument/2006/relationships/tags" Target="../tags/tag28.xml"/><Relationship Id="rId20" Type="http://schemas.openxmlformats.org/officeDocument/2006/relationships/slideLayout" Target="../slideLayouts/slideLayout15.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5" Type="http://schemas.openxmlformats.org/officeDocument/2006/relationships/tags" Target="../tags/tag27.xml"/><Relationship Id="rId10" Type="http://schemas.openxmlformats.org/officeDocument/2006/relationships/tags" Target="../tags/tag22.xml"/><Relationship Id="rId19" Type="http://schemas.openxmlformats.org/officeDocument/2006/relationships/tags" Target="../tags/tag31.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3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2.xml"/><Relationship Id="rId1" Type="http://schemas.openxmlformats.org/officeDocument/2006/relationships/tags" Target="../tags/tag33.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3.xml"/><Relationship Id="rId1" Type="http://schemas.openxmlformats.org/officeDocument/2006/relationships/tags" Target="../tags/tag3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47.png"/><Relationship Id="rId2" Type="http://schemas.openxmlformats.org/officeDocument/2006/relationships/slideLayout" Target="../slideLayouts/slideLayout13.xml"/><Relationship Id="rId1" Type="http://schemas.openxmlformats.org/officeDocument/2006/relationships/tags" Target="../tags/tag35.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13.xml"/><Relationship Id="rId1" Type="http://schemas.openxmlformats.org/officeDocument/2006/relationships/tags" Target="../tags/tag3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37.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2.xml"/><Relationship Id="rId1" Type="http://schemas.openxmlformats.org/officeDocument/2006/relationships/tags" Target="../tags/tag38.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0.xml"/><Relationship Id="rId1" Type="http://schemas.openxmlformats.org/officeDocument/2006/relationships/tags" Target="../tags/tag39.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13.xml"/><Relationship Id="rId1" Type="http://schemas.openxmlformats.org/officeDocument/2006/relationships/tags" Target="../tags/tag41.xml"/><Relationship Id="rId5" Type="http://schemas.openxmlformats.org/officeDocument/2006/relationships/image" Target="../media/image52.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13.xml"/><Relationship Id="rId1" Type="http://schemas.openxmlformats.org/officeDocument/2006/relationships/tags" Target="../tags/tag42.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2.xml"/><Relationship Id="rId1" Type="http://schemas.openxmlformats.org/officeDocument/2006/relationships/tags" Target="../tags/tag43.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13.xml"/><Relationship Id="rId1" Type="http://schemas.openxmlformats.org/officeDocument/2006/relationships/tags" Target="../tags/tag44.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13.xml"/><Relationship Id="rId1" Type="http://schemas.openxmlformats.org/officeDocument/2006/relationships/tags" Target="../tags/tag45.xml"/><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48.xml"/><Relationship Id="rId4" Type="http://schemas.openxmlformats.org/officeDocument/2006/relationships/image" Target="../media/image61.jpe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13.xml"/><Relationship Id="rId1" Type="http://schemas.openxmlformats.org/officeDocument/2006/relationships/tags" Target="../tags/tag46.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13.xml"/><Relationship Id="rId1" Type="http://schemas.openxmlformats.org/officeDocument/2006/relationships/tags" Target="../tags/tag4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48.xml"/><Relationship Id="rId5" Type="http://schemas.openxmlformats.org/officeDocument/2006/relationships/image" Target="../media/image66.jpeg"/><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13.xml"/><Relationship Id="rId1" Type="http://schemas.openxmlformats.org/officeDocument/2006/relationships/tags" Target="../tags/tag4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12.xml"/><Relationship Id="rId1" Type="http://schemas.openxmlformats.org/officeDocument/2006/relationships/tags" Target="../tags/tag5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50000" t="-15000" r="-42000" b="-13000"/>
          </a:stretch>
        </a:blipFill>
        <a:effectLst/>
      </p:bgPr>
    </p:bg>
    <p:spTree>
      <p:nvGrpSpPr>
        <p:cNvPr id="1" name=""/>
        <p:cNvGrpSpPr/>
        <p:nvPr/>
      </p:nvGrpSpPr>
      <p:grpSpPr>
        <a:xfrm>
          <a:off x="0" y="0"/>
          <a:ext cx="0" cy="0"/>
          <a:chOff x="0" y="0"/>
          <a:chExt cx="0" cy="0"/>
        </a:xfrm>
      </p:grpSpPr>
      <p:sp>
        <p:nvSpPr>
          <p:cNvPr id="3" name="文本框 5"/>
          <p:cNvSpPr/>
          <p:nvPr/>
        </p:nvSpPr>
        <p:spPr bwMode="auto">
          <a:xfrm>
            <a:off x="887229" y="2046990"/>
            <a:ext cx="8037048" cy="2382191"/>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l">
              <a:lnSpc>
                <a:spcPct val="120000"/>
              </a:lnSpc>
              <a:buClrTx/>
              <a:buSzTx/>
              <a:buFontTx/>
            </a:pPr>
            <a:r>
              <a:rPr lang="zh-CN" altLang="en-US" sz="3300" b="1" dirty="0">
                <a:solidFill>
                  <a:schemeClr val="accent1">
                    <a:lumMod val="50000"/>
                  </a:schemeClr>
                </a:solidFill>
                <a:latin typeface="方正黑体_GBK" panose="03000509000000000000" charset="-122"/>
                <a:ea typeface="方正黑体_GBK" panose="03000509000000000000" charset="-122"/>
                <a:cs typeface="方正黑体_GBK" panose="03000509000000000000" charset="-122"/>
                <a:sym typeface="+mn-ea"/>
              </a:rPr>
              <a:t>汴水流，泗水流，寡头割据与六强争霸</a:t>
            </a:r>
            <a:endParaRPr lang="en-US" altLang="zh-CN" sz="3300" b="1" dirty="0">
              <a:solidFill>
                <a:schemeClr val="accent1">
                  <a:lumMod val="50000"/>
                </a:schemeClr>
              </a:solidFill>
              <a:latin typeface="方正黑体_GBK" panose="03000509000000000000" charset="-122"/>
              <a:ea typeface="方正黑体_GBK" panose="03000509000000000000" charset="-122"/>
              <a:cs typeface="方正黑体_GBK" panose="03000509000000000000" charset="-122"/>
              <a:sym typeface="+mn-ea"/>
            </a:endParaRPr>
          </a:p>
          <a:p>
            <a:pPr lvl="0" algn="l">
              <a:lnSpc>
                <a:spcPct val="120000"/>
              </a:lnSpc>
              <a:buClrTx/>
              <a:buSzTx/>
              <a:buFontTx/>
            </a:pPr>
            <a:r>
              <a:rPr lang="en-US" altLang="zh-CN" sz="3300" b="1" dirty="0">
                <a:solidFill>
                  <a:schemeClr val="accent1">
                    <a:lumMod val="50000"/>
                  </a:schemeClr>
                </a:solidFill>
                <a:latin typeface="方正黑体_GBK" panose="03000509000000000000" charset="-122"/>
                <a:ea typeface="方正黑体_GBK" panose="03000509000000000000" charset="-122"/>
                <a:cs typeface="方正黑体_GBK" panose="03000509000000000000" charset="-122"/>
                <a:sym typeface="+mn-ea"/>
              </a:rPr>
              <a:t>        ——</a:t>
            </a:r>
            <a:r>
              <a:rPr lang="zh-CN" altLang="en-US" sz="3300" b="1" dirty="0">
                <a:solidFill>
                  <a:schemeClr val="accent1">
                    <a:lumMod val="50000"/>
                  </a:schemeClr>
                </a:solidFill>
                <a:latin typeface="方正黑体_GBK" panose="03000509000000000000" charset="-122"/>
                <a:ea typeface="方正黑体_GBK" panose="03000509000000000000" charset="-122"/>
                <a:cs typeface="方正黑体_GBK" panose="03000509000000000000" charset="-122"/>
                <a:sym typeface="+mn-ea"/>
              </a:rPr>
              <a:t>重庆瓶装水市场发展现状</a:t>
            </a:r>
            <a:endParaRPr lang="en-US" altLang="zh-CN" sz="3300" b="1" dirty="0">
              <a:solidFill>
                <a:schemeClr val="accent1">
                  <a:lumMod val="50000"/>
                </a:schemeClr>
              </a:solidFill>
              <a:latin typeface="方正黑体_GBK" panose="03000509000000000000" charset="-122"/>
              <a:ea typeface="方正黑体_GBK" panose="03000509000000000000" charset="-122"/>
              <a:cs typeface="方正黑体_GBK" panose="03000509000000000000" charset="-122"/>
              <a:sym typeface="+mn-ea"/>
            </a:endParaRPr>
          </a:p>
          <a:p>
            <a:pPr lvl="0" algn="l">
              <a:lnSpc>
                <a:spcPct val="120000"/>
              </a:lnSpc>
              <a:buClrTx/>
              <a:buSzTx/>
              <a:buFontTx/>
            </a:pPr>
            <a:r>
              <a:rPr lang="zh-CN" altLang="en-US" sz="3300" b="1" dirty="0">
                <a:solidFill>
                  <a:schemeClr val="accent1">
                    <a:lumMod val="50000"/>
                  </a:schemeClr>
                </a:solidFill>
                <a:latin typeface="方正黑体_GBK" panose="03000509000000000000" charset="-122"/>
                <a:ea typeface="方正黑体_GBK" panose="03000509000000000000" charset="-122"/>
                <a:cs typeface="方正黑体_GBK" panose="03000509000000000000" charset="-122"/>
                <a:sym typeface="+mn-ea"/>
              </a:rPr>
              <a:t>               及消费者需求分析</a:t>
            </a:r>
          </a:p>
          <a:p>
            <a:pPr lvl="0" algn="l">
              <a:buClrTx/>
              <a:buSzTx/>
              <a:buFontTx/>
            </a:pPr>
            <a:endParaRPr lang="zh-CN" altLang="en-US" sz="3600" b="1" dirty="0">
              <a:solidFill>
                <a:schemeClr val="bg1"/>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15" name="文本框 12"/>
          <p:cNvSpPr/>
          <p:nvPr/>
        </p:nvSpPr>
        <p:spPr bwMode="auto">
          <a:xfrm>
            <a:off x="4230356" y="4924124"/>
            <a:ext cx="4550713" cy="270459"/>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l">
              <a:lnSpc>
                <a:spcPct val="120000"/>
              </a:lnSpc>
              <a:buClrTx/>
              <a:buSzTx/>
              <a:buFontTx/>
            </a:pPr>
            <a:r>
              <a:rPr lang="zh-CN" altLang="en-US" sz="1600" b="1" dirty="0">
                <a:solidFill>
                  <a:schemeClr val="accent1">
                    <a:lumMod val="50000"/>
                  </a:schemeClr>
                </a:solidFill>
                <a:latin typeface="方正黑体_GBK" panose="03000509000000000000" charset="-122"/>
                <a:ea typeface="方正黑体_GBK" panose="03000509000000000000" charset="-122"/>
                <a:cs typeface="方正黑体_GBK" panose="03000509000000000000" charset="-122"/>
                <a:sym typeface="+mn-ea"/>
              </a:rPr>
              <a:t>团队名称：饮水思源队</a:t>
            </a:r>
            <a:endParaRPr lang="en-US" altLang="zh-CN" sz="1600" b="1" dirty="0">
              <a:solidFill>
                <a:schemeClr val="accent1">
                  <a:lumMod val="50000"/>
                </a:schemeClr>
              </a:solidFill>
              <a:latin typeface="方正黑体_GBK" panose="03000509000000000000" charset="-122"/>
              <a:ea typeface="方正黑体_GBK" panose="03000509000000000000" charset="-122"/>
              <a:cs typeface="方正黑体_GBK" panose="03000509000000000000" charset="-122"/>
              <a:sym typeface="+mn-e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任意多边形 19"/>
          <p:cNvSpPr/>
          <p:nvPr/>
        </p:nvSpPr>
        <p:spPr>
          <a:xfrm>
            <a:off x="2985371" y="3493871"/>
            <a:ext cx="4736274" cy="692498"/>
          </a:xfrm>
          <a:custGeom>
            <a:avLst/>
            <a:gdLst>
              <a:gd name="connisteX0" fmla="*/ 0 w 8100060"/>
              <a:gd name="connsiteY0" fmla="*/ 2266315 h 2266315"/>
              <a:gd name="connisteX1" fmla="*/ 4385945 w 8100060"/>
              <a:gd name="connsiteY1" fmla="*/ 1909445 h 2266315"/>
              <a:gd name="connisteX2" fmla="*/ 8100060 w 8100060"/>
              <a:gd name="connsiteY2" fmla="*/ 0 h 2266315"/>
              <a:gd name="connisteX3" fmla="*/ 9065260 w 8100060"/>
              <a:gd name="connsiteY3" fmla="*/ -1154430 h 2266315"/>
            </a:gdLst>
            <a:ahLst/>
            <a:cxnLst>
              <a:cxn ang="0">
                <a:pos x="connisteX0" y="connsiteY0"/>
              </a:cxn>
              <a:cxn ang="0">
                <a:pos x="connisteX1" y="connsiteY1"/>
              </a:cxn>
              <a:cxn ang="0">
                <a:pos x="connisteX2" y="connsiteY2"/>
              </a:cxn>
              <a:cxn ang="0">
                <a:pos x="connisteX3" y="connsiteY3"/>
              </a:cxn>
            </a:cxnLst>
            <a:rect l="l" t="t" r="r" b="b"/>
            <a:pathLst>
              <a:path w="8100060" h="2266315">
                <a:moveTo>
                  <a:pt x="0" y="2266315"/>
                </a:moveTo>
                <a:cubicBezTo>
                  <a:pt x="802640" y="2233295"/>
                  <a:pt x="2766060" y="2362835"/>
                  <a:pt x="4385945" y="1909445"/>
                </a:cubicBezTo>
                <a:cubicBezTo>
                  <a:pt x="6005830" y="1456055"/>
                  <a:pt x="7164070" y="612775"/>
                  <a:pt x="8100060" y="0"/>
                </a:cubicBezTo>
              </a:path>
            </a:pathLst>
          </a:custGeom>
          <a:noFill/>
          <a:ln w="28575">
            <a:solidFill>
              <a:schemeClr val="tx2"/>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cs typeface="Roboto" panose="02000000000000000000" charset="0"/>
            </a:endParaRPr>
          </a:p>
        </p:txBody>
      </p:sp>
      <p:sp>
        <p:nvSpPr>
          <p:cNvPr id="60" name="矩形 59"/>
          <p:cNvSpPr/>
          <p:nvPr/>
        </p:nvSpPr>
        <p:spPr>
          <a:xfrm>
            <a:off x="5066667" y="3565475"/>
            <a:ext cx="3934117" cy="781213"/>
          </a:xfrm>
          <a:prstGeom prst="rect">
            <a:avLst/>
          </a:prstGeom>
          <a:noFill/>
          <a:scene3d>
            <a:camera prst="orthographicFront">
              <a:rot lat="600000" lon="2400000" rev="1200000"/>
            </a:camera>
            <a:lightRig rig="threePt" dir="t"/>
          </a:scene3d>
        </p:spPr>
        <p:txBody>
          <a:bodyPr wrap="none" lIns="68580" tIns="34290" rIns="68580" bIns="34290" numCol="1">
            <a:prstTxWarp prst="textCurveUp">
              <a:avLst/>
            </a:prstTxWarp>
            <a:spAutoFit/>
          </a:bodyPr>
          <a:lstStyle/>
          <a:p>
            <a:pPr algn="ctr">
              <a:defRPr/>
            </a:pPr>
            <a:r>
              <a:rPr lang="zh-CN" altLang="en-US" sz="4050" b="1" dirty="0">
                <a:ln w="0"/>
                <a:solidFill>
                  <a:srgbClr val="4472C4">
                    <a:lumMod val="75000"/>
                  </a:srgbClr>
                </a:solidFill>
                <a:effectLst>
                  <a:outerShdw blurRad="38100" dist="25400" dir="5400000" algn="ctr" rotWithShape="0">
                    <a:srgbClr val="6E747A">
                      <a:alpha val="43000"/>
                    </a:srgbClr>
                  </a:outerShdw>
                </a:effectLst>
                <a:latin typeface="Roboto"/>
              </a:rPr>
              <a:t>瓶装水需求上升</a:t>
            </a:r>
          </a:p>
        </p:txBody>
      </p:sp>
      <p:grpSp>
        <p:nvGrpSpPr>
          <p:cNvPr id="3" name="组合 2">
            <a:extLst>
              <a:ext uri="{FF2B5EF4-FFF2-40B4-BE49-F238E27FC236}">
                <a16:creationId xmlns:a16="http://schemas.microsoft.com/office/drawing/2014/main" id="{52B82274-0800-4D97-8DED-4C62C1D69948}"/>
              </a:ext>
            </a:extLst>
          </p:cNvPr>
          <p:cNvGrpSpPr/>
          <p:nvPr/>
        </p:nvGrpSpPr>
        <p:grpSpPr>
          <a:xfrm>
            <a:off x="-377508" y="306108"/>
            <a:ext cx="9556811" cy="2226508"/>
            <a:chOff x="701727" y="1523423"/>
            <a:chExt cx="7536732" cy="1755878"/>
          </a:xfrm>
        </p:grpSpPr>
        <p:pic>
          <p:nvPicPr>
            <p:cNvPr id="55" name="图片 54"/>
            <p:cNvPicPr>
              <a:picLocks noChangeAspect="1"/>
            </p:cNvPicPr>
            <p:nvPr/>
          </p:nvPicPr>
          <p:blipFill rotWithShape="1">
            <a:blip r:embed="rId2"/>
            <a:srcRect r="19382" b="16212"/>
            <a:stretch>
              <a:fillRect/>
            </a:stretch>
          </p:blipFill>
          <p:spPr>
            <a:xfrm>
              <a:off x="701727" y="1819750"/>
              <a:ext cx="2283644" cy="1459549"/>
            </a:xfrm>
            <a:prstGeom prst="rect">
              <a:avLst/>
            </a:prstGeom>
            <a:noFill/>
            <a:ln>
              <a:noFill/>
            </a:ln>
            <a:effectLst>
              <a:outerShdw blurRad="254000" dist="508000" dir="180000" algn="ctr" rotWithShape="0">
                <a:srgbClr val="000000">
                  <a:alpha val="0"/>
                </a:srgbClr>
              </a:outerShdw>
              <a:reflection stA="50000" endPos="65000" dist="50800" dir="5400000" sy="-100000" algn="bl" rotWithShape="0"/>
              <a:softEdge rad="0"/>
            </a:effectLst>
            <a:scene3d>
              <a:camera prst="perspectiveLeft"/>
              <a:lightRig rig="threePt" dir="t"/>
            </a:scene3d>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6605" y="1700178"/>
              <a:ext cx="2170062" cy="1579123"/>
            </a:xfrm>
            <a:prstGeom prst="rect">
              <a:avLst/>
            </a:prstGeom>
            <a:effectLst>
              <a:outerShdw blurRad="50800" dist="50800" algn="ctr" rotWithShape="0">
                <a:srgbClr val="000000">
                  <a:alpha val="0"/>
                </a:srgbClr>
              </a:outerShdw>
              <a:reflection blurRad="6350" stA="50000" endA="300" endPos="55500" dist="50800" dir="5400000" sy="-100000" algn="bl" rotWithShape="0"/>
            </a:effectLst>
            <a:scene3d>
              <a:camera prst="perspectiveLeft">
                <a:rot lat="0" lon="1200000" rev="0"/>
              </a:camera>
              <a:lightRig rig="threePt" dir="t"/>
            </a:scene3d>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1017" y="1523423"/>
              <a:ext cx="3277442" cy="1755876"/>
            </a:xfrm>
            <a:prstGeom prst="rect">
              <a:avLst/>
            </a:prstGeom>
            <a:effectLst>
              <a:reflection blurRad="6350" stA="50000" endA="300" endPos="38500" dist="50800" dir="5400000" sy="-100000" algn="bl" rotWithShape="0"/>
            </a:effectLst>
            <a:scene3d>
              <a:camera prst="perspectiveLeft">
                <a:rot lat="0" lon="1200000" rev="0"/>
              </a:camera>
              <a:lightRig rig="threePt" dir="t"/>
            </a:scene3d>
          </p:spPr>
        </p:pic>
      </p:gr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294" y="4799480"/>
            <a:ext cx="2005626" cy="1337084"/>
          </a:xfrm>
          <a:prstGeom prst="rect">
            <a:avLst/>
          </a:prstGeom>
        </p:spPr>
      </p:pic>
      <p:pic>
        <p:nvPicPr>
          <p:cNvPr id="17" name="图片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898" y="2493516"/>
            <a:ext cx="2510794" cy="2143919"/>
          </a:xfrm>
          <a:prstGeom prst="rect">
            <a:avLst/>
          </a:prstGeom>
        </p:spPr>
      </p:pic>
      <p:sp>
        <p:nvSpPr>
          <p:cNvPr id="19" name="矩形 18"/>
          <p:cNvSpPr/>
          <p:nvPr/>
        </p:nvSpPr>
        <p:spPr>
          <a:xfrm>
            <a:off x="2244070" y="5256288"/>
            <a:ext cx="6935233" cy="684803"/>
          </a:xfrm>
          <a:prstGeom prst="rect">
            <a:avLst/>
          </a:prstGeom>
          <a:noFill/>
        </p:spPr>
        <p:txBody>
          <a:bodyPr wrap="none" lIns="68580" tIns="34290" rIns="68580" bIns="34290">
            <a:spAutoFit/>
          </a:bodyPr>
          <a:lstStyle/>
          <a:p>
            <a:pPr algn="ctr">
              <a:defRPr/>
            </a:pPr>
            <a:r>
              <a:rPr lang="zh-CN" altLang="en-US" sz="4000" b="1" dirty="0">
                <a:ln w="6600">
                  <a:solidFill>
                    <a:srgbClr val="ED7D31"/>
                  </a:solidFill>
                  <a:prstDash val="solid"/>
                </a:ln>
                <a:solidFill>
                  <a:srgbClr val="FFFFFF"/>
                </a:solidFill>
                <a:effectLst>
                  <a:outerShdw dist="38100" dir="2700000" algn="tl" rotWithShape="0">
                    <a:srgbClr val="ED7D31"/>
                  </a:outerShdw>
                </a:effectLst>
                <a:latin typeface="Roboto"/>
              </a:rPr>
              <a:t>什么样的瓶装水能成为爆品？</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1000"/>
                                        <p:tgtEl>
                                          <p:spTgt spid="60"/>
                                        </p:tgtEl>
                                      </p:cBhvr>
                                    </p:animEffect>
                                    <p:anim calcmode="lin" valueType="num">
                                      <p:cBhvr>
                                        <p:cTn id="13" dur="1000" fill="hold"/>
                                        <p:tgtEl>
                                          <p:spTgt spid="60"/>
                                        </p:tgtEl>
                                        <p:attrNameLst>
                                          <p:attrName>ppt_x</p:attrName>
                                        </p:attrNameLst>
                                      </p:cBhvr>
                                      <p:tavLst>
                                        <p:tav tm="0">
                                          <p:val>
                                            <p:strVal val="#ppt_x"/>
                                          </p:val>
                                        </p:tav>
                                        <p:tav tm="100000">
                                          <p:val>
                                            <p:strVal val="#ppt_x"/>
                                          </p:val>
                                        </p:tav>
                                      </p:tavLst>
                                    </p:anim>
                                    <p:anim calcmode="lin" valueType="num">
                                      <p:cBhvr>
                                        <p:cTn id="1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2000"/>
                                        <p:tgtEl>
                                          <p:spTgt spid="19"/>
                                        </p:tgtEl>
                                      </p:cBhvr>
                                    </p:animEffect>
                                    <p:anim calcmode="lin" valueType="num">
                                      <p:cBhvr>
                                        <p:cTn id="28" dur="2000" fill="hold"/>
                                        <p:tgtEl>
                                          <p:spTgt spid="19"/>
                                        </p:tgtEl>
                                        <p:attrNameLst>
                                          <p:attrName>ppt_w</p:attrName>
                                        </p:attrNameLst>
                                      </p:cBhvr>
                                      <p:tavLst>
                                        <p:tav tm="0" fmla="#ppt_w*sin(2.5*pi*$)">
                                          <p:val>
                                            <p:fltVal val="0"/>
                                          </p:val>
                                        </p:tav>
                                        <p:tav tm="100000">
                                          <p:val>
                                            <p:fltVal val="1"/>
                                          </p:val>
                                        </p:tav>
                                      </p:tavLst>
                                    </p:anim>
                                    <p:anim calcmode="lin" valueType="num">
                                      <p:cBhvr>
                                        <p:cTn id="29" dur="20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0"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1000"/>
            <a:lum/>
          </a:blip>
          <a:srcRect/>
          <a:stretch>
            <a:fillRect t="-9000" b="-9000"/>
          </a:stretch>
        </a:blipFill>
        <a:effectLst/>
      </p:bgPr>
    </p:bg>
    <p:spTree>
      <p:nvGrpSpPr>
        <p:cNvPr id="1" name=""/>
        <p:cNvGrpSpPr/>
        <p:nvPr/>
      </p:nvGrpSpPr>
      <p:grpSpPr>
        <a:xfrm>
          <a:off x="0" y="0"/>
          <a:ext cx="0" cy="0"/>
          <a:chOff x="0" y="0"/>
          <a:chExt cx="0" cy="0"/>
        </a:xfrm>
      </p:grpSpPr>
      <p:sp>
        <p:nvSpPr>
          <p:cNvPr id="7" name="文本框 24"/>
          <p:cNvSpPr>
            <a:spLocks noGrp="1"/>
          </p:cNvSpPr>
          <p:nvPr/>
        </p:nvSpPr>
        <p:spPr>
          <a:xfrm>
            <a:off x="3599808" y="651188"/>
            <a:ext cx="2008463" cy="835754"/>
          </a:xfrm>
          <a:prstGeom prst="rect">
            <a:avLst/>
          </a:prstGeom>
        </p:spPr>
        <p:txBody>
          <a:bodyPr/>
          <a:lstStyle>
            <a:lvl1pPr algn="l" defTabSz="914400" rtl="0" eaLnBrk="1" latinLnBrk="0" hangingPunct="1">
              <a:lnSpc>
                <a:spcPct val="75000"/>
              </a:lnSpc>
              <a:spcBef>
                <a:spcPct val="0"/>
              </a:spcBef>
              <a:buNone/>
              <a:defRPr sz="4800" b="1" i="0" kern="1200">
                <a:solidFill>
                  <a:schemeClr val="tx1"/>
                </a:solidFill>
                <a:latin typeface="Bebas Neue" charset="0"/>
                <a:ea typeface="Bebas Neue" charset="0"/>
                <a:cs typeface="Bebas Neue" charset="0"/>
              </a:defRPr>
            </a:lvl1pPr>
          </a:lstStyle>
          <a:p>
            <a:pPr algn="ctr">
              <a:lnSpc>
                <a:spcPct val="95000"/>
              </a:lnSpc>
              <a:defRPr/>
            </a:pPr>
            <a:r>
              <a:rPr lang="zh-CN" altLang="en-US" sz="3300" dirty="0">
                <a:solidFill>
                  <a:srgbClr val="0F1423">
                    <a:lumMod val="75000"/>
                    <a:lumOff val="25000"/>
                  </a:srgbClr>
                </a:solidFill>
                <a:latin typeface="方正黑体_GBK" panose="03000509000000000000" charset="-122"/>
                <a:ea typeface="方正黑体_GBK" panose="03000509000000000000" charset="-122"/>
                <a:cs typeface="方正黑体_GBK" panose="03000509000000000000" charset="-122"/>
              </a:rPr>
              <a:t>目录</a:t>
            </a:r>
            <a:r>
              <a:rPr lang="en-US" altLang="zh-CN" sz="2400" dirty="0">
                <a:solidFill>
                  <a:srgbClr val="0F1423">
                    <a:lumMod val="75000"/>
                    <a:lumOff val="25000"/>
                  </a:srgbClr>
                </a:solidFill>
                <a:latin typeface="Times New Roman" panose="02020603050405020304" pitchFamily="18" charset="0"/>
                <a:ea typeface="方正黑体_GBK" panose="03000509000000000000" charset="-122"/>
                <a:cs typeface="Times New Roman" panose="02020603050405020304" pitchFamily="18" charset="0"/>
              </a:rPr>
              <a:t>CONTENTS</a:t>
            </a:r>
          </a:p>
        </p:txBody>
      </p:sp>
      <p:sp>
        <p:nvSpPr>
          <p:cNvPr id="65" name="文本框 64"/>
          <p:cNvSpPr txBox="1"/>
          <p:nvPr/>
        </p:nvSpPr>
        <p:spPr>
          <a:xfrm>
            <a:off x="1667598" y="2389738"/>
            <a:ext cx="2117408" cy="461665"/>
          </a:xfrm>
          <a:prstGeom prst="rect">
            <a:avLst/>
          </a:prstGeom>
          <a:noFill/>
        </p:spPr>
        <p:txBody>
          <a:bodyPr wrap="square" rtlCol="0">
            <a:spAutoFit/>
            <a:scene3d>
              <a:camera prst="orthographicFront"/>
              <a:lightRig rig="threePt" dir="t"/>
            </a:scene3d>
            <a:sp3d contourW="12700"/>
          </a:bodyPr>
          <a:lstStyle/>
          <a:p>
            <a:pPr>
              <a:defRPr/>
            </a:pPr>
            <a:r>
              <a:rPr lang="en-US" altLang="zh-CN" sz="2400" b="1" dirty="0">
                <a:solidFill>
                  <a:srgbClr val="0F1423">
                    <a:lumMod val="75000"/>
                    <a:lumOff val="25000"/>
                  </a:srgbClr>
                </a:solidFill>
                <a:latin typeface="Times New Roman" panose="02020603050405020304" pitchFamily="18" charset="0"/>
                <a:ea typeface="方正黑体_GBK" panose="03000509000000000000" charset="-122"/>
                <a:cs typeface="Times New Roman" panose="02020603050405020304" pitchFamily="18" charset="0"/>
              </a:rPr>
              <a:t>01 </a:t>
            </a:r>
            <a:r>
              <a:rPr lang="zh-CN" altLang="en-US" sz="2400" b="1" dirty="0">
                <a:solidFill>
                  <a:srgbClr val="0F1423">
                    <a:lumMod val="75000"/>
                    <a:lumOff val="25000"/>
                  </a:srgbClr>
                </a:solidFill>
                <a:latin typeface="方正黑体_GBK" panose="03000509000000000000" charset="-122"/>
                <a:ea typeface="方正黑体_GBK" panose="03000509000000000000" charset="-122"/>
                <a:cs typeface="方正黑体_GBK" panose="03000509000000000000" charset="-122"/>
              </a:rPr>
              <a:t>调查背景</a:t>
            </a:r>
          </a:p>
        </p:txBody>
      </p:sp>
      <p:sp>
        <p:nvSpPr>
          <p:cNvPr id="66" name="文本框 65"/>
          <p:cNvSpPr txBox="1"/>
          <p:nvPr/>
        </p:nvSpPr>
        <p:spPr>
          <a:xfrm>
            <a:off x="1667598" y="3468793"/>
            <a:ext cx="2117408" cy="461665"/>
          </a:xfrm>
          <a:prstGeom prst="rect">
            <a:avLst/>
          </a:prstGeom>
          <a:noFill/>
        </p:spPr>
        <p:txBody>
          <a:bodyPr wrap="square" rtlCol="0">
            <a:spAutoFit/>
            <a:scene3d>
              <a:camera prst="orthographicFront"/>
              <a:lightRig rig="threePt" dir="t"/>
            </a:scene3d>
            <a:sp3d contourW="12700"/>
          </a:bodyPr>
          <a:lstStyle/>
          <a:p>
            <a:pPr>
              <a:defRPr/>
            </a:pPr>
            <a:r>
              <a:rPr lang="en-US" altLang="zh-CN" sz="2400" b="1" dirty="0">
                <a:solidFill>
                  <a:srgbClr val="0F1423">
                    <a:lumMod val="75000"/>
                    <a:lumOff val="25000"/>
                  </a:srgbClr>
                </a:solidFill>
                <a:latin typeface="Times New Roman" panose="02020603050405020304" pitchFamily="18" charset="0"/>
                <a:ea typeface="方正黑体_GBK" panose="03000509000000000000" charset="-122"/>
                <a:cs typeface="Times New Roman" panose="02020603050405020304" pitchFamily="18" charset="0"/>
              </a:rPr>
              <a:t>03</a:t>
            </a:r>
            <a:r>
              <a:rPr lang="en-US" altLang="zh-CN" sz="2400" b="1" dirty="0">
                <a:solidFill>
                  <a:srgbClr val="0F1423">
                    <a:lumMod val="75000"/>
                    <a:lumOff val="25000"/>
                  </a:srgbClr>
                </a:solidFill>
                <a:ea typeface="方正黑体_GBK" panose="03000509000000000000" charset="-122"/>
              </a:rPr>
              <a:t> </a:t>
            </a:r>
            <a:r>
              <a:rPr lang="zh-CN" altLang="en-US" sz="2400" b="1" dirty="0">
                <a:solidFill>
                  <a:srgbClr val="0F1423">
                    <a:lumMod val="75000"/>
                    <a:lumOff val="25000"/>
                  </a:srgbClr>
                </a:solidFill>
                <a:ea typeface="方正黑体_GBK" panose="03000509000000000000" charset="-122"/>
              </a:rPr>
              <a:t>数据分析</a:t>
            </a:r>
          </a:p>
        </p:txBody>
      </p:sp>
      <p:sp>
        <p:nvSpPr>
          <p:cNvPr id="67" name="文本框 66"/>
          <p:cNvSpPr txBox="1"/>
          <p:nvPr/>
        </p:nvSpPr>
        <p:spPr>
          <a:xfrm>
            <a:off x="4967891" y="2379657"/>
            <a:ext cx="3978682" cy="461665"/>
          </a:xfrm>
          <a:prstGeom prst="rect">
            <a:avLst/>
          </a:prstGeom>
          <a:gradFill>
            <a:gsLst>
              <a:gs pos="0">
                <a:schemeClr val="accent1">
                  <a:lumMod val="20000"/>
                  <a:lumOff val="80000"/>
                  <a:alpha val="1000"/>
                </a:schemeClr>
              </a:gs>
              <a:gs pos="0">
                <a:schemeClr val="accent1">
                  <a:lumMod val="20000"/>
                  <a:lumOff val="80000"/>
                  <a:alpha val="0"/>
                </a:schemeClr>
              </a:gs>
              <a:gs pos="0">
                <a:schemeClr val="accent1">
                  <a:lumMod val="20000"/>
                  <a:lumOff val="80000"/>
                  <a:alpha val="0"/>
                </a:schemeClr>
              </a:gs>
              <a:gs pos="0">
                <a:schemeClr val="accent1">
                  <a:lumMod val="20000"/>
                  <a:lumOff val="80000"/>
                  <a:alpha val="0"/>
                </a:schemeClr>
              </a:gs>
            </a:gsLst>
            <a:lin ang="5400000" scaled="0"/>
          </a:gradFill>
        </p:spPr>
        <p:txBody>
          <a:bodyPr wrap="square" rtlCol="0">
            <a:spAutoFit/>
            <a:scene3d>
              <a:camera prst="orthographicFront"/>
              <a:lightRig rig="threePt" dir="t"/>
            </a:scene3d>
            <a:sp3d contourW="12700"/>
          </a:bodyPr>
          <a:lstStyle/>
          <a:p>
            <a:pPr>
              <a:defRPr/>
            </a:pPr>
            <a:r>
              <a:rPr lang="en-US" altLang="zh-CN" sz="2400" b="1" dirty="0">
                <a:solidFill>
                  <a:srgbClr val="0F1423">
                    <a:lumMod val="75000"/>
                    <a:lumOff val="25000"/>
                  </a:srgbClr>
                </a:solidFill>
                <a:latin typeface="Times New Roman" panose="02020603050405020304" pitchFamily="18" charset="0"/>
                <a:ea typeface="方正黑体_GBK" panose="03000509000000000000" charset="-122"/>
                <a:cs typeface="Times New Roman" panose="02020603050405020304" pitchFamily="18" charset="0"/>
              </a:rPr>
              <a:t>02</a:t>
            </a:r>
            <a:r>
              <a:rPr lang="en-US" altLang="zh-CN" sz="2400" b="1" dirty="0">
                <a:solidFill>
                  <a:srgbClr val="0F1423">
                    <a:lumMod val="75000"/>
                    <a:lumOff val="25000"/>
                  </a:srgbClr>
                </a:solidFill>
                <a:ea typeface="方正黑体_GBK" panose="03000509000000000000" charset="-122"/>
              </a:rPr>
              <a:t> </a:t>
            </a:r>
            <a:r>
              <a:rPr lang="zh-CN" altLang="en-US" sz="2400" b="1" dirty="0">
                <a:solidFill>
                  <a:srgbClr val="0F1423">
                    <a:lumMod val="75000"/>
                    <a:lumOff val="25000"/>
                  </a:srgbClr>
                </a:solidFill>
                <a:ea typeface="方正黑体_GBK" panose="03000509000000000000" charset="-122"/>
              </a:rPr>
              <a:t>调查方案设计与数据整理</a:t>
            </a:r>
          </a:p>
        </p:txBody>
      </p:sp>
      <p:sp>
        <p:nvSpPr>
          <p:cNvPr id="68" name="文本框 67"/>
          <p:cNvSpPr txBox="1"/>
          <p:nvPr/>
        </p:nvSpPr>
        <p:spPr>
          <a:xfrm>
            <a:off x="1667598" y="4602681"/>
            <a:ext cx="2117408" cy="461665"/>
          </a:xfrm>
          <a:prstGeom prst="rect">
            <a:avLst/>
          </a:prstGeom>
          <a:noFill/>
        </p:spPr>
        <p:txBody>
          <a:bodyPr wrap="square" rtlCol="0">
            <a:spAutoFit/>
            <a:scene3d>
              <a:camera prst="orthographicFront"/>
              <a:lightRig rig="threePt" dir="t"/>
            </a:scene3d>
            <a:sp3d contourW="12700"/>
          </a:bodyPr>
          <a:lstStyle/>
          <a:p>
            <a:pPr>
              <a:defRPr/>
            </a:pPr>
            <a:r>
              <a:rPr lang="en-US" altLang="zh-CN" sz="2400" b="1" dirty="0">
                <a:solidFill>
                  <a:srgbClr val="0F1423">
                    <a:lumMod val="75000"/>
                    <a:lumOff val="25000"/>
                  </a:srgbClr>
                </a:solidFill>
                <a:latin typeface="Times New Roman" panose="02020603050405020304" pitchFamily="18" charset="0"/>
                <a:ea typeface="方正黑体_GBK" panose="03000509000000000000" charset="-122"/>
                <a:cs typeface="Times New Roman" panose="02020603050405020304" pitchFamily="18" charset="0"/>
              </a:rPr>
              <a:t>05</a:t>
            </a:r>
            <a:r>
              <a:rPr lang="en-US" altLang="zh-CN" sz="2400" b="1" dirty="0">
                <a:solidFill>
                  <a:srgbClr val="0F1423">
                    <a:lumMod val="75000"/>
                    <a:lumOff val="25000"/>
                  </a:srgbClr>
                </a:solidFill>
                <a:ea typeface="方正黑体_GBK" panose="03000509000000000000" charset="-122"/>
              </a:rPr>
              <a:t> </a:t>
            </a:r>
            <a:r>
              <a:rPr lang="zh-CN" altLang="en-US" sz="2400" b="1" dirty="0">
                <a:solidFill>
                  <a:srgbClr val="0F1423">
                    <a:lumMod val="75000"/>
                    <a:lumOff val="25000"/>
                  </a:srgbClr>
                </a:solidFill>
                <a:ea typeface="方正黑体_GBK" panose="03000509000000000000" charset="-122"/>
              </a:rPr>
              <a:t>结论与建议</a:t>
            </a:r>
          </a:p>
        </p:txBody>
      </p:sp>
      <p:sp>
        <p:nvSpPr>
          <p:cNvPr id="70" name="文本框 12"/>
          <p:cNvSpPr/>
          <p:nvPr/>
        </p:nvSpPr>
        <p:spPr>
          <a:xfrm>
            <a:off x="2041996" y="2717126"/>
            <a:ext cx="2102615" cy="321755"/>
          </a:xfrm>
          <a:prstGeom prst="rect">
            <a:avLst/>
          </a:prstGeom>
        </p:spPr>
        <p:txBody>
          <a:bodyPr wrap="square">
            <a:spAutoFit/>
          </a:bodyPr>
          <a:lstStyle/>
          <a:p>
            <a:pPr>
              <a:lnSpc>
                <a:spcPct val="160000"/>
              </a:lnSpc>
              <a:defRPr/>
            </a:pPr>
            <a:r>
              <a:rPr lang="en-US" sz="1050" dirty="0">
                <a:solidFill>
                  <a:srgbClr val="0F1423">
                    <a:lumMod val="75000"/>
                    <a:lumOff val="25000"/>
                  </a:srgbClr>
                </a:solidFill>
                <a:ea typeface="方正黑体_GBK" panose="03000509000000000000" charset="-122"/>
                <a:sym typeface="方正黑体_GBK" panose="03000509000000000000" charset="-122"/>
              </a:rPr>
              <a:t>Investigation background</a:t>
            </a:r>
          </a:p>
        </p:txBody>
      </p:sp>
      <p:sp>
        <p:nvSpPr>
          <p:cNvPr id="71" name="文本框 20"/>
          <p:cNvSpPr/>
          <p:nvPr/>
        </p:nvSpPr>
        <p:spPr>
          <a:xfrm>
            <a:off x="2012457" y="4956488"/>
            <a:ext cx="2161699" cy="321755"/>
          </a:xfrm>
          <a:prstGeom prst="rect">
            <a:avLst/>
          </a:prstGeom>
        </p:spPr>
        <p:txBody>
          <a:bodyPr wrap="square">
            <a:spAutoFit/>
          </a:bodyPr>
          <a:lstStyle/>
          <a:p>
            <a:pPr>
              <a:lnSpc>
                <a:spcPct val="160000"/>
              </a:lnSpc>
              <a:defRPr/>
            </a:pPr>
            <a:r>
              <a:rPr lang="en-US" sz="1050" dirty="0">
                <a:solidFill>
                  <a:srgbClr val="0F1423">
                    <a:lumMod val="75000"/>
                    <a:lumOff val="25000"/>
                  </a:srgbClr>
                </a:solidFill>
                <a:ea typeface="方正黑体_GBK" panose="03000509000000000000" charset="-122"/>
                <a:sym typeface="方正黑体_GBK" panose="03000509000000000000" charset="-122"/>
              </a:rPr>
              <a:t>Conclusion and suggestion</a:t>
            </a:r>
          </a:p>
        </p:txBody>
      </p:sp>
      <p:sp>
        <p:nvSpPr>
          <p:cNvPr id="72" name="文本框 19"/>
          <p:cNvSpPr/>
          <p:nvPr/>
        </p:nvSpPr>
        <p:spPr>
          <a:xfrm>
            <a:off x="2045880" y="3795517"/>
            <a:ext cx="2161699" cy="321755"/>
          </a:xfrm>
          <a:prstGeom prst="rect">
            <a:avLst/>
          </a:prstGeom>
        </p:spPr>
        <p:txBody>
          <a:bodyPr wrap="square">
            <a:spAutoFit/>
          </a:bodyPr>
          <a:lstStyle/>
          <a:p>
            <a:pPr>
              <a:lnSpc>
                <a:spcPct val="160000"/>
              </a:lnSpc>
              <a:defRPr/>
            </a:pPr>
            <a:r>
              <a:rPr lang="en-US" sz="1050" dirty="0">
                <a:solidFill>
                  <a:srgbClr val="0F1423">
                    <a:lumMod val="75000"/>
                    <a:lumOff val="25000"/>
                  </a:srgbClr>
                </a:solidFill>
                <a:ea typeface="方正黑体_GBK" panose="03000509000000000000" charset="-122"/>
                <a:sym typeface="方正黑体_GBK" panose="03000509000000000000" charset="-122"/>
              </a:rPr>
              <a:t>Data analysis</a:t>
            </a:r>
          </a:p>
        </p:txBody>
      </p:sp>
      <p:sp>
        <p:nvSpPr>
          <p:cNvPr id="73" name="文本框 18"/>
          <p:cNvSpPr/>
          <p:nvPr/>
        </p:nvSpPr>
        <p:spPr>
          <a:xfrm>
            <a:off x="5440932" y="2796894"/>
            <a:ext cx="3161486" cy="350865"/>
          </a:xfrm>
          <a:prstGeom prst="rect">
            <a:avLst/>
          </a:prstGeom>
        </p:spPr>
        <p:txBody>
          <a:bodyPr wrap="square">
            <a:spAutoFit/>
          </a:bodyPr>
          <a:lstStyle/>
          <a:p>
            <a:pPr>
              <a:lnSpc>
                <a:spcPct val="160000"/>
              </a:lnSpc>
              <a:defRPr/>
            </a:pPr>
            <a:r>
              <a:rPr lang="en-US" sz="1050" dirty="0">
                <a:solidFill>
                  <a:srgbClr val="0F1423">
                    <a:lumMod val="75000"/>
                    <a:lumOff val="25000"/>
                  </a:srgbClr>
                </a:solidFill>
                <a:ea typeface="方正黑体_GBK" panose="03000509000000000000" charset="-122"/>
                <a:sym typeface="方正黑体_GBK" panose="03000509000000000000" charset="-122"/>
              </a:rPr>
              <a:t>Investigation scheme design and data arrangement</a:t>
            </a:r>
          </a:p>
        </p:txBody>
      </p:sp>
      <p:sp>
        <p:nvSpPr>
          <p:cNvPr id="27" name="文本框 26"/>
          <p:cNvSpPr txBox="1"/>
          <p:nvPr/>
        </p:nvSpPr>
        <p:spPr>
          <a:xfrm>
            <a:off x="4994270" y="3435256"/>
            <a:ext cx="2117408" cy="461665"/>
          </a:xfrm>
          <a:prstGeom prst="rect">
            <a:avLst/>
          </a:prstGeom>
          <a:noFill/>
        </p:spPr>
        <p:txBody>
          <a:bodyPr wrap="square" rtlCol="0">
            <a:spAutoFit/>
            <a:scene3d>
              <a:camera prst="orthographicFront"/>
              <a:lightRig rig="threePt" dir="t"/>
            </a:scene3d>
            <a:sp3d contourW="12700"/>
          </a:bodyPr>
          <a:lstStyle/>
          <a:p>
            <a:pPr>
              <a:defRPr/>
            </a:pPr>
            <a:r>
              <a:rPr lang="en-US" altLang="zh-CN" sz="2400" b="1" dirty="0">
                <a:solidFill>
                  <a:srgbClr val="0F1423">
                    <a:lumMod val="75000"/>
                    <a:lumOff val="25000"/>
                  </a:srgbClr>
                </a:solidFill>
                <a:latin typeface="Times New Roman" panose="02020603050405020304" pitchFamily="18" charset="0"/>
                <a:ea typeface="方正黑体_GBK" panose="03000509000000000000" charset="-122"/>
                <a:cs typeface="Times New Roman" panose="02020603050405020304" pitchFamily="18" charset="0"/>
              </a:rPr>
              <a:t>04 </a:t>
            </a:r>
            <a:r>
              <a:rPr lang="zh-CN" altLang="en-US" sz="2400" b="1" dirty="0">
                <a:solidFill>
                  <a:srgbClr val="0F1423">
                    <a:lumMod val="75000"/>
                    <a:lumOff val="25000"/>
                  </a:srgbClr>
                </a:solidFill>
                <a:ea typeface="方正黑体_GBK" panose="03000509000000000000" charset="-122"/>
              </a:rPr>
              <a:t>数据建模</a:t>
            </a:r>
          </a:p>
        </p:txBody>
      </p:sp>
      <p:sp>
        <p:nvSpPr>
          <p:cNvPr id="38" name="文本框 20"/>
          <p:cNvSpPr/>
          <p:nvPr/>
        </p:nvSpPr>
        <p:spPr>
          <a:xfrm>
            <a:off x="5421340" y="3928056"/>
            <a:ext cx="2161699" cy="321755"/>
          </a:xfrm>
          <a:prstGeom prst="rect">
            <a:avLst/>
          </a:prstGeom>
        </p:spPr>
        <p:txBody>
          <a:bodyPr wrap="square">
            <a:spAutoFit/>
          </a:bodyPr>
          <a:lstStyle/>
          <a:p>
            <a:pPr>
              <a:lnSpc>
                <a:spcPct val="160000"/>
              </a:lnSpc>
              <a:defRPr/>
            </a:pPr>
            <a:r>
              <a:rPr lang="en-US" altLang="zh-CN" sz="1050" dirty="0">
                <a:solidFill>
                  <a:srgbClr val="0F1423">
                    <a:lumMod val="75000"/>
                    <a:lumOff val="25000"/>
                  </a:srgbClr>
                </a:solidFill>
                <a:ea typeface="方正黑体_GBK" panose="03000509000000000000" charset="-122"/>
                <a:sym typeface="方正黑体_GBK" panose="03000509000000000000" charset="-122"/>
              </a:rPr>
              <a:t>B</a:t>
            </a:r>
            <a:r>
              <a:rPr lang="en-US" sz="1050" dirty="0">
                <a:solidFill>
                  <a:srgbClr val="0F1423">
                    <a:lumMod val="75000"/>
                    <a:lumOff val="25000"/>
                  </a:srgbClr>
                </a:solidFill>
                <a:ea typeface="方正黑体_GBK" panose="03000509000000000000" charset="-122"/>
                <a:sym typeface="方正黑体_GBK" panose="03000509000000000000" charset="-122"/>
              </a:rPr>
              <a:t>uilding the model</a:t>
            </a:r>
          </a:p>
        </p:txBody>
      </p:sp>
      <p:cxnSp>
        <p:nvCxnSpPr>
          <p:cNvPr id="15" name="直接连接符 14"/>
          <p:cNvCxnSpPr/>
          <p:nvPr/>
        </p:nvCxnSpPr>
        <p:spPr>
          <a:xfrm flipV="1">
            <a:off x="73057" y="1844591"/>
            <a:ext cx="9070943" cy="1"/>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矩形 16"/>
          <p:cNvSpPr/>
          <p:nvPr/>
        </p:nvSpPr>
        <p:spPr>
          <a:xfrm>
            <a:off x="0" y="0"/>
            <a:ext cx="9174480" cy="6857999"/>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sp>
        <p:nvSpPr>
          <p:cNvPr id="29699" name="文本框 2"/>
          <p:cNvSpPr txBox="1"/>
          <p:nvPr/>
        </p:nvSpPr>
        <p:spPr>
          <a:xfrm>
            <a:off x="370523" y="1012984"/>
            <a:ext cx="1829276" cy="830997"/>
          </a:xfrm>
          <a:prstGeom prst="rect">
            <a:avLst/>
          </a:prstGeom>
          <a:noFill/>
          <a:ln w="9525">
            <a:noFill/>
          </a:ln>
        </p:spPr>
        <p:txBody>
          <a:bodyPr lIns="0" tIns="0" rIns="0" bIns="0">
            <a:spAutoFit/>
          </a:bodyPr>
          <a:lstStyle/>
          <a:p>
            <a:pPr eaLnBrk="0" fontAlgn="ctr" hangingPunct="0">
              <a:lnSpc>
                <a:spcPct val="120000"/>
              </a:lnSpc>
            </a:pPr>
            <a:r>
              <a:rPr lang="en-GB" altLang="ru-RU" sz="2250" dirty="0">
                <a:solidFill>
                  <a:schemeClr val="bg1">
                    <a:alpha val="72000"/>
                  </a:schemeClr>
                </a:solidFill>
                <a:latin typeface="方正黑体_GBK" panose="03000509000000000000" charset="-122"/>
                <a:ea typeface="方正黑体_GBK" panose="03000509000000000000" charset="-122"/>
                <a:cs typeface="方正黑体_GBK" panose="03000509000000000000" charset="-122"/>
              </a:rPr>
              <a:t>DEVICE MOCKUP</a:t>
            </a:r>
          </a:p>
        </p:txBody>
      </p:sp>
      <p:cxnSp>
        <p:nvCxnSpPr>
          <p:cNvPr id="4" name="矩形 2"/>
          <p:cNvCxnSpPr/>
          <p:nvPr/>
        </p:nvCxnSpPr>
        <p:spPr>
          <a:xfrm>
            <a:off x="1656399" y="1174433"/>
            <a:ext cx="6687979"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pic>
        <p:nvPicPr>
          <p:cNvPr id="29702" name="任意多边形 17" descr="F:\graphicrivers\PROPOSAL VOL23\images\tablet.png"/>
          <p:cNvPicPr>
            <a:picLocks noChangeAspect="1"/>
          </p:cNvPicPr>
          <p:nvPr/>
        </p:nvPicPr>
        <p:blipFill>
          <a:blip r:embed="rId3">
            <a:lum bright="72000" contrast="-42000"/>
          </a:blip>
          <a:stretch>
            <a:fillRect/>
          </a:stretch>
        </p:blipFill>
        <p:spPr>
          <a:xfrm>
            <a:off x="5882642" y="1792604"/>
            <a:ext cx="2622212" cy="3890959"/>
          </a:xfrm>
          <a:prstGeom prst="rect">
            <a:avLst/>
          </a:prstGeom>
          <a:noFill/>
          <a:ln w="9525">
            <a:noFill/>
          </a:ln>
        </p:spPr>
      </p:pic>
      <p:cxnSp>
        <p:nvCxnSpPr>
          <p:cNvPr id="15" name="直接连接符 13"/>
          <p:cNvCxnSpPr/>
          <p:nvPr/>
        </p:nvCxnSpPr>
        <p:spPr>
          <a:xfrm>
            <a:off x="2019300" y="4037648"/>
            <a:ext cx="2228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929289" y="3330893"/>
            <a:ext cx="3219450" cy="600164"/>
          </a:xfrm>
          <a:prstGeom prst="rect">
            <a:avLst/>
          </a:prstGeom>
          <a:noFill/>
        </p:spPr>
        <p:txBody>
          <a:bodyPr wrap="square" rtlCol="0">
            <a:spAutoFit/>
          </a:bodyPr>
          <a:lstStyle>
            <a:defPPr>
              <a:defRPr lang="zh-CN"/>
            </a:defPPr>
            <a:lvl1pPr algn="ctr">
              <a:defRPr sz="5400">
                <a:solidFill>
                  <a:schemeClr val="bg1"/>
                </a:solidFill>
                <a:latin typeface="+mj-ea"/>
                <a:ea typeface="+mj-ea"/>
              </a:defRPr>
            </a:lvl1pPr>
          </a:lstStyle>
          <a:p>
            <a:pPr algn="l"/>
            <a:r>
              <a:rPr lang="zh-CN" altLang="en-US" sz="3300" dirty="0">
                <a:solidFill>
                  <a:srgbClr val="FFFFFF"/>
                </a:solidFill>
                <a:latin typeface="方正黑体_GBK" panose="03000509000000000000" charset="-122"/>
                <a:ea typeface="方正黑体_GBK" panose="03000509000000000000" charset="-122"/>
                <a:cs typeface="方正黑体_GBK" panose="03000509000000000000" charset="-122"/>
              </a:rPr>
              <a:t>调查背景</a:t>
            </a:r>
          </a:p>
        </p:txBody>
      </p:sp>
      <p:sp>
        <p:nvSpPr>
          <p:cNvPr id="13" name="文本框 25"/>
          <p:cNvSpPr txBox="1"/>
          <p:nvPr/>
        </p:nvSpPr>
        <p:spPr>
          <a:xfrm>
            <a:off x="1895951" y="2273619"/>
            <a:ext cx="3218498" cy="1100366"/>
          </a:xfrm>
          <a:prstGeom prst="rect">
            <a:avLst/>
          </a:prstGeom>
          <a:noFill/>
          <a:ln w="9525" cap="flat" cmpd="sng">
            <a:noFill/>
            <a:prstDash val="solid"/>
            <a:round/>
            <a:headEnd type="none" w="med" len="med"/>
            <a:tailEnd type="none" w="med" len="med"/>
          </a:ln>
          <a:extLst>
            <a:ext uri="{909E8E84-426E-40DD-AFC4-6F175D3DCCD1}">
              <a14:hiddenFill xmlns:a14="http://schemas.microsoft.com/office/drawing/2010/main">
                <a:solidFill>
                  <a:srgbClr val="BC1A21"/>
                </a:solidFill>
              </a14:hiddenFill>
            </a:ext>
          </a:extLst>
        </p:spPr>
        <p:txBody>
          <a:bodyPr wrap="square" anchor="t">
            <a:spAutoFit/>
          </a:bodyPr>
          <a:lstStyle/>
          <a:p>
            <a:pPr algn="l" eaLnBrk="0" hangingPunct="0">
              <a:lnSpc>
                <a:spcPct val="150000"/>
              </a:lnSpc>
            </a:pPr>
            <a:r>
              <a:rPr lang="en-US" altLang="zh-CN" sz="4950" b="1" dirty="0">
                <a:solidFill>
                  <a:srgbClr val="FFFFFF"/>
                </a:solidFill>
                <a:latin typeface="方正黑体_GBK" panose="03000509000000000000" charset="-122"/>
                <a:ea typeface="方正黑体_GBK" panose="03000509000000000000" charset="-122"/>
                <a:cs typeface="方正黑体_GBK" panose="03000509000000000000" charset="-122"/>
              </a:rPr>
              <a:t>PART 01</a:t>
            </a:r>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rcRect t="4106" b="4106"/>
          <a:stretch>
            <a:fillRect/>
          </a:stretch>
        </p:blipFill>
        <p:spPr>
          <a:xfrm>
            <a:off x="5978130" y="2125266"/>
            <a:ext cx="2426562" cy="3205269"/>
          </a:xfrm>
          <a:prstGeom prst="rect">
            <a:avLst/>
          </a:prstGeom>
        </p:spPr>
      </p:pic>
      <p:sp>
        <p:nvSpPr>
          <p:cNvPr id="21" name="任意多边形 6"/>
          <p:cNvSpPr/>
          <p:nvPr/>
        </p:nvSpPr>
        <p:spPr>
          <a:xfrm>
            <a:off x="1199674" y="4204335"/>
            <a:ext cx="445770" cy="445770"/>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8"/>
                  <a:pt x="3436" y="14236"/>
                </a:cubicBezTo>
                <a:lnTo>
                  <a:pt x="3436" y="10800"/>
                </a:lnTo>
                <a:lnTo>
                  <a:pt x="10309" y="10800"/>
                </a:lnTo>
                <a:lnTo>
                  <a:pt x="10309" y="14236"/>
                </a:lnTo>
                <a:cubicBezTo>
                  <a:pt x="10309" y="14508"/>
                  <a:pt x="10529" y="14727"/>
                  <a:pt x="10800" y="14727"/>
                </a:cubicBezTo>
                <a:cubicBezTo>
                  <a:pt x="11071" y="14727"/>
                  <a:pt x="11291" y="14508"/>
                  <a:pt x="11291" y="14236"/>
                </a:cubicBezTo>
                <a:lnTo>
                  <a:pt x="11291" y="10800"/>
                </a:lnTo>
                <a:lnTo>
                  <a:pt x="18164" y="10800"/>
                </a:lnTo>
                <a:lnTo>
                  <a:pt x="18164" y="14236"/>
                </a:lnTo>
                <a:cubicBezTo>
                  <a:pt x="18164" y="14508"/>
                  <a:pt x="18384" y="14727"/>
                  <a:pt x="18655" y="14727"/>
                </a:cubicBezTo>
                <a:cubicBezTo>
                  <a:pt x="18926" y="14727"/>
                  <a:pt x="19145" y="14508"/>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8"/>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a:noFill/>
          </a:ln>
        </p:spPr>
        <p:style>
          <a:lnRef idx="1">
            <a:schemeClr val="dk1"/>
          </a:lnRef>
          <a:fillRef idx="0">
            <a:schemeClr val="dk1"/>
          </a:fillRef>
          <a:effectRef idx="0">
            <a:schemeClr val="dk1"/>
          </a:effectRef>
          <a:fontRef idx="minor">
            <a:schemeClr val="tx1"/>
          </a:fontRef>
        </p:style>
        <p:txBody>
          <a:bodyPr lIns="28575" tIns="28575" rIns="28575" bIns="28575" anchor="ctr"/>
          <a:lstStyle/>
          <a:p>
            <a:endParaRPr sz="1350">
              <a:latin typeface="方正黑体_GBK" panose="03000509000000000000" charset="-122"/>
              <a:ea typeface="方正黑体_GBK" panose="03000509000000000000" charset="-122"/>
              <a:cs typeface="方正黑体_GBK" panose="03000509000000000000"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8B0B2078-91DE-4AE8-BDD8-D72AE84295C1}"/>
              </a:ext>
            </a:extLst>
          </p:cNvPr>
          <p:cNvGrpSpPr/>
          <p:nvPr/>
        </p:nvGrpSpPr>
        <p:grpSpPr>
          <a:xfrm>
            <a:off x="647626" y="1897387"/>
            <a:ext cx="8070348" cy="4865787"/>
            <a:chOff x="948961" y="2001298"/>
            <a:chExt cx="7251235" cy="3476766"/>
          </a:xfrm>
        </p:grpSpPr>
        <p:sp>
          <p:nvSpPr>
            <p:cNvPr id="25" name="矩形 24"/>
            <p:cNvSpPr/>
            <p:nvPr/>
          </p:nvSpPr>
          <p:spPr>
            <a:xfrm>
              <a:off x="6080519" y="3721399"/>
              <a:ext cx="2114913" cy="1647413"/>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22"/>
            <p:cNvSpPr/>
            <p:nvPr/>
          </p:nvSpPr>
          <p:spPr>
            <a:xfrm>
              <a:off x="3512324" y="2165782"/>
              <a:ext cx="2114913" cy="1357137"/>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矩形 10"/>
            <p:cNvSpPr/>
            <p:nvPr/>
          </p:nvSpPr>
          <p:spPr>
            <a:xfrm>
              <a:off x="948961" y="3683735"/>
              <a:ext cx="2114913" cy="1685077"/>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rcRect l="7332" r="7332"/>
            <a:stretch>
              <a:fillRect/>
            </a:stretch>
          </p:blipFill>
          <p:spPr>
            <a:xfrm>
              <a:off x="6070923" y="2001298"/>
              <a:ext cx="2119746" cy="1545798"/>
            </a:xfrm>
            <a:custGeom>
              <a:avLst/>
              <a:gdLst>
                <a:gd name="connsiteX0" fmla="*/ 0 w 2826328"/>
                <a:gd name="connsiteY0" fmla="*/ 0 h 1847272"/>
                <a:gd name="connsiteX1" fmla="*/ 2826328 w 2826328"/>
                <a:gd name="connsiteY1" fmla="*/ 0 h 1847272"/>
                <a:gd name="connsiteX2" fmla="*/ 2826328 w 2826328"/>
                <a:gd name="connsiteY2" fmla="*/ 1847272 h 1847272"/>
                <a:gd name="connsiteX3" fmla="*/ 0 w 2826328"/>
                <a:gd name="connsiteY3" fmla="*/ 1847272 h 1847272"/>
              </a:gdLst>
              <a:ahLst/>
              <a:cxnLst>
                <a:cxn ang="0">
                  <a:pos x="connsiteX0" y="connsiteY0"/>
                </a:cxn>
                <a:cxn ang="0">
                  <a:pos x="connsiteX1" y="connsiteY1"/>
                </a:cxn>
                <a:cxn ang="0">
                  <a:pos x="connsiteX2" y="connsiteY2"/>
                </a:cxn>
                <a:cxn ang="0">
                  <a:pos x="connsiteX3" y="connsiteY3"/>
                </a:cxn>
              </a:cxnLst>
              <a:rect l="l" t="t" r="r" b="b"/>
              <a:pathLst>
                <a:path w="2826328" h="1847272">
                  <a:moveTo>
                    <a:pt x="0" y="0"/>
                  </a:moveTo>
                  <a:lnTo>
                    <a:pt x="2826328" y="0"/>
                  </a:lnTo>
                  <a:lnTo>
                    <a:pt x="2826328" y="1847272"/>
                  </a:lnTo>
                  <a:lnTo>
                    <a:pt x="0" y="1847272"/>
                  </a:lnTo>
                  <a:close/>
                </a:path>
              </a:pathLst>
            </a:cu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rcRect l="12704" r="12704"/>
            <a:stretch>
              <a:fillRect/>
            </a:stretch>
          </p:blipFill>
          <p:spPr>
            <a:xfrm>
              <a:off x="3556994" y="3750064"/>
              <a:ext cx="2057153" cy="1728000"/>
            </a:xfrm>
            <a:custGeom>
              <a:avLst/>
              <a:gdLst>
                <a:gd name="connsiteX0" fmla="*/ 0 w 2826328"/>
                <a:gd name="connsiteY0" fmla="*/ 0 h 1847272"/>
                <a:gd name="connsiteX1" fmla="*/ 2826328 w 2826328"/>
                <a:gd name="connsiteY1" fmla="*/ 0 h 1847272"/>
                <a:gd name="connsiteX2" fmla="*/ 2826328 w 2826328"/>
                <a:gd name="connsiteY2" fmla="*/ 1847272 h 1847272"/>
                <a:gd name="connsiteX3" fmla="*/ 0 w 2826328"/>
                <a:gd name="connsiteY3" fmla="*/ 1847272 h 1847272"/>
              </a:gdLst>
              <a:ahLst/>
              <a:cxnLst>
                <a:cxn ang="0">
                  <a:pos x="connsiteX0" y="connsiteY0"/>
                </a:cxn>
                <a:cxn ang="0">
                  <a:pos x="connsiteX1" y="connsiteY1"/>
                </a:cxn>
                <a:cxn ang="0">
                  <a:pos x="connsiteX2" y="connsiteY2"/>
                </a:cxn>
                <a:cxn ang="0">
                  <a:pos x="connsiteX3" y="connsiteY3"/>
                </a:cxn>
              </a:cxnLst>
              <a:rect l="l" t="t" r="r" b="b"/>
              <a:pathLst>
                <a:path w="2826328" h="1847272">
                  <a:moveTo>
                    <a:pt x="0" y="0"/>
                  </a:moveTo>
                  <a:lnTo>
                    <a:pt x="2826328" y="0"/>
                  </a:lnTo>
                  <a:lnTo>
                    <a:pt x="2826328" y="1847272"/>
                  </a:lnTo>
                  <a:lnTo>
                    <a:pt x="0" y="1847272"/>
                  </a:lnTo>
                  <a:close/>
                </a:path>
              </a:pathLst>
            </a:cu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rcRect l="9129" r="9129"/>
            <a:stretch>
              <a:fillRect/>
            </a:stretch>
          </p:blipFill>
          <p:spPr>
            <a:xfrm>
              <a:off x="948961" y="2166797"/>
              <a:ext cx="2119746" cy="1385454"/>
            </a:xfrm>
            <a:custGeom>
              <a:avLst/>
              <a:gdLst>
                <a:gd name="connsiteX0" fmla="*/ 0 w 2826328"/>
                <a:gd name="connsiteY0" fmla="*/ 0 h 1847272"/>
                <a:gd name="connsiteX1" fmla="*/ 2826328 w 2826328"/>
                <a:gd name="connsiteY1" fmla="*/ 0 h 1847272"/>
                <a:gd name="connsiteX2" fmla="*/ 2826328 w 2826328"/>
                <a:gd name="connsiteY2" fmla="*/ 1847272 h 1847272"/>
                <a:gd name="connsiteX3" fmla="*/ 0 w 2826328"/>
                <a:gd name="connsiteY3" fmla="*/ 1847272 h 1847272"/>
              </a:gdLst>
              <a:ahLst/>
              <a:cxnLst>
                <a:cxn ang="0">
                  <a:pos x="connsiteX0" y="connsiteY0"/>
                </a:cxn>
                <a:cxn ang="0">
                  <a:pos x="connsiteX1" y="connsiteY1"/>
                </a:cxn>
                <a:cxn ang="0">
                  <a:pos x="connsiteX2" y="connsiteY2"/>
                </a:cxn>
                <a:cxn ang="0">
                  <a:pos x="connsiteX3" y="connsiteY3"/>
                </a:cxn>
              </a:cxnLst>
              <a:rect l="l" t="t" r="r" b="b"/>
              <a:pathLst>
                <a:path w="2826328" h="1847272">
                  <a:moveTo>
                    <a:pt x="0" y="0"/>
                  </a:moveTo>
                  <a:lnTo>
                    <a:pt x="2826328" y="0"/>
                  </a:lnTo>
                  <a:lnTo>
                    <a:pt x="2826328" y="1847272"/>
                  </a:lnTo>
                  <a:lnTo>
                    <a:pt x="0" y="1847272"/>
                  </a:lnTo>
                  <a:close/>
                </a:path>
              </a:pathLst>
            </a:custGeom>
          </p:spPr>
        </p:pic>
        <p:sp>
          <p:nvSpPr>
            <p:cNvPr id="9" name="矩形 8"/>
            <p:cNvSpPr/>
            <p:nvPr/>
          </p:nvSpPr>
          <p:spPr>
            <a:xfrm>
              <a:off x="957560" y="3421316"/>
              <a:ext cx="2119746" cy="318655"/>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矩形 15"/>
            <p:cNvSpPr/>
            <p:nvPr/>
          </p:nvSpPr>
          <p:spPr>
            <a:xfrm>
              <a:off x="3507560" y="3397598"/>
              <a:ext cx="2119746" cy="342372"/>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矩形 16"/>
            <p:cNvSpPr/>
            <p:nvPr/>
          </p:nvSpPr>
          <p:spPr>
            <a:xfrm>
              <a:off x="6080450" y="3397600"/>
              <a:ext cx="2119746" cy="318655"/>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文本框 17"/>
            <p:cNvSpPr txBox="1"/>
            <p:nvPr/>
          </p:nvSpPr>
          <p:spPr>
            <a:xfrm>
              <a:off x="1552447" y="3421316"/>
              <a:ext cx="954107" cy="323165"/>
            </a:xfrm>
            <a:prstGeom prst="rect">
              <a:avLst/>
            </a:prstGeom>
            <a:noFill/>
          </p:spPr>
          <p:txBody>
            <a:bodyPr wrap="square" rtlCol="0">
              <a:spAutoFit/>
            </a:bodyPr>
            <a:lstStyle/>
            <a:p>
              <a:r>
                <a:rPr lang="zh-CN" altLang="en-US" sz="1500" dirty="0">
                  <a:solidFill>
                    <a:schemeClr val="bg1"/>
                  </a:solidFill>
                  <a:latin typeface="汉仪君黑-45简" panose="020B0604020202020204" pitchFamily="34" charset="-122"/>
                  <a:ea typeface="汉仪君黑-45简" panose="020B0604020202020204" pitchFamily="34" charset="-122"/>
                </a:rPr>
                <a:t>调查背景</a:t>
              </a:r>
            </a:p>
          </p:txBody>
        </p:sp>
        <p:sp>
          <p:nvSpPr>
            <p:cNvPr id="19" name="文本框 18"/>
            <p:cNvSpPr txBox="1"/>
            <p:nvPr/>
          </p:nvSpPr>
          <p:spPr>
            <a:xfrm>
              <a:off x="4071259" y="3396436"/>
              <a:ext cx="961888" cy="323165"/>
            </a:xfrm>
            <a:prstGeom prst="rect">
              <a:avLst/>
            </a:prstGeom>
            <a:noFill/>
          </p:spPr>
          <p:txBody>
            <a:bodyPr wrap="square" rtlCol="0">
              <a:spAutoFit/>
            </a:bodyPr>
            <a:lstStyle/>
            <a:p>
              <a:r>
                <a:rPr lang="zh-CN" altLang="en-US" sz="1500" dirty="0">
                  <a:solidFill>
                    <a:schemeClr val="bg1"/>
                  </a:solidFill>
                  <a:latin typeface="汉仪君黑-45简" panose="020B0604020202020204" pitchFamily="34" charset="-122"/>
                  <a:ea typeface="汉仪君黑-45简" panose="020B0604020202020204" pitchFamily="34" charset="-122"/>
                </a:rPr>
                <a:t>调查背景</a:t>
              </a:r>
            </a:p>
          </p:txBody>
        </p:sp>
        <p:sp>
          <p:nvSpPr>
            <p:cNvPr id="20" name="文本框 19"/>
            <p:cNvSpPr txBox="1"/>
            <p:nvPr/>
          </p:nvSpPr>
          <p:spPr>
            <a:xfrm>
              <a:off x="6676826" y="3407339"/>
              <a:ext cx="954107" cy="323165"/>
            </a:xfrm>
            <a:prstGeom prst="rect">
              <a:avLst/>
            </a:prstGeom>
            <a:noFill/>
          </p:spPr>
          <p:txBody>
            <a:bodyPr wrap="square" rtlCol="0">
              <a:spAutoFit/>
            </a:bodyPr>
            <a:lstStyle/>
            <a:p>
              <a:r>
                <a:rPr lang="zh-CN" altLang="en-US" sz="1500" dirty="0">
                  <a:solidFill>
                    <a:schemeClr val="bg1"/>
                  </a:solidFill>
                  <a:latin typeface="汉仪君黑-45简" panose="020B0604020202020204" pitchFamily="34" charset="-122"/>
                  <a:ea typeface="汉仪君黑-45简" panose="020B0604020202020204" pitchFamily="34" charset="-122"/>
                </a:rPr>
                <a:t>调查背景</a:t>
              </a:r>
            </a:p>
          </p:txBody>
        </p:sp>
        <p:sp>
          <p:nvSpPr>
            <p:cNvPr id="21" name="文本框 20"/>
            <p:cNvSpPr txBox="1"/>
            <p:nvPr/>
          </p:nvSpPr>
          <p:spPr>
            <a:xfrm>
              <a:off x="1034707" y="3711581"/>
              <a:ext cx="2055916" cy="1720847"/>
            </a:xfrm>
            <a:prstGeom prst="rect">
              <a:avLst/>
            </a:prstGeom>
            <a:noFill/>
          </p:spPr>
          <p:txBody>
            <a:bodyPr wrap="square" rtlCol="0">
              <a:spAutoFit/>
            </a:bodyPr>
            <a:lstStyle/>
            <a:p>
              <a:pPr algn="just"/>
              <a:r>
                <a:rPr lang="zh-CN" altLang="en-US" sz="1400" b="1" spc="113" dirty="0">
                  <a:solidFill>
                    <a:srgbClr val="0A34C6"/>
                  </a:solidFill>
                  <a:latin typeface="楷体" panose="02010609060101010101" pitchFamily="49" charset="-122"/>
                  <a:ea typeface="楷体" panose="02010609060101010101" pitchFamily="49" charset="-122"/>
                </a:rPr>
                <a:t>城镇化是国家现代化的必由之路。</a:t>
              </a:r>
              <a:r>
                <a:rPr lang="zh-CN" altLang="en-US" sz="1400" b="1" spc="113" dirty="0">
                  <a:latin typeface="楷体" panose="02010609060101010101" pitchFamily="49" charset="-122"/>
                  <a:ea typeface="楷体" panose="02010609060101010101" pitchFamily="49" charset="-122"/>
                </a:rPr>
                <a:t>党的十九届五中全会提出了“推进以人为核心的新型城镇化”，明确了新型城镇化目标任务和政策举措。为“十四五”及未来一段时期新型城镇化工作指明了前进方向、提供了基本遵循。</a:t>
              </a:r>
            </a:p>
            <a:p>
              <a:pPr algn="just"/>
              <a:endParaRPr lang="zh-CN" altLang="en-US" sz="1050" spc="113" dirty="0">
                <a:solidFill>
                  <a:schemeClr val="tx1">
                    <a:lumMod val="50000"/>
                    <a:lumOff val="50000"/>
                  </a:schemeClr>
                </a:solidFill>
                <a:latin typeface="汉仪典雅体简" panose="00020600040101010101" pitchFamily="18" charset="-122"/>
                <a:ea typeface="汉仪典雅体简" panose="00020600040101010101" pitchFamily="18" charset="-122"/>
              </a:endParaRPr>
            </a:p>
          </p:txBody>
        </p:sp>
        <p:sp>
          <p:nvSpPr>
            <p:cNvPr id="24" name="文本框 23"/>
            <p:cNvSpPr txBox="1"/>
            <p:nvPr/>
          </p:nvSpPr>
          <p:spPr>
            <a:xfrm>
              <a:off x="3625508" y="2288747"/>
              <a:ext cx="1888549" cy="1105080"/>
            </a:xfrm>
            <a:prstGeom prst="rect">
              <a:avLst/>
            </a:prstGeom>
            <a:noFill/>
          </p:spPr>
          <p:txBody>
            <a:bodyPr wrap="square" rtlCol="0">
              <a:spAutoFit/>
            </a:bodyPr>
            <a:lstStyle/>
            <a:p>
              <a:pPr algn="ctr"/>
              <a:r>
                <a:rPr lang="zh-CN" altLang="en-US" sz="1400" b="1" spc="113" dirty="0">
                  <a:latin typeface="楷体" panose="02010609060101010101" pitchFamily="49" charset="-122"/>
                  <a:ea typeface="楷体" panose="02010609060101010101" pitchFamily="49" charset="-122"/>
                </a:rPr>
                <a:t>放眼改革开放以来，随着全国工业化进程的高速发展，</a:t>
              </a:r>
              <a:r>
                <a:rPr lang="zh-CN" altLang="en-US" sz="1400" b="1" spc="113" dirty="0">
                  <a:solidFill>
                    <a:srgbClr val="0A34C6"/>
                  </a:solidFill>
                  <a:latin typeface="楷体" panose="02010609060101010101" pitchFamily="49" charset="-122"/>
                  <a:ea typeface="楷体" panose="02010609060101010101" pitchFamily="49" charset="-122"/>
                </a:rPr>
                <a:t>我国城镇化从一个低起点向高水平快速发展的一个过程。</a:t>
              </a:r>
            </a:p>
            <a:p>
              <a:pPr algn="ctr"/>
              <a:endParaRPr lang="zh-CN" altLang="en-US" sz="1050" spc="113" dirty="0">
                <a:solidFill>
                  <a:schemeClr val="tx1">
                    <a:lumMod val="50000"/>
                    <a:lumOff val="50000"/>
                  </a:schemeClr>
                </a:solidFill>
                <a:latin typeface="汉仪典雅体简" panose="00020600040101010101" pitchFamily="18" charset="-122"/>
                <a:ea typeface="汉仪典雅体简" panose="00020600040101010101" pitchFamily="18" charset="-122"/>
              </a:endParaRPr>
            </a:p>
          </p:txBody>
        </p:sp>
        <p:sp>
          <p:nvSpPr>
            <p:cNvPr id="26" name="文本框 25"/>
            <p:cNvSpPr txBox="1"/>
            <p:nvPr/>
          </p:nvSpPr>
          <p:spPr>
            <a:xfrm>
              <a:off x="6275551" y="4086107"/>
              <a:ext cx="1888549" cy="807913"/>
            </a:xfrm>
            <a:prstGeom prst="rect">
              <a:avLst/>
            </a:prstGeom>
            <a:noFill/>
          </p:spPr>
          <p:txBody>
            <a:bodyPr wrap="square" rtlCol="0">
              <a:spAutoFit/>
            </a:bodyPr>
            <a:lstStyle/>
            <a:p>
              <a:pPr algn="ctr"/>
              <a:r>
                <a:rPr lang="zh-CN" altLang="en-US" sz="1400" b="1" spc="113" dirty="0">
                  <a:latin typeface="楷体" panose="02010609060101010101" pitchFamily="49" charset="-122"/>
                  <a:ea typeface="楷体" panose="02010609060101010101" pitchFamily="49" charset="-122"/>
                </a:rPr>
                <a:t>“十三五”时期，我国城镇化水平和质量显著提高，取得了</a:t>
              </a:r>
              <a:r>
                <a:rPr lang="zh-CN" altLang="en-US" sz="1400" b="1" spc="113" dirty="0">
                  <a:solidFill>
                    <a:srgbClr val="0A34C6"/>
                  </a:solidFill>
                  <a:latin typeface="楷体" panose="02010609060101010101" pitchFamily="49" charset="-122"/>
                  <a:ea typeface="楷体" panose="02010609060101010101" pitchFamily="49" charset="-122"/>
                </a:rPr>
                <a:t>巨大成就</a:t>
              </a:r>
              <a:r>
                <a:rPr lang="zh-CN" altLang="en-US" sz="1400" b="1" spc="113" dirty="0">
                  <a:latin typeface="楷体" panose="02010609060101010101" pitchFamily="49" charset="-122"/>
                  <a:ea typeface="楷体" panose="02010609060101010101" pitchFamily="49" charset="-122"/>
                </a:rPr>
                <a:t>。</a:t>
              </a:r>
            </a:p>
            <a:p>
              <a:pPr algn="ctr"/>
              <a:endParaRPr lang="zh-CN" altLang="en-US" sz="1050" spc="113" dirty="0">
                <a:solidFill>
                  <a:schemeClr val="tx1">
                    <a:lumMod val="50000"/>
                    <a:lumOff val="50000"/>
                  </a:schemeClr>
                </a:solidFill>
                <a:latin typeface="汉仪典雅体简" panose="00020600040101010101" pitchFamily="18" charset="-122"/>
                <a:ea typeface="汉仪典雅体简" panose="00020600040101010101" pitchFamily="18" charset="-122"/>
              </a:endParaRPr>
            </a:p>
          </p:txBody>
        </p:sp>
      </p:grpSp>
      <p:grpSp>
        <p:nvGrpSpPr>
          <p:cNvPr id="3" name="组合 2">
            <a:extLst>
              <a:ext uri="{FF2B5EF4-FFF2-40B4-BE49-F238E27FC236}">
                <a16:creationId xmlns:a16="http://schemas.microsoft.com/office/drawing/2014/main" id="{549411A8-18BC-43A6-8C7E-F2972CF6A048}"/>
              </a:ext>
            </a:extLst>
          </p:cNvPr>
          <p:cNvGrpSpPr/>
          <p:nvPr/>
        </p:nvGrpSpPr>
        <p:grpSpPr>
          <a:xfrm>
            <a:off x="110895" y="416281"/>
            <a:ext cx="3286932" cy="1298219"/>
            <a:chOff x="110895" y="964919"/>
            <a:chExt cx="2606329" cy="786597"/>
          </a:xfrm>
        </p:grpSpPr>
        <p:sp>
          <p:nvSpPr>
            <p:cNvPr id="22" name="矩形标注 1"/>
            <p:cNvSpPr/>
            <p:nvPr/>
          </p:nvSpPr>
          <p:spPr>
            <a:xfrm>
              <a:off x="484445" y="1242011"/>
              <a:ext cx="2232779" cy="436174"/>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27" name="矩形标注 4"/>
            <p:cNvSpPr/>
            <p:nvPr/>
          </p:nvSpPr>
          <p:spPr>
            <a:xfrm>
              <a:off x="320253" y="964919"/>
              <a:ext cx="1084380" cy="373690"/>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28" name="文本框 14"/>
            <p:cNvSpPr>
              <a:spLocks noChangeArrowheads="1"/>
            </p:cNvSpPr>
            <p:nvPr/>
          </p:nvSpPr>
          <p:spPr bwMode="auto">
            <a:xfrm>
              <a:off x="110895" y="1035400"/>
              <a:ext cx="1424464" cy="167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dirty="0">
                  <a:latin typeface="Times New Roman" panose="02020603050405020304" pitchFamily="18" charset="0"/>
                  <a:ea typeface="方正黑体_GBK" panose="03000509000000000000" charset="-122"/>
                  <a:cs typeface="Times New Roman" panose="02020603050405020304" pitchFamily="18" charset="0"/>
                </a:rPr>
                <a:t>01</a:t>
              </a:r>
              <a:r>
                <a:rPr lang="zh-CN" altLang="en-US" dirty="0">
                  <a:latin typeface="方正黑体_GBK" panose="03000509000000000000" charset="-122"/>
                  <a:ea typeface="方正黑体_GBK" panose="03000509000000000000" charset="-122"/>
                  <a:cs typeface="方正黑体_GBK" panose="03000509000000000000" charset="-122"/>
                </a:rPr>
                <a:t>调查背景</a:t>
              </a:r>
            </a:p>
          </p:txBody>
        </p:sp>
        <p:sp>
          <p:nvSpPr>
            <p:cNvPr id="29" name="文本框 16"/>
            <p:cNvSpPr txBox="1"/>
            <p:nvPr/>
          </p:nvSpPr>
          <p:spPr>
            <a:xfrm>
              <a:off x="570311" y="1338988"/>
              <a:ext cx="2058098" cy="412528"/>
            </a:xfrm>
            <a:prstGeom prst="rect">
              <a:avLst/>
            </a:prstGeom>
            <a:noFill/>
          </p:spPr>
          <p:txBody>
            <a:bodyPr wrap="square" rtlCol="0">
              <a:spAutoFit/>
            </a:bodyPr>
            <a:lstStyle/>
            <a:p>
              <a:pPr algn="ctr"/>
              <a:r>
                <a:rPr lang="en-US" altLang="zh-CN" b="1" dirty="0">
                  <a:solidFill>
                    <a:schemeClr val="bg1"/>
                  </a:solidFill>
                  <a:latin typeface="+mj-ea"/>
                  <a:ea typeface="+mj-ea"/>
                  <a:cs typeface="方正黑体_GBK" panose="03000509000000000000" charset="-122"/>
                </a:rPr>
                <a:t>1.1</a:t>
              </a:r>
              <a:r>
                <a:rPr lang="zh-CN" altLang="en-US" b="1" dirty="0">
                  <a:solidFill>
                    <a:schemeClr val="bg1"/>
                  </a:solidFill>
                  <a:latin typeface="+mj-ea"/>
                  <a:ea typeface="+mj-ea"/>
                  <a:cs typeface="方正黑体_GBK" panose="03000509000000000000" charset="-122"/>
                </a:rPr>
                <a:t>国家新型城镇化规划</a:t>
              </a:r>
            </a:p>
          </p:txBody>
        </p:sp>
      </p:gr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E3E047C6-CADE-49E7-9B15-81C0D4BDB0DE}"/>
              </a:ext>
            </a:extLst>
          </p:cNvPr>
          <p:cNvGrpSpPr/>
          <p:nvPr/>
        </p:nvGrpSpPr>
        <p:grpSpPr>
          <a:xfrm>
            <a:off x="110061" y="309274"/>
            <a:ext cx="3350112" cy="1142851"/>
            <a:chOff x="110061" y="923668"/>
            <a:chExt cx="2606911" cy="699281"/>
          </a:xfrm>
        </p:grpSpPr>
        <p:sp>
          <p:nvSpPr>
            <p:cNvPr id="4" name="矩形标注 3"/>
            <p:cNvSpPr/>
            <p:nvPr/>
          </p:nvSpPr>
          <p:spPr>
            <a:xfrm>
              <a:off x="541496" y="1193958"/>
              <a:ext cx="2175476" cy="428991"/>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grpSp>
          <p:nvGrpSpPr>
            <p:cNvPr id="5" name="组合 4">
              <a:extLst>
                <a:ext uri="{FF2B5EF4-FFF2-40B4-BE49-F238E27FC236}">
                  <a16:creationId xmlns:a16="http://schemas.microsoft.com/office/drawing/2014/main" id="{265FEDE4-611A-43BB-8069-5EEF0BB8C0D6}"/>
                </a:ext>
              </a:extLst>
            </p:cNvPr>
            <p:cNvGrpSpPr/>
            <p:nvPr/>
          </p:nvGrpSpPr>
          <p:grpSpPr>
            <a:xfrm>
              <a:off x="110061" y="923668"/>
              <a:ext cx="2590719" cy="599852"/>
              <a:chOff x="110061" y="923668"/>
              <a:chExt cx="2590719" cy="599852"/>
            </a:xfrm>
          </p:grpSpPr>
          <p:sp>
            <p:nvSpPr>
              <p:cNvPr id="2" name="矩形标注 1"/>
              <p:cNvSpPr/>
              <p:nvPr/>
            </p:nvSpPr>
            <p:spPr>
              <a:xfrm>
                <a:off x="292963" y="923668"/>
                <a:ext cx="1058663" cy="373868"/>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3" name="文本框 14"/>
              <p:cNvSpPr>
                <a:spLocks noChangeArrowheads="1"/>
              </p:cNvSpPr>
              <p:nvPr/>
            </p:nvSpPr>
            <p:spPr bwMode="auto">
              <a:xfrm>
                <a:off x="110061" y="1013088"/>
                <a:ext cx="1424464" cy="169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latin typeface="Times New Roman" panose="02020603050405020304" pitchFamily="18" charset="0"/>
                    <a:ea typeface="方正黑体_GBK" panose="03000509000000000000" charset="-122"/>
                    <a:cs typeface="Times New Roman" panose="02020603050405020304" pitchFamily="18" charset="0"/>
                  </a:rPr>
                  <a:t>01</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调查背景</a:t>
                </a:r>
              </a:p>
            </p:txBody>
          </p:sp>
          <p:sp>
            <p:nvSpPr>
              <p:cNvPr id="7" name="文本框 16"/>
              <p:cNvSpPr txBox="1"/>
              <p:nvPr/>
            </p:nvSpPr>
            <p:spPr>
              <a:xfrm>
                <a:off x="525304" y="1297535"/>
                <a:ext cx="2175476" cy="225985"/>
              </a:xfrm>
              <a:prstGeom prst="rect">
                <a:avLst/>
              </a:prstGeom>
              <a:noFill/>
            </p:spPr>
            <p:txBody>
              <a:bodyPr wrap="square" rtlCol="0">
                <a:spAutoFit/>
              </a:bodyPr>
              <a:lstStyle/>
              <a:p>
                <a:pPr algn="ctr">
                  <a:defRPr/>
                </a:pPr>
                <a:r>
                  <a:rPr lang="en-US" altLang="zh-CN" b="1" dirty="0">
                    <a:solidFill>
                      <a:srgbClr val="FFFFFF"/>
                    </a:solidFill>
                    <a:ea typeface="方正黑体_GBK"/>
                    <a:cs typeface="方正黑体_GBK" panose="03000509000000000000" charset="-122"/>
                  </a:rPr>
                  <a:t>1.2</a:t>
                </a:r>
                <a:r>
                  <a:rPr lang="zh-CN" altLang="en-US" b="1" dirty="0">
                    <a:solidFill>
                      <a:srgbClr val="FFFFFF"/>
                    </a:solidFill>
                    <a:ea typeface="方正黑体_GBK"/>
                    <a:cs typeface="方正黑体_GBK" panose="03000509000000000000" charset="-122"/>
                  </a:rPr>
                  <a:t>国家新型城镇化现状</a:t>
                </a:r>
              </a:p>
            </p:txBody>
          </p:sp>
        </p:grpSp>
      </p:gr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463" y="1649554"/>
            <a:ext cx="4414254" cy="2702786"/>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98717" y="1781932"/>
            <a:ext cx="4074428" cy="2438085"/>
          </a:xfrm>
          <a:prstGeom prst="rect">
            <a:avLst/>
          </a:prstGeom>
        </p:spPr>
      </p:pic>
      <p:sp>
        <p:nvSpPr>
          <p:cNvPr id="42" name="矩形 41"/>
          <p:cNvSpPr/>
          <p:nvPr/>
        </p:nvSpPr>
        <p:spPr>
          <a:xfrm>
            <a:off x="4989718" y="4495109"/>
            <a:ext cx="4078332" cy="1741985"/>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defRPr/>
            </a:pPr>
            <a:r>
              <a:rPr lang="zh-CN" altLang="en-US" sz="2000" b="1" dirty="0">
                <a:solidFill>
                  <a:srgbClr val="FFFFFF"/>
                </a:solidFill>
                <a:latin typeface="+mn-ea"/>
                <a:ea typeface="方正黑体_GBK"/>
              </a:rPr>
              <a:t>如表所示，</a:t>
            </a:r>
            <a:r>
              <a:rPr lang="en-US" altLang="zh-CN" sz="2000" b="1" dirty="0">
                <a:solidFill>
                  <a:srgbClr val="FFFFFF"/>
                </a:solidFill>
                <a:latin typeface="+mn-ea"/>
                <a:ea typeface="方正黑体_GBK"/>
              </a:rPr>
              <a:t>2009</a:t>
            </a:r>
            <a:r>
              <a:rPr lang="zh-CN" altLang="en-US" sz="2000" b="1" dirty="0">
                <a:solidFill>
                  <a:srgbClr val="FFFFFF"/>
                </a:solidFill>
                <a:latin typeface="+mn-ea"/>
                <a:ea typeface="方正黑体_GBK"/>
              </a:rPr>
              <a:t>年到</a:t>
            </a:r>
            <a:r>
              <a:rPr lang="en-US" altLang="zh-CN" sz="2000" b="1" dirty="0">
                <a:solidFill>
                  <a:srgbClr val="FFFFFF"/>
                </a:solidFill>
                <a:latin typeface="+mn-ea"/>
                <a:ea typeface="方正黑体_GBK"/>
              </a:rPr>
              <a:t>2019</a:t>
            </a:r>
            <a:r>
              <a:rPr lang="zh-CN" altLang="en-US" sz="2000" b="1" dirty="0">
                <a:solidFill>
                  <a:srgbClr val="FFFFFF"/>
                </a:solidFill>
                <a:latin typeface="+mn-ea"/>
                <a:ea typeface="方正黑体_GBK"/>
              </a:rPr>
              <a:t>年，我国地级以上城市数量从</a:t>
            </a:r>
            <a:r>
              <a:rPr lang="en-US" altLang="zh-CN" sz="2000" b="1" dirty="0">
                <a:solidFill>
                  <a:srgbClr val="FFFFFF"/>
                </a:solidFill>
                <a:latin typeface="+mn-ea"/>
                <a:ea typeface="方正黑体_GBK"/>
              </a:rPr>
              <a:t>287</a:t>
            </a:r>
            <a:r>
              <a:rPr lang="zh-CN" altLang="en-US" sz="2000" b="1" dirty="0">
                <a:solidFill>
                  <a:srgbClr val="FFFFFF"/>
                </a:solidFill>
                <a:latin typeface="+mn-ea"/>
                <a:ea typeface="方正黑体_GBK"/>
              </a:rPr>
              <a:t>个增加到了</a:t>
            </a:r>
            <a:r>
              <a:rPr lang="en-US" altLang="zh-CN" sz="2000" b="1" dirty="0">
                <a:solidFill>
                  <a:srgbClr val="FFFFFF"/>
                </a:solidFill>
                <a:latin typeface="+mn-ea"/>
                <a:ea typeface="方正黑体_GBK"/>
              </a:rPr>
              <a:t>297</a:t>
            </a:r>
            <a:r>
              <a:rPr lang="zh-CN" altLang="en-US" sz="2000" b="1" dirty="0">
                <a:solidFill>
                  <a:srgbClr val="FFFFFF"/>
                </a:solidFill>
                <a:latin typeface="+mn-ea"/>
                <a:ea typeface="方正黑体_GBK"/>
              </a:rPr>
              <a:t>个，并且增加的是人口数量大的城市。</a:t>
            </a:r>
            <a:endParaRPr lang="zh-CN" altLang="en-US" sz="2000" b="1" dirty="0">
              <a:solidFill>
                <a:srgbClr val="FFFFFF"/>
              </a:solidFill>
              <a:latin typeface="+mn-ea"/>
              <a:ea typeface="方正黑体_GBK"/>
              <a:cs typeface="方正黑体_GBK" panose="03000509000000000000" charset="-122"/>
            </a:endParaRPr>
          </a:p>
        </p:txBody>
      </p:sp>
      <p:sp>
        <p:nvSpPr>
          <p:cNvPr id="43" name="矩形 42"/>
          <p:cNvSpPr/>
          <p:nvPr/>
        </p:nvSpPr>
        <p:spPr>
          <a:xfrm>
            <a:off x="356505" y="4484718"/>
            <a:ext cx="4288233" cy="1741985"/>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defRPr/>
            </a:pPr>
            <a:r>
              <a:rPr lang="zh-CN" altLang="en-US" sz="2000" b="1" dirty="0">
                <a:solidFill>
                  <a:srgbClr val="FFFFFF"/>
                </a:solidFill>
                <a:latin typeface="+mn-ea"/>
                <a:ea typeface="方正黑体_GBK"/>
              </a:rPr>
              <a:t>如图所示，</a:t>
            </a:r>
            <a:r>
              <a:rPr lang="en-US" altLang="zh-CN" sz="2000" b="1" dirty="0">
                <a:solidFill>
                  <a:srgbClr val="FFFFFF"/>
                </a:solidFill>
                <a:latin typeface="+mn-ea"/>
                <a:ea typeface="方正黑体_GBK"/>
              </a:rPr>
              <a:t>2001</a:t>
            </a:r>
            <a:r>
              <a:rPr lang="zh-CN" altLang="en-US" sz="2000" b="1" dirty="0">
                <a:solidFill>
                  <a:srgbClr val="FFFFFF"/>
                </a:solidFill>
                <a:latin typeface="+mn-ea"/>
                <a:ea typeface="方正黑体_GBK"/>
              </a:rPr>
              <a:t>年</a:t>
            </a:r>
            <a:r>
              <a:rPr lang="en-US" altLang="zh-CN" sz="2000" b="1" dirty="0">
                <a:solidFill>
                  <a:srgbClr val="FFFFFF"/>
                </a:solidFill>
                <a:latin typeface="+mn-ea"/>
                <a:ea typeface="方正黑体_GBK"/>
              </a:rPr>
              <a:t>—2019</a:t>
            </a:r>
            <a:r>
              <a:rPr lang="zh-CN" altLang="en-US" sz="2000" b="1" dirty="0">
                <a:solidFill>
                  <a:srgbClr val="FFFFFF"/>
                </a:solidFill>
                <a:latin typeface="+mn-ea"/>
                <a:ea typeface="方正黑体_GBK"/>
              </a:rPr>
              <a:t>年，城镇化率从</a:t>
            </a:r>
            <a:r>
              <a:rPr lang="en-US" altLang="zh-CN" sz="2000" b="1" dirty="0">
                <a:solidFill>
                  <a:srgbClr val="FFFFFF"/>
                </a:solidFill>
                <a:latin typeface="+mn-ea"/>
                <a:ea typeface="方正黑体_GBK"/>
              </a:rPr>
              <a:t>37.66%</a:t>
            </a:r>
            <a:r>
              <a:rPr lang="zh-CN" altLang="en-US" sz="2000" b="1" dirty="0">
                <a:solidFill>
                  <a:srgbClr val="FFFFFF"/>
                </a:solidFill>
                <a:latin typeface="+mn-ea"/>
                <a:ea typeface="方正黑体_GBK"/>
              </a:rPr>
              <a:t>提升到了</a:t>
            </a:r>
            <a:r>
              <a:rPr lang="en-US" altLang="zh-CN" sz="2000" b="1" dirty="0">
                <a:solidFill>
                  <a:srgbClr val="FFFFFF"/>
                </a:solidFill>
                <a:latin typeface="+mn-ea"/>
                <a:ea typeface="方正黑体_GBK"/>
              </a:rPr>
              <a:t>60.6%</a:t>
            </a:r>
            <a:r>
              <a:rPr lang="zh-CN" altLang="en-US" sz="2000" b="1" dirty="0">
                <a:solidFill>
                  <a:srgbClr val="FFFFFF"/>
                </a:solidFill>
                <a:latin typeface="+mn-ea"/>
                <a:ea typeface="方正黑体_GBK"/>
              </a:rPr>
              <a:t>，整体上的发展速度以一种稳步较快的趋势持续增长</a:t>
            </a:r>
            <a:r>
              <a:rPr lang="zh-CN" altLang="en-US" sz="1600" b="1" dirty="0">
                <a:solidFill>
                  <a:srgbClr val="FFFFFF"/>
                </a:solidFill>
                <a:latin typeface="+mn-ea"/>
                <a:ea typeface="方正黑体_GBK"/>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40000" t="43000" r="11000" b="14000"/>
          </a:stretch>
        </a:blipFill>
        <a:effectLst/>
      </p:bgPr>
    </p:bg>
    <p:spTree>
      <p:nvGrpSpPr>
        <p:cNvPr id="1" name=""/>
        <p:cNvGrpSpPr/>
        <p:nvPr/>
      </p:nvGrpSpPr>
      <p:grpSpPr>
        <a:xfrm>
          <a:off x="0" y="0"/>
          <a:ext cx="0" cy="0"/>
          <a:chOff x="0" y="0"/>
          <a:chExt cx="0" cy="0"/>
        </a:xfrm>
      </p:grpSpPr>
      <p:sp>
        <p:nvSpPr>
          <p:cNvPr id="13" name="圆角矩形 34"/>
          <p:cNvSpPr/>
          <p:nvPr/>
        </p:nvSpPr>
        <p:spPr>
          <a:xfrm>
            <a:off x="346985" y="4189096"/>
            <a:ext cx="4225016" cy="2564546"/>
          </a:xfrm>
          <a:prstGeom prst="round2DiagRect">
            <a:avLst/>
          </a:prstGeom>
          <a:noFill/>
          <a:ln w="25400">
            <a:solidFill>
              <a:srgbClr val="99B8D3"/>
            </a:solidFill>
          </a:ln>
          <a:extLst>
            <a:ext uri="{909E8E84-426E-40DD-AFC4-6F175D3DCCD1}">
              <a14:hiddenFill xmlns:a14="http://schemas.microsoft.com/office/drawing/2010/main">
                <a:solidFill>
                  <a:srgbClr val="6096E6"/>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sz="135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12" name="圆角矩形 35"/>
          <p:cNvSpPr/>
          <p:nvPr/>
        </p:nvSpPr>
        <p:spPr>
          <a:xfrm>
            <a:off x="5292819" y="1042659"/>
            <a:ext cx="3574473" cy="2552358"/>
          </a:xfrm>
          <a:prstGeom prst="round2DiagRect">
            <a:avLst/>
          </a:prstGeom>
          <a:solidFill>
            <a:srgbClr val="99B8D3"/>
          </a:solidFill>
          <a:ln>
            <a:noFill/>
          </a:ln>
          <a:effectLst>
            <a:outerShdw blurRad="1270000" dist="889000" dir="5400000" sx="75000" sy="75000" algn="t"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sz="135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18" name="椭圆 17"/>
          <p:cNvSpPr/>
          <p:nvPr/>
        </p:nvSpPr>
        <p:spPr>
          <a:xfrm>
            <a:off x="6934935" y="968346"/>
            <a:ext cx="421785" cy="348733"/>
          </a:xfrm>
          <a:prstGeom prst="ellipse">
            <a:avLst/>
          </a:prstGeom>
          <a:solidFill>
            <a:srgbClr val="99B8D3"/>
          </a:solidFill>
          <a:ln>
            <a:noFill/>
          </a:ln>
          <a:effectLst>
            <a:outerShdw blurRad="5080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sz="1350" dirty="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19" name="任意多边形 4"/>
          <p:cNvSpPr/>
          <p:nvPr/>
        </p:nvSpPr>
        <p:spPr bwMode="auto">
          <a:xfrm>
            <a:off x="7059274" y="1027828"/>
            <a:ext cx="173108" cy="229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394" h="574">
                <a:moveTo>
                  <a:pt x="197" y="90"/>
                </a:moveTo>
                <a:cubicBezTo>
                  <a:pt x="137" y="90"/>
                  <a:pt x="89" y="138"/>
                  <a:pt x="89" y="198"/>
                </a:cubicBezTo>
                <a:cubicBezTo>
                  <a:pt x="89" y="203"/>
                  <a:pt x="93" y="207"/>
                  <a:pt x="98" y="207"/>
                </a:cubicBezTo>
                <a:cubicBezTo>
                  <a:pt x="103" y="207"/>
                  <a:pt x="107" y="203"/>
                  <a:pt x="107" y="198"/>
                </a:cubicBezTo>
                <a:cubicBezTo>
                  <a:pt x="107" y="148"/>
                  <a:pt x="147" y="108"/>
                  <a:pt x="197" y="108"/>
                </a:cubicBezTo>
                <a:cubicBezTo>
                  <a:pt x="202" y="108"/>
                  <a:pt x="206" y="104"/>
                  <a:pt x="206" y="99"/>
                </a:cubicBezTo>
                <a:cubicBezTo>
                  <a:pt x="206" y="94"/>
                  <a:pt x="202" y="90"/>
                  <a:pt x="197" y="90"/>
                </a:cubicBezTo>
                <a:close/>
                <a:moveTo>
                  <a:pt x="281" y="377"/>
                </a:moveTo>
                <a:lnTo>
                  <a:pt x="114" y="377"/>
                </a:lnTo>
                <a:cubicBezTo>
                  <a:pt x="105" y="357"/>
                  <a:pt x="94" y="338"/>
                  <a:pt x="83" y="319"/>
                </a:cubicBezTo>
                <a:cubicBezTo>
                  <a:pt x="60" y="277"/>
                  <a:pt x="36" y="234"/>
                  <a:pt x="36" y="197"/>
                </a:cubicBezTo>
                <a:cubicBezTo>
                  <a:pt x="36" y="108"/>
                  <a:pt x="108" y="36"/>
                  <a:pt x="197" y="36"/>
                </a:cubicBezTo>
                <a:cubicBezTo>
                  <a:pt x="286" y="36"/>
                  <a:pt x="358" y="108"/>
                  <a:pt x="358" y="197"/>
                </a:cubicBezTo>
                <a:cubicBezTo>
                  <a:pt x="358" y="234"/>
                  <a:pt x="334" y="277"/>
                  <a:pt x="311" y="319"/>
                </a:cubicBezTo>
                <a:cubicBezTo>
                  <a:pt x="300" y="338"/>
                  <a:pt x="290" y="357"/>
                  <a:pt x="281" y="377"/>
                </a:cubicBezTo>
                <a:close/>
                <a:moveTo>
                  <a:pt x="197" y="538"/>
                </a:moveTo>
                <a:cubicBezTo>
                  <a:pt x="179" y="538"/>
                  <a:pt x="170" y="536"/>
                  <a:pt x="161" y="516"/>
                </a:cubicBezTo>
                <a:lnTo>
                  <a:pt x="237" y="506"/>
                </a:lnTo>
                <a:cubicBezTo>
                  <a:pt x="226" y="536"/>
                  <a:pt x="218" y="538"/>
                  <a:pt x="197" y="538"/>
                </a:cubicBezTo>
                <a:close/>
                <a:moveTo>
                  <a:pt x="139" y="447"/>
                </a:moveTo>
                <a:cubicBezTo>
                  <a:pt x="135" y="436"/>
                  <a:pt x="132" y="425"/>
                  <a:pt x="128" y="413"/>
                </a:cubicBezTo>
                <a:lnTo>
                  <a:pt x="267" y="413"/>
                </a:lnTo>
                <a:cubicBezTo>
                  <a:pt x="264" y="419"/>
                  <a:pt x="262" y="425"/>
                  <a:pt x="260" y="432"/>
                </a:cubicBezTo>
                <a:cubicBezTo>
                  <a:pt x="260" y="432"/>
                  <a:pt x="139" y="447"/>
                  <a:pt x="139" y="447"/>
                </a:cubicBezTo>
                <a:close/>
                <a:moveTo>
                  <a:pt x="243" y="487"/>
                </a:moveTo>
                <a:lnTo>
                  <a:pt x="155" y="499"/>
                </a:lnTo>
                <a:cubicBezTo>
                  <a:pt x="151" y="489"/>
                  <a:pt x="148" y="479"/>
                  <a:pt x="144" y="465"/>
                </a:cubicBezTo>
                <a:cubicBezTo>
                  <a:pt x="144" y="464"/>
                  <a:pt x="144" y="464"/>
                  <a:pt x="144" y="464"/>
                </a:cubicBezTo>
                <a:lnTo>
                  <a:pt x="255" y="450"/>
                </a:lnTo>
                <a:cubicBezTo>
                  <a:pt x="253" y="455"/>
                  <a:pt x="251" y="461"/>
                  <a:pt x="250" y="466"/>
                </a:cubicBezTo>
                <a:cubicBezTo>
                  <a:pt x="248" y="474"/>
                  <a:pt x="245" y="481"/>
                  <a:pt x="243" y="487"/>
                </a:cubicBezTo>
                <a:close/>
                <a:moveTo>
                  <a:pt x="197" y="0"/>
                </a:moveTo>
                <a:cubicBezTo>
                  <a:pt x="88" y="0"/>
                  <a:pt x="0" y="88"/>
                  <a:pt x="0" y="197"/>
                </a:cubicBezTo>
                <a:cubicBezTo>
                  <a:pt x="0" y="270"/>
                  <a:pt x="66" y="346"/>
                  <a:pt x="90" y="414"/>
                </a:cubicBezTo>
                <a:cubicBezTo>
                  <a:pt x="126" y="514"/>
                  <a:pt x="122" y="574"/>
                  <a:pt x="197" y="574"/>
                </a:cubicBezTo>
                <a:cubicBezTo>
                  <a:pt x="273" y="574"/>
                  <a:pt x="268" y="514"/>
                  <a:pt x="304" y="414"/>
                </a:cubicBezTo>
                <a:cubicBezTo>
                  <a:pt x="328" y="346"/>
                  <a:pt x="394" y="269"/>
                  <a:pt x="394" y="197"/>
                </a:cubicBezTo>
                <a:cubicBezTo>
                  <a:pt x="394" y="88"/>
                  <a:pt x="306" y="0"/>
                  <a:pt x="197" y="0"/>
                </a:cubicBezTo>
                <a:close/>
              </a:path>
            </a:pathLst>
          </a:custGeom>
          <a:solidFill>
            <a:schemeClr val="bg1"/>
          </a:solidFill>
          <a:ln>
            <a:noFill/>
          </a:ln>
          <a:effectLst/>
        </p:spPr>
        <p:txBody>
          <a:bodyPr wrap="square" lIns="14288" tIns="14288" rIns="14288" bIns="14288" anchor="ctr">
            <a:noAutofit/>
          </a:bodyPr>
          <a:lstStyle/>
          <a:p>
            <a:pPr algn="ctr" defTabSz="171450" fontAlgn="base" hangingPunct="0">
              <a:spcBef>
                <a:spcPct val="0"/>
              </a:spcBef>
              <a:spcAft>
                <a:spcPct val="0"/>
              </a:spcAft>
              <a:defRPr/>
            </a:pPr>
            <a:endParaRPr lang="en-US" sz="1125" dirty="0">
              <a:solidFill>
                <a:srgbClr val="FFFFFF"/>
              </a:solidFill>
              <a:effectLst>
                <a:outerShdw blurRad="38100" dist="38100" dir="2700000" algn="tl">
                  <a:srgbClr val="000000"/>
                </a:outerShdw>
              </a:effectLst>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sp>
        <p:nvSpPr>
          <p:cNvPr id="22" name="矩形 21"/>
          <p:cNvSpPr/>
          <p:nvPr/>
        </p:nvSpPr>
        <p:spPr bwMode="auto">
          <a:xfrm>
            <a:off x="5396656" y="1340049"/>
            <a:ext cx="3325236" cy="2172518"/>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spcCol="0"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lnSpc>
                <a:spcPct val="150000"/>
              </a:lnSpc>
              <a:defRPr/>
            </a:pPr>
            <a:r>
              <a:rPr lang="zh-CN" altLang="en-US" sz="1600" b="1" dirty="0">
                <a:solidFill>
                  <a:srgbClr val="FFFFFF"/>
                </a:solidFill>
                <a:latin typeface="方正黑体_GBK" panose="03000509000000000000" charset="-122"/>
                <a:ea typeface="方正黑体_GBK" panose="03000509000000000000" charset="-122"/>
                <a:cs typeface="方正黑体_GBK" panose="03000509000000000000" charset="-122"/>
                <a:sym typeface="+mn-lt"/>
              </a:rPr>
              <a:t>城镇化与服务业发展密切相关，瓶装水企业作为社会食品服务企业，应该不断完善其卫生健康体系，保证食品安全性，将企业的发展与人民利益相结合，创新产品，不断增强人民群众的安全感，幸福感。</a:t>
            </a:r>
            <a:endParaRPr lang="en-US" sz="1600" b="1" dirty="0" err="1">
              <a:solidFill>
                <a:srgbClr val="FFFFFF"/>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25" name="矩形 24"/>
          <p:cNvSpPr/>
          <p:nvPr/>
        </p:nvSpPr>
        <p:spPr bwMode="auto">
          <a:xfrm>
            <a:off x="559945" y="4300213"/>
            <a:ext cx="3918534" cy="2453429"/>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spcCol="0"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defRPr/>
            </a:pPr>
            <a:r>
              <a:rPr lang="zh-CN" altLang="en-US" b="1" dirty="0">
                <a:solidFill>
                  <a:srgbClr val="000000"/>
                </a:solidFill>
                <a:latin typeface="华文楷体" panose="02010600040101010101" pitchFamily="2" charset="-122"/>
                <a:ea typeface="华文楷体" panose="02010600040101010101" pitchFamily="2" charset="-122"/>
                <a:cs typeface="方正黑体_GBK" panose="03000509000000000000" charset="-122"/>
                <a:sym typeface="+mn-lt"/>
              </a:rPr>
              <a:t>以上是我国服务业增加值与其他国家对比图，可以看出目前我国服务业增加值仅占国内生产总值的</a:t>
            </a:r>
            <a:r>
              <a:rPr lang="en-US" altLang="zh-CN" b="1" dirty="0">
                <a:solidFill>
                  <a:srgbClr val="000000"/>
                </a:solidFill>
                <a:latin typeface="华文楷体" panose="02010600040101010101" pitchFamily="2" charset="-122"/>
                <a:ea typeface="华文楷体" panose="02010600040101010101" pitchFamily="2" charset="-122"/>
                <a:cs typeface="方正黑体_GBK" panose="03000509000000000000" charset="-122"/>
                <a:sym typeface="+mn-lt"/>
              </a:rPr>
              <a:t>46.1%</a:t>
            </a:r>
            <a:r>
              <a:rPr lang="zh-CN" altLang="en-US" b="1" dirty="0">
                <a:solidFill>
                  <a:srgbClr val="000000"/>
                </a:solidFill>
                <a:latin typeface="华文楷体" panose="02010600040101010101" pitchFamily="2" charset="-122"/>
                <a:ea typeface="华文楷体" panose="02010600040101010101" pitchFamily="2" charset="-122"/>
                <a:cs typeface="方正黑体_GBK" panose="03000509000000000000" charset="-122"/>
                <a:sym typeface="+mn-lt"/>
              </a:rPr>
              <a:t>，而发达国家的比重高达</a:t>
            </a:r>
            <a:r>
              <a:rPr lang="en-US" altLang="zh-CN" b="1" dirty="0">
                <a:solidFill>
                  <a:srgbClr val="000000"/>
                </a:solidFill>
                <a:latin typeface="华文楷体" panose="02010600040101010101" pitchFamily="2" charset="-122"/>
                <a:ea typeface="华文楷体" panose="02010600040101010101" pitchFamily="2" charset="-122"/>
                <a:cs typeface="方正黑体_GBK" panose="03000509000000000000" charset="-122"/>
                <a:sym typeface="+mn-lt"/>
              </a:rPr>
              <a:t>74%</a:t>
            </a:r>
            <a:r>
              <a:rPr lang="zh-CN" altLang="en-US" b="1" dirty="0">
                <a:solidFill>
                  <a:srgbClr val="000000"/>
                </a:solidFill>
                <a:latin typeface="华文楷体" panose="02010600040101010101" pitchFamily="2" charset="-122"/>
                <a:ea typeface="华文楷体" panose="02010600040101010101" pitchFamily="2" charset="-122"/>
                <a:cs typeface="方正黑体_GBK" panose="03000509000000000000" charset="-122"/>
                <a:sym typeface="+mn-lt"/>
              </a:rPr>
              <a:t>，两者之间存在较大差距；也远远低于了其他发展中国家</a:t>
            </a:r>
            <a:r>
              <a:rPr lang="en-US" altLang="zh-CN" b="1" dirty="0">
                <a:solidFill>
                  <a:srgbClr val="000000"/>
                </a:solidFill>
                <a:latin typeface="华文楷体" panose="02010600040101010101" pitchFamily="2" charset="-122"/>
                <a:ea typeface="华文楷体" panose="02010600040101010101" pitchFamily="2" charset="-122"/>
                <a:cs typeface="方正黑体_GBK" panose="03000509000000000000" charset="-122"/>
                <a:sym typeface="+mn-lt"/>
              </a:rPr>
              <a:t>53%</a:t>
            </a:r>
            <a:r>
              <a:rPr lang="zh-CN" altLang="en-US" b="1" dirty="0">
                <a:solidFill>
                  <a:srgbClr val="000000"/>
                </a:solidFill>
                <a:latin typeface="华文楷体" panose="02010600040101010101" pitchFamily="2" charset="-122"/>
                <a:ea typeface="华文楷体" panose="02010600040101010101" pitchFamily="2" charset="-122"/>
                <a:cs typeface="方正黑体_GBK" panose="03000509000000000000" charset="-122"/>
                <a:sym typeface="+mn-lt"/>
              </a:rPr>
              <a:t>的平均水平。</a:t>
            </a:r>
            <a:endParaRPr lang="en-US" b="1" dirty="0" err="1">
              <a:solidFill>
                <a:srgbClr val="000000"/>
              </a:solidFill>
              <a:latin typeface="华文楷体" panose="02010600040101010101" pitchFamily="2" charset="-122"/>
              <a:ea typeface="华文楷体" panose="02010600040101010101" pitchFamily="2" charset="-122"/>
              <a:cs typeface="方正黑体_GBK" panose="03000509000000000000" charset="-122"/>
              <a:sym typeface="+mn-lt"/>
            </a:endParaRPr>
          </a:p>
        </p:txBody>
      </p:sp>
      <p:grpSp>
        <p:nvGrpSpPr>
          <p:cNvPr id="3" name="组合 2">
            <a:extLst>
              <a:ext uri="{FF2B5EF4-FFF2-40B4-BE49-F238E27FC236}">
                <a16:creationId xmlns:a16="http://schemas.microsoft.com/office/drawing/2014/main" id="{54AFF3A7-9B77-4B12-B0D2-7E18A1681E1E}"/>
              </a:ext>
            </a:extLst>
          </p:cNvPr>
          <p:cNvGrpSpPr/>
          <p:nvPr/>
        </p:nvGrpSpPr>
        <p:grpSpPr>
          <a:xfrm>
            <a:off x="376083" y="326382"/>
            <a:ext cx="3603635" cy="1258946"/>
            <a:chOff x="199103" y="918221"/>
            <a:chExt cx="2386853" cy="717317"/>
          </a:xfrm>
        </p:grpSpPr>
        <p:sp>
          <p:nvSpPr>
            <p:cNvPr id="2" name="矩形标注 1"/>
            <p:cNvSpPr/>
            <p:nvPr/>
          </p:nvSpPr>
          <p:spPr>
            <a:xfrm>
              <a:off x="511999" y="1193958"/>
              <a:ext cx="2073957" cy="441580"/>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rgbClr val="FFFFFF"/>
                  </a:solidFill>
                  <a:latin typeface="+mj-ea"/>
                  <a:ea typeface="方正黑体_GBK"/>
                  <a:cs typeface="方正黑体_GBK" panose="03000509000000000000" charset="-122"/>
                </a:rPr>
                <a:t>1.3</a:t>
              </a:r>
              <a:r>
                <a:rPr lang="zh-CN" altLang="en-US" b="1" dirty="0">
                  <a:solidFill>
                    <a:srgbClr val="FFFFFF"/>
                  </a:solidFill>
                  <a:latin typeface="+mj-ea"/>
                  <a:ea typeface="方正黑体_GBK"/>
                  <a:cs typeface="方正黑体_GBK" panose="03000509000000000000" charset="-122"/>
                </a:rPr>
                <a:t>我国与他国服务业增加值</a:t>
              </a:r>
            </a:p>
          </p:txBody>
        </p:sp>
        <p:sp>
          <p:nvSpPr>
            <p:cNvPr id="5" name="矩形标注 4"/>
            <p:cNvSpPr/>
            <p:nvPr/>
          </p:nvSpPr>
          <p:spPr>
            <a:xfrm>
              <a:off x="199103" y="918221"/>
              <a:ext cx="1165860" cy="31432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dirty="0">
                  <a:solidFill>
                    <a:schemeClr val="tx1"/>
                  </a:solidFill>
                  <a:latin typeface="Times New Roman" panose="02020603050405020304" pitchFamily="18" charset="0"/>
                  <a:ea typeface="方正黑体_GBK" panose="03000509000000000000" charset="-122"/>
                  <a:cs typeface="Times New Roman" panose="02020603050405020304" pitchFamily="18" charset="0"/>
                </a:rPr>
                <a:t>01</a:t>
              </a:r>
              <a:r>
                <a:rPr lang="zh-CN" altLang="en-US" dirty="0">
                  <a:solidFill>
                    <a:srgbClr val="000000"/>
                  </a:solidFill>
                  <a:ea typeface="方正黑体_GBK"/>
                  <a:cs typeface="方正黑体_GBK" panose="03000509000000000000" charset="-122"/>
                </a:rPr>
                <a:t>调查背景</a:t>
              </a:r>
            </a:p>
          </p:txBody>
        </p:sp>
      </p:grpSp>
      <p:pic>
        <p:nvPicPr>
          <p:cNvPr id="20" name="图片 102" descr="&amp;pfm8320440193&amp;&amp;spt111&amp;&amp;bdt100&amp;&amp;wdt2716&amp;"/>
          <p:cNvPicPr>
            <a:picLocks noChangeAspect="1"/>
          </p:cNvPicPr>
          <p:nvPr/>
        </p:nvPicPr>
        <p:blipFill>
          <a:blip r:embed="rId4">
            <a:extLst>
              <a:ext uri="{BEBA8EAE-BF5A-486C-A8C5-ECC9F3942E4B}">
                <a14:imgProps xmlns:a14="http://schemas.microsoft.com/office/drawing/2010/main">
                  <a14:imgLayer r:embed="rId5"/>
                </a14:imgProps>
              </a:ext>
            </a:extLst>
          </a:blip>
          <a:srcRect/>
          <a:stretch>
            <a:fillRect/>
          </a:stretch>
        </p:blipFill>
        <p:spPr>
          <a:xfrm>
            <a:off x="793798" y="1865771"/>
            <a:ext cx="3427552" cy="1917639"/>
          </a:xfrm>
          <a:prstGeom prst="rect">
            <a:avLst/>
          </a:prstGeom>
          <a:noFill/>
          <a:ln>
            <a:noFill/>
          </a:ln>
        </p:spPr>
      </p:pic>
      <p:sp>
        <p:nvSpPr>
          <p:cNvPr id="23" name="Freeform 63"/>
          <p:cNvSpPr>
            <a:spLocks noEditPoints="1"/>
          </p:cNvSpPr>
          <p:nvPr/>
        </p:nvSpPr>
        <p:spPr bwMode="auto">
          <a:xfrm rot="7380000">
            <a:off x="3017700" y="3717665"/>
            <a:ext cx="508397" cy="397668"/>
          </a:xfrm>
          <a:custGeom>
            <a:avLst/>
            <a:gdLst>
              <a:gd name="T0" fmla="*/ 140 w 269"/>
              <a:gd name="T1" fmla="*/ 1 h 210"/>
              <a:gd name="T2" fmla="*/ 129 w 269"/>
              <a:gd name="T3" fmla="*/ 11 h 210"/>
              <a:gd name="T4" fmla="*/ 17 w 269"/>
              <a:gd name="T5" fmla="*/ 98 h 210"/>
              <a:gd name="T6" fmla="*/ 9 w 269"/>
              <a:gd name="T7" fmla="*/ 106 h 210"/>
              <a:gd name="T8" fmla="*/ 2 w 269"/>
              <a:gd name="T9" fmla="*/ 148 h 210"/>
              <a:gd name="T10" fmla="*/ 52 w 269"/>
              <a:gd name="T11" fmla="*/ 208 h 210"/>
              <a:gd name="T12" fmla="*/ 136 w 269"/>
              <a:gd name="T13" fmla="*/ 163 h 210"/>
              <a:gd name="T14" fmla="*/ 174 w 269"/>
              <a:gd name="T15" fmla="*/ 186 h 210"/>
              <a:gd name="T16" fmla="*/ 183 w 269"/>
              <a:gd name="T17" fmla="*/ 189 h 210"/>
              <a:gd name="T18" fmla="*/ 266 w 269"/>
              <a:gd name="T19" fmla="*/ 53 h 210"/>
              <a:gd name="T20" fmla="*/ 12 w 269"/>
              <a:gd name="T21" fmla="*/ 143 h 210"/>
              <a:gd name="T22" fmla="*/ 27 w 269"/>
              <a:gd name="T23" fmla="*/ 161 h 210"/>
              <a:gd name="T24" fmla="*/ 48 w 269"/>
              <a:gd name="T25" fmla="*/ 191 h 210"/>
              <a:gd name="T26" fmla="*/ 17 w 269"/>
              <a:gd name="T27" fmla="*/ 127 h 210"/>
              <a:gd name="T28" fmla="*/ 38 w 269"/>
              <a:gd name="T29" fmla="*/ 141 h 210"/>
              <a:gd name="T30" fmla="*/ 48 w 269"/>
              <a:gd name="T31" fmla="*/ 191 h 210"/>
              <a:gd name="T32" fmla="*/ 44 w 269"/>
              <a:gd name="T33" fmla="*/ 148 h 210"/>
              <a:gd name="T34" fmla="*/ 58 w 269"/>
              <a:gd name="T35" fmla="*/ 164 h 210"/>
              <a:gd name="T36" fmla="*/ 59 w 269"/>
              <a:gd name="T37" fmla="*/ 193 h 210"/>
              <a:gd name="T38" fmla="*/ 74 w 269"/>
              <a:gd name="T39" fmla="*/ 162 h 210"/>
              <a:gd name="T40" fmla="*/ 71 w 269"/>
              <a:gd name="T41" fmla="*/ 186 h 210"/>
              <a:gd name="T42" fmla="*/ 76 w 269"/>
              <a:gd name="T43" fmla="*/ 183 h 210"/>
              <a:gd name="T44" fmla="*/ 110 w 269"/>
              <a:gd name="T45" fmla="*/ 143 h 210"/>
              <a:gd name="T46" fmla="*/ 76 w 269"/>
              <a:gd name="T47" fmla="*/ 183 h 210"/>
              <a:gd name="T48" fmla="*/ 100 w 269"/>
              <a:gd name="T49" fmla="*/ 170 h 210"/>
              <a:gd name="T50" fmla="*/ 138 w 269"/>
              <a:gd name="T51" fmla="*/ 128 h 210"/>
              <a:gd name="T52" fmla="*/ 117 w 269"/>
              <a:gd name="T53" fmla="*/ 161 h 210"/>
              <a:gd name="T54" fmla="*/ 142 w 269"/>
              <a:gd name="T55" fmla="*/ 126 h 210"/>
              <a:gd name="T56" fmla="*/ 145 w 269"/>
              <a:gd name="T57" fmla="*/ 145 h 210"/>
              <a:gd name="T58" fmla="*/ 151 w 269"/>
              <a:gd name="T59" fmla="*/ 140 h 210"/>
              <a:gd name="T60" fmla="*/ 151 w 269"/>
              <a:gd name="T61" fmla="*/ 140 h 210"/>
              <a:gd name="T62" fmla="*/ 161 w 269"/>
              <a:gd name="T63" fmla="*/ 142 h 210"/>
              <a:gd name="T64" fmla="*/ 179 w 269"/>
              <a:gd name="T65" fmla="*/ 160 h 210"/>
              <a:gd name="T66" fmla="*/ 162 w 269"/>
              <a:gd name="T67" fmla="*/ 143 h 210"/>
              <a:gd name="T68" fmla="*/ 175 w 269"/>
              <a:gd name="T69" fmla="*/ 116 h 210"/>
              <a:gd name="T70" fmla="*/ 175 w 269"/>
              <a:gd name="T71" fmla="*/ 114 h 210"/>
              <a:gd name="T72" fmla="*/ 181 w 269"/>
              <a:gd name="T73" fmla="*/ 154 h 210"/>
              <a:gd name="T74" fmla="*/ 194 w 269"/>
              <a:gd name="T75" fmla="*/ 149 h 210"/>
              <a:gd name="T76" fmla="*/ 236 w 269"/>
              <a:gd name="T77" fmla="*/ 95 h 210"/>
              <a:gd name="T78" fmla="*/ 195 w 269"/>
              <a:gd name="T79" fmla="*/ 128 h 210"/>
              <a:gd name="T80" fmla="*/ 183 w 269"/>
              <a:gd name="T81" fmla="*/ 98 h 210"/>
              <a:gd name="T82" fmla="*/ 90 w 269"/>
              <a:gd name="T83" fmla="*/ 138 h 210"/>
              <a:gd name="T84" fmla="*/ 54 w 269"/>
              <a:gd name="T85" fmla="*/ 139 h 210"/>
              <a:gd name="T86" fmla="*/ 156 w 269"/>
              <a:gd name="T87" fmla="*/ 58 h 210"/>
              <a:gd name="T88" fmla="*/ 148 w 269"/>
              <a:gd name="T89" fmla="*/ 17 h 210"/>
              <a:gd name="T90" fmla="*/ 195 w 269"/>
              <a:gd name="T91" fmla="*/ 12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9" h="210">
                <a:moveTo>
                  <a:pt x="262" y="43"/>
                </a:moveTo>
                <a:cubicBezTo>
                  <a:pt x="222" y="28"/>
                  <a:pt x="181" y="14"/>
                  <a:pt x="140" y="1"/>
                </a:cubicBezTo>
                <a:cubicBezTo>
                  <a:pt x="138" y="0"/>
                  <a:pt x="136" y="0"/>
                  <a:pt x="135" y="1"/>
                </a:cubicBezTo>
                <a:cubicBezTo>
                  <a:pt x="130" y="2"/>
                  <a:pt x="127" y="7"/>
                  <a:pt x="129" y="11"/>
                </a:cubicBezTo>
                <a:cubicBezTo>
                  <a:pt x="136" y="23"/>
                  <a:pt x="141" y="34"/>
                  <a:pt x="145" y="47"/>
                </a:cubicBezTo>
                <a:cubicBezTo>
                  <a:pt x="100" y="57"/>
                  <a:pt x="63" y="90"/>
                  <a:pt x="17" y="98"/>
                </a:cubicBezTo>
                <a:cubicBezTo>
                  <a:pt x="15" y="98"/>
                  <a:pt x="14" y="99"/>
                  <a:pt x="13" y="101"/>
                </a:cubicBezTo>
                <a:cubicBezTo>
                  <a:pt x="11" y="101"/>
                  <a:pt x="9" y="103"/>
                  <a:pt x="9" y="106"/>
                </a:cubicBezTo>
                <a:cubicBezTo>
                  <a:pt x="8" y="118"/>
                  <a:pt x="6" y="130"/>
                  <a:pt x="1" y="141"/>
                </a:cubicBezTo>
                <a:cubicBezTo>
                  <a:pt x="0" y="144"/>
                  <a:pt x="0" y="146"/>
                  <a:pt x="2" y="148"/>
                </a:cubicBezTo>
                <a:cubicBezTo>
                  <a:pt x="19" y="165"/>
                  <a:pt x="33" y="185"/>
                  <a:pt x="44" y="206"/>
                </a:cubicBezTo>
                <a:cubicBezTo>
                  <a:pt x="46" y="210"/>
                  <a:pt x="50" y="210"/>
                  <a:pt x="52" y="208"/>
                </a:cubicBezTo>
                <a:cubicBezTo>
                  <a:pt x="53" y="208"/>
                  <a:pt x="54" y="208"/>
                  <a:pt x="55" y="207"/>
                </a:cubicBezTo>
                <a:cubicBezTo>
                  <a:pt x="82" y="192"/>
                  <a:pt x="109" y="178"/>
                  <a:pt x="136" y="163"/>
                </a:cubicBezTo>
                <a:cubicBezTo>
                  <a:pt x="143" y="159"/>
                  <a:pt x="149" y="155"/>
                  <a:pt x="154" y="150"/>
                </a:cubicBezTo>
                <a:cubicBezTo>
                  <a:pt x="160" y="162"/>
                  <a:pt x="167" y="174"/>
                  <a:pt x="174" y="186"/>
                </a:cubicBezTo>
                <a:cubicBezTo>
                  <a:pt x="174" y="186"/>
                  <a:pt x="174" y="187"/>
                  <a:pt x="175" y="187"/>
                </a:cubicBezTo>
                <a:cubicBezTo>
                  <a:pt x="176" y="190"/>
                  <a:pt x="180" y="192"/>
                  <a:pt x="183" y="189"/>
                </a:cubicBezTo>
                <a:cubicBezTo>
                  <a:pt x="215" y="148"/>
                  <a:pt x="248" y="107"/>
                  <a:pt x="263" y="57"/>
                </a:cubicBezTo>
                <a:cubicBezTo>
                  <a:pt x="266" y="53"/>
                  <a:pt x="266" y="53"/>
                  <a:pt x="266" y="53"/>
                </a:cubicBezTo>
                <a:cubicBezTo>
                  <a:pt x="269" y="49"/>
                  <a:pt x="266" y="44"/>
                  <a:pt x="262" y="43"/>
                </a:cubicBezTo>
                <a:close/>
                <a:moveTo>
                  <a:pt x="12" y="143"/>
                </a:moveTo>
                <a:cubicBezTo>
                  <a:pt x="13" y="139"/>
                  <a:pt x="15" y="135"/>
                  <a:pt x="16" y="131"/>
                </a:cubicBezTo>
                <a:cubicBezTo>
                  <a:pt x="19" y="141"/>
                  <a:pt x="23" y="151"/>
                  <a:pt x="27" y="161"/>
                </a:cubicBezTo>
                <a:cubicBezTo>
                  <a:pt x="22" y="155"/>
                  <a:pt x="17" y="149"/>
                  <a:pt x="12" y="143"/>
                </a:cubicBezTo>
                <a:close/>
                <a:moveTo>
                  <a:pt x="48" y="191"/>
                </a:moveTo>
                <a:cubicBezTo>
                  <a:pt x="43" y="183"/>
                  <a:pt x="38" y="176"/>
                  <a:pt x="33" y="168"/>
                </a:cubicBezTo>
                <a:cubicBezTo>
                  <a:pt x="28" y="154"/>
                  <a:pt x="22" y="141"/>
                  <a:pt x="17" y="127"/>
                </a:cubicBezTo>
                <a:cubicBezTo>
                  <a:pt x="18" y="123"/>
                  <a:pt x="18" y="119"/>
                  <a:pt x="19" y="115"/>
                </a:cubicBezTo>
                <a:cubicBezTo>
                  <a:pt x="25" y="124"/>
                  <a:pt x="32" y="132"/>
                  <a:pt x="38" y="141"/>
                </a:cubicBezTo>
                <a:cubicBezTo>
                  <a:pt x="43" y="153"/>
                  <a:pt x="48" y="166"/>
                  <a:pt x="53" y="178"/>
                </a:cubicBezTo>
                <a:cubicBezTo>
                  <a:pt x="51" y="182"/>
                  <a:pt x="49" y="187"/>
                  <a:pt x="48" y="191"/>
                </a:cubicBezTo>
                <a:close/>
                <a:moveTo>
                  <a:pt x="54" y="174"/>
                </a:moveTo>
                <a:cubicBezTo>
                  <a:pt x="51" y="166"/>
                  <a:pt x="47" y="157"/>
                  <a:pt x="44" y="148"/>
                </a:cubicBezTo>
                <a:cubicBezTo>
                  <a:pt x="46" y="150"/>
                  <a:pt x="47" y="152"/>
                  <a:pt x="49" y="154"/>
                </a:cubicBezTo>
                <a:cubicBezTo>
                  <a:pt x="52" y="159"/>
                  <a:pt x="55" y="162"/>
                  <a:pt x="58" y="164"/>
                </a:cubicBezTo>
                <a:cubicBezTo>
                  <a:pt x="57" y="167"/>
                  <a:pt x="55" y="171"/>
                  <a:pt x="54" y="174"/>
                </a:cubicBezTo>
                <a:close/>
                <a:moveTo>
                  <a:pt x="59" y="193"/>
                </a:moveTo>
                <a:cubicBezTo>
                  <a:pt x="62" y="183"/>
                  <a:pt x="66" y="174"/>
                  <a:pt x="69" y="164"/>
                </a:cubicBezTo>
                <a:cubicBezTo>
                  <a:pt x="71" y="163"/>
                  <a:pt x="72" y="163"/>
                  <a:pt x="74" y="162"/>
                </a:cubicBezTo>
                <a:cubicBezTo>
                  <a:pt x="79" y="159"/>
                  <a:pt x="84" y="157"/>
                  <a:pt x="89" y="154"/>
                </a:cubicBezTo>
                <a:cubicBezTo>
                  <a:pt x="71" y="186"/>
                  <a:pt x="71" y="186"/>
                  <a:pt x="71" y="186"/>
                </a:cubicBezTo>
                <a:cubicBezTo>
                  <a:pt x="67" y="188"/>
                  <a:pt x="63" y="191"/>
                  <a:pt x="59" y="193"/>
                </a:cubicBezTo>
                <a:close/>
                <a:moveTo>
                  <a:pt x="76" y="183"/>
                </a:moveTo>
                <a:cubicBezTo>
                  <a:pt x="82" y="173"/>
                  <a:pt x="88" y="162"/>
                  <a:pt x="93" y="152"/>
                </a:cubicBezTo>
                <a:cubicBezTo>
                  <a:pt x="99" y="149"/>
                  <a:pt x="104" y="146"/>
                  <a:pt x="110" y="143"/>
                </a:cubicBezTo>
                <a:cubicBezTo>
                  <a:pt x="106" y="153"/>
                  <a:pt x="101" y="163"/>
                  <a:pt x="96" y="173"/>
                </a:cubicBezTo>
                <a:cubicBezTo>
                  <a:pt x="89" y="176"/>
                  <a:pt x="83" y="180"/>
                  <a:pt x="76" y="183"/>
                </a:cubicBezTo>
                <a:close/>
                <a:moveTo>
                  <a:pt x="117" y="161"/>
                </a:moveTo>
                <a:cubicBezTo>
                  <a:pt x="100" y="170"/>
                  <a:pt x="100" y="170"/>
                  <a:pt x="100" y="170"/>
                </a:cubicBezTo>
                <a:cubicBezTo>
                  <a:pt x="105" y="161"/>
                  <a:pt x="110" y="151"/>
                  <a:pt x="113" y="141"/>
                </a:cubicBezTo>
                <a:cubicBezTo>
                  <a:pt x="122" y="137"/>
                  <a:pt x="130" y="133"/>
                  <a:pt x="138" y="128"/>
                </a:cubicBezTo>
                <a:cubicBezTo>
                  <a:pt x="132" y="139"/>
                  <a:pt x="126" y="149"/>
                  <a:pt x="120" y="159"/>
                </a:cubicBezTo>
                <a:cubicBezTo>
                  <a:pt x="119" y="160"/>
                  <a:pt x="118" y="160"/>
                  <a:pt x="117" y="161"/>
                </a:cubicBezTo>
                <a:close/>
                <a:moveTo>
                  <a:pt x="125" y="157"/>
                </a:moveTo>
                <a:cubicBezTo>
                  <a:pt x="131" y="147"/>
                  <a:pt x="136" y="136"/>
                  <a:pt x="142" y="126"/>
                </a:cubicBezTo>
                <a:cubicBezTo>
                  <a:pt x="148" y="123"/>
                  <a:pt x="154" y="120"/>
                  <a:pt x="160" y="116"/>
                </a:cubicBezTo>
                <a:cubicBezTo>
                  <a:pt x="155" y="126"/>
                  <a:pt x="150" y="136"/>
                  <a:pt x="145" y="145"/>
                </a:cubicBezTo>
                <a:cubicBezTo>
                  <a:pt x="139" y="150"/>
                  <a:pt x="132" y="153"/>
                  <a:pt x="125" y="157"/>
                </a:cubicBezTo>
                <a:close/>
                <a:moveTo>
                  <a:pt x="151" y="140"/>
                </a:moveTo>
                <a:cubicBezTo>
                  <a:pt x="162" y="119"/>
                  <a:pt x="162" y="119"/>
                  <a:pt x="162" y="119"/>
                </a:cubicBezTo>
                <a:cubicBezTo>
                  <a:pt x="160" y="126"/>
                  <a:pt x="156" y="134"/>
                  <a:pt x="151" y="140"/>
                </a:cubicBezTo>
                <a:close/>
                <a:moveTo>
                  <a:pt x="162" y="143"/>
                </a:moveTo>
                <a:cubicBezTo>
                  <a:pt x="162" y="143"/>
                  <a:pt x="162" y="142"/>
                  <a:pt x="161" y="142"/>
                </a:cubicBezTo>
                <a:cubicBezTo>
                  <a:pt x="166" y="135"/>
                  <a:pt x="170" y="128"/>
                  <a:pt x="173" y="119"/>
                </a:cubicBezTo>
                <a:cubicBezTo>
                  <a:pt x="175" y="133"/>
                  <a:pt x="177" y="146"/>
                  <a:pt x="179" y="160"/>
                </a:cubicBezTo>
                <a:cubicBezTo>
                  <a:pt x="178" y="163"/>
                  <a:pt x="177" y="166"/>
                  <a:pt x="176" y="168"/>
                </a:cubicBezTo>
                <a:cubicBezTo>
                  <a:pt x="172" y="160"/>
                  <a:pt x="167" y="152"/>
                  <a:pt x="162" y="143"/>
                </a:cubicBezTo>
                <a:close/>
                <a:moveTo>
                  <a:pt x="181" y="154"/>
                </a:moveTo>
                <a:cubicBezTo>
                  <a:pt x="175" y="116"/>
                  <a:pt x="175" y="116"/>
                  <a:pt x="175" y="116"/>
                </a:cubicBezTo>
                <a:cubicBezTo>
                  <a:pt x="175" y="116"/>
                  <a:pt x="175" y="115"/>
                  <a:pt x="174" y="115"/>
                </a:cubicBezTo>
                <a:cubicBezTo>
                  <a:pt x="174" y="115"/>
                  <a:pt x="175" y="114"/>
                  <a:pt x="175" y="114"/>
                </a:cubicBezTo>
                <a:cubicBezTo>
                  <a:pt x="185" y="141"/>
                  <a:pt x="185" y="141"/>
                  <a:pt x="185" y="141"/>
                </a:cubicBezTo>
                <a:cubicBezTo>
                  <a:pt x="184" y="145"/>
                  <a:pt x="182" y="149"/>
                  <a:pt x="181" y="154"/>
                </a:cubicBezTo>
                <a:close/>
                <a:moveTo>
                  <a:pt x="189" y="164"/>
                </a:moveTo>
                <a:cubicBezTo>
                  <a:pt x="190" y="159"/>
                  <a:pt x="192" y="154"/>
                  <a:pt x="194" y="149"/>
                </a:cubicBezTo>
                <a:cubicBezTo>
                  <a:pt x="196" y="148"/>
                  <a:pt x="197" y="147"/>
                  <a:pt x="199" y="146"/>
                </a:cubicBezTo>
                <a:cubicBezTo>
                  <a:pt x="236" y="95"/>
                  <a:pt x="236" y="95"/>
                  <a:pt x="236" y="95"/>
                </a:cubicBezTo>
                <a:cubicBezTo>
                  <a:pt x="223" y="119"/>
                  <a:pt x="206" y="142"/>
                  <a:pt x="189" y="164"/>
                </a:cubicBezTo>
                <a:close/>
                <a:moveTo>
                  <a:pt x="195" y="128"/>
                </a:moveTo>
                <a:cubicBezTo>
                  <a:pt x="191" y="119"/>
                  <a:pt x="188" y="110"/>
                  <a:pt x="184" y="101"/>
                </a:cubicBezTo>
                <a:cubicBezTo>
                  <a:pt x="184" y="100"/>
                  <a:pt x="183" y="99"/>
                  <a:pt x="183" y="98"/>
                </a:cubicBezTo>
                <a:cubicBezTo>
                  <a:pt x="181" y="95"/>
                  <a:pt x="177" y="92"/>
                  <a:pt x="173" y="94"/>
                </a:cubicBezTo>
                <a:cubicBezTo>
                  <a:pt x="145" y="109"/>
                  <a:pt x="118" y="124"/>
                  <a:pt x="90" y="138"/>
                </a:cubicBezTo>
                <a:cubicBezTo>
                  <a:pt x="84" y="141"/>
                  <a:pt x="78" y="145"/>
                  <a:pt x="72" y="148"/>
                </a:cubicBezTo>
                <a:cubicBezTo>
                  <a:pt x="62" y="152"/>
                  <a:pt x="60" y="147"/>
                  <a:pt x="54" y="139"/>
                </a:cubicBezTo>
                <a:cubicBezTo>
                  <a:pt x="46" y="129"/>
                  <a:pt x="38" y="119"/>
                  <a:pt x="31" y="109"/>
                </a:cubicBezTo>
                <a:cubicBezTo>
                  <a:pt x="74" y="97"/>
                  <a:pt x="111" y="66"/>
                  <a:pt x="156" y="58"/>
                </a:cubicBezTo>
                <a:cubicBezTo>
                  <a:pt x="159" y="57"/>
                  <a:pt x="161" y="53"/>
                  <a:pt x="160" y="50"/>
                </a:cubicBezTo>
                <a:cubicBezTo>
                  <a:pt x="157" y="39"/>
                  <a:pt x="153" y="28"/>
                  <a:pt x="148" y="17"/>
                </a:cubicBezTo>
                <a:cubicBezTo>
                  <a:pt x="182" y="29"/>
                  <a:pt x="216" y="40"/>
                  <a:pt x="250" y="53"/>
                </a:cubicBezTo>
                <a:cubicBezTo>
                  <a:pt x="231" y="78"/>
                  <a:pt x="213" y="103"/>
                  <a:pt x="195" y="128"/>
                </a:cubicBezTo>
                <a:close/>
              </a:path>
            </a:pathLst>
          </a:custGeom>
          <a:solidFill>
            <a:srgbClr val="1F4E79"/>
          </a:solidFill>
          <a:ln>
            <a:noFill/>
          </a:ln>
        </p:spPr>
        <p:txBody>
          <a:bodyPr vert="horz" wrap="square" lIns="68580" tIns="34290" rIns="68580" bIns="34290" numCol="1" anchor="t" anchorCtr="0" compatLnSpc="1"/>
          <a:lstStyle/>
          <a:p>
            <a:pPr>
              <a:defRPr/>
            </a:pPr>
            <a:endParaRPr lang="zh-CN" altLang="en-US" sz="1350">
              <a:solidFill>
                <a:srgbClr val="000000"/>
              </a:solidFill>
              <a:ea typeface="方正黑体_GBK"/>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3"/>
          <p:cNvSpPr txBox="1"/>
          <p:nvPr/>
        </p:nvSpPr>
        <p:spPr>
          <a:xfrm>
            <a:off x="6979850" y="4197511"/>
            <a:ext cx="1684414" cy="1910459"/>
          </a:xfrm>
          <a:prstGeom prst="rect">
            <a:avLst/>
          </a:prstGeom>
          <a:noFill/>
        </p:spPr>
        <p:txBody>
          <a:bodyPr wrap="square" lIns="0" tIns="0" rIns="68580" bIns="0" rtlCol="0" anchor="t">
            <a:spAutoFit/>
          </a:bodyPr>
          <a:lstStyle/>
          <a:p>
            <a:pPr lvl="0" algn="ctr">
              <a:lnSpc>
                <a:spcPct val="150000"/>
              </a:lnSpc>
              <a:buClrTx/>
              <a:buSzTx/>
              <a:buFontTx/>
            </a:pPr>
            <a:r>
              <a:rPr lang="zh-CN" altLang="en-US"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近年来，以“</a:t>
            </a:r>
            <a:r>
              <a:rPr lang="en-US" altLang="zh-CN"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5100</a:t>
            </a:r>
            <a:r>
              <a:rPr lang="zh-CN" altLang="en-US"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西藏冰川”、“昆仑山”为代表的高端水迅速崛起。</a:t>
            </a:r>
            <a:r>
              <a:rPr lang="en-US" altLang="zh-CN"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2015</a:t>
            </a:r>
            <a:r>
              <a:rPr lang="zh-CN" altLang="en-US"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年恒大集团、农夫山泉推出高价瓶装水；</a:t>
            </a:r>
            <a:r>
              <a:rPr lang="en-US" altLang="zh-CN"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2017</a:t>
            </a:r>
            <a:r>
              <a:rPr lang="zh-CN" altLang="en-US"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年上线</a:t>
            </a:r>
            <a:r>
              <a:rPr lang="en-US" altLang="zh-CN" sz="1050" b="1" dirty="0" err="1">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Valser</a:t>
            </a:r>
            <a:r>
              <a:rPr lang="zh-CN" altLang="en-US"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和 </a:t>
            </a:r>
            <a:r>
              <a:rPr lang="en-US" altLang="zh-CN" sz="1050" b="1" dirty="0" err="1">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Lifewater</a:t>
            </a:r>
            <a:r>
              <a:rPr lang="zh-CN" altLang="en-US"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等高端水品牌，高端水市场成为瓶装水行业新的战场。</a:t>
            </a:r>
            <a:endParaRPr lang="en-US" sz="1050" b="1" dirty="0">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0" name="文本框 17"/>
          <p:cNvSpPr/>
          <p:nvPr/>
        </p:nvSpPr>
        <p:spPr bwMode="auto">
          <a:xfrm>
            <a:off x="441416" y="3330980"/>
            <a:ext cx="1758495" cy="276999"/>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non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ctr">
              <a:buClrTx/>
              <a:buSzTx/>
              <a:buFontTx/>
            </a:pPr>
            <a:r>
              <a:rPr lang="zh-CN" altLang="en-US" b="1">
                <a:solidFill>
                  <a:schemeClr val="bg1"/>
                </a:solidFill>
                <a:latin typeface="方正黑体_GBK" panose="03000509000000000000" charset="-122"/>
                <a:ea typeface="方正黑体_GBK" panose="03000509000000000000" charset="-122"/>
                <a:cs typeface="方正黑体_GBK" panose="03000509000000000000" charset="-122"/>
                <a:sym typeface="+mn-ea"/>
              </a:rPr>
              <a:t>（</a:t>
            </a:r>
            <a:r>
              <a:rPr lang="en-US" altLang="zh-CN" b="1">
                <a:solidFill>
                  <a:schemeClr val="bg1"/>
                </a:solidFill>
                <a:latin typeface="方正黑体_GBK" panose="03000509000000000000" charset="-122"/>
                <a:ea typeface="方正黑体_GBK" panose="03000509000000000000" charset="-122"/>
                <a:cs typeface="方正黑体_GBK" panose="03000509000000000000" charset="-122"/>
                <a:sym typeface="+mn-ea"/>
              </a:rPr>
              <a:t>1</a:t>
            </a:r>
            <a:r>
              <a:rPr lang="zh-CN" altLang="en-US" b="1">
                <a:solidFill>
                  <a:schemeClr val="bg1"/>
                </a:solidFill>
                <a:latin typeface="方正黑体_GBK" panose="03000509000000000000" charset="-122"/>
                <a:ea typeface="方正黑体_GBK" panose="03000509000000000000" charset="-122"/>
                <a:cs typeface="方正黑体_GBK" panose="03000509000000000000" charset="-122"/>
                <a:sym typeface="+mn-ea"/>
              </a:rPr>
              <a:t>）起步发展期</a:t>
            </a:r>
            <a:endPar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16" name="文本框 2"/>
          <p:cNvSpPr/>
          <p:nvPr/>
        </p:nvSpPr>
        <p:spPr bwMode="auto">
          <a:xfrm>
            <a:off x="6828163" y="3334289"/>
            <a:ext cx="1989327" cy="276999"/>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non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ctr">
              <a:buClrTx/>
              <a:buSzTx/>
              <a:buFontTx/>
            </a:pPr>
            <a:r>
              <a:rPr lang="zh-CN" altLang="en-US" b="1">
                <a:solidFill>
                  <a:schemeClr val="bg1"/>
                </a:solidFill>
                <a:latin typeface="方正黑体_GBK" panose="03000509000000000000" charset="-122"/>
                <a:ea typeface="方正黑体_GBK" panose="03000509000000000000" charset="-122"/>
                <a:cs typeface="方正黑体_GBK" panose="03000509000000000000" charset="-122"/>
                <a:sym typeface="+mn-ea"/>
              </a:rPr>
              <a:t>（</a:t>
            </a:r>
            <a:r>
              <a:rPr lang="en-US" altLang="zh-CN" b="1">
                <a:solidFill>
                  <a:schemeClr val="bg1"/>
                </a:solidFill>
                <a:latin typeface="方正黑体_GBK" panose="03000509000000000000" charset="-122"/>
                <a:ea typeface="方正黑体_GBK" panose="03000509000000000000" charset="-122"/>
                <a:cs typeface="方正黑体_GBK" panose="03000509000000000000" charset="-122"/>
                <a:sym typeface="+mn-ea"/>
              </a:rPr>
              <a:t>4</a:t>
            </a:r>
            <a:r>
              <a:rPr lang="zh-CN" altLang="en-US" b="1">
                <a:solidFill>
                  <a:schemeClr val="bg1"/>
                </a:solidFill>
                <a:latin typeface="方正黑体_GBK" panose="03000509000000000000" charset="-122"/>
                <a:ea typeface="方正黑体_GBK" panose="03000509000000000000" charset="-122"/>
                <a:cs typeface="方正黑体_GBK" panose="03000509000000000000" charset="-122"/>
                <a:sym typeface="+mn-ea"/>
              </a:rPr>
              <a:t>）高端水发力期</a:t>
            </a:r>
            <a:endPar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15" name="任意多边形 16" descr="e7d195523061f1c0c30ee18c1b05f65d12b38e2533cb2ccdAE0CC34CB5CBEBFAEC353FED4DECE97C3E379FD1D933F5E4DC18EF8EA6B7A1130D5F6DE9DD2BE4B0A8C9126ACE5083D1F5A9E323B29CCFC7A096ECAD1D4825B0F838A58C83925B5DC07846AB227E2E481CEF25077FE19C60F274E7997CAF9AA8311953D2E5D67F59AE1E4D41CADA4107"/>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7619" y="2844083"/>
            <a:ext cx="417195" cy="417195"/>
          </a:xfrm>
          <a:prstGeom prst="rect">
            <a:avLst/>
          </a:prstGeom>
        </p:spPr>
      </p:pic>
      <p:grpSp>
        <p:nvGrpSpPr>
          <p:cNvPr id="4" name="组合 3">
            <a:extLst>
              <a:ext uri="{FF2B5EF4-FFF2-40B4-BE49-F238E27FC236}">
                <a16:creationId xmlns:a16="http://schemas.microsoft.com/office/drawing/2014/main" id="{9709F6DF-16FF-4E46-AFFB-F16E16BD7910}"/>
              </a:ext>
            </a:extLst>
          </p:cNvPr>
          <p:cNvGrpSpPr/>
          <p:nvPr/>
        </p:nvGrpSpPr>
        <p:grpSpPr>
          <a:xfrm>
            <a:off x="168685" y="477630"/>
            <a:ext cx="3352137" cy="1357273"/>
            <a:chOff x="135204" y="942975"/>
            <a:chExt cx="2498685" cy="1007652"/>
          </a:xfrm>
        </p:grpSpPr>
        <p:sp>
          <p:nvSpPr>
            <p:cNvPr id="8" name="矩形标注 7"/>
            <p:cNvSpPr/>
            <p:nvPr/>
          </p:nvSpPr>
          <p:spPr>
            <a:xfrm>
              <a:off x="541495" y="1192702"/>
              <a:ext cx="2092394" cy="440261"/>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9" name="矩形标注 8"/>
            <p:cNvSpPr/>
            <p:nvPr/>
          </p:nvSpPr>
          <p:spPr>
            <a:xfrm>
              <a:off x="312938" y="942975"/>
              <a:ext cx="1210586" cy="375298"/>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13" name="文本框 14"/>
            <p:cNvSpPr>
              <a:spLocks noChangeArrowheads="1"/>
            </p:cNvSpPr>
            <p:nvPr/>
          </p:nvSpPr>
          <p:spPr bwMode="auto">
            <a:xfrm>
              <a:off x="135204" y="1062711"/>
              <a:ext cx="1424464" cy="20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dirty="0">
                  <a:latin typeface="Times New Roman" panose="02020603050405020304" pitchFamily="18" charset="0"/>
                  <a:ea typeface="方正黑体_GBK" panose="03000509000000000000" charset="-122"/>
                  <a:cs typeface="Times New Roman" panose="02020603050405020304" pitchFamily="18" charset="0"/>
                </a:rPr>
                <a:t>01</a:t>
              </a:r>
              <a:r>
                <a:rPr lang="zh-CN" altLang="en-US" dirty="0">
                  <a:latin typeface="方正黑体_GBK" panose="03000509000000000000" charset="-122"/>
                  <a:ea typeface="方正黑体_GBK" panose="03000509000000000000" charset="-122"/>
                  <a:cs typeface="方正黑体_GBK" panose="03000509000000000000" charset="-122"/>
                </a:rPr>
                <a:t>调查背景</a:t>
              </a:r>
            </a:p>
          </p:txBody>
        </p:sp>
        <p:sp>
          <p:nvSpPr>
            <p:cNvPr id="14" name="文本框 16"/>
            <p:cNvSpPr txBox="1"/>
            <p:nvPr/>
          </p:nvSpPr>
          <p:spPr>
            <a:xfrm>
              <a:off x="568224" y="1304296"/>
              <a:ext cx="1982888" cy="646331"/>
            </a:xfrm>
            <a:prstGeom prst="rect">
              <a:avLst/>
            </a:prstGeom>
            <a:noFill/>
          </p:spPr>
          <p:txBody>
            <a:bodyPr wrap="square" rtlCol="0">
              <a:spAutoFit/>
            </a:bodyPr>
            <a:lstStyle/>
            <a:p>
              <a:pPr algn="ctr"/>
              <a:r>
                <a:rPr lang="en-US" altLang="zh-CN" b="1" dirty="0">
                  <a:solidFill>
                    <a:schemeClr val="bg1"/>
                  </a:solidFill>
                  <a:latin typeface="+mj-ea"/>
                  <a:ea typeface="+mj-ea"/>
                  <a:cs typeface="方正黑体_GBK" panose="03000509000000000000" charset="-122"/>
                </a:rPr>
                <a:t>1.4</a:t>
              </a:r>
              <a:r>
                <a:rPr lang="zh-CN" altLang="en-US" b="1" dirty="0">
                  <a:solidFill>
                    <a:schemeClr val="bg1"/>
                  </a:solidFill>
                  <a:latin typeface="+mj-ea"/>
                  <a:ea typeface="+mj-ea"/>
                  <a:cs typeface="方正黑体_GBK" panose="03000509000000000000" charset="-122"/>
                </a:rPr>
                <a:t>瓶装水的发展历程</a:t>
              </a:r>
            </a:p>
          </p:txBody>
        </p:sp>
      </p:grpSp>
      <p:grpSp>
        <p:nvGrpSpPr>
          <p:cNvPr id="23" name="Group 28"/>
          <p:cNvGrpSpPr>
            <a:grpSpLocks noChangeAspect="1"/>
          </p:cNvGrpSpPr>
          <p:nvPr/>
        </p:nvGrpSpPr>
        <p:grpSpPr bwMode="auto">
          <a:xfrm>
            <a:off x="6767285" y="3984374"/>
            <a:ext cx="1582103" cy="1772126"/>
            <a:chOff x="3253" y="1501"/>
            <a:chExt cx="1174" cy="1315"/>
          </a:xfrm>
          <a:solidFill>
            <a:srgbClr val="20558B"/>
          </a:solidFill>
        </p:grpSpPr>
        <p:sp>
          <p:nvSpPr>
            <p:cNvPr id="24" name="Freeform 29"/>
            <p:cNvSpPr>
              <a:spLocks noEditPoints="1"/>
            </p:cNvSpPr>
            <p:nvPr/>
          </p:nvSpPr>
          <p:spPr bwMode="auto">
            <a:xfrm>
              <a:off x="3379" y="2207"/>
              <a:ext cx="951" cy="349"/>
            </a:xfrm>
            <a:custGeom>
              <a:avLst/>
              <a:gdLst>
                <a:gd name="T0" fmla="*/ 323 w 354"/>
                <a:gd name="T1" fmla="*/ 91 h 130"/>
                <a:gd name="T2" fmla="*/ 233 w 354"/>
                <a:gd name="T3" fmla="*/ 125 h 130"/>
                <a:gd name="T4" fmla="*/ 105 w 354"/>
                <a:gd name="T5" fmla="*/ 123 h 130"/>
                <a:gd name="T6" fmla="*/ 0 w 354"/>
                <a:gd name="T7" fmla="*/ 106 h 130"/>
                <a:gd name="T8" fmla="*/ 51 w 354"/>
                <a:gd name="T9" fmla="*/ 0 h 130"/>
                <a:gd name="T10" fmla="*/ 140 w 354"/>
                <a:gd name="T11" fmla="*/ 6 h 130"/>
                <a:gd name="T12" fmla="*/ 289 w 354"/>
                <a:gd name="T13" fmla="*/ 7 h 130"/>
                <a:gd name="T14" fmla="*/ 354 w 354"/>
                <a:gd name="T15" fmla="*/ 10 h 130"/>
                <a:gd name="T16" fmla="*/ 336 w 354"/>
                <a:gd name="T17" fmla="*/ 13 h 130"/>
                <a:gd name="T18" fmla="*/ 252 w 354"/>
                <a:gd name="T19" fmla="*/ 10 h 130"/>
                <a:gd name="T20" fmla="*/ 130 w 354"/>
                <a:gd name="T21" fmla="*/ 9 h 130"/>
                <a:gd name="T22" fmla="*/ 7 w 354"/>
                <a:gd name="T23" fmla="*/ 101 h 130"/>
                <a:gd name="T24" fmla="*/ 62 w 354"/>
                <a:gd name="T25" fmla="*/ 115 h 130"/>
                <a:gd name="T26" fmla="*/ 307 w 354"/>
                <a:gd name="T27" fmla="*/ 111 h 130"/>
                <a:gd name="T28" fmla="*/ 306 w 354"/>
                <a:gd name="T29" fmla="*/ 94 h 130"/>
                <a:gd name="T30" fmla="*/ 319 w 354"/>
                <a:gd name="T31" fmla="*/ 88 h 130"/>
                <a:gd name="T32" fmla="*/ 316 w 354"/>
                <a:gd name="T33" fmla="*/ 69 h 130"/>
                <a:gd name="T34" fmla="*/ 315 w 354"/>
                <a:gd name="T35" fmla="*/ 60 h 130"/>
                <a:gd name="T36" fmla="*/ 339 w 354"/>
                <a:gd name="T37" fmla="*/ 45 h 130"/>
                <a:gd name="T38" fmla="*/ 339 w 354"/>
                <a:gd name="T39" fmla="*/ 38 h 130"/>
                <a:gd name="T40" fmla="*/ 331 w 354"/>
                <a:gd name="T41" fmla="*/ 20 h 130"/>
                <a:gd name="T42" fmla="*/ 348 w 354"/>
                <a:gd name="T43" fmla="*/ 19 h 130"/>
                <a:gd name="T44" fmla="*/ 337 w 354"/>
                <a:gd name="T45" fmla="*/ 34 h 130"/>
                <a:gd name="T46" fmla="*/ 340 w 354"/>
                <a:gd name="T47" fmla="*/ 29 h 130"/>
                <a:gd name="T48" fmla="*/ 326 w 354"/>
                <a:gd name="T49" fmla="*/ 35 h 130"/>
                <a:gd name="T50" fmla="*/ 332 w 354"/>
                <a:gd name="T51" fmla="*/ 33 h 130"/>
                <a:gd name="T52" fmla="*/ 326 w 354"/>
                <a:gd name="T53" fmla="*/ 35 h 130"/>
                <a:gd name="T54" fmla="*/ 330 w 354"/>
                <a:gd name="T55" fmla="*/ 56 h 130"/>
                <a:gd name="T56" fmla="*/ 330 w 354"/>
                <a:gd name="T57" fmla="*/ 56 h 130"/>
                <a:gd name="T58" fmla="*/ 323 w 354"/>
                <a:gd name="T59" fmla="*/ 51 h 130"/>
                <a:gd name="T60" fmla="*/ 326 w 354"/>
                <a:gd name="T61" fmla="*/ 59 h 130"/>
                <a:gd name="T62" fmla="*/ 323 w 354"/>
                <a:gd name="T63" fmla="*/ 51 h 130"/>
                <a:gd name="T64" fmla="*/ 313 w 354"/>
                <a:gd name="T65" fmla="*/ 83 h 130"/>
                <a:gd name="T66" fmla="*/ 313 w 354"/>
                <a:gd name="T67" fmla="*/ 83 h 130"/>
                <a:gd name="T68" fmla="*/ 304 w 354"/>
                <a:gd name="T69" fmla="*/ 105 h 130"/>
                <a:gd name="T70" fmla="*/ 304 w 354"/>
                <a:gd name="T71" fmla="*/ 10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4" h="130">
                  <a:moveTo>
                    <a:pt x="354" y="10"/>
                  </a:moveTo>
                  <a:cubicBezTo>
                    <a:pt x="350" y="39"/>
                    <a:pt x="335" y="67"/>
                    <a:pt x="323" y="91"/>
                  </a:cubicBezTo>
                  <a:cubicBezTo>
                    <a:pt x="315" y="107"/>
                    <a:pt x="307" y="119"/>
                    <a:pt x="297" y="130"/>
                  </a:cubicBezTo>
                  <a:cubicBezTo>
                    <a:pt x="276" y="130"/>
                    <a:pt x="254" y="126"/>
                    <a:pt x="233" y="125"/>
                  </a:cubicBezTo>
                  <a:cubicBezTo>
                    <a:pt x="212" y="125"/>
                    <a:pt x="191" y="125"/>
                    <a:pt x="170" y="125"/>
                  </a:cubicBezTo>
                  <a:cubicBezTo>
                    <a:pt x="148" y="125"/>
                    <a:pt x="127" y="124"/>
                    <a:pt x="105" y="123"/>
                  </a:cubicBezTo>
                  <a:cubicBezTo>
                    <a:pt x="83" y="123"/>
                    <a:pt x="62" y="118"/>
                    <a:pt x="40" y="115"/>
                  </a:cubicBezTo>
                  <a:cubicBezTo>
                    <a:pt x="24" y="114"/>
                    <a:pt x="11" y="119"/>
                    <a:pt x="0" y="106"/>
                  </a:cubicBezTo>
                  <a:cubicBezTo>
                    <a:pt x="4" y="87"/>
                    <a:pt x="13" y="68"/>
                    <a:pt x="22" y="50"/>
                  </a:cubicBezTo>
                  <a:cubicBezTo>
                    <a:pt x="30" y="32"/>
                    <a:pt x="38" y="13"/>
                    <a:pt x="51" y="0"/>
                  </a:cubicBezTo>
                  <a:cubicBezTo>
                    <a:pt x="69" y="4"/>
                    <a:pt x="88" y="1"/>
                    <a:pt x="107" y="2"/>
                  </a:cubicBezTo>
                  <a:cubicBezTo>
                    <a:pt x="118" y="2"/>
                    <a:pt x="129" y="5"/>
                    <a:pt x="140" y="6"/>
                  </a:cubicBezTo>
                  <a:cubicBezTo>
                    <a:pt x="150" y="6"/>
                    <a:pt x="160" y="5"/>
                    <a:pt x="170" y="6"/>
                  </a:cubicBezTo>
                  <a:cubicBezTo>
                    <a:pt x="210" y="7"/>
                    <a:pt x="250" y="8"/>
                    <a:pt x="289" y="7"/>
                  </a:cubicBezTo>
                  <a:cubicBezTo>
                    <a:pt x="303" y="6"/>
                    <a:pt x="317" y="7"/>
                    <a:pt x="333" y="7"/>
                  </a:cubicBezTo>
                  <a:cubicBezTo>
                    <a:pt x="341" y="8"/>
                    <a:pt x="346" y="6"/>
                    <a:pt x="354" y="10"/>
                  </a:cubicBezTo>
                  <a:close/>
                  <a:moveTo>
                    <a:pt x="336" y="13"/>
                  </a:moveTo>
                  <a:cubicBezTo>
                    <a:pt x="336" y="13"/>
                    <a:pt x="336" y="13"/>
                    <a:pt x="336" y="13"/>
                  </a:cubicBezTo>
                  <a:cubicBezTo>
                    <a:pt x="314" y="10"/>
                    <a:pt x="298" y="11"/>
                    <a:pt x="277" y="11"/>
                  </a:cubicBezTo>
                  <a:cubicBezTo>
                    <a:pt x="269" y="11"/>
                    <a:pt x="260" y="10"/>
                    <a:pt x="252" y="10"/>
                  </a:cubicBezTo>
                  <a:cubicBezTo>
                    <a:pt x="243" y="10"/>
                    <a:pt x="235" y="12"/>
                    <a:pt x="227" y="11"/>
                  </a:cubicBezTo>
                  <a:cubicBezTo>
                    <a:pt x="196" y="11"/>
                    <a:pt x="162" y="12"/>
                    <a:pt x="130" y="9"/>
                  </a:cubicBezTo>
                  <a:cubicBezTo>
                    <a:pt x="100" y="7"/>
                    <a:pt x="71" y="2"/>
                    <a:pt x="46" y="10"/>
                  </a:cubicBezTo>
                  <a:cubicBezTo>
                    <a:pt x="33" y="40"/>
                    <a:pt x="16" y="65"/>
                    <a:pt x="7" y="101"/>
                  </a:cubicBezTo>
                  <a:cubicBezTo>
                    <a:pt x="12" y="115"/>
                    <a:pt x="33" y="110"/>
                    <a:pt x="52" y="112"/>
                  </a:cubicBezTo>
                  <a:cubicBezTo>
                    <a:pt x="55" y="113"/>
                    <a:pt x="59" y="114"/>
                    <a:pt x="62" y="115"/>
                  </a:cubicBezTo>
                  <a:cubicBezTo>
                    <a:pt x="123" y="124"/>
                    <a:pt x="201" y="116"/>
                    <a:pt x="257" y="123"/>
                  </a:cubicBezTo>
                  <a:cubicBezTo>
                    <a:pt x="280" y="125"/>
                    <a:pt x="298" y="128"/>
                    <a:pt x="307" y="111"/>
                  </a:cubicBezTo>
                  <a:cubicBezTo>
                    <a:pt x="303" y="110"/>
                    <a:pt x="299" y="112"/>
                    <a:pt x="297" y="109"/>
                  </a:cubicBezTo>
                  <a:cubicBezTo>
                    <a:pt x="300" y="103"/>
                    <a:pt x="301" y="97"/>
                    <a:pt x="306" y="94"/>
                  </a:cubicBezTo>
                  <a:cubicBezTo>
                    <a:pt x="310" y="91"/>
                    <a:pt x="315" y="98"/>
                    <a:pt x="317" y="92"/>
                  </a:cubicBezTo>
                  <a:cubicBezTo>
                    <a:pt x="317" y="90"/>
                    <a:pt x="319" y="90"/>
                    <a:pt x="319" y="88"/>
                  </a:cubicBezTo>
                  <a:cubicBezTo>
                    <a:pt x="317" y="84"/>
                    <a:pt x="310" y="88"/>
                    <a:pt x="308" y="84"/>
                  </a:cubicBezTo>
                  <a:cubicBezTo>
                    <a:pt x="311" y="79"/>
                    <a:pt x="313" y="73"/>
                    <a:pt x="316" y="69"/>
                  </a:cubicBezTo>
                  <a:cubicBezTo>
                    <a:pt x="321" y="75"/>
                    <a:pt x="328" y="67"/>
                    <a:pt x="332" y="63"/>
                  </a:cubicBezTo>
                  <a:cubicBezTo>
                    <a:pt x="325" y="61"/>
                    <a:pt x="321" y="63"/>
                    <a:pt x="315" y="60"/>
                  </a:cubicBezTo>
                  <a:cubicBezTo>
                    <a:pt x="317" y="55"/>
                    <a:pt x="320" y="50"/>
                    <a:pt x="323" y="46"/>
                  </a:cubicBezTo>
                  <a:cubicBezTo>
                    <a:pt x="329" y="47"/>
                    <a:pt x="334" y="45"/>
                    <a:pt x="339" y="45"/>
                  </a:cubicBezTo>
                  <a:cubicBezTo>
                    <a:pt x="341" y="39"/>
                    <a:pt x="347" y="29"/>
                    <a:pt x="344" y="25"/>
                  </a:cubicBezTo>
                  <a:cubicBezTo>
                    <a:pt x="342" y="30"/>
                    <a:pt x="340" y="34"/>
                    <a:pt x="339" y="38"/>
                  </a:cubicBezTo>
                  <a:cubicBezTo>
                    <a:pt x="331" y="34"/>
                    <a:pt x="326" y="42"/>
                    <a:pt x="320" y="36"/>
                  </a:cubicBezTo>
                  <a:cubicBezTo>
                    <a:pt x="323" y="30"/>
                    <a:pt x="327" y="24"/>
                    <a:pt x="331" y="20"/>
                  </a:cubicBezTo>
                  <a:cubicBezTo>
                    <a:pt x="334" y="25"/>
                    <a:pt x="340" y="21"/>
                    <a:pt x="344" y="20"/>
                  </a:cubicBezTo>
                  <a:cubicBezTo>
                    <a:pt x="346" y="20"/>
                    <a:pt x="348" y="21"/>
                    <a:pt x="348" y="19"/>
                  </a:cubicBezTo>
                  <a:cubicBezTo>
                    <a:pt x="350" y="8"/>
                    <a:pt x="340" y="13"/>
                    <a:pt x="336" y="13"/>
                  </a:cubicBezTo>
                  <a:close/>
                  <a:moveTo>
                    <a:pt x="337" y="34"/>
                  </a:moveTo>
                  <a:cubicBezTo>
                    <a:pt x="337" y="34"/>
                    <a:pt x="337" y="34"/>
                    <a:pt x="337" y="34"/>
                  </a:cubicBezTo>
                  <a:cubicBezTo>
                    <a:pt x="338" y="33"/>
                    <a:pt x="339" y="31"/>
                    <a:pt x="340" y="29"/>
                  </a:cubicBezTo>
                  <a:cubicBezTo>
                    <a:pt x="336" y="27"/>
                    <a:pt x="334" y="33"/>
                    <a:pt x="337" y="34"/>
                  </a:cubicBezTo>
                  <a:close/>
                  <a:moveTo>
                    <a:pt x="326" y="35"/>
                  </a:moveTo>
                  <a:cubicBezTo>
                    <a:pt x="326" y="35"/>
                    <a:pt x="326" y="35"/>
                    <a:pt x="326" y="35"/>
                  </a:cubicBezTo>
                  <a:cubicBezTo>
                    <a:pt x="329" y="36"/>
                    <a:pt x="330" y="34"/>
                    <a:pt x="332" y="33"/>
                  </a:cubicBezTo>
                  <a:cubicBezTo>
                    <a:pt x="328" y="33"/>
                    <a:pt x="331" y="29"/>
                    <a:pt x="332" y="28"/>
                  </a:cubicBezTo>
                  <a:cubicBezTo>
                    <a:pt x="327" y="26"/>
                    <a:pt x="327" y="32"/>
                    <a:pt x="326" y="35"/>
                  </a:cubicBezTo>
                  <a:close/>
                  <a:moveTo>
                    <a:pt x="330" y="56"/>
                  </a:moveTo>
                  <a:cubicBezTo>
                    <a:pt x="330" y="56"/>
                    <a:pt x="330" y="56"/>
                    <a:pt x="330" y="56"/>
                  </a:cubicBezTo>
                  <a:cubicBezTo>
                    <a:pt x="333" y="57"/>
                    <a:pt x="337" y="52"/>
                    <a:pt x="335" y="50"/>
                  </a:cubicBezTo>
                  <a:cubicBezTo>
                    <a:pt x="333" y="52"/>
                    <a:pt x="331" y="52"/>
                    <a:pt x="330" y="56"/>
                  </a:cubicBezTo>
                  <a:close/>
                  <a:moveTo>
                    <a:pt x="323" y="51"/>
                  </a:moveTo>
                  <a:cubicBezTo>
                    <a:pt x="323" y="51"/>
                    <a:pt x="323" y="51"/>
                    <a:pt x="323" y="51"/>
                  </a:cubicBezTo>
                  <a:cubicBezTo>
                    <a:pt x="323" y="55"/>
                    <a:pt x="319" y="56"/>
                    <a:pt x="321" y="59"/>
                  </a:cubicBezTo>
                  <a:cubicBezTo>
                    <a:pt x="323" y="60"/>
                    <a:pt x="324" y="59"/>
                    <a:pt x="326" y="59"/>
                  </a:cubicBezTo>
                  <a:cubicBezTo>
                    <a:pt x="322" y="54"/>
                    <a:pt x="331" y="53"/>
                    <a:pt x="327" y="49"/>
                  </a:cubicBezTo>
                  <a:cubicBezTo>
                    <a:pt x="326" y="51"/>
                    <a:pt x="324" y="50"/>
                    <a:pt x="323" y="51"/>
                  </a:cubicBezTo>
                  <a:close/>
                  <a:moveTo>
                    <a:pt x="313" y="83"/>
                  </a:moveTo>
                  <a:cubicBezTo>
                    <a:pt x="313" y="83"/>
                    <a:pt x="313" y="83"/>
                    <a:pt x="313" y="83"/>
                  </a:cubicBezTo>
                  <a:cubicBezTo>
                    <a:pt x="316" y="84"/>
                    <a:pt x="319" y="82"/>
                    <a:pt x="318" y="80"/>
                  </a:cubicBezTo>
                  <a:cubicBezTo>
                    <a:pt x="315" y="79"/>
                    <a:pt x="314" y="80"/>
                    <a:pt x="313" y="83"/>
                  </a:cubicBezTo>
                  <a:close/>
                  <a:moveTo>
                    <a:pt x="304" y="105"/>
                  </a:moveTo>
                  <a:cubicBezTo>
                    <a:pt x="304" y="105"/>
                    <a:pt x="304" y="105"/>
                    <a:pt x="304" y="105"/>
                  </a:cubicBezTo>
                  <a:cubicBezTo>
                    <a:pt x="306" y="107"/>
                    <a:pt x="309" y="101"/>
                    <a:pt x="307" y="99"/>
                  </a:cubicBezTo>
                  <a:cubicBezTo>
                    <a:pt x="306" y="101"/>
                    <a:pt x="304" y="102"/>
                    <a:pt x="304"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25" name="Freeform 30"/>
            <p:cNvSpPr>
              <a:spLocks noEditPoints="1"/>
            </p:cNvSpPr>
            <p:nvPr/>
          </p:nvSpPr>
          <p:spPr bwMode="auto">
            <a:xfrm>
              <a:off x="4163" y="2250"/>
              <a:ext cx="76" cy="62"/>
            </a:xfrm>
            <a:custGeom>
              <a:avLst/>
              <a:gdLst>
                <a:gd name="T0" fmla="*/ 28 w 28"/>
                <a:gd name="T1" fmla="*/ 6 h 23"/>
                <a:gd name="T2" fmla="*/ 22 w 28"/>
                <a:gd name="T3" fmla="*/ 21 h 23"/>
                <a:gd name="T4" fmla="*/ 0 w 28"/>
                <a:gd name="T5" fmla="*/ 21 h 23"/>
                <a:gd name="T6" fmla="*/ 4 w 28"/>
                <a:gd name="T7" fmla="*/ 6 h 23"/>
                <a:gd name="T8" fmla="*/ 28 w 28"/>
                <a:gd name="T9" fmla="*/ 6 h 23"/>
                <a:gd name="T10" fmla="*/ 15 w 28"/>
                <a:gd name="T11" fmla="*/ 18 h 23"/>
                <a:gd name="T12" fmla="*/ 15 w 28"/>
                <a:gd name="T13" fmla="*/ 18 h 23"/>
                <a:gd name="T14" fmla="*/ 20 w 28"/>
                <a:gd name="T15" fmla="*/ 9 h 23"/>
                <a:gd name="T16" fmla="*/ 15 w 28"/>
                <a:gd name="T17" fmla="*/ 18 h 23"/>
                <a:gd name="T18" fmla="*/ 7 w 28"/>
                <a:gd name="T19" fmla="*/ 19 h 23"/>
                <a:gd name="T20" fmla="*/ 7 w 28"/>
                <a:gd name="T21" fmla="*/ 19 h 23"/>
                <a:gd name="T22" fmla="*/ 14 w 28"/>
                <a:gd name="T23" fmla="*/ 11 h 23"/>
                <a:gd name="T24" fmla="*/ 7 w 28"/>
                <a:gd name="T25"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23">
                  <a:moveTo>
                    <a:pt x="28" y="6"/>
                  </a:moveTo>
                  <a:cubicBezTo>
                    <a:pt x="27" y="12"/>
                    <a:pt x="23" y="13"/>
                    <a:pt x="22" y="21"/>
                  </a:cubicBezTo>
                  <a:cubicBezTo>
                    <a:pt x="16" y="20"/>
                    <a:pt x="10" y="23"/>
                    <a:pt x="0" y="21"/>
                  </a:cubicBezTo>
                  <a:cubicBezTo>
                    <a:pt x="1" y="16"/>
                    <a:pt x="8" y="10"/>
                    <a:pt x="4" y="6"/>
                  </a:cubicBezTo>
                  <a:cubicBezTo>
                    <a:pt x="9" y="0"/>
                    <a:pt x="17" y="4"/>
                    <a:pt x="28" y="6"/>
                  </a:cubicBezTo>
                  <a:close/>
                  <a:moveTo>
                    <a:pt x="15" y="18"/>
                  </a:moveTo>
                  <a:cubicBezTo>
                    <a:pt x="15" y="18"/>
                    <a:pt x="15" y="18"/>
                    <a:pt x="15" y="18"/>
                  </a:cubicBezTo>
                  <a:cubicBezTo>
                    <a:pt x="19" y="20"/>
                    <a:pt x="24" y="9"/>
                    <a:pt x="20" y="9"/>
                  </a:cubicBezTo>
                  <a:cubicBezTo>
                    <a:pt x="19" y="13"/>
                    <a:pt x="16" y="13"/>
                    <a:pt x="15" y="18"/>
                  </a:cubicBezTo>
                  <a:close/>
                  <a:moveTo>
                    <a:pt x="7" y="19"/>
                  </a:moveTo>
                  <a:cubicBezTo>
                    <a:pt x="7" y="19"/>
                    <a:pt x="7" y="19"/>
                    <a:pt x="7" y="19"/>
                  </a:cubicBezTo>
                  <a:cubicBezTo>
                    <a:pt x="10" y="18"/>
                    <a:pt x="12" y="13"/>
                    <a:pt x="14" y="11"/>
                  </a:cubicBezTo>
                  <a:cubicBezTo>
                    <a:pt x="9" y="9"/>
                    <a:pt x="8" y="14"/>
                    <a:pt x="7"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26" name="Freeform 31"/>
            <p:cNvSpPr>
              <a:spLocks noEditPoints="1"/>
            </p:cNvSpPr>
            <p:nvPr/>
          </p:nvSpPr>
          <p:spPr bwMode="auto">
            <a:xfrm>
              <a:off x="4072" y="2253"/>
              <a:ext cx="94" cy="61"/>
            </a:xfrm>
            <a:custGeom>
              <a:avLst/>
              <a:gdLst>
                <a:gd name="T0" fmla="*/ 33 w 35"/>
                <a:gd name="T1" fmla="*/ 1 h 23"/>
                <a:gd name="T2" fmla="*/ 29 w 35"/>
                <a:gd name="T3" fmla="*/ 8 h 23"/>
                <a:gd name="T4" fmla="*/ 25 w 35"/>
                <a:gd name="T5" fmla="*/ 23 h 23"/>
                <a:gd name="T6" fmla="*/ 0 w 35"/>
                <a:gd name="T7" fmla="*/ 21 h 23"/>
                <a:gd name="T8" fmla="*/ 9 w 35"/>
                <a:gd name="T9" fmla="*/ 1 h 23"/>
                <a:gd name="T10" fmla="*/ 33 w 35"/>
                <a:gd name="T11" fmla="*/ 1 h 23"/>
                <a:gd name="T12" fmla="*/ 10 w 35"/>
                <a:gd name="T13" fmla="*/ 9 h 23"/>
                <a:gd name="T14" fmla="*/ 10 w 35"/>
                <a:gd name="T15" fmla="*/ 9 h 23"/>
                <a:gd name="T16" fmla="*/ 16 w 35"/>
                <a:gd name="T17" fmla="*/ 6 h 23"/>
                <a:gd name="T18" fmla="*/ 10 w 35"/>
                <a:gd name="T19" fmla="*/ 9 h 23"/>
                <a:gd name="T20" fmla="*/ 17 w 35"/>
                <a:gd name="T21" fmla="*/ 18 h 23"/>
                <a:gd name="T22" fmla="*/ 17 w 35"/>
                <a:gd name="T23" fmla="*/ 18 h 23"/>
                <a:gd name="T24" fmla="*/ 23 w 35"/>
                <a:gd name="T25" fmla="*/ 18 h 23"/>
                <a:gd name="T26" fmla="*/ 24 w 35"/>
                <a:gd name="T27" fmla="*/ 14 h 23"/>
                <a:gd name="T28" fmla="*/ 17 w 35"/>
                <a:gd name="T29" fmla="*/ 18 h 23"/>
                <a:gd name="T30" fmla="*/ 7 w 35"/>
                <a:gd name="T31" fmla="*/ 17 h 23"/>
                <a:gd name="T32" fmla="*/ 7 w 35"/>
                <a:gd name="T33" fmla="*/ 17 h 23"/>
                <a:gd name="T34" fmla="*/ 13 w 35"/>
                <a:gd name="T35" fmla="*/ 12 h 23"/>
                <a:gd name="T36" fmla="*/ 8 w 35"/>
                <a:gd name="T37" fmla="*/ 11 h 23"/>
                <a:gd name="T38" fmla="*/ 7 w 35"/>
                <a:gd name="T39"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3">
                  <a:moveTo>
                    <a:pt x="33" y="1"/>
                  </a:moveTo>
                  <a:cubicBezTo>
                    <a:pt x="35" y="4"/>
                    <a:pt x="29" y="4"/>
                    <a:pt x="29" y="8"/>
                  </a:cubicBezTo>
                  <a:cubicBezTo>
                    <a:pt x="29" y="13"/>
                    <a:pt x="28" y="20"/>
                    <a:pt x="25" y="23"/>
                  </a:cubicBezTo>
                  <a:cubicBezTo>
                    <a:pt x="15" y="20"/>
                    <a:pt x="8" y="22"/>
                    <a:pt x="0" y="21"/>
                  </a:cubicBezTo>
                  <a:cubicBezTo>
                    <a:pt x="3" y="14"/>
                    <a:pt x="6" y="7"/>
                    <a:pt x="9" y="1"/>
                  </a:cubicBezTo>
                  <a:cubicBezTo>
                    <a:pt x="19" y="4"/>
                    <a:pt x="24" y="0"/>
                    <a:pt x="33" y="1"/>
                  </a:cubicBezTo>
                  <a:close/>
                  <a:moveTo>
                    <a:pt x="10" y="9"/>
                  </a:moveTo>
                  <a:cubicBezTo>
                    <a:pt x="10" y="9"/>
                    <a:pt x="10" y="9"/>
                    <a:pt x="10" y="9"/>
                  </a:cubicBezTo>
                  <a:cubicBezTo>
                    <a:pt x="13" y="10"/>
                    <a:pt x="15" y="8"/>
                    <a:pt x="16" y="6"/>
                  </a:cubicBezTo>
                  <a:cubicBezTo>
                    <a:pt x="13" y="6"/>
                    <a:pt x="11" y="7"/>
                    <a:pt x="10" y="9"/>
                  </a:cubicBezTo>
                  <a:close/>
                  <a:moveTo>
                    <a:pt x="17" y="18"/>
                  </a:moveTo>
                  <a:cubicBezTo>
                    <a:pt x="17" y="18"/>
                    <a:pt x="17" y="18"/>
                    <a:pt x="17" y="18"/>
                  </a:cubicBezTo>
                  <a:cubicBezTo>
                    <a:pt x="20" y="19"/>
                    <a:pt x="22" y="19"/>
                    <a:pt x="23" y="18"/>
                  </a:cubicBezTo>
                  <a:cubicBezTo>
                    <a:pt x="23" y="17"/>
                    <a:pt x="24" y="15"/>
                    <a:pt x="24" y="14"/>
                  </a:cubicBezTo>
                  <a:cubicBezTo>
                    <a:pt x="21" y="14"/>
                    <a:pt x="18" y="15"/>
                    <a:pt x="17" y="18"/>
                  </a:cubicBezTo>
                  <a:close/>
                  <a:moveTo>
                    <a:pt x="7" y="17"/>
                  </a:moveTo>
                  <a:cubicBezTo>
                    <a:pt x="7" y="17"/>
                    <a:pt x="7" y="17"/>
                    <a:pt x="7" y="17"/>
                  </a:cubicBezTo>
                  <a:cubicBezTo>
                    <a:pt x="11" y="19"/>
                    <a:pt x="12" y="16"/>
                    <a:pt x="13" y="12"/>
                  </a:cubicBezTo>
                  <a:cubicBezTo>
                    <a:pt x="10" y="12"/>
                    <a:pt x="10" y="14"/>
                    <a:pt x="8" y="11"/>
                  </a:cubicBezTo>
                  <a:cubicBezTo>
                    <a:pt x="8" y="13"/>
                    <a:pt x="7" y="15"/>
                    <a:pt x="7"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27" name="Freeform 32"/>
            <p:cNvSpPr>
              <a:spLocks noEditPoints="1"/>
            </p:cNvSpPr>
            <p:nvPr/>
          </p:nvSpPr>
          <p:spPr bwMode="auto">
            <a:xfrm>
              <a:off x="3992" y="2245"/>
              <a:ext cx="83" cy="67"/>
            </a:xfrm>
            <a:custGeom>
              <a:avLst/>
              <a:gdLst>
                <a:gd name="T0" fmla="*/ 31 w 31"/>
                <a:gd name="T1" fmla="*/ 5 h 25"/>
                <a:gd name="T2" fmla="*/ 23 w 31"/>
                <a:gd name="T3" fmla="*/ 25 h 25"/>
                <a:gd name="T4" fmla="*/ 2 w 31"/>
                <a:gd name="T5" fmla="*/ 22 h 25"/>
                <a:gd name="T6" fmla="*/ 5 w 31"/>
                <a:gd name="T7" fmla="*/ 13 h 25"/>
                <a:gd name="T8" fmla="*/ 6 w 31"/>
                <a:gd name="T9" fmla="*/ 5 h 25"/>
                <a:gd name="T10" fmla="*/ 31 w 31"/>
                <a:gd name="T11" fmla="*/ 5 h 25"/>
                <a:gd name="T12" fmla="*/ 8 w 31"/>
                <a:gd name="T13" fmla="*/ 19 h 25"/>
                <a:gd name="T14" fmla="*/ 8 w 31"/>
                <a:gd name="T15" fmla="*/ 19 h 25"/>
                <a:gd name="T16" fmla="*/ 13 w 31"/>
                <a:gd name="T17" fmla="*/ 18 h 25"/>
                <a:gd name="T18" fmla="*/ 12 w 31"/>
                <a:gd name="T19" fmla="*/ 12 h 25"/>
                <a:gd name="T20" fmla="*/ 15 w 31"/>
                <a:gd name="T21" fmla="*/ 10 h 25"/>
                <a:gd name="T22" fmla="*/ 8 w 31"/>
                <a:gd name="T23" fmla="*/ 19 h 25"/>
                <a:gd name="T24" fmla="*/ 16 w 31"/>
                <a:gd name="T25" fmla="*/ 20 h 25"/>
                <a:gd name="T26" fmla="*/ 16 w 31"/>
                <a:gd name="T27" fmla="*/ 20 h 25"/>
                <a:gd name="T28" fmla="*/ 22 w 31"/>
                <a:gd name="T29" fmla="*/ 18 h 25"/>
                <a:gd name="T30" fmla="*/ 19 w 31"/>
                <a:gd name="T31" fmla="*/ 16 h 25"/>
                <a:gd name="T32" fmla="*/ 16 w 31"/>
                <a:gd name="T33"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5">
                  <a:moveTo>
                    <a:pt x="31" y="5"/>
                  </a:moveTo>
                  <a:cubicBezTo>
                    <a:pt x="28" y="11"/>
                    <a:pt x="26" y="18"/>
                    <a:pt x="23" y="25"/>
                  </a:cubicBezTo>
                  <a:cubicBezTo>
                    <a:pt x="18" y="24"/>
                    <a:pt x="9" y="23"/>
                    <a:pt x="2" y="22"/>
                  </a:cubicBezTo>
                  <a:cubicBezTo>
                    <a:pt x="0" y="20"/>
                    <a:pt x="3" y="15"/>
                    <a:pt x="5" y="13"/>
                  </a:cubicBezTo>
                  <a:cubicBezTo>
                    <a:pt x="8" y="8"/>
                    <a:pt x="2" y="7"/>
                    <a:pt x="6" y="5"/>
                  </a:cubicBezTo>
                  <a:cubicBezTo>
                    <a:pt x="14" y="5"/>
                    <a:pt x="24" y="0"/>
                    <a:pt x="31" y="5"/>
                  </a:cubicBezTo>
                  <a:close/>
                  <a:moveTo>
                    <a:pt x="8" y="19"/>
                  </a:moveTo>
                  <a:cubicBezTo>
                    <a:pt x="8" y="19"/>
                    <a:pt x="8" y="19"/>
                    <a:pt x="8" y="19"/>
                  </a:cubicBezTo>
                  <a:cubicBezTo>
                    <a:pt x="11" y="21"/>
                    <a:pt x="11" y="18"/>
                    <a:pt x="13" y="18"/>
                  </a:cubicBezTo>
                  <a:cubicBezTo>
                    <a:pt x="15" y="15"/>
                    <a:pt x="11" y="15"/>
                    <a:pt x="12" y="12"/>
                  </a:cubicBezTo>
                  <a:cubicBezTo>
                    <a:pt x="13" y="12"/>
                    <a:pt x="14" y="11"/>
                    <a:pt x="15" y="10"/>
                  </a:cubicBezTo>
                  <a:cubicBezTo>
                    <a:pt x="10" y="9"/>
                    <a:pt x="6" y="15"/>
                    <a:pt x="8" y="19"/>
                  </a:cubicBezTo>
                  <a:close/>
                  <a:moveTo>
                    <a:pt x="16" y="20"/>
                  </a:moveTo>
                  <a:cubicBezTo>
                    <a:pt x="16" y="20"/>
                    <a:pt x="16" y="20"/>
                    <a:pt x="16" y="20"/>
                  </a:cubicBezTo>
                  <a:cubicBezTo>
                    <a:pt x="20" y="22"/>
                    <a:pt x="21" y="20"/>
                    <a:pt x="22" y="18"/>
                  </a:cubicBezTo>
                  <a:cubicBezTo>
                    <a:pt x="21" y="17"/>
                    <a:pt x="21" y="16"/>
                    <a:pt x="19" y="16"/>
                  </a:cubicBezTo>
                  <a:cubicBezTo>
                    <a:pt x="18" y="17"/>
                    <a:pt x="17" y="18"/>
                    <a:pt x="1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28" name="Freeform 33"/>
            <p:cNvSpPr>
              <a:spLocks noEditPoints="1"/>
            </p:cNvSpPr>
            <p:nvPr/>
          </p:nvSpPr>
          <p:spPr bwMode="auto">
            <a:xfrm>
              <a:off x="3922" y="2255"/>
              <a:ext cx="75" cy="54"/>
            </a:xfrm>
            <a:custGeom>
              <a:avLst/>
              <a:gdLst>
                <a:gd name="T0" fmla="*/ 27 w 28"/>
                <a:gd name="T1" fmla="*/ 0 h 20"/>
                <a:gd name="T2" fmla="*/ 20 w 28"/>
                <a:gd name="T3" fmla="*/ 18 h 20"/>
                <a:gd name="T4" fmla="*/ 0 w 28"/>
                <a:gd name="T5" fmla="*/ 18 h 20"/>
                <a:gd name="T6" fmla="*/ 6 w 28"/>
                <a:gd name="T7" fmla="*/ 1 h 20"/>
                <a:gd name="T8" fmla="*/ 27 w 28"/>
                <a:gd name="T9" fmla="*/ 0 h 20"/>
                <a:gd name="T10" fmla="*/ 11 w 28"/>
                <a:gd name="T11" fmla="*/ 17 h 20"/>
                <a:gd name="T12" fmla="*/ 11 w 28"/>
                <a:gd name="T13" fmla="*/ 17 h 20"/>
                <a:gd name="T14" fmla="*/ 16 w 28"/>
                <a:gd name="T15" fmla="*/ 13 h 20"/>
                <a:gd name="T16" fmla="*/ 11 w 28"/>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0">
                  <a:moveTo>
                    <a:pt x="27" y="0"/>
                  </a:moveTo>
                  <a:cubicBezTo>
                    <a:pt x="28" y="5"/>
                    <a:pt x="19" y="8"/>
                    <a:pt x="20" y="18"/>
                  </a:cubicBezTo>
                  <a:cubicBezTo>
                    <a:pt x="14" y="20"/>
                    <a:pt x="8" y="20"/>
                    <a:pt x="0" y="18"/>
                  </a:cubicBezTo>
                  <a:cubicBezTo>
                    <a:pt x="1" y="11"/>
                    <a:pt x="5" y="9"/>
                    <a:pt x="6" y="1"/>
                  </a:cubicBezTo>
                  <a:cubicBezTo>
                    <a:pt x="13" y="0"/>
                    <a:pt x="20" y="0"/>
                    <a:pt x="27" y="0"/>
                  </a:cubicBezTo>
                  <a:close/>
                  <a:moveTo>
                    <a:pt x="11" y="17"/>
                  </a:moveTo>
                  <a:cubicBezTo>
                    <a:pt x="11" y="17"/>
                    <a:pt x="11" y="17"/>
                    <a:pt x="11" y="17"/>
                  </a:cubicBezTo>
                  <a:cubicBezTo>
                    <a:pt x="13" y="17"/>
                    <a:pt x="15" y="16"/>
                    <a:pt x="16" y="13"/>
                  </a:cubicBezTo>
                  <a:cubicBezTo>
                    <a:pt x="13" y="13"/>
                    <a:pt x="11" y="13"/>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29" name="Freeform 34"/>
            <p:cNvSpPr>
              <a:spLocks noEditPoints="1"/>
            </p:cNvSpPr>
            <p:nvPr/>
          </p:nvSpPr>
          <p:spPr bwMode="auto">
            <a:xfrm>
              <a:off x="4150" y="2320"/>
              <a:ext cx="73" cy="56"/>
            </a:xfrm>
            <a:custGeom>
              <a:avLst/>
              <a:gdLst>
                <a:gd name="T0" fmla="*/ 26 w 27"/>
                <a:gd name="T1" fmla="*/ 2 h 21"/>
                <a:gd name="T2" fmla="*/ 19 w 27"/>
                <a:gd name="T3" fmla="*/ 20 h 21"/>
                <a:gd name="T4" fmla="*/ 0 w 27"/>
                <a:gd name="T5" fmla="*/ 20 h 21"/>
                <a:gd name="T6" fmla="*/ 4 w 27"/>
                <a:gd name="T7" fmla="*/ 5 h 21"/>
                <a:gd name="T8" fmla="*/ 26 w 27"/>
                <a:gd name="T9" fmla="*/ 2 h 21"/>
                <a:gd name="T10" fmla="*/ 17 w 27"/>
                <a:gd name="T11" fmla="*/ 11 h 21"/>
                <a:gd name="T12" fmla="*/ 17 w 27"/>
                <a:gd name="T13" fmla="*/ 11 h 21"/>
                <a:gd name="T14" fmla="*/ 22 w 27"/>
                <a:gd name="T15" fmla="*/ 5 h 21"/>
                <a:gd name="T16" fmla="*/ 18 w 27"/>
                <a:gd name="T17" fmla="*/ 6 h 21"/>
                <a:gd name="T18" fmla="*/ 17 w 27"/>
                <a:gd name="T19" fmla="*/ 11 h 21"/>
                <a:gd name="T20" fmla="*/ 11 w 27"/>
                <a:gd name="T21" fmla="*/ 6 h 21"/>
                <a:gd name="T22" fmla="*/ 11 w 27"/>
                <a:gd name="T23" fmla="*/ 6 h 21"/>
                <a:gd name="T24" fmla="*/ 17 w 27"/>
                <a:gd name="T25" fmla="*/ 5 h 21"/>
                <a:gd name="T26" fmla="*/ 11 w 27"/>
                <a:gd name="T27" fmla="*/ 6 h 21"/>
                <a:gd name="T28" fmla="*/ 5 w 27"/>
                <a:gd name="T29" fmla="*/ 17 h 21"/>
                <a:gd name="T30" fmla="*/ 5 w 27"/>
                <a:gd name="T31" fmla="*/ 17 h 21"/>
                <a:gd name="T32" fmla="*/ 14 w 27"/>
                <a:gd name="T33" fmla="*/ 15 h 21"/>
                <a:gd name="T34" fmla="*/ 8 w 27"/>
                <a:gd name="T35" fmla="*/ 10 h 21"/>
                <a:gd name="T36" fmla="*/ 5 w 27"/>
                <a:gd name="T3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26" y="2"/>
                  </a:moveTo>
                  <a:cubicBezTo>
                    <a:pt x="27" y="7"/>
                    <a:pt x="21" y="13"/>
                    <a:pt x="19" y="20"/>
                  </a:cubicBezTo>
                  <a:cubicBezTo>
                    <a:pt x="12" y="19"/>
                    <a:pt x="7" y="21"/>
                    <a:pt x="0" y="20"/>
                  </a:cubicBezTo>
                  <a:cubicBezTo>
                    <a:pt x="0" y="13"/>
                    <a:pt x="5" y="11"/>
                    <a:pt x="4" y="5"/>
                  </a:cubicBezTo>
                  <a:cubicBezTo>
                    <a:pt x="11" y="4"/>
                    <a:pt x="17" y="0"/>
                    <a:pt x="26" y="2"/>
                  </a:cubicBezTo>
                  <a:close/>
                  <a:moveTo>
                    <a:pt x="17" y="11"/>
                  </a:moveTo>
                  <a:cubicBezTo>
                    <a:pt x="17" y="11"/>
                    <a:pt x="17" y="11"/>
                    <a:pt x="17" y="11"/>
                  </a:cubicBezTo>
                  <a:cubicBezTo>
                    <a:pt x="20" y="12"/>
                    <a:pt x="21" y="9"/>
                    <a:pt x="22" y="5"/>
                  </a:cubicBezTo>
                  <a:cubicBezTo>
                    <a:pt x="20" y="5"/>
                    <a:pt x="18" y="4"/>
                    <a:pt x="18" y="6"/>
                  </a:cubicBezTo>
                  <a:cubicBezTo>
                    <a:pt x="21" y="7"/>
                    <a:pt x="17" y="9"/>
                    <a:pt x="17" y="11"/>
                  </a:cubicBezTo>
                  <a:close/>
                  <a:moveTo>
                    <a:pt x="11" y="6"/>
                  </a:moveTo>
                  <a:cubicBezTo>
                    <a:pt x="11" y="6"/>
                    <a:pt x="11" y="6"/>
                    <a:pt x="11" y="6"/>
                  </a:cubicBezTo>
                  <a:cubicBezTo>
                    <a:pt x="14" y="7"/>
                    <a:pt x="16" y="8"/>
                    <a:pt x="17" y="5"/>
                  </a:cubicBezTo>
                  <a:cubicBezTo>
                    <a:pt x="14" y="5"/>
                    <a:pt x="12" y="4"/>
                    <a:pt x="11" y="6"/>
                  </a:cubicBezTo>
                  <a:close/>
                  <a:moveTo>
                    <a:pt x="5" y="17"/>
                  </a:moveTo>
                  <a:cubicBezTo>
                    <a:pt x="5" y="17"/>
                    <a:pt x="5" y="17"/>
                    <a:pt x="5" y="17"/>
                  </a:cubicBezTo>
                  <a:cubicBezTo>
                    <a:pt x="9" y="17"/>
                    <a:pt x="13" y="19"/>
                    <a:pt x="14" y="15"/>
                  </a:cubicBezTo>
                  <a:cubicBezTo>
                    <a:pt x="12" y="13"/>
                    <a:pt x="8" y="13"/>
                    <a:pt x="8" y="10"/>
                  </a:cubicBezTo>
                  <a:cubicBezTo>
                    <a:pt x="6" y="11"/>
                    <a:pt x="5" y="1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1" name="Freeform 35"/>
            <p:cNvSpPr>
              <a:spLocks noEditPoints="1"/>
            </p:cNvSpPr>
            <p:nvPr/>
          </p:nvSpPr>
          <p:spPr bwMode="auto">
            <a:xfrm>
              <a:off x="3828" y="2247"/>
              <a:ext cx="91" cy="65"/>
            </a:xfrm>
            <a:custGeom>
              <a:avLst/>
              <a:gdLst>
                <a:gd name="T0" fmla="*/ 34 w 34"/>
                <a:gd name="T1" fmla="*/ 6 h 24"/>
                <a:gd name="T2" fmla="*/ 25 w 34"/>
                <a:gd name="T3" fmla="*/ 22 h 24"/>
                <a:gd name="T4" fmla="*/ 0 w 34"/>
                <a:gd name="T5" fmla="*/ 19 h 24"/>
                <a:gd name="T6" fmla="*/ 7 w 34"/>
                <a:gd name="T7" fmla="*/ 4 h 24"/>
                <a:gd name="T8" fmla="*/ 34 w 34"/>
                <a:gd name="T9" fmla="*/ 6 h 24"/>
                <a:gd name="T10" fmla="*/ 10 w 34"/>
                <a:gd name="T11" fmla="*/ 11 h 24"/>
                <a:gd name="T12" fmla="*/ 10 w 34"/>
                <a:gd name="T13" fmla="*/ 11 h 24"/>
                <a:gd name="T14" fmla="*/ 13 w 34"/>
                <a:gd name="T15" fmla="*/ 11 h 24"/>
                <a:gd name="T16" fmla="*/ 14 w 34"/>
                <a:gd name="T17" fmla="*/ 8 h 24"/>
                <a:gd name="T18" fmla="*/ 12 w 34"/>
                <a:gd name="T19" fmla="*/ 8 h 24"/>
                <a:gd name="T20" fmla="*/ 10 w 34"/>
                <a:gd name="T21" fmla="*/ 11 h 24"/>
                <a:gd name="T22" fmla="*/ 17 w 34"/>
                <a:gd name="T23" fmla="*/ 16 h 24"/>
                <a:gd name="T24" fmla="*/ 17 w 34"/>
                <a:gd name="T25" fmla="*/ 16 h 24"/>
                <a:gd name="T26" fmla="*/ 25 w 34"/>
                <a:gd name="T27" fmla="*/ 13 h 24"/>
                <a:gd name="T28" fmla="*/ 17 w 34"/>
                <a:gd name="T29" fmla="*/ 16 h 24"/>
                <a:gd name="T30" fmla="*/ 6 w 34"/>
                <a:gd name="T31" fmla="*/ 18 h 24"/>
                <a:gd name="T32" fmla="*/ 6 w 34"/>
                <a:gd name="T33" fmla="*/ 18 h 24"/>
                <a:gd name="T34" fmla="*/ 10 w 34"/>
                <a:gd name="T35" fmla="*/ 19 h 24"/>
                <a:gd name="T36" fmla="*/ 10 w 34"/>
                <a:gd name="T37" fmla="*/ 15 h 24"/>
                <a:gd name="T38" fmla="*/ 7 w 34"/>
                <a:gd name="T39" fmla="*/ 15 h 24"/>
                <a:gd name="T40" fmla="*/ 6 w 34"/>
                <a:gd name="T41"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24">
                  <a:moveTo>
                    <a:pt x="34" y="6"/>
                  </a:moveTo>
                  <a:cubicBezTo>
                    <a:pt x="32" y="12"/>
                    <a:pt x="28" y="16"/>
                    <a:pt x="25" y="22"/>
                  </a:cubicBezTo>
                  <a:cubicBezTo>
                    <a:pt x="18" y="20"/>
                    <a:pt x="8" y="24"/>
                    <a:pt x="0" y="19"/>
                  </a:cubicBezTo>
                  <a:cubicBezTo>
                    <a:pt x="2" y="14"/>
                    <a:pt x="6" y="11"/>
                    <a:pt x="7" y="4"/>
                  </a:cubicBezTo>
                  <a:cubicBezTo>
                    <a:pt x="13" y="0"/>
                    <a:pt x="26" y="1"/>
                    <a:pt x="34" y="6"/>
                  </a:cubicBezTo>
                  <a:close/>
                  <a:moveTo>
                    <a:pt x="10" y="11"/>
                  </a:moveTo>
                  <a:cubicBezTo>
                    <a:pt x="10" y="11"/>
                    <a:pt x="10" y="11"/>
                    <a:pt x="10" y="11"/>
                  </a:cubicBezTo>
                  <a:cubicBezTo>
                    <a:pt x="11" y="11"/>
                    <a:pt x="12" y="11"/>
                    <a:pt x="13" y="11"/>
                  </a:cubicBezTo>
                  <a:cubicBezTo>
                    <a:pt x="13" y="10"/>
                    <a:pt x="14" y="10"/>
                    <a:pt x="14" y="8"/>
                  </a:cubicBezTo>
                  <a:cubicBezTo>
                    <a:pt x="14" y="8"/>
                    <a:pt x="13" y="8"/>
                    <a:pt x="12" y="8"/>
                  </a:cubicBezTo>
                  <a:cubicBezTo>
                    <a:pt x="12" y="9"/>
                    <a:pt x="10" y="9"/>
                    <a:pt x="10" y="11"/>
                  </a:cubicBezTo>
                  <a:close/>
                  <a:moveTo>
                    <a:pt x="17" y="16"/>
                  </a:moveTo>
                  <a:cubicBezTo>
                    <a:pt x="17" y="16"/>
                    <a:pt x="17" y="16"/>
                    <a:pt x="17" y="16"/>
                  </a:cubicBezTo>
                  <a:cubicBezTo>
                    <a:pt x="21" y="16"/>
                    <a:pt x="24" y="16"/>
                    <a:pt x="25" y="13"/>
                  </a:cubicBezTo>
                  <a:cubicBezTo>
                    <a:pt x="22" y="13"/>
                    <a:pt x="19" y="14"/>
                    <a:pt x="17" y="16"/>
                  </a:cubicBezTo>
                  <a:close/>
                  <a:moveTo>
                    <a:pt x="6" y="18"/>
                  </a:moveTo>
                  <a:cubicBezTo>
                    <a:pt x="6" y="18"/>
                    <a:pt x="6" y="18"/>
                    <a:pt x="6" y="18"/>
                  </a:cubicBezTo>
                  <a:cubicBezTo>
                    <a:pt x="8" y="18"/>
                    <a:pt x="9" y="18"/>
                    <a:pt x="10" y="19"/>
                  </a:cubicBezTo>
                  <a:cubicBezTo>
                    <a:pt x="10" y="18"/>
                    <a:pt x="10" y="16"/>
                    <a:pt x="10" y="15"/>
                  </a:cubicBezTo>
                  <a:cubicBezTo>
                    <a:pt x="9" y="15"/>
                    <a:pt x="8" y="15"/>
                    <a:pt x="7" y="15"/>
                  </a:cubicBezTo>
                  <a:cubicBezTo>
                    <a:pt x="7" y="16"/>
                    <a:pt x="7" y="17"/>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2" name="Freeform 36"/>
            <p:cNvSpPr>
              <a:spLocks noEditPoints="1"/>
            </p:cNvSpPr>
            <p:nvPr/>
          </p:nvSpPr>
          <p:spPr bwMode="auto">
            <a:xfrm>
              <a:off x="3742" y="2250"/>
              <a:ext cx="89" cy="56"/>
            </a:xfrm>
            <a:custGeom>
              <a:avLst/>
              <a:gdLst>
                <a:gd name="T0" fmla="*/ 33 w 33"/>
                <a:gd name="T1" fmla="*/ 1 h 21"/>
                <a:gd name="T2" fmla="*/ 22 w 33"/>
                <a:gd name="T3" fmla="*/ 21 h 21"/>
                <a:gd name="T4" fmla="*/ 0 w 33"/>
                <a:gd name="T5" fmla="*/ 19 h 21"/>
                <a:gd name="T6" fmla="*/ 8 w 33"/>
                <a:gd name="T7" fmla="*/ 1 h 21"/>
                <a:gd name="T8" fmla="*/ 33 w 33"/>
                <a:gd name="T9" fmla="*/ 1 h 21"/>
                <a:gd name="T10" fmla="*/ 17 w 33"/>
                <a:gd name="T11" fmla="*/ 9 h 21"/>
                <a:gd name="T12" fmla="*/ 17 w 33"/>
                <a:gd name="T13" fmla="*/ 9 h 21"/>
                <a:gd name="T14" fmla="*/ 23 w 33"/>
                <a:gd name="T15" fmla="*/ 12 h 21"/>
                <a:gd name="T16" fmla="*/ 26 w 33"/>
                <a:gd name="T17" fmla="*/ 7 h 21"/>
                <a:gd name="T18" fmla="*/ 17 w 33"/>
                <a:gd name="T19" fmla="*/ 9 h 21"/>
                <a:gd name="T20" fmla="*/ 20 w 33"/>
                <a:gd name="T21" fmla="*/ 14 h 21"/>
                <a:gd name="T22" fmla="*/ 20 w 33"/>
                <a:gd name="T23" fmla="*/ 14 h 21"/>
                <a:gd name="T24" fmla="*/ 20 w 33"/>
                <a:gd name="T25" fmla="*/ 15 h 21"/>
                <a:gd name="T26" fmla="*/ 20 w 33"/>
                <a:gd name="T27" fmla="*/ 14 h 21"/>
                <a:gd name="T28" fmla="*/ 5 w 33"/>
                <a:gd name="T29" fmla="*/ 14 h 21"/>
                <a:gd name="T30" fmla="*/ 5 w 33"/>
                <a:gd name="T31" fmla="*/ 14 h 21"/>
                <a:gd name="T32" fmla="*/ 11 w 33"/>
                <a:gd name="T33" fmla="*/ 13 h 21"/>
                <a:gd name="T34" fmla="*/ 5 w 33"/>
                <a:gd name="T3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21">
                  <a:moveTo>
                    <a:pt x="33" y="1"/>
                  </a:moveTo>
                  <a:cubicBezTo>
                    <a:pt x="30" y="8"/>
                    <a:pt x="27" y="16"/>
                    <a:pt x="22" y="21"/>
                  </a:cubicBezTo>
                  <a:cubicBezTo>
                    <a:pt x="17" y="20"/>
                    <a:pt x="7" y="20"/>
                    <a:pt x="0" y="19"/>
                  </a:cubicBezTo>
                  <a:cubicBezTo>
                    <a:pt x="2" y="12"/>
                    <a:pt x="6" y="7"/>
                    <a:pt x="8" y="1"/>
                  </a:cubicBezTo>
                  <a:cubicBezTo>
                    <a:pt x="16" y="1"/>
                    <a:pt x="24" y="0"/>
                    <a:pt x="33" y="1"/>
                  </a:cubicBezTo>
                  <a:close/>
                  <a:moveTo>
                    <a:pt x="17" y="9"/>
                  </a:moveTo>
                  <a:cubicBezTo>
                    <a:pt x="17" y="9"/>
                    <a:pt x="17" y="9"/>
                    <a:pt x="17" y="9"/>
                  </a:cubicBezTo>
                  <a:cubicBezTo>
                    <a:pt x="22" y="9"/>
                    <a:pt x="22" y="8"/>
                    <a:pt x="23" y="12"/>
                  </a:cubicBezTo>
                  <a:cubicBezTo>
                    <a:pt x="23" y="10"/>
                    <a:pt x="26" y="10"/>
                    <a:pt x="26" y="7"/>
                  </a:cubicBezTo>
                  <a:cubicBezTo>
                    <a:pt x="22" y="6"/>
                    <a:pt x="19" y="7"/>
                    <a:pt x="17" y="9"/>
                  </a:cubicBezTo>
                  <a:close/>
                  <a:moveTo>
                    <a:pt x="20" y="14"/>
                  </a:moveTo>
                  <a:cubicBezTo>
                    <a:pt x="20" y="14"/>
                    <a:pt x="20" y="14"/>
                    <a:pt x="20" y="14"/>
                  </a:cubicBezTo>
                  <a:cubicBezTo>
                    <a:pt x="20" y="14"/>
                    <a:pt x="20" y="15"/>
                    <a:pt x="20" y="15"/>
                  </a:cubicBezTo>
                  <a:cubicBezTo>
                    <a:pt x="14" y="20"/>
                    <a:pt x="26" y="14"/>
                    <a:pt x="20" y="14"/>
                  </a:cubicBezTo>
                  <a:close/>
                  <a:moveTo>
                    <a:pt x="5" y="14"/>
                  </a:moveTo>
                  <a:cubicBezTo>
                    <a:pt x="5" y="14"/>
                    <a:pt x="5" y="14"/>
                    <a:pt x="5" y="14"/>
                  </a:cubicBezTo>
                  <a:cubicBezTo>
                    <a:pt x="7" y="16"/>
                    <a:pt x="11" y="17"/>
                    <a:pt x="11" y="13"/>
                  </a:cubicBezTo>
                  <a:cubicBezTo>
                    <a:pt x="9" y="12"/>
                    <a:pt x="6" y="12"/>
                    <a:pt x="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3" name="Freeform 37"/>
            <p:cNvSpPr>
              <a:spLocks noEditPoints="1"/>
            </p:cNvSpPr>
            <p:nvPr/>
          </p:nvSpPr>
          <p:spPr bwMode="auto">
            <a:xfrm>
              <a:off x="3581" y="2236"/>
              <a:ext cx="86" cy="62"/>
            </a:xfrm>
            <a:custGeom>
              <a:avLst/>
              <a:gdLst>
                <a:gd name="T0" fmla="*/ 28 w 32"/>
                <a:gd name="T1" fmla="*/ 0 h 23"/>
                <a:gd name="T2" fmla="*/ 19 w 32"/>
                <a:gd name="T3" fmla="*/ 23 h 23"/>
                <a:gd name="T4" fmla="*/ 0 w 32"/>
                <a:gd name="T5" fmla="*/ 19 h 23"/>
                <a:gd name="T6" fmla="*/ 8 w 32"/>
                <a:gd name="T7" fmla="*/ 0 h 23"/>
                <a:gd name="T8" fmla="*/ 28 w 32"/>
                <a:gd name="T9" fmla="*/ 0 h 23"/>
                <a:gd name="T10" fmla="*/ 13 w 32"/>
                <a:gd name="T11" fmla="*/ 3 h 23"/>
                <a:gd name="T12" fmla="*/ 13 w 32"/>
                <a:gd name="T13" fmla="*/ 3 h 23"/>
                <a:gd name="T14" fmla="*/ 23 w 32"/>
                <a:gd name="T15" fmla="*/ 4 h 23"/>
                <a:gd name="T16" fmla="*/ 13 w 32"/>
                <a:gd name="T17" fmla="*/ 3 h 23"/>
                <a:gd name="T18" fmla="*/ 5 w 32"/>
                <a:gd name="T19" fmla="*/ 18 h 23"/>
                <a:gd name="T20" fmla="*/ 5 w 32"/>
                <a:gd name="T21" fmla="*/ 18 h 23"/>
                <a:gd name="T22" fmla="*/ 12 w 32"/>
                <a:gd name="T23" fmla="*/ 14 h 23"/>
                <a:gd name="T24" fmla="*/ 5 w 32"/>
                <a:gd name="T25"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23">
                  <a:moveTo>
                    <a:pt x="28" y="0"/>
                  </a:moveTo>
                  <a:cubicBezTo>
                    <a:pt x="32" y="7"/>
                    <a:pt x="22" y="16"/>
                    <a:pt x="19" y="23"/>
                  </a:cubicBezTo>
                  <a:cubicBezTo>
                    <a:pt x="12" y="20"/>
                    <a:pt x="4" y="22"/>
                    <a:pt x="0" y="19"/>
                  </a:cubicBezTo>
                  <a:cubicBezTo>
                    <a:pt x="4" y="15"/>
                    <a:pt x="7" y="6"/>
                    <a:pt x="8" y="0"/>
                  </a:cubicBezTo>
                  <a:cubicBezTo>
                    <a:pt x="14" y="0"/>
                    <a:pt x="21" y="1"/>
                    <a:pt x="28" y="0"/>
                  </a:cubicBezTo>
                  <a:close/>
                  <a:moveTo>
                    <a:pt x="13" y="3"/>
                  </a:moveTo>
                  <a:cubicBezTo>
                    <a:pt x="13" y="3"/>
                    <a:pt x="13" y="3"/>
                    <a:pt x="13" y="3"/>
                  </a:cubicBezTo>
                  <a:cubicBezTo>
                    <a:pt x="12" y="7"/>
                    <a:pt x="23" y="7"/>
                    <a:pt x="23" y="4"/>
                  </a:cubicBezTo>
                  <a:cubicBezTo>
                    <a:pt x="20" y="3"/>
                    <a:pt x="16" y="1"/>
                    <a:pt x="13" y="3"/>
                  </a:cubicBezTo>
                  <a:close/>
                  <a:moveTo>
                    <a:pt x="5" y="18"/>
                  </a:moveTo>
                  <a:cubicBezTo>
                    <a:pt x="5" y="18"/>
                    <a:pt x="5" y="18"/>
                    <a:pt x="5" y="18"/>
                  </a:cubicBezTo>
                  <a:cubicBezTo>
                    <a:pt x="9" y="19"/>
                    <a:pt x="11" y="18"/>
                    <a:pt x="12" y="14"/>
                  </a:cubicBezTo>
                  <a:cubicBezTo>
                    <a:pt x="8" y="12"/>
                    <a:pt x="5" y="14"/>
                    <a:pt x="5"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4" name="Freeform 38"/>
            <p:cNvSpPr>
              <a:spLocks noEditPoints="1"/>
            </p:cNvSpPr>
            <p:nvPr/>
          </p:nvSpPr>
          <p:spPr bwMode="auto">
            <a:xfrm>
              <a:off x="3814" y="2320"/>
              <a:ext cx="84" cy="56"/>
            </a:xfrm>
            <a:custGeom>
              <a:avLst/>
              <a:gdLst>
                <a:gd name="T0" fmla="*/ 31 w 31"/>
                <a:gd name="T1" fmla="*/ 2 h 21"/>
                <a:gd name="T2" fmla="*/ 19 w 31"/>
                <a:gd name="T3" fmla="*/ 20 h 21"/>
                <a:gd name="T4" fmla="*/ 0 w 31"/>
                <a:gd name="T5" fmla="*/ 19 h 21"/>
                <a:gd name="T6" fmla="*/ 6 w 31"/>
                <a:gd name="T7" fmla="*/ 0 h 21"/>
                <a:gd name="T8" fmla="*/ 31 w 31"/>
                <a:gd name="T9" fmla="*/ 2 h 21"/>
                <a:gd name="T10" fmla="*/ 10 w 31"/>
                <a:gd name="T11" fmla="*/ 17 h 21"/>
                <a:gd name="T12" fmla="*/ 10 w 31"/>
                <a:gd name="T13" fmla="*/ 17 h 21"/>
                <a:gd name="T14" fmla="*/ 9 w 31"/>
                <a:gd name="T15" fmla="*/ 7 h 21"/>
                <a:gd name="T16" fmla="*/ 10 w 31"/>
                <a:gd name="T1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1">
                  <a:moveTo>
                    <a:pt x="31" y="2"/>
                  </a:moveTo>
                  <a:cubicBezTo>
                    <a:pt x="28" y="10"/>
                    <a:pt x="23" y="15"/>
                    <a:pt x="19" y="20"/>
                  </a:cubicBezTo>
                  <a:cubicBezTo>
                    <a:pt x="13" y="20"/>
                    <a:pt x="7" y="21"/>
                    <a:pt x="0" y="19"/>
                  </a:cubicBezTo>
                  <a:cubicBezTo>
                    <a:pt x="0" y="13"/>
                    <a:pt x="5" y="9"/>
                    <a:pt x="6" y="0"/>
                  </a:cubicBezTo>
                  <a:cubicBezTo>
                    <a:pt x="13" y="0"/>
                    <a:pt x="21" y="0"/>
                    <a:pt x="31" y="2"/>
                  </a:cubicBezTo>
                  <a:close/>
                  <a:moveTo>
                    <a:pt x="10" y="17"/>
                  </a:moveTo>
                  <a:cubicBezTo>
                    <a:pt x="10" y="17"/>
                    <a:pt x="10" y="17"/>
                    <a:pt x="10" y="17"/>
                  </a:cubicBezTo>
                  <a:cubicBezTo>
                    <a:pt x="7" y="14"/>
                    <a:pt x="13" y="9"/>
                    <a:pt x="9" y="7"/>
                  </a:cubicBezTo>
                  <a:cubicBezTo>
                    <a:pt x="7" y="11"/>
                    <a:pt x="2" y="16"/>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5" name="Freeform 39"/>
            <p:cNvSpPr>
              <a:spLocks noEditPoints="1"/>
            </p:cNvSpPr>
            <p:nvPr/>
          </p:nvSpPr>
          <p:spPr bwMode="auto">
            <a:xfrm>
              <a:off x="3720" y="2314"/>
              <a:ext cx="92" cy="57"/>
            </a:xfrm>
            <a:custGeom>
              <a:avLst/>
              <a:gdLst>
                <a:gd name="T0" fmla="*/ 31 w 34"/>
                <a:gd name="T1" fmla="*/ 0 h 21"/>
                <a:gd name="T2" fmla="*/ 18 w 34"/>
                <a:gd name="T3" fmla="*/ 20 h 21"/>
                <a:gd name="T4" fmla="*/ 9 w 34"/>
                <a:gd name="T5" fmla="*/ 19 h 21"/>
                <a:gd name="T6" fmla="*/ 0 w 34"/>
                <a:gd name="T7" fmla="*/ 20 h 21"/>
                <a:gd name="T8" fmla="*/ 9 w 34"/>
                <a:gd name="T9" fmla="*/ 0 h 21"/>
                <a:gd name="T10" fmla="*/ 31 w 34"/>
                <a:gd name="T11" fmla="*/ 0 h 21"/>
                <a:gd name="T12" fmla="*/ 8 w 34"/>
                <a:gd name="T13" fmla="*/ 12 h 21"/>
                <a:gd name="T14" fmla="*/ 8 w 34"/>
                <a:gd name="T15" fmla="*/ 12 h 21"/>
                <a:gd name="T16" fmla="*/ 15 w 34"/>
                <a:gd name="T17" fmla="*/ 9 h 21"/>
                <a:gd name="T18" fmla="*/ 9 w 34"/>
                <a:gd name="T19" fmla="*/ 8 h 21"/>
                <a:gd name="T20" fmla="*/ 8 w 34"/>
                <a:gd name="T21" fmla="*/ 12 h 21"/>
                <a:gd name="T22" fmla="*/ 18 w 34"/>
                <a:gd name="T23" fmla="*/ 16 h 21"/>
                <a:gd name="T24" fmla="*/ 18 w 34"/>
                <a:gd name="T25" fmla="*/ 16 h 21"/>
                <a:gd name="T26" fmla="*/ 20 w 34"/>
                <a:gd name="T27" fmla="*/ 10 h 21"/>
                <a:gd name="T28" fmla="*/ 18 w 34"/>
                <a:gd name="T29" fmla="*/ 16 h 21"/>
                <a:gd name="T30" fmla="*/ 6 w 34"/>
                <a:gd name="T31" fmla="*/ 16 h 21"/>
                <a:gd name="T32" fmla="*/ 6 w 34"/>
                <a:gd name="T33" fmla="*/ 16 h 21"/>
                <a:gd name="T34" fmla="*/ 10 w 34"/>
                <a:gd name="T35" fmla="*/ 15 h 21"/>
                <a:gd name="T36" fmla="*/ 6 w 34"/>
                <a:gd name="T3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21">
                  <a:moveTo>
                    <a:pt x="31" y="0"/>
                  </a:moveTo>
                  <a:cubicBezTo>
                    <a:pt x="34" y="3"/>
                    <a:pt x="22" y="19"/>
                    <a:pt x="18" y="20"/>
                  </a:cubicBezTo>
                  <a:cubicBezTo>
                    <a:pt x="17" y="21"/>
                    <a:pt x="12" y="19"/>
                    <a:pt x="9" y="19"/>
                  </a:cubicBezTo>
                  <a:cubicBezTo>
                    <a:pt x="6" y="20"/>
                    <a:pt x="3" y="21"/>
                    <a:pt x="0" y="20"/>
                  </a:cubicBezTo>
                  <a:cubicBezTo>
                    <a:pt x="3" y="13"/>
                    <a:pt x="6" y="6"/>
                    <a:pt x="9" y="0"/>
                  </a:cubicBezTo>
                  <a:cubicBezTo>
                    <a:pt x="15" y="6"/>
                    <a:pt x="24" y="0"/>
                    <a:pt x="31" y="0"/>
                  </a:cubicBezTo>
                  <a:close/>
                  <a:moveTo>
                    <a:pt x="8" y="12"/>
                  </a:moveTo>
                  <a:cubicBezTo>
                    <a:pt x="8" y="12"/>
                    <a:pt x="8" y="12"/>
                    <a:pt x="8" y="12"/>
                  </a:cubicBezTo>
                  <a:cubicBezTo>
                    <a:pt x="12" y="13"/>
                    <a:pt x="13" y="11"/>
                    <a:pt x="15" y="9"/>
                  </a:cubicBezTo>
                  <a:cubicBezTo>
                    <a:pt x="13" y="9"/>
                    <a:pt x="11" y="8"/>
                    <a:pt x="9" y="8"/>
                  </a:cubicBezTo>
                  <a:cubicBezTo>
                    <a:pt x="9" y="9"/>
                    <a:pt x="9" y="11"/>
                    <a:pt x="8" y="12"/>
                  </a:cubicBezTo>
                  <a:close/>
                  <a:moveTo>
                    <a:pt x="18" y="16"/>
                  </a:moveTo>
                  <a:cubicBezTo>
                    <a:pt x="18" y="16"/>
                    <a:pt x="18" y="16"/>
                    <a:pt x="18" y="16"/>
                  </a:cubicBezTo>
                  <a:cubicBezTo>
                    <a:pt x="18" y="14"/>
                    <a:pt x="23" y="12"/>
                    <a:pt x="20" y="10"/>
                  </a:cubicBezTo>
                  <a:cubicBezTo>
                    <a:pt x="20" y="12"/>
                    <a:pt x="15" y="13"/>
                    <a:pt x="18" y="16"/>
                  </a:cubicBezTo>
                  <a:close/>
                  <a:moveTo>
                    <a:pt x="6" y="16"/>
                  </a:moveTo>
                  <a:cubicBezTo>
                    <a:pt x="6" y="16"/>
                    <a:pt x="6" y="16"/>
                    <a:pt x="6" y="16"/>
                  </a:cubicBezTo>
                  <a:cubicBezTo>
                    <a:pt x="8" y="17"/>
                    <a:pt x="9" y="16"/>
                    <a:pt x="10" y="15"/>
                  </a:cubicBezTo>
                  <a:cubicBezTo>
                    <a:pt x="8" y="15"/>
                    <a:pt x="6" y="14"/>
                    <a:pt x="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6" name="Freeform 40"/>
            <p:cNvSpPr>
              <a:spLocks noEditPoints="1"/>
            </p:cNvSpPr>
            <p:nvPr/>
          </p:nvSpPr>
          <p:spPr bwMode="auto">
            <a:xfrm>
              <a:off x="4032" y="2384"/>
              <a:ext cx="83" cy="62"/>
            </a:xfrm>
            <a:custGeom>
              <a:avLst/>
              <a:gdLst>
                <a:gd name="T0" fmla="*/ 31 w 31"/>
                <a:gd name="T1" fmla="*/ 4 h 23"/>
                <a:gd name="T2" fmla="*/ 24 w 31"/>
                <a:gd name="T3" fmla="*/ 22 h 23"/>
                <a:gd name="T4" fmla="*/ 14 w 31"/>
                <a:gd name="T5" fmla="*/ 18 h 23"/>
                <a:gd name="T6" fmla="*/ 2 w 31"/>
                <a:gd name="T7" fmla="*/ 19 h 23"/>
                <a:gd name="T8" fmla="*/ 5 w 31"/>
                <a:gd name="T9" fmla="*/ 6 h 23"/>
                <a:gd name="T10" fmla="*/ 31 w 31"/>
                <a:gd name="T11" fmla="*/ 4 h 23"/>
                <a:gd name="T12" fmla="*/ 14 w 31"/>
                <a:gd name="T13" fmla="*/ 7 h 23"/>
                <a:gd name="T14" fmla="*/ 14 w 31"/>
                <a:gd name="T15" fmla="*/ 7 h 23"/>
                <a:gd name="T16" fmla="*/ 21 w 31"/>
                <a:gd name="T17" fmla="*/ 10 h 23"/>
                <a:gd name="T18" fmla="*/ 17 w 31"/>
                <a:gd name="T19" fmla="*/ 15 h 23"/>
                <a:gd name="T20" fmla="*/ 23 w 31"/>
                <a:gd name="T21" fmla="*/ 17 h 23"/>
                <a:gd name="T22" fmla="*/ 26 w 31"/>
                <a:gd name="T23" fmla="*/ 6 h 23"/>
                <a:gd name="T24" fmla="*/ 14 w 31"/>
                <a:gd name="T25" fmla="*/ 7 h 23"/>
                <a:gd name="T26" fmla="*/ 9 w 31"/>
                <a:gd name="T27" fmla="*/ 17 h 23"/>
                <a:gd name="T28" fmla="*/ 9 w 31"/>
                <a:gd name="T29" fmla="*/ 17 h 23"/>
                <a:gd name="T30" fmla="*/ 12 w 31"/>
                <a:gd name="T31" fmla="*/ 11 h 23"/>
                <a:gd name="T32" fmla="*/ 9 w 31"/>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3">
                  <a:moveTo>
                    <a:pt x="31" y="4"/>
                  </a:moveTo>
                  <a:cubicBezTo>
                    <a:pt x="30" y="11"/>
                    <a:pt x="27" y="17"/>
                    <a:pt x="24" y="22"/>
                  </a:cubicBezTo>
                  <a:cubicBezTo>
                    <a:pt x="19" y="23"/>
                    <a:pt x="20" y="18"/>
                    <a:pt x="14" y="18"/>
                  </a:cubicBezTo>
                  <a:cubicBezTo>
                    <a:pt x="10" y="18"/>
                    <a:pt x="8" y="22"/>
                    <a:pt x="2" y="19"/>
                  </a:cubicBezTo>
                  <a:cubicBezTo>
                    <a:pt x="0" y="15"/>
                    <a:pt x="8" y="11"/>
                    <a:pt x="5" y="6"/>
                  </a:cubicBezTo>
                  <a:cubicBezTo>
                    <a:pt x="11" y="0"/>
                    <a:pt x="23" y="2"/>
                    <a:pt x="31" y="4"/>
                  </a:cubicBezTo>
                  <a:close/>
                  <a:moveTo>
                    <a:pt x="14" y="7"/>
                  </a:moveTo>
                  <a:cubicBezTo>
                    <a:pt x="14" y="7"/>
                    <a:pt x="14" y="7"/>
                    <a:pt x="14" y="7"/>
                  </a:cubicBezTo>
                  <a:cubicBezTo>
                    <a:pt x="17" y="7"/>
                    <a:pt x="21" y="6"/>
                    <a:pt x="21" y="10"/>
                  </a:cubicBezTo>
                  <a:cubicBezTo>
                    <a:pt x="19" y="10"/>
                    <a:pt x="18" y="12"/>
                    <a:pt x="17" y="15"/>
                  </a:cubicBezTo>
                  <a:cubicBezTo>
                    <a:pt x="21" y="14"/>
                    <a:pt x="20" y="17"/>
                    <a:pt x="23" y="17"/>
                  </a:cubicBezTo>
                  <a:cubicBezTo>
                    <a:pt x="24" y="14"/>
                    <a:pt x="25" y="10"/>
                    <a:pt x="26" y="6"/>
                  </a:cubicBezTo>
                  <a:cubicBezTo>
                    <a:pt x="22" y="5"/>
                    <a:pt x="16" y="3"/>
                    <a:pt x="14" y="7"/>
                  </a:cubicBezTo>
                  <a:close/>
                  <a:moveTo>
                    <a:pt x="9" y="17"/>
                  </a:moveTo>
                  <a:cubicBezTo>
                    <a:pt x="9" y="17"/>
                    <a:pt x="9" y="17"/>
                    <a:pt x="9" y="17"/>
                  </a:cubicBezTo>
                  <a:cubicBezTo>
                    <a:pt x="10" y="15"/>
                    <a:pt x="12" y="15"/>
                    <a:pt x="12" y="11"/>
                  </a:cubicBezTo>
                  <a:cubicBezTo>
                    <a:pt x="9" y="9"/>
                    <a:pt x="6" y="16"/>
                    <a:pt x="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7" name="Freeform 41"/>
            <p:cNvSpPr>
              <a:spLocks noEditPoints="1"/>
            </p:cNvSpPr>
            <p:nvPr/>
          </p:nvSpPr>
          <p:spPr bwMode="auto">
            <a:xfrm>
              <a:off x="3645" y="2304"/>
              <a:ext cx="75" cy="61"/>
            </a:xfrm>
            <a:custGeom>
              <a:avLst/>
              <a:gdLst>
                <a:gd name="T0" fmla="*/ 28 w 28"/>
                <a:gd name="T1" fmla="*/ 5 h 23"/>
                <a:gd name="T2" fmla="*/ 15 w 28"/>
                <a:gd name="T3" fmla="*/ 22 h 23"/>
                <a:gd name="T4" fmla="*/ 0 w 28"/>
                <a:gd name="T5" fmla="*/ 20 h 23"/>
                <a:gd name="T6" fmla="*/ 8 w 28"/>
                <a:gd name="T7" fmla="*/ 4 h 23"/>
                <a:gd name="T8" fmla="*/ 28 w 28"/>
                <a:gd name="T9" fmla="*/ 5 h 23"/>
                <a:gd name="T10" fmla="*/ 6 w 28"/>
                <a:gd name="T11" fmla="*/ 17 h 23"/>
                <a:gd name="T12" fmla="*/ 6 w 28"/>
                <a:gd name="T13" fmla="*/ 17 h 23"/>
                <a:gd name="T14" fmla="*/ 10 w 28"/>
                <a:gd name="T15" fmla="*/ 17 h 23"/>
                <a:gd name="T16" fmla="*/ 13 w 28"/>
                <a:gd name="T17" fmla="*/ 10 h 23"/>
                <a:gd name="T18" fmla="*/ 6 w 28"/>
                <a:gd name="T19"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3">
                  <a:moveTo>
                    <a:pt x="28" y="5"/>
                  </a:moveTo>
                  <a:cubicBezTo>
                    <a:pt x="23" y="10"/>
                    <a:pt x="21" y="18"/>
                    <a:pt x="15" y="22"/>
                  </a:cubicBezTo>
                  <a:cubicBezTo>
                    <a:pt x="11" y="17"/>
                    <a:pt x="3" y="23"/>
                    <a:pt x="0" y="20"/>
                  </a:cubicBezTo>
                  <a:cubicBezTo>
                    <a:pt x="2" y="13"/>
                    <a:pt x="7" y="12"/>
                    <a:pt x="8" y="4"/>
                  </a:cubicBezTo>
                  <a:cubicBezTo>
                    <a:pt x="14" y="4"/>
                    <a:pt x="22" y="0"/>
                    <a:pt x="28" y="5"/>
                  </a:cubicBezTo>
                  <a:close/>
                  <a:moveTo>
                    <a:pt x="6" y="17"/>
                  </a:moveTo>
                  <a:cubicBezTo>
                    <a:pt x="6" y="17"/>
                    <a:pt x="6" y="17"/>
                    <a:pt x="6" y="17"/>
                  </a:cubicBezTo>
                  <a:cubicBezTo>
                    <a:pt x="8" y="18"/>
                    <a:pt x="9" y="18"/>
                    <a:pt x="10" y="17"/>
                  </a:cubicBezTo>
                  <a:cubicBezTo>
                    <a:pt x="10" y="14"/>
                    <a:pt x="11" y="11"/>
                    <a:pt x="13" y="10"/>
                  </a:cubicBezTo>
                  <a:cubicBezTo>
                    <a:pt x="8" y="8"/>
                    <a:pt x="5"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8" name="Freeform 42"/>
            <p:cNvSpPr>
              <a:spLocks noEditPoints="1"/>
            </p:cNvSpPr>
            <p:nvPr/>
          </p:nvSpPr>
          <p:spPr bwMode="auto">
            <a:xfrm>
              <a:off x="3954" y="2379"/>
              <a:ext cx="75" cy="59"/>
            </a:xfrm>
            <a:custGeom>
              <a:avLst/>
              <a:gdLst>
                <a:gd name="T0" fmla="*/ 28 w 28"/>
                <a:gd name="T1" fmla="*/ 4 h 22"/>
                <a:gd name="T2" fmla="*/ 15 w 28"/>
                <a:gd name="T3" fmla="*/ 21 h 22"/>
                <a:gd name="T4" fmla="*/ 0 w 28"/>
                <a:gd name="T5" fmla="*/ 19 h 22"/>
                <a:gd name="T6" fmla="*/ 6 w 28"/>
                <a:gd name="T7" fmla="*/ 4 h 22"/>
                <a:gd name="T8" fmla="*/ 28 w 28"/>
                <a:gd name="T9" fmla="*/ 4 h 22"/>
                <a:gd name="T10" fmla="*/ 19 w 28"/>
                <a:gd name="T11" fmla="*/ 10 h 22"/>
                <a:gd name="T12" fmla="*/ 19 w 28"/>
                <a:gd name="T13" fmla="*/ 10 h 22"/>
                <a:gd name="T14" fmla="*/ 22 w 28"/>
                <a:gd name="T15" fmla="*/ 6 h 22"/>
                <a:gd name="T16" fmla="*/ 20 w 28"/>
                <a:gd name="T17" fmla="*/ 6 h 22"/>
                <a:gd name="T18" fmla="*/ 18 w 28"/>
                <a:gd name="T19" fmla="*/ 7 h 22"/>
                <a:gd name="T20" fmla="*/ 19 w 28"/>
                <a:gd name="T21" fmla="*/ 10 h 22"/>
                <a:gd name="T22" fmla="*/ 7 w 28"/>
                <a:gd name="T23" fmla="*/ 17 h 22"/>
                <a:gd name="T24" fmla="*/ 7 w 28"/>
                <a:gd name="T25" fmla="*/ 17 h 22"/>
                <a:gd name="T26" fmla="*/ 11 w 28"/>
                <a:gd name="T27" fmla="*/ 18 h 22"/>
                <a:gd name="T28" fmla="*/ 7 w 28"/>
                <a:gd name="T2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28" y="4"/>
                  </a:moveTo>
                  <a:cubicBezTo>
                    <a:pt x="24" y="11"/>
                    <a:pt x="19" y="15"/>
                    <a:pt x="15" y="21"/>
                  </a:cubicBezTo>
                  <a:cubicBezTo>
                    <a:pt x="11" y="22"/>
                    <a:pt x="6" y="20"/>
                    <a:pt x="0" y="19"/>
                  </a:cubicBezTo>
                  <a:cubicBezTo>
                    <a:pt x="2" y="14"/>
                    <a:pt x="6" y="11"/>
                    <a:pt x="6" y="4"/>
                  </a:cubicBezTo>
                  <a:cubicBezTo>
                    <a:pt x="12" y="3"/>
                    <a:pt x="22" y="0"/>
                    <a:pt x="28" y="4"/>
                  </a:cubicBezTo>
                  <a:close/>
                  <a:moveTo>
                    <a:pt x="19" y="10"/>
                  </a:moveTo>
                  <a:cubicBezTo>
                    <a:pt x="19" y="10"/>
                    <a:pt x="19" y="10"/>
                    <a:pt x="19" y="10"/>
                  </a:cubicBezTo>
                  <a:cubicBezTo>
                    <a:pt x="19" y="8"/>
                    <a:pt x="22" y="10"/>
                    <a:pt x="22" y="6"/>
                  </a:cubicBezTo>
                  <a:cubicBezTo>
                    <a:pt x="21" y="6"/>
                    <a:pt x="20" y="6"/>
                    <a:pt x="20" y="6"/>
                  </a:cubicBezTo>
                  <a:cubicBezTo>
                    <a:pt x="19" y="6"/>
                    <a:pt x="18" y="6"/>
                    <a:pt x="18" y="7"/>
                  </a:cubicBezTo>
                  <a:cubicBezTo>
                    <a:pt x="22" y="8"/>
                    <a:pt x="15" y="10"/>
                    <a:pt x="19" y="10"/>
                  </a:cubicBezTo>
                  <a:close/>
                  <a:moveTo>
                    <a:pt x="7" y="17"/>
                  </a:moveTo>
                  <a:cubicBezTo>
                    <a:pt x="7" y="17"/>
                    <a:pt x="7" y="17"/>
                    <a:pt x="7" y="17"/>
                  </a:cubicBezTo>
                  <a:cubicBezTo>
                    <a:pt x="8" y="17"/>
                    <a:pt x="10" y="18"/>
                    <a:pt x="11" y="18"/>
                  </a:cubicBezTo>
                  <a:cubicBezTo>
                    <a:pt x="12" y="14"/>
                    <a:pt x="7" y="12"/>
                    <a:pt x="7"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9" name="Freeform 43"/>
            <p:cNvSpPr>
              <a:spLocks noEditPoints="1"/>
            </p:cNvSpPr>
            <p:nvPr/>
          </p:nvSpPr>
          <p:spPr bwMode="auto">
            <a:xfrm>
              <a:off x="3567" y="2304"/>
              <a:ext cx="73" cy="67"/>
            </a:xfrm>
            <a:custGeom>
              <a:avLst/>
              <a:gdLst>
                <a:gd name="T0" fmla="*/ 27 w 27"/>
                <a:gd name="T1" fmla="*/ 3 h 25"/>
                <a:gd name="T2" fmla="*/ 0 w 27"/>
                <a:gd name="T3" fmla="*/ 17 h 25"/>
                <a:gd name="T4" fmla="*/ 7 w 27"/>
                <a:gd name="T5" fmla="*/ 3 h 25"/>
                <a:gd name="T6" fmla="*/ 27 w 27"/>
                <a:gd name="T7" fmla="*/ 3 h 25"/>
                <a:gd name="T8" fmla="*/ 14 w 27"/>
                <a:gd name="T9" fmla="*/ 16 h 25"/>
                <a:gd name="T10" fmla="*/ 14 w 27"/>
                <a:gd name="T11" fmla="*/ 16 h 25"/>
                <a:gd name="T12" fmla="*/ 17 w 27"/>
                <a:gd name="T13" fmla="*/ 9 h 25"/>
                <a:gd name="T14" fmla="*/ 14 w 27"/>
                <a:gd name="T15" fmla="*/ 16 h 25"/>
                <a:gd name="T16" fmla="*/ 5 w 27"/>
                <a:gd name="T17" fmla="*/ 14 h 25"/>
                <a:gd name="T18" fmla="*/ 5 w 27"/>
                <a:gd name="T19" fmla="*/ 14 h 25"/>
                <a:gd name="T20" fmla="*/ 8 w 27"/>
                <a:gd name="T21" fmla="*/ 9 h 25"/>
                <a:gd name="T22" fmla="*/ 5 w 27"/>
                <a:gd name="T2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25">
                  <a:moveTo>
                    <a:pt x="27" y="3"/>
                  </a:moveTo>
                  <a:cubicBezTo>
                    <a:pt x="21" y="15"/>
                    <a:pt x="17" y="25"/>
                    <a:pt x="0" y="17"/>
                  </a:cubicBezTo>
                  <a:cubicBezTo>
                    <a:pt x="2" y="11"/>
                    <a:pt x="5" y="7"/>
                    <a:pt x="7" y="3"/>
                  </a:cubicBezTo>
                  <a:cubicBezTo>
                    <a:pt x="14" y="4"/>
                    <a:pt x="21" y="0"/>
                    <a:pt x="27" y="3"/>
                  </a:cubicBezTo>
                  <a:close/>
                  <a:moveTo>
                    <a:pt x="14" y="16"/>
                  </a:moveTo>
                  <a:cubicBezTo>
                    <a:pt x="14" y="16"/>
                    <a:pt x="14" y="16"/>
                    <a:pt x="14" y="16"/>
                  </a:cubicBezTo>
                  <a:cubicBezTo>
                    <a:pt x="16" y="15"/>
                    <a:pt x="19" y="11"/>
                    <a:pt x="17" y="9"/>
                  </a:cubicBezTo>
                  <a:cubicBezTo>
                    <a:pt x="16" y="10"/>
                    <a:pt x="9" y="14"/>
                    <a:pt x="14" y="16"/>
                  </a:cubicBezTo>
                  <a:close/>
                  <a:moveTo>
                    <a:pt x="5" y="14"/>
                  </a:moveTo>
                  <a:cubicBezTo>
                    <a:pt x="5" y="14"/>
                    <a:pt x="5" y="14"/>
                    <a:pt x="5" y="14"/>
                  </a:cubicBezTo>
                  <a:cubicBezTo>
                    <a:pt x="8" y="16"/>
                    <a:pt x="11" y="8"/>
                    <a:pt x="8" y="9"/>
                  </a:cubicBezTo>
                  <a:cubicBezTo>
                    <a:pt x="8" y="12"/>
                    <a:pt x="5" y="11"/>
                    <a:pt x="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0" name="Freeform 44"/>
            <p:cNvSpPr>
              <a:spLocks noEditPoints="1"/>
            </p:cNvSpPr>
            <p:nvPr/>
          </p:nvSpPr>
          <p:spPr bwMode="auto">
            <a:xfrm>
              <a:off x="3879" y="2373"/>
              <a:ext cx="78" cy="59"/>
            </a:xfrm>
            <a:custGeom>
              <a:avLst/>
              <a:gdLst>
                <a:gd name="T0" fmla="*/ 29 w 29"/>
                <a:gd name="T1" fmla="*/ 2 h 22"/>
                <a:gd name="T2" fmla="*/ 22 w 29"/>
                <a:gd name="T3" fmla="*/ 21 h 22"/>
                <a:gd name="T4" fmla="*/ 0 w 29"/>
                <a:gd name="T5" fmla="*/ 20 h 22"/>
                <a:gd name="T6" fmla="*/ 7 w 29"/>
                <a:gd name="T7" fmla="*/ 3 h 22"/>
                <a:gd name="T8" fmla="*/ 29 w 29"/>
                <a:gd name="T9" fmla="*/ 2 h 22"/>
                <a:gd name="T10" fmla="*/ 12 w 29"/>
                <a:gd name="T11" fmla="*/ 15 h 22"/>
                <a:gd name="T12" fmla="*/ 12 w 29"/>
                <a:gd name="T13" fmla="*/ 15 h 22"/>
                <a:gd name="T14" fmla="*/ 7 w 29"/>
                <a:gd name="T15" fmla="*/ 14 h 22"/>
                <a:gd name="T16" fmla="*/ 12 w 29"/>
                <a:gd name="T17"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2">
                  <a:moveTo>
                    <a:pt x="29" y="2"/>
                  </a:moveTo>
                  <a:cubicBezTo>
                    <a:pt x="27" y="9"/>
                    <a:pt x="22" y="12"/>
                    <a:pt x="22" y="21"/>
                  </a:cubicBezTo>
                  <a:cubicBezTo>
                    <a:pt x="14" y="20"/>
                    <a:pt x="8" y="22"/>
                    <a:pt x="0" y="20"/>
                  </a:cubicBezTo>
                  <a:cubicBezTo>
                    <a:pt x="1" y="13"/>
                    <a:pt x="6" y="12"/>
                    <a:pt x="7" y="3"/>
                  </a:cubicBezTo>
                  <a:cubicBezTo>
                    <a:pt x="14" y="3"/>
                    <a:pt x="20" y="0"/>
                    <a:pt x="29" y="2"/>
                  </a:cubicBezTo>
                  <a:close/>
                  <a:moveTo>
                    <a:pt x="12" y="15"/>
                  </a:moveTo>
                  <a:cubicBezTo>
                    <a:pt x="12" y="15"/>
                    <a:pt x="12" y="15"/>
                    <a:pt x="12" y="15"/>
                  </a:cubicBezTo>
                  <a:cubicBezTo>
                    <a:pt x="10" y="15"/>
                    <a:pt x="9" y="14"/>
                    <a:pt x="7" y="14"/>
                  </a:cubicBezTo>
                  <a:cubicBezTo>
                    <a:pt x="5" y="18"/>
                    <a:pt x="12" y="18"/>
                    <a:pt x="1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1" name="Freeform 45"/>
            <p:cNvSpPr>
              <a:spLocks noEditPoints="1"/>
            </p:cNvSpPr>
            <p:nvPr/>
          </p:nvSpPr>
          <p:spPr bwMode="auto">
            <a:xfrm>
              <a:off x="3473" y="2301"/>
              <a:ext cx="92" cy="62"/>
            </a:xfrm>
            <a:custGeom>
              <a:avLst/>
              <a:gdLst>
                <a:gd name="T0" fmla="*/ 34 w 34"/>
                <a:gd name="T1" fmla="*/ 2 h 23"/>
                <a:gd name="T2" fmla="*/ 25 w 34"/>
                <a:gd name="T3" fmla="*/ 21 h 23"/>
                <a:gd name="T4" fmla="*/ 16 w 34"/>
                <a:gd name="T5" fmla="*/ 19 h 23"/>
                <a:gd name="T6" fmla="*/ 0 w 34"/>
                <a:gd name="T7" fmla="*/ 18 h 23"/>
                <a:gd name="T8" fmla="*/ 6 w 34"/>
                <a:gd name="T9" fmla="*/ 3 h 23"/>
                <a:gd name="T10" fmla="*/ 34 w 34"/>
                <a:gd name="T11" fmla="*/ 2 h 23"/>
                <a:gd name="T12" fmla="*/ 25 w 34"/>
                <a:gd name="T13" fmla="*/ 7 h 23"/>
                <a:gd name="T14" fmla="*/ 25 w 34"/>
                <a:gd name="T15" fmla="*/ 7 h 23"/>
                <a:gd name="T16" fmla="*/ 27 w 34"/>
                <a:gd name="T17" fmla="*/ 8 h 23"/>
                <a:gd name="T18" fmla="*/ 27 w 34"/>
                <a:gd name="T19" fmla="*/ 5 h 23"/>
                <a:gd name="T20" fmla="*/ 25 w 34"/>
                <a:gd name="T21" fmla="*/ 5 h 23"/>
                <a:gd name="T22" fmla="*/ 25 w 34"/>
                <a:gd name="T23" fmla="*/ 7 h 23"/>
                <a:gd name="T24" fmla="*/ 8 w 34"/>
                <a:gd name="T25" fmla="*/ 15 h 23"/>
                <a:gd name="T26" fmla="*/ 8 w 34"/>
                <a:gd name="T27" fmla="*/ 15 h 23"/>
                <a:gd name="T28" fmla="*/ 18 w 34"/>
                <a:gd name="T29" fmla="*/ 12 h 23"/>
                <a:gd name="T30" fmla="*/ 12 w 34"/>
                <a:gd name="T31" fmla="*/ 11 h 23"/>
                <a:gd name="T32" fmla="*/ 16 w 34"/>
                <a:gd name="T33" fmla="*/ 8 h 23"/>
                <a:gd name="T34" fmla="*/ 12 w 34"/>
                <a:gd name="T35" fmla="*/ 7 h 23"/>
                <a:gd name="T36" fmla="*/ 8 w 34"/>
                <a:gd name="T37"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23">
                  <a:moveTo>
                    <a:pt x="34" y="2"/>
                  </a:moveTo>
                  <a:cubicBezTo>
                    <a:pt x="32" y="10"/>
                    <a:pt x="26" y="12"/>
                    <a:pt x="25" y="21"/>
                  </a:cubicBezTo>
                  <a:cubicBezTo>
                    <a:pt x="20" y="23"/>
                    <a:pt x="21" y="21"/>
                    <a:pt x="16" y="19"/>
                  </a:cubicBezTo>
                  <a:cubicBezTo>
                    <a:pt x="11" y="19"/>
                    <a:pt x="6" y="20"/>
                    <a:pt x="0" y="18"/>
                  </a:cubicBezTo>
                  <a:cubicBezTo>
                    <a:pt x="3" y="14"/>
                    <a:pt x="7" y="9"/>
                    <a:pt x="6" y="3"/>
                  </a:cubicBezTo>
                  <a:cubicBezTo>
                    <a:pt x="14" y="0"/>
                    <a:pt x="24" y="1"/>
                    <a:pt x="34" y="2"/>
                  </a:cubicBezTo>
                  <a:close/>
                  <a:moveTo>
                    <a:pt x="25" y="7"/>
                  </a:moveTo>
                  <a:cubicBezTo>
                    <a:pt x="25" y="7"/>
                    <a:pt x="25" y="7"/>
                    <a:pt x="25" y="7"/>
                  </a:cubicBezTo>
                  <a:cubicBezTo>
                    <a:pt x="25" y="7"/>
                    <a:pt x="26" y="7"/>
                    <a:pt x="27" y="8"/>
                  </a:cubicBezTo>
                  <a:cubicBezTo>
                    <a:pt x="27" y="7"/>
                    <a:pt x="27" y="6"/>
                    <a:pt x="27" y="5"/>
                  </a:cubicBezTo>
                  <a:cubicBezTo>
                    <a:pt x="27" y="5"/>
                    <a:pt x="26" y="5"/>
                    <a:pt x="25" y="5"/>
                  </a:cubicBezTo>
                  <a:cubicBezTo>
                    <a:pt x="25" y="6"/>
                    <a:pt x="25" y="6"/>
                    <a:pt x="25" y="7"/>
                  </a:cubicBezTo>
                  <a:close/>
                  <a:moveTo>
                    <a:pt x="8" y="15"/>
                  </a:moveTo>
                  <a:cubicBezTo>
                    <a:pt x="8" y="15"/>
                    <a:pt x="8" y="15"/>
                    <a:pt x="8" y="15"/>
                  </a:cubicBezTo>
                  <a:cubicBezTo>
                    <a:pt x="11" y="14"/>
                    <a:pt x="17" y="17"/>
                    <a:pt x="18" y="12"/>
                  </a:cubicBezTo>
                  <a:cubicBezTo>
                    <a:pt x="15" y="10"/>
                    <a:pt x="12" y="15"/>
                    <a:pt x="12" y="11"/>
                  </a:cubicBezTo>
                  <a:cubicBezTo>
                    <a:pt x="13" y="9"/>
                    <a:pt x="16" y="10"/>
                    <a:pt x="16" y="8"/>
                  </a:cubicBezTo>
                  <a:cubicBezTo>
                    <a:pt x="15" y="7"/>
                    <a:pt x="14" y="7"/>
                    <a:pt x="12" y="7"/>
                  </a:cubicBezTo>
                  <a:cubicBezTo>
                    <a:pt x="10" y="8"/>
                    <a:pt x="8" y="11"/>
                    <a:pt x="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2" name="Freeform 46"/>
            <p:cNvSpPr>
              <a:spLocks noEditPoints="1"/>
            </p:cNvSpPr>
            <p:nvPr/>
          </p:nvSpPr>
          <p:spPr bwMode="auto">
            <a:xfrm>
              <a:off x="3793" y="2379"/>
              <a:ext cx="83" cy="61"/>
            </a:xfrm>
            <a:custGeom>
              <a:avLst/>
              <a:gdLst>
                <a:gd name="T0" fmla="*/ 31 w 31"/>
                <a:gd name="T1" fmla="*/ 4 h 23"/>
                <a:gd name="T2" fmla="*/ 20 w 31"/>
                <a:gd name="T3" fmla="*/ 21 h 23"/>
                <a:gd name="T4" fmla="*/ 0 w 31"/>
                <a:gd name="T5" fmla="*/ 18 h 23"/>
                <a:gd name="T6" fmla="*/ 3 w 31"/>
                <a:gd name="T7" fmla="*/ 4 h 23"/>
                <a:gd name="T8" fmla="*/ 31 w 31"/>
                <a:gd name="T9" fmla="*/ 4 h 23"/>
                <a:gd name="T10" fmla="*/ 17 w 31"/>
                <a:gd name="T11" fmla="*/ 16 h 23"/>
                <a:gd name="T12" fmla="*/ 17 w 31"/>
                <a:gd name="T13" fmla="*/ 16 h 23"/>
                <a:gd name="T14" fmla="*/ 24 w 31"/>
                <a:gd name="T15" fmla="*/ 6 h 23"/>
                <a:gd name="T16" fmla="*/ 17 w 31"/>
                <a:gd name="T17" fmla="*/ 16 h 23"/>
                <a:gd name="T18" fmla="*/ 9 w 31"/>
                <a:gd name="T19" fmla="*/ 17 h 23"/>
                <a:gd name="T20" fmla="*/ 9 w 31"/>
                <a:gd name="T21" fmla="*/ 17 h 23"/>
                <a:gd name="T22" fmla="*/ 14 w 31"/>
                <a:gd name="T23" fmla="*/ 7 h 23"/>
                <a:gd name="T24" fmla="*/ 9 w 31"/>
                <a:gd name="T25"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3">
                  <a:moveTo>
                    <a:pt x="31" y="4"/>
                  </a:moveTo>
                  <a:cubicBezTo>
                    <a:pt x="29" y="13"/>
                    <a:pt x="25" y="18"/>
                    <a:pt x="20" y="21"/>
                  </a:cubicBezTo>
                  <a:cubicBezTo>
                    <a:pt x="14" y="16"/>
                    <a:pt x="6" y="23"/>
                    <a:pt x="0" y="18"/>
                  </a:cubicBezTo>
                  <a:cubicBezTo>
                    <a:pt x="2" y="13"/>
                    <a:pt x="6" y="8"/>
                    <a:pt x="3" y="4"/>
                  </a:cubicBezTo>
                  <a:cubicBezTo>
                    <a:pt x="12" y="3"/>
                    <a:pt x="23" y="0"/>
                    <a:pt x="31" y="4"/>
                  </a:cubicBezTo>
                  <a:close/>
                  <a:moveTo>
                    <a:pt x="17" y="16"/>
                  </a:moveTo>
                  <a:cubicBezTo>
                    <a:pt x="17" y="16"/>
                    <a:pt x="17" y="16"/>
                    <a:pt x="17" y="16"/>
                  </a:cubicBezTo>
                  <a:cubicBezTo>
                    <a:pt x="22" y="19"/>
                    <a:pt x="28" y="9"/>
                    <a:pt x="24" y="6"/>
                  </a:cubicBezTo>
                  <a:cubicBezTo>
                    <a:pt x="21" y="8"/>
                    <a:pt x="19" y="12"/>
                    <a:pt x="17" y="16"/>
                  </a:cubicBezTo>
                  <a:close/>
                  <a:moveTo>
                    <a:pt x="9" y="17"/>
                  </a:moveTo>
                  <a:cubicBezTo>
                    <a:pt x="9" y="17"/>
                    <a:pt x="9" y="17"/>
                    <a:pt x="9" y="17"/>
                  </a:cubicBezTo>
                  <a:cubicBezTo>
                    <a:pt x="12" y="15"/>
                    <a:pt x="10" y="10"/>
                    <a:pt x="14" y="7"/>
                  </a:cubicBezTo>
                  <a:cubicBezTo>
                    <a:pt x="9" y="4"/>
                    <a:pt x="4" y="14"/>
                    <a:pt x="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3" name="Freeform 47"/>
            <p:cNvSpPr>
              <a:spLocks noEditPoints="1"/>
            </p:cNvSpPr>
            <p:nvPr/>
          </p:nvSpPr>
          <p:spPr bwMode="auto">
            <a:xfrm>
              <a:off x="4112" y="2456"/>
              <a:ext cx="68" cy="57"/>
            </a:xfrm>
            <a:custGeom>
              <a:avLst/>
              <a:gdLst>
                <a:gd name="T0" fmla="*/ 18 w 25"/>
                <a:gd name="T1" fmla="*/ 18 h 21"/>
                <a:gd name="T2" fmla="*/ 0 w 25"/>
                <a:gd name="T3" fmla="*/ 19 h 21"/>
                <a:gd name="T4" fmla="*/ 6 w 25"/>
                <a:gd name="T5" fmla="*/ 4 h 21"/>
                <a:gd name="T6" fmla="*/ 21 w 25"/>
                <a:gd name="T7" fmla="*/ 0 h 21"/>
                <a:gd name="T8" fmla="*/ 18 w 25"/>
                <a:gd name="T9" fmla="*/ 18 h 21"/>
                <a:gd name="T10" fmla="*/ 5 w 25"/>
                <a:gd name="T11" fmla="*/ 16 h 21"/>
                <a:gd name="T12" fmla="*/ 5 w 25"/>
                <a:gd name="T13" fmla="*/ 16 h 21"/>
                <a:gd name="T14" fmla="*/ 11 w 25"/>
                <a:gd name="T15" fmla="*/ 12 h 21"/>
                <a:gd name="T16" fmla="*/ 5 w 25"/>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1">
                  <a:moveTo>
                    <a:pt x="18" y="18"/>
                  </a:moveTo>
                  <a:cubicBezTo>
                    <a:pt x="13" y="21"/>
                    <a:pt x="6" y="19"/>
                    <a:pt x="0" y="19"/>
                  </a:cubicBezTo>
                  <a:cubicBezTo>
                    <a:pt x="2" y="12"/>
                    <a:pt x="4" y="10"/>
                    <a:pt x="6" y="4"/>
                  </a:cubicBezTo>
                  <a:cubicBezTo>
                    <a:pt x="10" y="2"/>
                    <a:pt x="17" y="3"/>
                    <a:pt x="21" y="0"/>
                  </a:cubicBezTo>
                  <a:cubicBezTo>
                    <a:pt x="25" y="3"/>
                    <a:pt x="17" y="11"/>
                    <a:pt x="18" y="18"/>
                  </a:cubicBezTo>
                  <a:close/>
                  <a:moveTo>
                    <a:pt x="5" y="16"/>
                  </a:moveTo>
                  <a:cubicBezTo>
                    <a:pt x="5" y="16"/>
                    <a:pt x="5" y="16"/>
                    <a:pt x="5" y="16"/>
                  </a:cubicBezTo>
                  <a:cubicBezTo>
                    <a:pt x="9" y="18"/>
                    <a:pt x="10" y="15"/>
                    <a:pt x="11" y="12"/>
                  </a:cubicBezTo>
                  <a:cubicBezTo>
                    <a:pt x="8" y="11"/>
                    <a:pt x="6" y="12"/>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4" name="Freeform 48"/>
            <p:cNvSpPr>
              <a:spLocks noEditPoints="1"/>
            </p:cNvSpPr>
            <p:nvPr/>
          </p:nvSpPr>
          <p:spPr bwMode="auto">
            <a:xfrm>
              <a:off x="4029" y="2448"/>
              <a:ext cx="65" cy="73"/>
            </a:xfrm>
            <a:custGeom>
              <a:avLst/>
              <a:gdLst>
                <a:gd name="T0" fmla="*/ 24 w 24"/>
                <a:gd name="T1" fmla="*/ 2 h 27"/>
                <a:gd name="T2" fmla="*/ 0 w 24"/>
                <a:gd name="T3" fmla="*/ 20 h 27"/>
                <a:gd name="T4" fmla="*/ 9 w 24"/>
                <a:gd name="T5" fmla="*/ 1 h 27"/>
                <a:gd name="T6" fmla="*/ 24 w 24"/>
                <a:gd name="T7" fmla="*/ 2 h 27"/>
                <a:gd name="T8" fmla="*/ 9 w 24"/>
                <a:gd name="T9" fmla="*/ 17 h 27"/>
                <a:gd name="T10" fmla="*/ 9 w 24"/>
                <a:gd name="T11" fmla="*/ 17 h 27"/>
                <a:gd name="T12" fmla="*/ 18 w 24"/>
                <a:gd name="T13" fmla="*/ 7 h 27"/>
                <a:gd name="T14" fmla="*/ 15 w 24"/>
                <a:gd name="T15" fmla="*/ 6 h 27"/>
                <a:gd name="T16" fmla="*/ 9 w 24"/>
                <a:gd name="T17"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7">
                  <a:moveTo>
                    <a:pt x="24" y="2"/>
                  </a:moveTo>
                  <a:cubicBezTo>
                    <a:pt x="20" y="16"/>
                    <a:pt x="14" y="27"/>
                    <a:pt x="0" y="20"/>
                  </a:cubicBezTo>
                  <a:cubicBezTo>
                    <a:pt x="4" y="12"/>
                    <a:pt x="3" y="5"/>
                    <a:pt x="9" y="1"/>
                  </a:cubicBezTo>
                  <a:cubicBezTo>
                    <a:pt x="14" y="5"/>
                    <a:pt x="17" y="0"/>
                    <a:pt x="24" y="2"/>
                  </a:cubicBezTo>
                  <a:close/>
                  <a:moveTo>
                    <a:pt x="9" y="17"/>
                  </a:moveTo>
                  <a:cubicBezTo>
                    <a:pt x="9" y="17"/>
                    <a:pt x="9" y="17"/>
                    <a:pt x="9" y="17"/>
                  </a:cubicBezTo>
                  <a:cubicBezTo>
                    <a:pt x="15" y="19"/>
                    <a:pt x="15" y="11"/>
                    <a:pt x="18" y="7"/>
                  </a:cubicBezTo>
                  <a:cubicBezTo>
                    <a:pt x="17" y="7"/>
                    <a:pt x="16" y="6"/>
                    <a:pt x="15" y="6"/>
                  </a:cubicBezTo>
                  <a:cubicBezTo>
                    <a:pt x="14" y="12"/>
                    <a:pt x="10" y="12"/>
                    <a:pt x="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5" name="Freeform 49"/>
            <p:cNvSpPr>
              <a:spLocks noEditPoints="1"/>
            </p:cNvSpPr>
            <p:nvPr/>
          </p:nvSpPr>
          <p:spPr bwMode="auto">
            <a:xfrm>
              <a:off x="3616" y="2363"/>
              <a:ext cx="88" cy="67"/>
            </a:xfrm>
            <a:custGeom>
              <a:avLst/>
              <a:gdLst>
                <a:gd name="T0" fmla="*/ 33 w 33"/>
                <a:gd name="T1" fmla="*/ 6 h 25"/>
                <a:gd name="T2" fmla="*/ 24 w 33"/>
                <a:gd name="T3" fmla="*/ 24 h 25"/>
                <a:gd name="T4" fmla="*/ 5 w 33"/>
                <a:gd name="T5" fmla="*/ 24 h 25"/>
                <a:gd name="T6" fmla="*/ 13 w 33"/>
                <a:gd name="T7" fmla="*/ 4 h 25"/>
                <a:gd name="T8" fmla="*/ 33 w 33"/>
                <a:gd name="T9" fmla="*/ 6 h 25"/>
                <a:gd name="T10" fmla="*/ 19 w 33"/>
                <a:gd name="T11" fmla="*/ 10 h 25"/>
                <a:gd name="T12" fmla="*/ 19 w 33"/>
                <a:gd name="T13" fmla="*/ 10 h 25"/>
                <a:gd name="T14" fmla="*/ 26 w 33"/>
                <a:gd name="T15" fmla="*/ 8 h 25"/>
                <a:gd name="T16" fmla="*/ 19 w 33"/>
                <a:gd name="T17" fmla="*/ 10 h 25"/>
                <a:gd name="T18" fmla="*/ 9 w 33"/>
                <a:gd name="T19" fmla="*/ 20 h 25"/>
                <a:gd name="T20" fmla="*/ 9 w 33"/>
                <a:gd name="T21" fmla="*/ 20 h 25"/>
                <a:gd name="T22" fmla="*/ 17 w 33"/>
                <a:gd name="T23" fmla="*/ 21 h 25"/>
                <a:gd name="T24" fmla="*/ 13 w 33"/>
                <a:gd name="T25" fmla="*/ 12 h 25"/>
                <a:gd name="T26" fmla="*/ 9 w 33"/>
                <a:gd name="T2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25">
                  <a:moveTo>
                    <a:pt x="33" y="6"/>
                  </a:moveTo>
                  <a:cubicBezTo>
                    <a:pt x="28" y="11"/>
                    <a:pt x="26" y="18"/>
                    <a:pt x="24" y="24"/>
                  </a:cubicBezTo>
                  <a:cubicBezTo>
                    <a:pt x="18" y="24"/>
                    <a:pt x="12" y="25"/>
                    <a:pt x="5" y="24"/>
                  </a:cubicBezTo>
                  <a:cubicBezTo>
                    <a:pt x="0" y="17"/>
                    <a:pt x="9" y="9"/>
                    <a:pt x="13" y="4"/>
                  </a:cubicBezTo>
                  <a:cubicBezTo>
                    <a:pt x="20" y="6"/>
                    <a:pt x="27" y="0"/>
                    <a:pt x="33" y="6"/>
                  </a:cubicBezTo>
                  <a:close/>
                  <a:moveTo>
                    <a:pt x="19" y="10"/>
                  </a:moveTo>
                  <a:cubicBezTo>
                    <a:pt x="19" y="10"/>
                    <a:pt x="19" y="10"/>
                    <a:pt x="19" y="10"/>
                  </a:cubicBezTo>
                  <a:cubicBezTo>
                    <a:pt x="21" y="8"/>
                    <a:pt x="25" y="10"/>
                    <a:pt x="26" y="8"/>
                  </a:cubicBezTo>
                  <a:cubicBezTo>
                    <a:pt x="23" y="7"/>
                    <a:pt x="17" y="8"/>
                    <a:pt x="19" y="10"/>
                  </a:cubicBezTo>
                  <a:close/>
                  <a:moveTo>
                    <a:pt x="9" y="20"/>
                  </a:moveTo>
                  <a:cubicBezTo>
                    <a:pt x="9" y="20"/>
                    <a:pt x="9" y="20"/>
                    <a:pt x="9" y="20"/>
                  </a:cubicBezTo>
                  <a:cubicBezTo>
                    <a:pt x="12" y="22"/>
                    <a:pt x="13" y="20"/>
                    <a:pt x="17" y="21"/>
                  </a:cubicBezTo>
                  <a:cubicBezTo>
                    <a:pt x="16" y="18"/>
                    <a:pt x="15" y="15"/>
                    <a:pt x="13" y="12"/>
                  </a:cubicBezTo>
                  <a:cubicBezTo>
                    <a:pt x="10" y="13"/>
                    <a:pt x="8" y="17"/>
                    <a:pt x="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6" name="Freeform 50"/>
            <p:cNvSpPr>
              <a:spLocks noEditPoints="1"/>
            </p:cNvSpPr>
            <p:nvPr/>
          </p:nvSpPr>
          <p:spPr bwMode="auto">
            <a:xfrm>
              <a:off x="3946" y="2446"/>
              <a:ext cx="70" cy="56"/>
            </a:xfrm>
            <a:custGeom>
              <a:avLst/>
              <a:gdLst>
                <a:gd name="T0" fmla="*/ 22 w 26"/>
                <a:gd name="T1" fmla="*/ 0 h 21"/>
                <a:gd name="T2" fmla="*/ 20 w 26"/>
                <a:gd name="T3" fmla="*/ 20 h 21"/>
                <a:gd name="T4" fmla="*/ 0 w 26"/>
                <a:gd name="T5" fmla="*/ 21 h 21"/>
                <a:gd name="T6" fmla="*/ 7 w 26"/>
                <a:gd name="T7" fmla="*/ 4 h 21"/>
                <a:gd name="T8" fmla="*/ 22 w 26"/>
                <a:gd name="T9" fmla="*/ 0 h 21"/>
                <a:gd name="T10" fmla="*/ 15 w 26"/>
                <a:gd name="T11" fmla="*/ 12 h 21"/>
                <a:gd name="T12" fmla="*/ 15 w 26"/>
                <a:gd name="T13" fmla="*/ 12 h 21"/>
                <a:gd name="T14" fmla="*/ 15 w 26"/>
                <a:gd name="T15" fmla="*/ 1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1">
                  <a:moveTo>
                    <a:pt x="22" y="0"/>
                  </a:moveTo>
                  <a:cubicBezTo>
                    <a:pt x="26" y="4"/>
                    <a:pt x="17" y="13"/>
                    <a:pt x="20" y="20"/>
                  </a:cubicBezTo>
                  <a:cubicBezTo>
                    <a:pt x="14" y="20"/>
                    <a:pt x="8" y="21"/>
                    <a:pt x="0" y="21"/>
                  </a:cubicBezTo>
                  <a:cubicBezTo>
                    <a:pt x="1" y="14"/>
                    <a:pt x="5" y="11"/>
                    <a:pt x="7" y="4"/>
                  </a:cubicBezTo>
                  <a:cubicBezTo>
                    <a:pt x="12" y="4"/>
                    <a:pt x="18" y="4"/>
                    <a:pt x="22" y="0"/>
                  </a:cubicBezTo>
                  <a:close/>
                  <a:moveTo>
                    <a:pt x="15" y="12"/>
                  </a:moveTo>
                  <a:cubicBezTo>
                    <a:pt x="15" y="12"/>
                    <a:pt x="15" y="12"/>
                    <a:pt x="15" y="12"/>
                  </a:cubicBezTo>
                  <a:cubicBezTo>
                    <a:pt x="12" y="18"/>
                    <a:pt x="19" y="13"/>
                    <a:pt x="1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7" name="Freeform 51"/>
            <p:cNvSpPr>
              <a:spLocks noEditPoints="1"/>
            </p:cNvSpPr>
            <p:nvPr/>
          </p:nvSpPr>
          <p:spPr bwMode="auto">
            <a:xfrm>
              <a:off x="3688" y="2446"/>
              <a:ext cx="250" cy="67"/>
            </a:xfrm>
            <a:custGeom>
              <a:avLst/>
              <a:gdLst>
                <a:gd name="T0" fmla="*/ 88 w 93"/>
                <a:gd name="T1" fmla="*/ 22 h 25"/>
                <a:gd name="T2" fmla="*/ 65 w 93"/>
                <a:gd name="T3" fmla="*/ 21 h 25"/>
                <a:gd name="T4" fmla="*/ 41 w 93"/>
                <a:gd name="T5" fmla="*/ 22 h 25"/>
                <a:gd name="T6" fmla="*/ 0 w 93"/>
                <a:gd name="T7" fmla="*/ 17 h 25"/>
                <a:gd name="T8" fmla="*/ 8 w 93"/>
                <a:gd name="T9" fmla="*/ 0 h 25"/>
                <a:gd name="T10" fmla="*/ 49 w 93"/>
                <a:gd name="T11" fmla="*/ 2 h 25"/>
                <a:gd name="T12" fmla="*/ 93 w 93"/>
                <a:gd name="T13" fmla="*/ 2 h 25"/>
                <a:gd name="T14" fmla="*/ 88 w 93"/>
                <a:gd name="T15" fmla="*/ 22 h 25"/>
                <a:gd name="T16" fmla="*/ 82 w 93"/>
                <a:gd name="T17" fmla="*/ 8 h 25"/>
                <a:gd name="T18" fmla="*/ 82 w 93"/>
                <a:gd name="T19" fmla="*/ 8 h 25"/>
                <a:gd name="T20" fmla="*/ 82 w 93"/>
                <a:gd name="T21" fmla="*/ 18 h 25"/>
                <a:gd name="T22" fmla="*/ 87 w 93"/>
                <a:gd name="T23" fmla="*/ 7 h 25"/>
                <a:gd name="T24" fmla="*/ 82 w 93"/>
                <a:gd name="T25" fmla="*/ 8 h 25"/>
                <a:gd name="T26" fmla="*/ 54 w 93"/>
                <a:gd name="T27" fmla="*/ 8 h 25"/>
                <a:gd name="T28" fmla="*/ 54 w 93"/>
                <a:gd name="T29" fmla="*/ 8 h 25"/>
                <a:gd name="T30" fmla="*/ 58 w 93"/>
                <a:gd name="T31" fmla="*/ 7 h 25"/>
                <a:gd name="T32" fmla="*/ 54 w 93"/>
                <a:gd name="T33" fmla="*/ 8 h 25"/>
                <a:gd name="T34" fmla="*/ 47 w 93"/>
                <a:gd name="T35" fmla="*/ 11 h 25"/>
                <a:gd name="T36" fmla="*/ 47 w 93"/>
                <a:gd name="T37" fmla="*/ 11 h 25"/>
                <a:gd name="T38" fmla="*/ 53 w 93"/>
                <a:gd name="T39" fmla="*/ 9 h 25"/>
                <a:gd name="T40" fmla="*/ 47 w 93"/>
                <a:gd name="T41" fmla="*/ 11 h 25"/>
                <a:gd name="T42" fmla="*/ 41 w 93"/>
                <a:gd name="T43" fmla="*/ 16 h 25"/>
                <a:gd name="T44" fmla="*/ 41 w 93"/>
                <a:gd name="T45" fmla="*/ 16 h 25"/>
                <a:gd name="T46" fmla="*/ 17 w 93"/>
                <a:gd name="T47" fmla="*/ 14 h 25"/>
                <a:gd name="T48" fmla="*/ 54 w 93"/>
                <a:gd name="T49" fmla="*/ 16 h 25"/>
                <a:gd name="T50" fmla="*/ 41 w 93"/>
                <a:gd name="T51" fmla="*/ 16 h 25"/>
                <a:gd name="T52" fmla="*/ 7 w 93"/>
                <a:gd name="T53" fmla="*/ 10 h 25"/>
                <a:gd name="T54" fmla="*/ 7 w 93"/>
                <a:gd name="T55" fmla="*/ 10 h 25"/>
                <a:gd name="T56" fmla="*/ 10 w 93"/>
                <a:gd name="T57" fmla="*/ 11 h 25"/>
                <a:gd name="T58" fmla="*/ 10 w 93"/>
                <a:gd name="T59" fmla="*/ 9 h 25"/>
                <a:gd name="T60" fmla="*/ 8 w 93"/>
                <a:gd name="T61" fmla="*/ 8 h 25"/>
                <a:gd name="T62" fmla="*/ 7 w 93"/>
                <a:gd name="T6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25">
                  <a:moveTo>
                    <a:pt x="88" y="22"/>
                  </a:moveTo>
                  <a:cubicBezTo>
                    <a:pt x="81" y="25"/>
                    <a:pt x="73" y="22"/>
                    <a:pt x="65" y="21"/>
                  </a:cubicBezTo>
                  <a:cubicBezTo>
                    <a:pt x="57" y="20"/>
                    <a:pt x="49" y="23"/>
                    <a:pt x="41" y="22"/>
                  </a:cubicBezTo>
                  <a:cubicBezTo>
                    <a:pt x="27" y="22"/>
                    <a:pt x="14" y="17"/>
                    <a:pt x="0" y="17"/>
                  </a:cubicBezTo>
                  <a:cubicBezTo>
                    <a:pt x="1" y="8"/>
                    <a:pt x="5" y="5"/>
                    <a:pt x="8" y="0"/>
                  </a:cubicBezTo>
                  <a:cubicBezTo>
                    <a:pt x="20" y="2"/>
                    <a:pt x="34" y="1"/>
                    <a:pt x="49" y="2"/>
                  </a:cubicBezTo>
                  <a:cubicBezTo>
                    <a:pt x="64" y="3"/>
                    <a:pt x="81" y="4"/>
                    <a:pt x="93" y="2"/>
                  </a:cubicBezTo>
                  <a:cubicBezTo>
                    <a:pt x="93" y="8"/>
                    <a:pt x="90" y="16"/>
                    <a:pt x="88" y="22"/>
                  </a:cubicBezTo>
                  <a:close/>
                  <a:moveTo>
                    <a:pt x="82" y="8"/>
                  </a:moveTo>
                  <a:cubicBezTo>
                    <a:pt x="82" y="8"/>
                    <a:pt x="82" y="8"/>
                    <a:pt x="82" y="8"/>
                  </a:cubicBezTo>
                  <a:cubicBezTo>
                    <a:pt x="83" y="11"/>
                    <a:pt x="86" y="14"/>
                    <a:pt x="82" y="18"/>
                  </a:cubicBezTo>
                  <a:cubicBezTo>
                    <a:pt x="87" y="17"/>
                    <a:pt x="87" y="12"/>
                    <a:pt x="87" y="7"/>
                  </a:cubicBezTo>
                  <a:cubicBezTo>
                    <a:pt x="85" y="7"/>
                    <a:pt x="84" y="7"/>
                    <a:pt x="82" y="8"/>
                  </a:cubicBezTo>
                  <a:close/>
                  <a:moveTo>
                    <a:pt x="54" y="8"/>
                  </a:moveTo>
                  <a:cubicBezTo>
                    <a:pt x="54" y="8"/>
                    <a:pt x="54" y="8"/>
                    <a:pt x="54" y="8"/>
                  </a:cubicBezTo>
                  <a:cubicBezTo>
                    <a:pt x="56" y="9"/>
                    <a:pt x="57" y="8"/>
                    <a:pt x="58" y="7"/>
                  </a:cubicBezTo>
                  <a:cubicBezTo>
                    <a:pt x="56" y="6"/>
                    <a:pt x="55" y="7"/>
                    <a:pt x="54" y="8"/>
                  </a:cubicBezTo>
                  <a:close/>
                  <a:moveTo>
                    <a:pt x="47" y="11"/>
                  </a:moveTo>
                  <a:cubicBezTo>
                    <a:pt x="47" y="11"/>
                    <a:pt x="47" y="11"/>
                    <a:pt x="47" y="11"/>
                  </a:cubicBezTo>
                  <a:cubicBezTo>
                    <a:pt x="50" y="12"/>
                    <a:pt x="52" y="11"/>
                    <a:pt x="53" y="9"/>
                  </a:cubicBezTo>
                  <a:cubicBezTo>
                    <a:pt x="50" y="8"/>
                    <a:pt x="47" y="8"/>
                    <a:pt x="47" y="11"/>
                  </a:cubicBezTo>
                  <a:close/>
                  <a:moveTo>
                    <a:pt x="41" y="16"/>
                  </a:moveTo>
                  <a:cubicBezTo>
                    <a:pt x="41" y="16"/>
                    <a:pt x="41" y="16"/>
                    <a:pt x="41" y="16"/>
                  </a:cubicBezTo>
                  <a:cubicBezTo>
                    <a:pt x="35" y="14"/>
                    <a:pt x="24" y="12"/>
                    <a:pt x="17" y="14"/>
                  </a:cubicBezTo>
                  <a:cubicBezTo>
                    <a:pt x="31" y="17"/>
                    <a:pt x="44" y="19"/>
                    <a:pt x="54" y="16"/>
                  </a:cubicBezTo>
                  <a:cubicBezTo>
                    <a:pt x="49" y="15"/>
                    <a:pt x="44" y="14"/>
                    <a:pt x="41" y="16"/>
                  </a:cubicBezTo>
                  <a:close/>
                  <a:moveTo>
                    <a:pt x="7" y="10"/>
                  </a:moveTo>
                  <a:cubicBezTo>
                    <a:pt x="7" y="10"/>
                    <a:pt x="7" y="10"/>
                    <a:pt x="7" y="10"/>
                  </a:cubicBezTo>
                  <a:cubicBezTo>
                    <a:pt x="8" y="10"/>
                    <a:pt x="9" y="11"/>
                    <a:pt x="10" y="11"/>
                  </a:cubicBezTo>
                  <a:cubicBezTo>
                    <a:pt x="10" y="10"/>
                    <a:pt x="10" y="9"/>
                    <a:pt x="10" y="9"/>
                  </a:cubicBezTo>
                  <a:cubicBezTo>
                    <a:pt x="9" y="8"/>
                    <a:pt x="9" y="8"/>
                    <a:pt x="8" y="8"/>
                  </a:cubicBezTo>
                  <a:cubicBezTo>
                    <a:pt x="8" y="9"/>
                    <a:pt x="8"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8" name="Freeform 52"/>
            <p:cNvSpPr>
              <a:spLocks noEditPoints="1"/>
            </p:cNvSpPr>
            <p:nvPr/>
          </p:nvSpPr>
          <p:spPr bwMode="auto">
            <a:xfrm>
              <a:off x="3449" y="2360"/>
              <a:ext cx="92" cy="64"/>
            </a:xfrm>
            <a:custGeom>
              <a:avLst/>
              <a:gdLst>
                <a:gd name="T0" fmla="*/ 34 w 34"/>
                <a:gd name="T1" fmla="*/ 5 h 24"/>
                <a:gd name="T2" fmla="*/ 19 w 34"/>
                <a:gd name="T3" fmla="*/ 24 h 24"/>
                <a:gd name="T4" fmla="*/ 0 w 34"/>
                <a:gd name="T5" fmla="*/ 20 h 24"/>
                <a:gd name="T6" fmla="*/ 9 w 34"/>
                <a:gd name="T7" fmla="*/ 4 h 24"/>
                <a:gd name="T8" fmla="*/ 34 w 34"/>
                <a:gd name="T9" fmla="*/ 5 h 24"/>
                <a:gd name="T10" fmla="*/ 14 w 34"/>
                <a:gd name="T11" fmla="*/ 10 h 24"/>
                <a:gd name="T12" fmla="*/ 14 w 34"/>
                <a:gd name="T13" fmla="*/ 10 h 24"/>
                <a:gd name="T14" fmla="*/ 27 w 34"/>
                <a:gd name="T15" fmla="*/ 9 h 24"/>
                <a:gd name="T16" fmla="*/ 14 w 34"/>
                <a:gd name="T17" fmla="*/ 10 h 24"/>
                <a:gd name="T18" fmla="*/ 18 w 34"/>
                <a:gd name="T19" fmla="*/ 16 h 24"/>
                <a:gd name="T20" fmla="*/ 18 w 34"/>
                <a:gd name="T21" fmla="*/ 16 h 24"/>
                <a:gd name="T22" fmla="*/ 24 w 34"/>
                <a:gd name="T23" fmla="*/ 13 h 24"/>
                <a:gd name="T24" fmla="*/ 18 w 34"/>
                <a:gd name="T25" fmla="*/ 16 h 24"/>
                <a:gd name="T26" fmla="*/ 6 w 34"/>
                <a:gd name="T27" fmla="*/ 18 h 24"/>
                <a:gd name="T28" fmla="*/ 6 w 34"/>
                <a:gd name="T29" fmla="*/ 18 h 24"/>
                <a:gd name="T30" fmla="*/ 12 w 34"/>
                <a:gd name="T31" fmla="*/ 19 h 24"/>
                <a:gd name="T32" fmla="*/ 9 w 34"/>
                <a:gd name="T33" fmla="*/ 13 h 24"/>
                <a:gd name="T34" fmla="*/ 6 w 34"/>
                <a:gd name="T3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34" y="5"/>
                  </a:moveTo>
                  <a:cubicBezTo>
                    <a:pt x="30" y="13"/>
                    <a:pt x="25" y="20"/>
                    <a:pt x="19" y="24"/>
                  </a:cubicBezTo>
                  <a:cubicBezTo>
                    <a:pt x="13" y="19"/>
                    <a:pt x="8" y="23"/>
                    <a:pt x="0" y="20"/>
                  </a:cubicBezTo>
                  <a:cubicBezTo>
                    <a:pt x="3" y="14"/>
                    <a:pt x="5" y="8"/>
                    <a:pt x="9" y="4"/>
                  </a:cubicBezTo>
                  <a:cubicBezTo>
                    <a:pt x="16" y="8"/>
                    <a:pt x="23" y="0"/>
                    <a:pt x="34" y="5"/>
                  </a:cubicBezTo>
                  <a:close/>
                  <a:moveTo>
                    <a:pt x="14" y="10"/>
                  </a:moveTo>
                  <a:cubicBezTo>
                    <a:pt x="14" y="10"/>
                    <a:pt x="14" y="10"/>
                    <a:pt x="14" y="10"/>
                  </a:cubicBezTo>
                  <a:cubicBezTo>
                    <a:pt x="21" y="10"/>
                    <a:pt x="24" y="11"/>
                    <a:pt x="27" y="9"/>
                  </a:cubicBezTo>
                  <a:cubicBezTo>
                    <a:pt x="24" y="5"/>
                    <a:pt x="17" y="8"/>
                    <a:pt x="14" y="10"/>
                  </a:cubicBezTo>
                  <a:close/>
                  <a:moveTo>
                    <a:pt x="18" y="16"/>
                  </a:moveTo>
                  <a:cubicBezTo>
                    <a:pt x="18" y="16"/>
                    <a:pt x="18" y="16"/>
                    <a:pt x="18" y="16"/>
                  </a:cubicBezTo>
                  <a:cubicBezTo>
                    <a:pt x="22" y="18"/>
                    <a:pt x="24" y="17"/>
                    <a:pt x="24" y="13"/>
                  </a:cubicBezTo>
                  <a:cubicBezTo>
                    <a:pt x="21" y="13"/>
                    <a:pt x="19" y="14"/>
                    <a:pt x="18" y="16"/>
                  </a:cubicBezTo>
                  <a:close/>
                  <a:moveTo>
                    <a:pt x="6" y="18"/>
                  </a:moveTo>
                  <a:cubicBezTo>
                    <a:pt x="6" y="18"/>
                    <a:pt x="6" y="18"/>
                    <a:pt x="6" y="18"/>
                  </a:cubicBezTo>
                  <a:cubicBezTo>
                    <a:pt x="9" y="19"/>
                    <a:pt x="9" y="17"/>
                    <a:pt x="12" y="19"/>
                  </a:cubicBezTo>
                  <a:cubicBezTo>
                    <a:pt x="12" y="16"/>
                    <a:pt x="13" y="13"/>
                    <a:pt x="9" y="13"/>
                  </a:cubicBezTo>
                  <a:cubicBezTo>
                    <a:pt x="9" y="16"/>
                    <a:pt x="6" y="15"/>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9" name="Freeform 53"/>
            <p:cNvSpPr/>
            <p:nvPr/>
          </p:nvSpPr>
          <p:spPr bwMode="auto">
            <a:xfrm>
              <a:off x="3616" y="2432"/>
              <a:ext cx="64" cy="59"/>
            </a:xfrm>
            <a:custGeom>
              <a:avLst/>
              <a:gdLst>
                <a:gd name="T0" fmla="*/ 24 w 24"/>
                <a:gd name="T1" fmla="*/ 3 h 22"/>
                <a:gd name="T2" fmla="*/ 14 w 24"/>
                <a:gd name="T3" fmla="*/ 21 h 22"/>
                <a:gd name="T4" fmla="*/ 0 w 24"/>
                <a:gd name="T5" fmla="*/ 20 h 22"/>
                <a:gd name="T6" fmla="*/ 4 w 24"/>
                <a:gd name="T7" fmla="*/ 4 h 22"/>
                <a:gd name="T8" fmla="*/ 24 w 24"/>
                <a:gd name="T9" fmla="*/ 3 h 22"/>
              </a:gdLst>
              <a:ahLst/>
              <a:cxnLst>
                <a:cxn ang="0">
                  <a:pos x="T0" y="T1"/>
                </a:cxn>
                <a:cxn ang="0">
                  <a:pos x="T2" y="T3"/>
                </a:cxn>
                <a:cxn ang="0">
                  <a:pos x="T4" y="T5"/>
                </a:cxn>
                <a:cxn ang="0">
                  <a:pos x="T6" y="T7"/>
                </a:cxn>
                <a:cxn ang="0">
                  <a:pos x="T8" y="T9"/>
                </a:cxn>
              </a:cxnLst>
              <a:rect l="0" t="0" r="r" b="b"/>
              <a:pathLst>
                <a:path w="24" h="22">
                  <a:moveTo>
                    <a:pt x="24" y="3"/>
                  </a:moveTo>
                  <a:cubicBezTo>
                    <a:pt x="20" y="8"/>
                    <a:pt x="17" y="14"/>
                    <a:pt x="14" y="21"/>
                  </a:cubicBezTo>
                  <a:cubicBezTo>
                    <a:pt x="9" y="20"/>
                    <a:pt x="6" y="22"/>
                    <a:pt x="0" y="20"/>
                  </a:cubicBezTo>
                  <a:cubicBezTo>
                    <a:pt x="2" y="13"/>
                    <a:pt x="3" y="9"/>
                    <a:pt x="4" y="4"/>
                  </a:cubicBezTo>
                  <a:cubicBezTo>
                    <a:pt x="10" y="4"/>
                    <a:pt x="15" y="0"/>
                    <a:pt x="2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1" name="Freeform 54"/>
            <p:cNvSpPr>
              <a:spLocks noEditPoints="1"/>
            </p:cNvSpPr>
            <p:nvPr/>
          </p:nvSpPr>
          <p:spPr bwMode="auto">
            <a:xfrm>
              <a:off x="3949" y="2553"/>
              <a:ext cx="209" cy="62"/>
            </a:xfrm>
            <a:custGeom>
              <a:avLst/>
              <a:gdLst>
                <a:gd name="T0" fmla="*/ 78 w 78"/>
                <a:gd name="T1" fmla="*/ 6 h 23"/>
                <a:gd name="T2" fmla="*/ 65 w 78"/>
                <a:gd name="T3" fmla="*/ 23 h 23"/>
                <a:gd name="T4" fmla="*/ 38 w 78"/>
                <a:gd name="T5" fmla="*/ 22 h 23"/>
                <a:gd name="T6" fmla="*/ 0 w 78"/>
                <a:gd name="T7" fmla="*/ 17 h 23"/>
                <a:gd name="T8" fmla="*/ 9 w 78"/>
                <a:gd name="T9" fmla="*/ 0 h 23"/>
                <a:gd name="T10" fmla="*/ 78 w 78"/>
                <a:gd name="T11" fmla="*/ 6 h 23"/>
                <a:gd name="T12" fmla="*/ 56 w 78"/>
                <a:gd name="T13" fmla="*/ 10 h 23"/>
                <a:gd name="T14" fmla="*/ 56 w 78"/>
                <a:gd name="T15" fmla="*/ 10 h 23"/>
                <a:gd name="T16" fmla="*/ 63 w 78"/>
                <a:gd name="T17" fmla="*/ 8 h 23"/>
                <a:gd name="T18" fmla="*/ 56 w 78"/>
                <a:gd name="T19" fmla="*/ 10 h 23"/>
                <a:gd name="T20" fmla="*/ 67 w 78"/>
                <a:gd name="T21" fmla="*/ 12 h 23"/>
                <a:gd name="T22" fmla="*/ 67 w 78"/>
                <a:gd name="T23" fmla="*/ 12 h 23"/>
                <a:gd name="T24" fmla="*/ 69 w 78"/>
                <a:gd name="T25" fmla="*/ 12 h 23"/>
                <a:gd name="T26" fmla="*/ 66 w 78"/>
                <a:gd name="T27" fmla="*/ 10 h 23"/>
                <a:gd name="T28" fmla="*/ 67 w 78"/>
                <a:gd name="T29" fmla="*/ 12 h 23"/>
                <a:gd name="T30" fmla="*/ 27 w 78"/>
                <a:gd name="T31" fmla="*/ 8 h 23"/>
                <a:gd name="T32" fmla="*/ 27 w 78"/>
                <a:gd name="T33" fmla="*/ 8 h 23"/>
                <a:gd name="T34" fmla="*/ 37 w 78"/>
                <a:gd name="T35" fmla="*/ 11 h 23"/>
                <a:gd name="T36" fmla="*/ 51 w 78"/>
                <a:gd name="T37" fmla="*/ 8 h 23"/>
                <a:gd name="T38" fmla="*/ 27 w 78"/>
                <a:gd name="T39" fmla="*/ 8 h 23"/>
                <a:gd name="T40" fmla="*/ 21 w 78"/>
                <a:gd name="T41" fmla="*/ 7 h 23"/>
                <a:gd name="T42" fmla="*/ 21 w 78"/>
                <a:gd name="T43" fmla="*/ 7 h 23"/>
                <a:gd name="T44" fmla="*/ 24 w 78"/>
                <a:gd name="T45" fmla="*/ 8 h 23"/>
                <a:gd name="T46" fmla="*/ 25 w 78"/>
                <a:gd name="T47" fmla="*/ 4 h 23"/>
                <a:gd name="T48" fmla="*/ 23 w 78"/>
                <a:gd name="T49" fmla="*/ 4 h 23"/>
                <a:gd name="T50" fmla="*/ 21 w 78"/>
                <a:gd name="T51" fmla="*/ 7 h 23"/>
                <a:gd name="T52" fmla="*/ 50 w 78"/>
                <a:gd name="T53" fmla="*/ 11 h 23"/>
                <a:gd name="T54" fmla="*/ 50 w 78"/>
                <a:gd name="T55" fmla="*/ 11 h 23"/>
                <a:gd name="T56" fmla="*/ 9 w 78"/>
                <a:gd name="T57" fmla="*/ 8 h 23"/>
                <a:gd name="T58" fmla="*/ 6 w 78"/>
                <a:gd name="T59" fmla="*/ 13 h 23"/>
                <a:gd name="T60" fmla="*/ 18 w 78"/>
                <a:gd name="T61" fmla="*/ 14 h 23"/>
                <a:gd name="T62" fmla="*/ 65 w 78"/>
                <a:gd name="T63" fmla="*/ 15 h 23"/>
                <a:gd name="T64" fmla="*/ 50 w 78"/>
                <a:gd name="T65"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8" h="23">
                  <a:moveTo>
                    <a:pt x="78" y="6"/>
                  </a:moveTo>
                  <a:cubicBezTo>
                    <a:pt x="76" y="14"/>
                    <a:pt x="72" y="17"/>
                    <a:pt x="65" y="23"/>
                  </a:cubicBezTo>
                  <a:cubicBezTo>
                    <a:pt x="57" y="18"/>
                    <a:pt x="48" y="23"/>
                    <a:pt x="38" y="22"/>
                  </a:cubicBezTo>
                  <a:cubicBezTo>
                    <a:pt x="26" y="22"/>
                    <a:pt x="12" y="17"/>
                    <a:pt x="0" y="17"/>
                  </a:cubicBezTo>
                  <a:cubicBezTo>
                    <a:pt x="1" y="8"/>
                    <a:pt x="6" y="6"/>
                    <a:pt x="9" y="0"/>
                  </a:cubicBezTo>
                  <a:cubicBezTo>
                    <a:pt x="28" y="2"/>
                    <a:pt x="59" y="4"/>
                    <a:pt x="78" y="6"/>
                  </a:cubicBezTo>
                  <a:close/>
                  <a:moveTo>
                    <a:pt x="56" y="10"/>
                  </a:moveTo>
                  <a:cubicBezTo>
                    <a:pt x="56" y="10"/>
                    <a:pt x="56" y="10"/>
                    <a:pt x="56" y="10"/>
                  </a:cubicBezTo>
                  <a:cubicBezTo>
                    <a:pt x="60" y="12"/>
                    <a:pt x="61" y="9"/>
                    <a:pt x="63" y="8"/>
                  </a:cubicBezTo>
                  <a:cubicBezTo>
                    <a:pt x="60" y="8"/>
                    <a:pt x="56" y="6"/>
                    <a:pt x="56" y="10"/>
                  </a:cubicBezTo>
                  <a:close/>
                  <a:moveTo>
                    <a:pt x="67" y="12"/>
                  </a:moveTo>
                  <a:cubicBezTo>
                    <a:pt x="67" y="12"/>
                    <a:pt x="67" y="12"/>
                    <a:pt x="67" y="12"/>
                  </a:cubicBezTo>
                  <a:cubicBezTo>
                    <a:pt x="68" y="12"/>
                    <a:pt x="69" y="12"/>
                    <a:pt x="69" y="12"/>
                  </a:cubicBezTo>
                  <a:cubicBezTo>
                    <a:pt x="72" y="10"/>
                    <a:pt x="66" y="8"/>
                    <a:pt x="66" y="10"/>
                  </a:cubicBezTo>
                  <a:cubicBezTo>
                    <a:pt x="67" y="11"/>
                    <a:pt x="68" y="11"/>
                    <a:pt x="67" y="12"/>
                  </a:cubicBezTo>
                  <a:close/>
                  <a:moveTo>
                    <a:pt x="27" y="8"/>
                  </a:moveTo>
                  <a:cubicBezTo>
                    <a:pt x="27" y="8"/>
                    <a:pt x="27" y="8"/>
                    <a:pt x="27" y="8"/>
                  </a:cubicBezTo>
                  <a:cubicBezTo>
                    <a:pt x="32" y="8"/>
                    <a:pt x="33" y="7"/>
                    <a:pt x="37" y="11"/>
                  </a:cubicBezTo>
                  <a:cubicBezTo>
                    <a:pt x="40" y="5"/>
                    <a:pt x="48" y="14"/>
                    <a:pt x="51" y="8"/>
                  </a:cubicBezTo>
                  <a:cubicBezTo>
                    <a:pt x="43" y="8"/>
                    <a:pt x="30" y="1"/>
                    <a:pt x="27" y="8"/>
                  </a:cubicBezTo>
                  <a:close/>
                  <a:moveTo>
                    <a:pt x="21" y="7"/>
                  </a:moveTo>
                  <a:cubicBezTo>
                    <a:pt x="21" y="7"/>
                    <a:pt x="21" y="7"/>
                    <a:pt x="21" y="7"/>
                  </a:cubicBezTo>
                  <a:cubicBezTo>
                    <a:pt x="22" y="7"/>
                    <a:pt x="23" y="7"/>
                    <a:pt x="24" y="8"/>
                  </a:cubicBezTo>
                  <a:cubicBezTo>
                    <a:pt x="24" y="7"/>
                    <a:pt x="24" y="5"/>
                    <a:pt x="25" y="4"/>
                  </a:cubicBezTo>
                  <a:cubicBezTo>
                    <a:pt x="24" y="4"/>
                    <a:pt x="23" y="4"/>
                    <a:pt x="23" y="4"/>
                  </a:cubicBezTo>
                  <a:cubicBezTo>
                    <a:pt x="22" y="5"/>
                    <a:pt x="21" y="5"/>
                    <a:pt x="21" y="7"/>
                  </a:cubicBezTo>
                  <a:close/>
                  <a:moveTo>
                    <a:pt x="50" y="11"/>
                  </a:moveTo>
                  <a:cubicBezTo>
                    <a:pt x="50" y="11"/>
                    <a:pt x="50" y="11"/>
                    <a:pt x="50" y="11"/>
                  </a:cubicBezTo>
                  <a:cubicBezTo>
                    <a:pt x="37" y="16"/>
                    <a:pt x="20" y="11"/>
                    <a:pt x="9" y="8"/>
                  </a:cubicBezTo>
                  <a:cubicBezTo>
                    <a:pt x="9" y="10"/>
                    <a:pt x="6" y="10"/>
                    <a:pt x="6" y="13"/>
                  </a:cubicBezTo>
                  <a:cubicBezTo>
                    <a:pt x="9" y="16"/>
                    <a:pt x="14" y="14"/>
                    <a:pt x="18" y="14"/>
                  </a:cubicBezTo>
                  <a:cubicBezTo>
                    <a:pt x="34" y="17"/>
                    <a:pt x="54" y="23"/>
                    <a:pt x="65" y="15"/>
                  </a:cubicBezTo>
                  <a:cubicBezTo>
                    <a:pt x="61" y="10"/>
                    <a:pt x="53" y="18"/>
                    <a:pt x="5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2" name="Freeform 55"/>
            <p:cNvSpPr>
              <a:spLocks noEditPoints="1"/>
            </p:cNvSpPr>
            <p:nvPr/>
          </p:nvSpPr>
          <p:spPr bwMode="auto">
            <a:xfrm>
              <a:off x="3428" y="2422"/>
              <a:ext cx="91" cy="67"/>
            </a:xfrm>
            <a:custGeom>
              <a:avLst/>
              <a:gdLst>
                <a:gd name="T0" fmla="*/ 34 w 34"/>
                <a:gd name="T1" fmla="*/ 1 h 25"/>
                <a:gd name="T2" fmla="*/ 24 w 34"/>
                <a:gd name="T3" fmla="*/ 22 h 25"/>
                <a:gd name="T4" fmla="*/ 0 w 34"/>
                <a:gd name="T5" fmla="*/ 21 h 25"/>
                <a:gd name="T6" fmla="*/ 9 w 34"/>
                <a:gd name="T7" fmla="*/ 3 h 25"/>
                <a:gd name="T8" fmla="*/ 10 w 34"/>
                <a:gd name="T9" fmla="*/ 10 h 25"/>
                <a:gd name="T10" fmla="*/ 15 w 34"/>
                <a:gd name="T11" fmla="*/ 5 h 25"/>
                <a:gd name="T12" fmla="*/ 34 w 34"/>
                <a:gd name="T13" fmla="*/ 1 h 25"/>
                <a:gd name="T14" fmla="*/ 7 w 34"/>
                <a:gd name="T15" fmla="*/ 18 h 25"/>
                <a:gd name="T16" fmla="*/ 7 w 34"/>
                <a:gd name="T17" fmla="*/ 18 h 25"/>
                <a:gd name="T18" fmla="*/ 14 w 34"/>
                <a:gd name="T19" fmla="*/ 16 h 25"/>
                <a:gd name="T20" fmla="*/ 9 w 34"/>
                <a:gd name="T21" fmla="*/ 14 h 25"/>
                <a:gd name="T22" fmla="*/ 7 w 34"/>
                <a:gd name="T23"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25">
                  <a:moveTo>
                    <a:pt x="34" y="1"/>
                  </a:moveTo>
                  <a:cubicBezTo>
                    <a:pt x="30" y="7"/>
                    <a:pt x="27" y="15"/>
                    <a:pt x="24" y="22"/>
                  </a:cubicBezTo>
                  <a:cubicBezTo>
                    <a:pt x="14" y="19"/>
                    <a:pt x="10" y="25"/>
                    <a:pt x="0" y="21"/>
                  </a:cubicBezTo>
                  <a:cubicBezTo>
                    <a:pt x="4" y="16"/>
                    <a:pt x="4" y="6"/>
                    <a:pt x="9" y="3"/>
                  </a:cubicBezTo>
                  <a:cubicBezTo>
                    <a:pt x="13" y="3"/>
                    <a:pt x="10" y="7"/>
                    <a:pt x="10" y="10"/>
                  </a:cubicBezTo>
                  <a:cubicBezTo>
                    <a:pt x="13" y="11"/>
                    <a:pt x="14" y="8"/>
                    <a:pt x="15" y="5"/>
                  </a:cubicBezTo>
                  <a:cubicBezTo>
                    <a:pt x="23" y="7"/>
                    <a:pt x="26" y="0"/>
                    <a:pt x="34" y="1"/>
                  </a:cubicBezTo>
                  <a:close/>
                  <a:moveTo>
                    <a:pt x="7" y="18"/>
                  </a:moveTo>
                  <a:cubicBezTo>
                    <a:pt x="7" y="18"/>
                    <a:pt x="7" y="18"/>
                    <a:pt x="7" y="18"/>
                  </a:cubicBezTo>
                  <a:cubicBezTo>
                    <a:pt x="10" y="19"/>
                    <a:pt x="13" y="18"/>
                    <a:pt x="14" y="16"/>
                  </a:cubicBezTo>
                  <a:cubicBezTo>
                    <a:pt x="12" y="16"/>
                    <a:pt x="10" y="15"/>
                    <a:pt x="9" y="14"/>
                  </a:cubicBezTo>
                  <a:cubicBezTo>
                    <a:pt x="8" y="15"/>
                    <a:pt x="7" y="16"/>
                    <a:pt x="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3" name="Freeform 56"/>
            <p:cNvSpPr>
              <a:spLocks noEditPoints="1"/>
            </p:cNvSpPr>
            <p:nvPr/>
          </p:nvSpPr>
          <p:spPr bwMode="auto">
            <a:xfrm>
              <a:off x="3441" y="2540"/>
              <a:ext cx="287" cy="193"/>
            </a:xfrm>
            <a:custGeom>
              <a:avLst/>
              <a:gdLst>
                <a:gd name="T0" fmla="*/ 107 w 107"/>
                <a:gd name="T1" fmla="*/ 14 h 72"/>
                <a:gd name="T2" fmla="*/ 86 w 107"/>
                <a:gd name="T3" fmla="*/ 66 h 72"/>
                <a:gd name="T4" fmla="*/ 42 w 107"/>
                <a:gd name="T5" fmla="*/ 65 h 72"/>
                <a:gd name="T6" fmla="*/ 5 w 107"/>
                <a:gd name="T7" fmla="*/ 55 h 72"/>
                <a:gd name="T8" fmla="*/ 22 w 107"/>
                <a:gd name="T9" fmla="*/ 2 h 72"/>
                <a:gd name="T10" fmla="*/ 55 w 107"/>
                <a:gd name="T11" fmla="*/ 5 h 72"/>
                <a:gd name="T12" fmla="*/ 107 w 107"/>
                <a:gd name="T13" fmla="*/ 14 h 72"/>
                <a:gd name="T14" fmla="*/ 52 w 107"/>
                <a:gd name="T15" fmla="*/ 9 h 72"/>
                <a:gd name="T16" fmla="*/ 52 w 107"/>
                <a:gd name="T17" fmla="*/ 9 h 72"/>
                <a:gd name="T18" fmla="*/ 27 w 107"/>
                <a:gd name="T19" fmla="*/ 8 h 72"/>
                <a:gd name="T20" fmla="*/ 13 w 107"/>
                <a:gd name="T21" fmla="*/ 38 h 72"/>
                <a:gd name="T22" fmla="*/ 90 w 107"/>
                <a:gd name="T23" fmla="*/ 46 h 72"/>
                <a:gd name="T24" fmla="*/ 100 w 107"/>
                <a:gd name="T25" fmla="*/ 17 h 72"/>
                <a:gd name="T26" fmla="*/ 52 w 107"/>
                <a:gd name="T27" fmla="*/ 9 h 72"/>
                <a:gd name="T28" fmla="*/ 55 w 107"/>
                <a:gd name="T29" fmla="*/ 48 h 72"/>
                <a:gd name="T30" fmla="*/ 55 w 107"/>
                <a:gd name="T31" fmla="*/ 48 h 72"/>
                <a:gd name="T32" fmla="*/ 48 w 107"/>
                <a:gd name="T33" fmla="*/ 60 h 72"/>
                <a:gd name="T34" fmla="*/ 81 w 107"/>
                <a:gd name="T35" fmla="*/ 64 h 72"/>
                <a:gd name="T36" fmla="*/ 89 w 107"/>
                <a:gd name="T37" fmla="*/ 52 h 72"/>
                <a:gd name="T38" fmla="*/ 55 w 107"/>
                <a:gd name="T39" fmla="*/ 48 h 72"/>
                <a:gd name="T40" fmla="*/ 11 w 107"/>
                <a:gd name="T41" fmla="*/ 44 h 72"/>
                <a:gd name="T42" fmla="*/ 11 w 107"/>
                <a:gd name="T43" fmla="*/ 44 h 72"/>
                <a:gd name="T44" fmla="*/ 42 w 107"/>
                <a:gd name="T45" fmla="*/ 59 h 72"/>
                <a:gd name="T46" fmla="*/ 47 w 107"/>
                <a:gd name="T47" fmla="*/ 47 h 72"/>
                <a:gd name="T48" fmla="*/ 11 w 107"/>
                <a:gd name="T49"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72">
                  <a:moveTo>
                    <a:pt x="107" y="14"/>
                  </a:moveTo>
                  <a:cubicBezTo>
                    <a:pt x="101" y="32"/>
                    <a:pt x="95" y="52"/>
                    <a:pt x="86" y="66"/>
                  </a:cubicBezTo>
                  <a:cubicBezTo>
                    <a:pt x="73" y="72"/>
                    <a:pt x="55" y="61"/>
                    <a:pt x="42" y="65"/>
                  </a:cubicBezTo>
                  <a:cubicBezTo>
                    <a:pt x="32" y="59"/>
                    <a:pt x="15" y="61"/>
                    <a:pt x="5" y="55"/>
                  </a:cubicBezTo>
                  <a:cubicBezTo>
                    <a:pt x="0" y="39"/>
                    <a:pt x="14" y="17"/>
                    <a:pt x="22" y="2"/>
                  </a:cubicBezTo>
                  <a:cubicBezTo>
                    <a:pt x="31" y="0"/>
                    <a:pt x="43" y="3"/>
                    <a:pt x="55" y="5"/>
                  </a:cubicBezTo>
                  <a:cubicBezTo>
                    <a:pt x="71" y="7"/>
                    <a:pt x="90" y="4"/>
                    <a:pt x="107" y="14"/>
                  </a:cubicBezTo>
                  <a:close/>
                  <a:moveTo>
                    <a:pt x="52" y="9"/>
                  </a:moveTo>
                  <a:cubicBezTo>
                    <a:pt x="52" y="9"/>
                    <a:pt x="52" y="9"/>
                    <a:pt x="52" y="9"/>
                  </a:cubicBezTo>
                  <a:cubicBezTo>
                    <a:pt x="41" y="7"/>
                    <a:pt x="34" y="6"/>
                    <a:pt x="27" y="8"/>
                  </a:cubicBezTo>
                  <a:cubicBezTo>
                    <a:pt x="20" y="15"/>
                    <a:pt x="16" y="26"/>
                    <a:pt x="13" y="38"/>
                  </a:cubicBezTo>
                  <a:cubicBezTo>
                    <a:pt x="37" y="39"/>
                    <a:pt x="63" y="44"/>
                    <a:pt x="90" y="46"/>
                  </a:cubicBezTo>
                  <a:cubicBezTo>
                    <a:pt x="93" y="37"/>
                    <a:pt x="100" y="25"/>
                    <a:pt x="100" y="17"/>
                  </a:cubicBezTo>
                  <a:cubicBezTo>
                    <a:pt x="89" y="8"/>
                    <a:pt x="70" y="11"/>
                    <a:pt x="52" y="9"/>
                  </a:cubicBezTo>
                  <a:close/>
                  <a:moveTo>
                    <a:pt x="55" y="48"/>
                  </a:moveTo>
                  <a:cubicBezTo>
                    <a:pt x="55" y="48"/>
                    <a:pt x="55" y="48"/>
                    <a:pt x="55" y="48"/>
                  </a:cubicBezTo>
                  <a:cubicBezTo>
                    <a:pt x="52" y="50"/>
                    <a:pt x="49" y="55"/>
                    <a:pt x="48" y="60"/>
                  </a:cubicBezTo>
                  <a:cubicBezTo>
                    <a:pt x="59" y="61"/>
                    <a:pt x="71" y="64"/>
                    <a:pt x="81" y="64"/>
                  </a:cubicBezTo>
                  <a:cubicBezTo>
                    <a:pt x="85" y="62"/>
                    <a:pt x="87" y="57"/>
                    <a:pt x="89" y="52"/>
                  </a:cubicBezTo>
                  <a:cubicBezTo>
                    <a:pt x="76" y="48"/>
                    <a:pt x="63" y="50"/>
                    <a:pt x="55" y="48"/>
                  </a:cubicBezTo>
                  <a:close/>
                  <a:moveTo>
                    <a:pt x="11" y="44"/>
                  </a:moveTo>
                  <a:cubicBezTo>
                    <a:pt x="11" y="44"/>
                    <a:pt x="11" y="44"/>
                    <a:pt x="11" y="44"/>
                  </a:cubicBezTo>
                  <a:cubicBezTo>
                    <a:pt x="10" y="56"/>
                    <a:pt x="30" y="57"/>
                    <a:pt x="42" y="59"/>
                  </a:cubicBezTo>
                  <a:cubicBezTo>
                    <a:pt x="44" y="55"/>
                    <a:pt x="47" y="53"/>
                    <a:pt x="47" y="47"/>
                  </a:cubicBezTo>
                  <a:cubicBezTo>
                    <a:pt x="33" y="47"/>
                    <a:pt x="23" y="42"/>
                    <a:pt x="1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4" name="Freeform 57"/>
            <p:cNvSpPr>
              <a:spLocks noEditPoints="1"/>
            </p:cNvSpPr>
            <p:nvPr/>
          </p:nvSpPr>
          <p:spPr bwMode="auto">
            <a:xfrm>
              <a:off x="3253" y="1501"/>
              <a:ext cx="1174" cy="1315"/>
            </a:xfrm>
            <a:custGeom>
              <a:avLst/>
              <a:gdLst>
                <a:gd name="T0" fmla="*/ 57 w 437"/>
                <a:gd name="T1" fmla="*/ 473 h 490"/>
                <a:gd name="T2" fmla="*/ 87 w 437"/>
                <a:gd name="T3" fmla="*/ 28 h 490"/>
                <a:gd name="T4" fmla="*/ 401 w 437"/>
                <a:gd name="T5" fmla="*/ 19 h 490"/>
                <a:gd name="T6" fmla="*/ 396 w 437"/>
                <a:gd name="T7" fmla="*/ 16 h 490"/>
                <a:gd name="T8" fmla="*/ 364 w 437"/>
                <a:gd name="T9" fmla="*/ 16 h 490"/>
                <a:gd name="T10" fmla="*/ 406 w 437"/>
                <a:gd name="T11" fmla="*/ 27 h 490"/>
                <a:gd name="T12" fmla="*/ 323 w 437"/>
                <a:gd name="T13" fmla="*/ 9 h 490"/>
                <a:gd name="T14" fmla="*/ 163 w 437"/>
                <a:gd name="T15" fmla="*/ 225 h 490"/>
                <a:gd name="T16" fmla="*/ 407 w 437"/>
                <a:gd name="T17" fmla="*/ 32 h 490"/>
                <a:gd name="T18" fmla="*/ 270 w 437"/>
                <a:gd name="T19" fmla="*/ 12 h 490"/>
                <a:gd name="T20" fmla="*/ 253 w 437"/>
                <a:gd name="T21" fmla="*/ 8 h 490"/>
                <a:gd name="T22" fmla="*/ 201 w 437"/>
                <a:gd name="T23" fmla="*/ 18 h 490"/>
                <a:gd name="T24" fmla="*/ 193 w 437"/>
                <a:gd name="T25" fmla="*/ 8 h 490"/>
                <a:gd name="T26" fmla="*/ 162 w 437"/>
                <a:gd name="T27" fmla="*/ 16 h 490"/>
                <a:gd name="T28" fmla="*/ 136 w 437"/>
                <a:gd name="T29" fmla="*/ 16 h 490"/>
                <a:gd name="T30" fmla="*/ 94 w 437"/>
                <a:gd name="T31" fmla="*/ 54 h 490"/>
                <a:gd name="T32" fmla="*/ 95 w 437"/>
                <a:gd name="T33" fmla="*/ 78 h 490"/>
                <a:gd name="T34" fmla="*/ 86 w 437"/>
                <a:gd name="T35" fmla="*/ 97 h 490"/>
                <a:gd name="T36" fmla="*/ 423 w 437"/>
                <a:gd name="T37" fmla="*/ 181 h 490"/>
                <a:gd name="T38" fmla="*/ 419 w 437"/>
                <a:gd name="T39" fmla="*/ 203 h 490"/>
                <a:gd name="T40" fmla="*/ 85 w 437"/>
                <a:gd name="T41" fmla="*/ 151 h 490"/>
                <a:gd name="T42" fmla="*/ 392 w 437"/>
                <a:gd name="T43" fmla="*/ 236 h 490"/>
                <a:gd name="T44" fmla="*/ 363 w 437"/>
                <a:gd name="T45" fmla="*/ 232 h 490"/>
                <a:gd name="T46" fmla="*/ 369 w 437"/>
                <a:gd name="T47" fmla="*/ 240 h 490"/>
                <a:gd name="T48" fmla="*/ 85 w 437"/>
                <a:gd name="T49" fmla="*/ 189 h 490"/>
                <a:gd name="T50" fmla="*/ 49 w 437"/>
                <a:gd name="T51" fmla="*/ 319 h 490"/>
                <a:gd name="T52" fmla="*/ 369 w 437"/>
                <a:gd name="T53" fmla="*/ 246 h 490"/>
                <a:gd name="T54" fmla="*/ 339 w 437"/>
                <a:gd name="T55" fmla="*/ 243 h 490"/>
                <a:gd name="T56" fmla="*/ 272 w 437"/>
                <a:gd name="T57" fmla="*/ 234 h 490"/>
                <a:gd name="T58" fmla="*/ 338 w 437"/>
                <a:gd name="T59" fmla="*/ 249 h 490"/>
                <a:gd name="T60" fmla="*/ 250 w 437"/>
                <a:gd name="T61" fmla="*/ 233 h 490"/>
                <a:gd name="T62" fmla="*/ 426 w 437"/>
                <a:gd name="T63" fmla="*/ 287 h 490"/>
                <a:gd name="T64" fmla="*/ 80 w 437"/>
                <a:gd name="T65" fmla="*/ 198 h 490"/>
                <a:gd name="T66" fmla="*/ 213 w 437"/>
                <a:gd name="T67" fmla="*/ 243 h 490"/>
                <a:gd name="T68" fmla="*/ 198 w 437"/>
                <a:gd name="T69" fmla="*/ 235 h 490"/>
                <a:gd name="T70" fmla="*/ 197 w 437"/>
                <a:gd name="T71" fmla="*/ 245 h 490"/>
                <a:gd name="T72" fmla="*/ 427 w 437"/>
                <a:gd name="T73" fmla="*/ 294 h 490"/>
                <a:gd name="T74" fmla="*/ 90 w 437"/>
                <a:gd name="T75" fmla="*/ 227 h 490"/>
                <a:gd name="T76" fmla="*/ 219 w 437"/>
                <a:gd name="T77" fmla="*/ 245 h 490"/>
                <a:gd name="T78" fmla="*/ 112 w 437"/>
                <a:gd name="T79" fmla="*/ 227 h 490"/>
                <a:gd name="T80" fmla="*/ 186 w 437"/>
                <a:gd name="T81" fmla="*/ 244 h 490"/>
                <a:gd name="T82" fmla="*/ 168 w 437"/>
                <a:gd name="T83" fmla="*/ 242 h 490"/>
                <a:gd name="T84" fmla="*/ 92 w 437"/>
                <a:gd name="T85" fmla="*/ 231 h 490"/>
                <a:gd name="T86" fmla="*/ 123 w 437"/>
                <a:gd name="T87" fmla="*/ 238 h 490"/>
                <a:gd name="T88" fmla="*/ 400 w 437"/>
                <a:gd name="T89" fmla="*/ 339 h 490"/>
                <a:gd name="T90" fmla="*/ 396 w 437"/>
                <a:gd name="T91" fmla="*/ 361 h 490"/>
                <a:gd name="T92" fmla="*/ 373 w 437"/>
                <a:gd name="T93" fmla="*/ 400 h 490"/>
                <a:gd name="T94" fmla="*/ 360 w 437"/>
                <a:gd name="T95" fmla="*/ 428 h 490"/>
                <a:gd name="T96" fmla="*/ 335 w 437"/>
                <a:gd name="T97" fmla="*/ 468 h 490"/>
                <a:gd name="T98" fmla="*/ 308 w 437"/>
                <a:gd name="T99" fmla="*/ 479 h 490"/>
                <a:gd name="T100" fmla="*/ 272 w 437"/>
                <a:gd name="T101" fmla="*/ 485 h 490"/>
                <a:gd name="T102" fmla="*/ 204 w 437"/>
                <a:gd name="T103" fmla="*/ 482 h 490"/>
                <a:gd name="T104" fmla="*/ 184 w 437"/>
                <a:gd name="T105" fmla="*/ 477 h 490"/>
                <a:gd name="T106" fmla="*/ 154 w 437"/>
                <a:gd name="T107" fmla="*/ 468 h 490"/>
                <a:gd name="T108" fmla="*/ 127 w 437"/>
                <a:gd name="T109" fmla="*/ 474 h 490"/>
                <a:gd name="T110" fmla="*/ 158 w 437"/>
                <a:gd name="T111" fmla="*/ 478 h 490"/>
                <a:gd name="T112" fmla="*/ 22 w 437"/>
                <a:gd name="T113" fmla="*/ 448 h 490"/>
                <a:gd name="T114" fmla="*/ 83 w 437"/>
                <a:gd name="T115" fmla="*/ 471 h 490"/>
                <a:gd name="T116" fmla="*/ 37 w 437"/>
                <a:gd name="T117" fmla="*/ 465 h 490"/>
                <a:gd name="T118" fmla="*/ 71 w 437"/>
                <a:gd name="T119" fmla="*/ 4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7" h="490">
                  <a:moveTo>
                    <a:pt x="380" y="245"/>
                  </a:moveTo>
                  <a:cubicBezTo>
                    <a:pt x="392" y="248"/>
                    <a:pt x="411" y="243"/>
                    <a:pt x="425" y="252"/>
                  </a:cubicBezTo>
                  <a:cubicBezTo>
                    <a:pt x="427" y="264"/>
                    <a:pt x="433" y="276"/>
                    <a:pt x="432" y="289"/>
                  </a:cubicBezTo>
                  <a:cubicBezTo>
                    <a:pt x="431" y="313"/>
                    <a:pt x="416" y="346"/>
                    <a:pt x="406" y="366"/>
                  </a:cubicBezTo>
                  <a:cubicBezTo>
                    <a:pt x="402" y="372"/>
                    <a:pt x="397" y="379"/>
                    <a:pt x="393" y="385"/>
                  </a:cubicBezTo>
                  <a:cubicBezTo>
                    <a:pt x="377" y="415"/>
                    <a:pt x="367" y="449"/>
                    <a:pt x="348" y="467"/>
                  </a:cubicBezTo>
                  <a:cubicBezTo>
                    <a:pt x="341" y="473"/>
                    <a:pt x="330" y="477"/>
                    <a:pt x="326" y="483"/>
                  </a:cubicBezTo>
                  <a:cubicBezTo>
                    <a:pt x="305" y="490"/>
                    <a:pt x="274" y="488"/>
                    <a:pt x="246" y="489"/>
                  </a:cubicBezTo>
                  <a:cubicBezTo>
                    <a:pt x="235" y="489"/>
                    <a:pt x="223" y="489"/>
                    <a:pt x="212" y="488"/>
                  </a:cubicBezTo>
                  <a:cubicBezTo>
                    <a:pt x="199" y="487"/>
                    <a:pt x="187" y="485"/>
                    <a:pt x="174" y="483"/>
                  </a:cubicBezTo>
                  <a:cubicBezTo>
                    <a:pt x="162" y="482"/>
                    <a:pt x="149" y="482"/>
                    <a:pt x="136" y="482"/>
                  </a:cubicBezTo>
                  <a:cubicBezTo>
                    <a:pt x="111" y="480"/>
                    <a:pt x="84" y="476"/>
                    <a:pt x="57" y="473"/>
                  </a:cubicBezTo>
                  <a:cubicBezTo>
                    <a:pt x="45" y="471"/>
                    <a:pt x="32" y="466"/>
                    <a:pt x="20" y="468"/>
                  </a:cubicBezTo>
                  <a:cubicBezTo>
                    <a:pt x="16" y="462"/>
                    <a:pt x="8" y="464"/>
                    <a:pt x="2" y="459"/>
                  </a:cubicBezTo>
                  <a:cubicBezTo>
                    <a:pt x="0" y="428"/>
                    <a:pt x="14" y="391"/>
                    <a:pt x="27" y="359"/>
                  </a:cubicBezTo>
                  <a:cubicBezTo>
                    <a:pt x="44" y="315"/>
                    <a:pt x="56" y="267"/>
                    <a:pt x="86" y="244"/>
                  </a:cubicBezTo>
                  <a:cubicBezTo>
                    <a:pt x="97" y="247"/>
                    <a:pt x="109" y="249"/>
                    <a:pt x="118" y="247"/>
                  </a:cubicBezTo>
                  <a:cubicBezTo>
                    <a:pt x="113" y="242"/>
                    <a:pt x="106" y="244"/>
                    <a:pt x="99" y="242"/>
                  </a:cubicBezTo>
                  <a:cubicBezTo>
                    <a:pt x="90" y="238"/>
                    <a:pt x="76" y="226"/>
                    <a:pt x="75" y="220"/>
                  </a:cubicBezTo>
                  <a:cubicBezTo>
                    <a:pt x="74" y="216"/>
                    <a:pt x="76" y="210"/>
                    <a:pt x="76" y="204"/>
                  </a:cubicBezTo>
                  <a:cubicBezTo>
                    <a:pt x="76" y="192"/>
                    <a:pt x="75" y="173"/>
                    <a:pt x="76" y="160"/>
                  </a:cubicBezTo>
                  <a:cubicBezTo>
                    <a:pt x="77" y="148"/>
                    <a:pt x="80" y="137"/>
                    <a:pt x="81" y="125"/>
                  </a:cubicBezTo>
                  <a:cubicBezTo>
                    <a:pt x="83" y="104"/>
                    <a:pt x="82" y="85"/>
                    <a:pt x="84" y="60"/>
                  </a:cubicBezTo>
                  <a:cubicBezTo>
                    <a:pt x="85" y="49"/>
                    <a:pt x="84" y="37"/>
                    <a:pt x="87" y="28"/>
                  </a:cubicBezTo>
                  <a:cubicBezTo>
                    <a:pt x="88" y="24"/>
                    <a:pt x="95" y="14"/>
                    <a:pt x="98" y="12"/>
                  </a:cubicBezTo>
                  <a:cubicBezTo>
                    <a:pt x="108" y="4"/>
                    <a:pt x="149" y="3"/>
                    <a:pt x="167" y="2"/>
                  </a:cubicBezTo>
                  <a:cubicBezTo>
                    <a:pt x="218" y="0"/>
                    <a:pt x="269" y="3"/>
                    <a:pt x="321" y="6"/>
                  </a:cubicBezTo>
                  <a:cubicBezTo>
                    <a:pt x="348" y="8"/>
                    <a:pt x="375" y="8"/>
                    <a:pt x="400" y="11"/>
                  </a:cubicBezTo>
                  <a:cubicBezTo>
                    <a:pt x="407" y="12"/>
                    <a:pt x="422" y="17"/>
                    <a:pt x="426" y="19"/>
                  </a:cubicBezTo>
                  <a:cubicBezTo>
                    <a:pt x="429" y="22"/>
                    <a:pt x="432" y="31"/>
                    <a:pt x="436" y="32"/>
                  </a:cubicBezTo>
                  <a:cubicBezTo>
                    <a:pt x="435" y="42"/>
                    <a:pt x="437" y="54"/>
                    <a:pt x="437" y="68"/>
                  </a:cubicBezTo>
                  <a:cubicBezTo>
                    <a:pt x="437" y="93"/>
                    <a:pt x="434" y="122"/>
                    <a:pt x="433" y="149"/>
                  </a:cubicBezTo>
                  <a:cubicBezTo>
                    <a:pt x="432" y="176"/>
                    <a:pt x="432" y="208"/>
                    <a:pt x="414" y="228"/>
                  </a:cubicBezTo>
                  <a:cubicBezTo>
                    <a:pt x="405" y="238"/>
                    <a:pt x="393" y="239"/>
                    <a:pt x="380" y="245"/>
                  </a:cubicBezTo>
                  <a:close/>
                  <a:moveTo>
                    <a:pt x="401" y="19"/>
                  </a:moveTo>
                  <a:cubicBezTo>
                    <a:pt x="401" y="19"/>
                    <a:pt x="401" y="19"/>
                    <a:pt x="401" y="19"/>
                  </a:cubicBezTo>
                  <a:cubicBezTo>
                    <a:pt x="401" y="19"/>
                    <a:pt x="402" y="20"/>
                    <a:pt x="403" y="20"/>
                  </a:cubicBezTo>
                  <a:cubicBezTo>
                    <a:pt x="403" y="18"/>
                    <a:pt x="405" y="19"/>
                    <a:pt x="405" y="17"/>
                  </a:cubicBezTo>
                  <a:cubicBezTo>
                    <a:pt x="404" y="17"/>
                    <a:pt x="403" y="16"/>
                    <a:pt x="402" y="16"/>
                  </a:cubicBezTo>
                  <a:cubicBezTo>
                    <a:pt x="402" y="18"/>
                    <a:pt x="401" y="17"/>
                    <a:pt x="401" y="19"/>
                  </a:cubicBezTo>
                  <a:close/>
                  <a:moveTo>
                    <a:pt x="406" y="21"/>
                  </a:moveTo>
                  <a:cubicBezTo>
                    <a:pt x="406" y="21"/>
                    <a:pt x="406" y="21"/>
                    <a:pt x="406" y="21"/>
                  </a:cubicBezTo>
                  <a:cubicBezTo>
                    <a:pt x="410" y="22"/>
                    <a:pt x="412" y="21"/>
                    <a:pt x="413" y="19"/>
                  </a:cubicBezTo>
                  <a:cubicBezTo>
                    <a:pt x="412" y="18"/>
                    <a:pt x="410" y="18"/>
                    <a:pt x="408" y="18"/>
                  </a:cubicBezTo>
                  <a:cubicBezTo>
                    <a:pt x="408" y="19"/>
                    <a:pt x="407" y="20"/>
                    <a:pt x="406" y="21"/>
                  </a:cubicBezTo>
                  <a:close/>
                  <a:moveTo>
                    <a:pt x="378" y="22"/>
                  </a:moveTo>
                  <a:cubicBezTo>
                    <a:pt x="378" y="22"/>
                    <a:pt x="378" y="22"/>
                    <a:pt x="378" y="22"/>
                  </a:cubicBezTo>
                  <a:cubicBezTo>
                    <a:pt x="384" y="21"/>
                    <a:pt x="391" y="20"/>
                    <a:pt x="396" y="16"/>
                  </a:cubicBezTo>
                  <a:cubicBezTo>
                    <a:pt x="387" y="13"/>
                    <a:pt x="384" y="20"/>
                    <a:pt x="378" y="22"/>
                  </a:cubicBezTo>
                  <a:close/>
                  <a:moveTo>
                    <a:pt x="379" y="17"/>
                  </a:moveTo>
                  <a:cubicBezTo>
                    <a:pt x="379" y="17"/>
                    <a:pt x="379" y="17"/>
                    <a:pt x="379" y="17"/>
                  </a:cubicBezTo>
                  <a:cubicBezTo>
                    <a:pt x="380" y="16"/>
                    <a:pt x="382" y="15"/>
                    <a:pt x="380" y="13"/>
                  </a:cubicBezTo>
                  <a:cubicBezTo>
                    <a:pt x="379" y="15"/>
                    <a:pt x="377" y="16"/>
                    <a:pt x="379" y="17"/>
                  </a:cubicBezTo>
                  <a:close/>
                  <a:moveTo>
                    <a:pt x="417" y="31"/>
                  </a:moveTo>
                  <a:cubicBezTo>
                    <a:pt x="417" y="31"/>
                    <a:pt x="417" y="31"/>
                    <a:pt x="417" y="31"/>
                  </a:cubicBezTo>
                  <a:cubicBezTo>
                    <a:pt x="420" y="32"/>
                    <a:pt x="421" y="28"/>
                    <a:pt x="424" y="28"/>
                  </a:cubicBezTo>
                  <a:cubicBezTo>
                    <a:pt x="424" y="30"/>
                    <a:pt x="423" y="32"/>
                    <a:pt x="424" y="33"/>
                  </a:cubicBezTo>
                  <a:cubicBezTo>
                    <a:pt x="428" y="29"/>
                    <a:pt x="426" y="23"/>
                    <a:pt x="420" y="22"/>
                  </a:cubicBezTo>
                  <a:cubicBezTo>
                    <a:pt x="419" y="26"/>
                    <a:pt x="418" y="29"/>
                    <a:pt x="417" y="31"/>
                  </a:cubicBezTo>
                  <a:close/>
                  <a:moveTo>
                    <a:pt x="364" y="16"/>
                  </a:moveTo>
                  <a:cubicBezTo>
                    <a:pt x="364" y="16"/>
                    <a:pt x="364" y="16"/>
                    <a:pt x="364" y="16"/>
                  </a:cubicBezTo>
                  <a:cubicBezTo>
                    <a:pt x="368" y="17"/>
                    <a:pt x="370" y="16"/>
                    <a:pt x="373" y="14"/>
                  </a:cubicBezTo>
                  <a:cubicBezTo>
                    <a:pt x="372" y="13"/>
                    <a:pt x="365" y="11"/>
                    <a:pt x="364" y="16"/>
                  </a:cubicBezTo>
                  <a:close/>
                  <a:moveTo>
                    <a:pt x="358" y="17"/>
                  </a:moveTo>
                  <a:cubicBezTo>
                    <a:pt x="358" y="17"/>
                    <a:pt x="358" y="17"/>
                    <a:pt x="358" y="17"/>
                  </a:cubicBezTo>
                  <a:cubicBezTo>
                    <a:pt x="359" y="15"/>
                    <a:pt x="362" y="15"/>
                    <a:pt x="362" y="13"/>
                  </a:cubicBezTo>
                  <a:cubicBezTo>
                    <a:pt x="361" y="13"/>
                    <a:pt x="360" y="12"/>
                    <a:pt x="358" y="12"/>
                  </a:cubicBezTo>
                  <a:cubicBezTo>
                    <a:pt x="358" y="14"/>
                    <a:pt x="357" y="16"/>
                    <a:pt x="358" y="17"/>
                  </a:cubicBezTo>
                  <a:close/>
                  <a:moveTo>
                    <a:pt x="406" y="27"/>
                  </a:moveTo>
                  <a:cubicBezTo>
                    <a:pt x="406" y="27"/>
                    <a:pt x="406" y="27"/>
                    <a:pt x="406" y="27"/>
                  </a:cubicBezTo>
                  <a:cubicBezTo>
                    <a:pt x="409" y="28"/>
                    <a:pt x="413" y="30"/>
                    <a:pt x="413" y="26"/>
                  </a:cubicBezTo>
                  <a:cubicBezTo>
                    <a:pt x="410" y="24"/>
                    <a:pt x="407" y="23"/>
                    <a:pt x="406" y="27"/>
                  </a:cubicBezTo>
                  <a:close/>
                  <a:moveTo>
                    <a:pt x="343" y="11"/>
                  </a:moveTo>
                  <a:cubicBezTo>
                    <a:pt x="343" y="11"/>
                    <a:pt x="343" y="11"/>
                    <a:pt x="343" y="11"/>
                  </a:cubicBezTo>
                  <a:cubicBezTo>
                    <a:pt x="343" y="12"/>
                    <a:pt x="343" y="12"/>
                    <a:pt x="343" y="13"/>
                  </a:cubicBezTo>
                  <a:cubicBezTo>
                    <a:pt x="345" y="16"/>
                    <a:pt x="347" y="10"/>
                    <a:pt x="345" y="10"/>
                  </a:cubicBezTo>
                  <a:cubicBezTo>
                    <a:pt x="344" y="11"/>
                    <a:pt x="344" y="11"/>
                    <a:pt x="343" y="11"/>
                  </a:cubicBezTo>
                  <a:close/>
                  <a:moveTo>
                    <a:pt x="320" y="19"/>
                  </a:moveTo>
                  <a:cubicBezTo>
                    <a:pt x="320" y="19"/>
                    <a:pt x="320" y="19"/>
                    <a:pt x="320" y="19"/>
                  </a:cubicBezTo>
                  <a:cubicBezTo>
                    <a:pt x="326" y="15"/>
                    <a:pt x="335" y="17"/>
                    <a:pt x="338" y="10"/>
                  </a:cubicBezTo>
                  <a:cubicBezTo>
                    <a:pt x="331" y="9"/>
                    <a:pt x="323" y="16"/>
                    <a:pt x="320" y="19"/>
                  </a:cubicBezTo>
                  <a:close/>
                  <a:moveTo>
                    <a:pt x="308" y="17"/>
                  </a:moveTo>
                  <a:cubicBezTo>
                    <a:pt x="308" y="17"/>
                    <a:pt x="308" y="17"/>
                    <a:pt x="308" y="17"/>
                  </a:cubicBezTo>
                  <a:cubicBezTo>
                    <a:pt x="314" y="18"/>
                    <a:pt x="326" y="13"/>
                    <a:pt x="323" y="9"/>
                  </a:cubicBezTo>
                  <a:cubicBezTo>
                    <a:pt x="318" y="12"/>
                    <a:pt x="313" y="14"/>
                    <a:pt x="308" y="17"/>
                  </a:cubicBezTo>
                  <a:close/>
                  <a:moveTo>
                    <a:pt x="356" y="28"/>
                  </a:moveTo>
                  <a:cubicBezTo>
                    <a:pt x="356" y="28"/>
                    <a:pt x="356" y="28"/>
                    <a:pt x="356" y="28"/>
                  </a:cubicBezTo>
                  <a:cubicBezTo>
                    <a:pt x="345" y="27"/>
                    <a:pt x="334" y="25"/>
                    <a:pt x="323" y="24"/>
                  </a:cubicBezTo>
                  <a:cubicBezTo>
                    <a:pt x="303" y="22"/>
                    <a:pt x="282" y="24"/>
                    <a:pt x="261" y="23"/>
                  </a:cubicBezTo>
                  <a:cubicBezTo>
                    <a:pt x="241" y="21"/>
                    <a:pt x="220" y="23"/>
                    <a:pt x="201" y="23"/>
                  </a:cubicBezTo>
                  <a:cubicBezTo>
                    <a:pt x="190" y="23"/>
                    <a:pt x="180" y="22"/>
                    <a:pt x="170" y="22"/>
                  </a:cubicBezTo>
                  <a:cubicBezTo>
                    <a:pt x="160" y="22"/>
                    <a:pt x="150" y="25"/>
                    <a:pt x="141" y="26"/>
                  </a:cubicBezTo>
                  <a:cubicBezTo>
                    <a:pt x="133" y="26"/>
                    <a:pt x="128" y="23"/>
                    <a:pt x="123" y="25"/>
                  </a:cubicBezTo>
                  <a:cubicBezTo>
                    <a:pt x="103" y="31"/>
                    <a:pt x="104" y="58"/>
                    <a:pt x="103" y="81"/>
                  </a:cubicBezTo>
                  <a:cubicBezTo>
                    <a:pt x="100" y="129"/>
                    <a:pt x="90" y="174"/>
                    <a:pt x="99" y="210"/>
                  </a:cubicBezTo>
                  <a:cubicBezTo>
                    <a:pt x="120" y="224"/>
                    <a:pt x="143" y="223"/>
                    <a:pt x="163" y="225"/>
                  </a:cubicBezTo>
                  <a:cubicBezTo>
                    <a:pt x="197" y="228"/>
                    <a:pt x="227" y="227"/>
                    <a:pt x="260" y="226"/>
                  </a:cubicBezTo>
                  <a:cubicBezTo>
                    <a:pt x="294" y="224"/>
                    <a:pt x="326" y="227"/>
                    <a:pt x="358" y="227"/>
                  </a:cubicBezTo>
                  <a:cubicBezTo>
                    <a:pt x="359" y="227"/>
                    <a:pt x="360" y="225"/>
                    <a:pt x="361" y="225"/>
                  </a:cubicBezTo>
                  <a:cubicBezTo>
                    <a:pt x="362" y="226"/>
                    <a:pt x="362" y="227"/>
                    <a:pt x="364" y="227"/>
                  </a:cubicBezTo>
                  <a:cubicBezTo>
                    <a:pt x="369" y="228"/>
                    <a:pt x="372" y="224"/>
                    <a:pt x="374" y="224"/>
                  </a:cubicBezTo>
                  <a:cubicBezTo>
                    <a:pt x="375" y="224"/>
                    <a:pt x="376" y="227"/>
                    <a:pt x="377" y="227"/>
                  </a:cubicBezTo>
                  <a:cubicBezTo>
                    <a:pt x="383" y="228"/>
                    <a:pt x="385" y="224"/>
                    <a:pt x="388" y="223"/>
                  </a:cubicBezTo>
                  <a:cubicBezTo>
                    <a:pt x="390" y="223"/>
                    <a:pt x="392" y="224"/>
                    <a:pt x="394" y="224"/>
                  </a:cubicBezTo>
                  <a:cubicBezTo>
                    <a:pt x="404" y="221"/>
                    <a:pt x="407" y="212"/>
                    <a:pt x="410" y="199"/>
                  </a:cubicBezTo>
                  <a:cubicBezTo>
                    <a:pt x="417" y="170"/>
                    <a:pt x="418" y="141"/>
                    <a:pt x="418" y="111"/>
                  </a:cubicBezTo>
                  <a:cubicBezTo>
                    <a:pt x="419" y="87"/>
                    <a:pt x="421" y="58"/>
                    <a:pt x="412" y="41"/>
                  </a:cubicBezTo>
                  <a:cubicBezTo>
                    <a:pt x="411" y="38"/>
                    <a:pt x="406" y="37"/>
                    <a:pt x="407" y="32"/>
                  </a:cubicBezTo>
                  <a:cubicBezTo>
                    <a:pt x="389" y="24"/>
                    <a:pt x="372" y="28"/>
                    <a:pt x="356" y="28"/>
                  </a:cubicBezTo>
                  <a:close/>
                  <a:moveTo>
                    <a:pt x="351" y="23"/>
                  </a:moveTo>
                  <a:cubicBezTo>
                    <a:pt x="351" y="23"/>
                    <a:pt x="351" y="23"/>
                    <a:pt x="351" y="23"/>
                  </a:cubicBezTo>
                  <a:cubicBezTo>
                    <a:pt x="353" y="22"/>
                    <a:pt x="361" y="25"/>
                    <a:pt x="358" y="21"/>
                  </a:cubicBezTo>
                  <a:cubicBezTo>
                    <a:pt x="357" y="24"/>
                    <a:pt x="351" y="19"/>
                    <a:pt x="351" y="23"/>
                  </a:cubicBezTo>
                  <a:close/>
                  <a:moveTo>
                    <a:pt x="283" y="9"/>
                  </a:moveTo>
                  <a:cubicBezTo>
                    <a:pt x="283" y="9"/>
                    <a:pt x="283" y="9"/>
                    <a:pt x="283" y="9"/>
                  </a:cubicBezTo>
                  <a:cubicBezTo>
                    <a:pt x="285" y="9"/>
                    <a:pt x="286" y="9"/>
                    <a:pt x="287" y="8"/>
                  </a:cubicBezTo>
                  <a:cubicBezTo>
                    <a:pt x="285" y="7"/>
                    <a:pt x="283" y="7"/>
                    <a:pt x="283" y="9"/>
                  </a:cubicBezTo>
                  <a:close/>
                  <a:moveTo>
                    <a:pt x="270" y="6"/>
                  </a:moveTo>
                  <a:cubicBezTo>
                    <a:pt x="270" y="6"/>
                    <a:pt x="270" y="6"/>
                    <a:pt x="270" y="6"/>
                  </a:cubicBezTo>
                  <a:cubicBezTo>
                    <a:pt x="270" y="8"/>
                    <a:pt x="267" y="11"/>
                    <a:pt x="270" y="12"/>
                  </a:cubicBezTo>
                  <a:cubicBezTo>
                    <a:pt x="271" y="9"/>
                    <a:pt x="275" y="10"/>
                    <a:pt x="277" y="7"/>
                  </a:cubicBezTo>
                  <a:cubicBezTo>
                    <a:pt x="275" y="5"/>
                    <a:pt x="273" y="7"/>
                    <a:pt x="270" y="6"/>
                  </a:cubicBezTo>
                  <a:close/>
                  <a:moveTo>
                    <a:pt x="255" y="13"/>
                  </a:moveTo>
                  <a:cubicBezTo>
                    <a:pt x="255" y="13"/>
                    <a:pt x="255" y="13"/>
                    <a:pt x="255" y="13"/>
                  </a:cubicBezTo>
                  <a:cubicBezTo>
                    <a:pt x="260" y="12"/>
                    <a:pt x="264" y="10"/>
                    <a:pt x="267" y="7"/>
                  </a:cubicBezTo>
                  <a:cubicBezTo>
                    <a:pt x="262" y="7"/>
                    <a:pt x="259" y="11"/>
                    <a:pt x="255" y="13"/>
                  </a:cubicBezTo>
                  <a:close/>
                  <a:moveTo>
                    <a:pt x="253" y="8"/>
                  </a:moveTo>
                  <a:cubicBezTo>
                    <a:pt x="253" y="8"/>
                    <a:pt x="253" y="8"/>
                    <a:pt x="253" y="8"/>
                  </a:cubicBezTo>
                  <a:cubicBezTo>
                    <a:pt x="254" y="8"/>
                    <a:pt x="255" y="8"/>
                    <a:pt x="255" y="9"/>
                  </a:cubicBezTo>
                  <a:cubicBezTo>
                    <a:pt x="256" y="7"/>
                    <a:pt x="257" y="7"/>
                    <a:pt x="257" y="5"/>
                  </a:cubicBezTo>
                  <a:cubicBezTo>
                    <a:pt x="256" y="5"/>
                    <a:pt x="256" y="5"/>
                    <a:pt x="255" y="5"/>
                  </a:cubicBezTo>
                  <a:cubicBezTo>
                    <a:pt x="255" y="6"/>
                    <a:pt x="253" y="6"/>
                    <a:pt x="253" y="8"/>
                  </a:cubicBezTo>
                  <a:close/>
                  <a:moveTo>
                    <a:pt x="427" y="50"/>
                  </a:moveTo>
                  <a:cubicBezTo>
                    <a:pt x="427" y="50"/>
                    <a:pt x="427" y="50"/>
                    <a:pt x="427" y="50"/>
                  </a:cubicBezTo>
                  <a:cubicBezTo>
                    <a:pt x="428" y="48"/>
                    <a:pt x="433" y="48"/>
                    <a:pt x="429" y="46"/>
                  </a:cubicBezTo>
                  <a:cubicBezTo>
                    <a:pt x="429" y="47"/>
                    <a:pt x="424" y="48"/>
                    <a:pt x="427" y="50"/>
                  </a:cubicBezTo>
                  <a:close/>
                  <a:moveTo>
                    <a:pt x="224" y="8"/>
                  </a:moveTo>
                  <a:cubicBezTo>
                    <a:pt x="224" y="8"/>
                    <a:pt x="224" y="8"/>
                    <a:pt x="224" y="8"/>
                  </a:cubicBezTo>
                  <a:cubicBezTo>
                    <a:pt x="227" y="10"/>
                    <a:pt x="232" y="3"/>
                    <a:pt x="232" y="9"/>
                  </a:cubicBezTo>
                  <a:cubicBezTo>
                    <a:pt x="235" y="10"/>
                    <a:pt x="237" y="8"/>
                    <a:pt x="237" y="6"/>
                  </a:cubicBezTo>
                  <a:cubicBezTo>
                    <a:pt x="232" y="5"/>
                    <a:pt x="226" y="3"/>
                    <a:pt x="224" y="8"/>
                  </a:cubicBezTo>
                  <a:close/>
                  <a:moveTo>
                    <a:pt x="216" y="4"/>
                  </a:moveTo>
                  <a:cubicBezTo>
                    <a:pt x="216" y="4"/>
                    <a:pt x="216" y="4"/>
                    <a:pt x="216" y="4"/>
                  </a:cubicBezTo>
                  <a:cubicBezTo>
                    <a:pt x="214" y="13"/>
                    <a:pt x="201" y="12"/>
                    <a:pt x="201" y="18"/>
                  </a:cubicBezTo>
                  <a:cubicBezTo>
                    <a:pt x="207" y="14"/>
                    <a:pt x="215" y="12"/>
                    <a:pt x="220" y="5"/>
                  </a:cubicBezTo>
                  <a:cubicBezTo>
                    <a:pt x="219" y="5"/>
                    <a:pt x="217" y="4"/>
                    <a:pt x="216" y="4"/>
                  </a:cubicBezTo>
                  <a:close/>
                  <a:moveTo>
                    <a:pt x="243" y="15"/>
                  </a:moveTo>
                  <a:cubicBezTo>
                    <a:pt x="243" y="15"/>
                    <a:pt x="243" y="15"/>
                    <a:pt x="243" y="15"/>
                  </a:cubicBezTo>
                  <a:cubicBezTo>
                    <a:pt x="244" y="14"/>
                    <a:pt x="246" y="14"/>
                    <a:pt x="246" y="12"/>
                  </a:cubicBezTo>
                  <a:cubicBezTo>
                    <a:pt x="244" y="11"/>
                    <a:pt x="241" y="14"/>
                    <a:pt x="243" y="15"/>
                  </a:cubicBezTo>
                  <a:close/>
                  <a:moveTo>
                    <a:pt x="203" y="9"/>
                  </a:moveTo>
                  <a:cubicBezTo>
                    <a:pt x="203" y="9"/>
                    <a:pt x="203" y="9"/>
                    <a:pt x="203" y="9"/>
                  </a:cubicBezTo>
                  <a:cubicBezTo>
                    <a:pt x="206" y="10"/>
                    <a:pt x="208" y="8"/>
                    <a:pt x="210" y="5"/>
                  </a:cubicBezTo>
                  <a:cubicBezTo>
                    <a:pt x="206" y="4"/>
                    <a:pt x="203" y="5"/>
                    <a:pt x="203" y="9"/>
                  </a:cubicBezTo>
                  <a:close/>
                  <a:moveTo>
                    <a:pt x="193" y="8"/>
                  </a:moveTo>
                  <a:cubicBezTo>
                    <a:pt x="193" y="8"/>
                    <a:pt x="193" y="8"/>
                    <a:pt x="193" y="8"/>
                  </a:cubicBezTo>
                  <a:cubicBezTo>
                    <a:pt x="194" y="11"/>
                    <a:pt x="197" y="8"/>
                    <a:pt x="199" y="6"/>
                  </a:cubicBezTo>
                  <a:cubicBezTo>
                    <a:pt x="195" y="4"/>
                    <a:pt x="194" y="6"/>
                    <a:pt x="193" y="8"/>
                  </a:cubicBezTo>
                  <a:close/>
                  <a:moveTo>
                    <a:pt x="187" y="9"/>
                  </a:moveTo>
                  <a:cubicBezTo>
                    <a:pt x="187" y="9"/>
                    <a:pt x="187" y="9"/>
                    <a:pt x="187" y="9"/>
                  </a:cubicBezTo>
                  <a:cubicBezTo>
                    <a:pt x="187" y="8"/>
                    <a:pt x="189" y="8"/>
                    <a:pt x="190" y="6"/>
                  </a:cubicBezTo>
                  <a:cubicBezTo>
                    <a:pt x="187" y="5"/>
                    <a:pt x="184" y="8"/>
                    <a:pt x="187" y="9"/>
                  </a:cubicBezTo>
                  <a:close/>
                  <a:moveTo>
                    <a:pt x="214" y="17"/>
                  </a:moveTo>
                  <a:cubicBezTo>
                    <a:pt x="214" y="17"/>
                    <a:pt x="214" y="17"/>
                    <a:pt x="214" y="17"/>
                  </a:cubicBezTo>
                  <a:cubicBezTo>
                    <a:pt x="214" y="15"/>
                    <a:pt x="219" y="14"/>
                    <a:pt x="216" y="12"/>
                  </a:cubicBezTo>
                  <a:cubicBezTo>
                    <a:pt x="216" y="14"/>
                    <a:pt x="211" y="15"/>
                    <a:pt x="214" y="17"/>
                  </a:cubicBezTo>
                  <a:close/>
                  <a:moveTo>
                    <a:pt x="162" y="16"/>
                  </a:moveTo>
                  <a:cubicBezTo>
                    <a:pt x="162" y="16"/>
                    <a:pt x="162" y="16"/>
                    <a:pt x="162" y="16"/>
                  </a:cubicBezTo>
                  <a:cubicBezTo>
                    <a:pt x="167" y="18"/>
                    <a:pt x="175" y="11"/>
                    <a:pt x="180" y="7"/>
                  </a:cubicBezTo>
                  <a:cubicBezTo>
                    <a:pt x="172" y="7"/>
                    <a:pt x="168" y="13"/>
                    <a:pt x="162" y="16"/>
                  </a:cubicBezTo>
                  <a:close/>
                  <a:moveTo>
                    <a:pt x="156" y="14"/>
                  </a:moveTo>
                  <a:cubicBezTo>
                    <a:pt x="156" y="14"/>
                    <a:pt x="156" y="14"/>
                    <a:pt x="156" y="14"/>
                  </a:cubicBezTo>
                  <a:cubicBezTo>
                    <a:pt x="161" y="13"/>
                    <a:pt x="165" y="11"/>
                    <a:pt x="167" y="7"/>
                  </a:cubicBezTo>
                  <a:cubicBezTo>
                    <a:pt x="162" y="7"/>
                    <a:pt x="160" y="11"/>
                    <a:pt x="156" y="14"/>
                  </a:cubicBezTo>
                  <a:close/>
                  <a:moveTo>
                    <a:pt x="430" y="73"/>
                  </a:moveTo>
                  <a:cubicBezTo>
                    <a:pt x="430" y="73"/>
                    <a:pt x="430" y="73"/>
                    <a:pt x="430" y="73"/>
                  </a:cubicBezTo>
                  <a:cubicBezTo>
                    <a:pt x="431" y="72"/>
                    <a:pt x="434" y="69"/>
                    <a:pt x="431" y="68"/>
                  </a:cubicBezTo>
                  <a:cubicBezTo>
                    <a:pt x="432" y="70"/>
                    <a:pt x="427" y="71"/>
                    <a:pt x="430" y="73"/>
                  </a:cubicBezTo>
                  <a:close/>
                  <a:moveTo>
                    <a:pt x="136" y="16"/>
                  </a:moveTo>
                  <a:cubicBezTo>
                    <a:pt x="136" y="16"/>
                    <a:pt x="136" y="16"/>
                    <a:pt x="136" y="16"/>
                  </a:cubicBezTo>
                  <a:cubicBezTo>
                    <a:pt x="139" y="12"/>
                    <a:pt x="145" y="13"/>
                    <a:pt x="147" y="7"/>
                  </a:cubicBezTo>
                  <a:cubicBezTo>
                    <a:pt x="143" y="8"/>
                    <a:pt x="136" y="13"/>
                    <a:pt x="136" y="16"/>
                  </a:cubicBezTo>
                  <a:close/>
                  <a:moveTo>
                    <a:pt x="126" y="16"/>
                  </a:moveTo>
                  <a:cubicBezTo>
                    <a:pt x="126" y="16"/>
                    <a:pt x="126" y="16"/>
                    <a:pt x="126" y="16"/>
                  </a:cubicBezTo>
                  <a:cubicBezTo>
                    <a:pt x="128" y="17"/>
                    <a:pt x="132" y="13"/>
                    <a:pt x="130" y="13"/>
                  </a:cubicBezTo>
                  <a:cubicBezTo>
                    <a:pt x="129" y="15"/>
                    <a:pt x="127" y="14"/>
                    <a:pt x="126" y="16"/>
                  </a:cubicBezTo>
                  <a:close/>
                  <a:moveTo>
                    <a:pt x="99" y="38"/>
                  </a:moveTo>
                  <a:cubicBezTo>
                    <a:pt x="99" y="38"/>
                    <a:pt x="99" y="38"/>
                    <a:pt x="99" y="38"/>
                  </a:cubicBezTo>
                  <a:cubicBezTo>
                    <a:pt x="100" y="35"/>
                    <a:pt x="109" y="30"/>
                    <a:pt x="104" y="28"/>
                  </a:cubicBezTo>
                  <a:cubicBezTo>
                    <a:pt x="104" y="32"/>
                    <a:pt x="97" y="34"/>
                    <a:pt x="99" y="38"/>
                  </a:cubicBezTo>
                  <a:close/>
                  <a:moveTo>
                    <a:pt x="94" y="54"/>
                  </a:moveTo>
                  <a:cubicBezTo>
                    <a:pt x="94" y="54"/>
                    <a:pt x="94" y="54"/>
                    <a:pt x="94" y="54"/>
                  </a:cubicBezTo>
                  <a:cubicBezTo>
                    <a:pt x="96" y="51"/>
                    <a:pt x="102" y="46"/>
                    <a:pt x="100" y="41"/>
                  </a:cubicBezTo>
                  <a:cubicBezTo>
                    <a:pt x="98" y="45"/>
                    <a:pt x="91" y="49"/>
                    <a:pt x="94" y="54"/>
                  </a:cubicBezTo>
                  <a:close/>
                  <a:moveTo>
                    <a:pt x="93" y="61"/>
                  </a:moveTo>
                  <a:cubicBezTo>
                    <a:pt x="93" y="61"/>
                    <a:pt x="93" y="61"/>
                    <a:pt x="93" y="61"/>
                  </a:cubicBezTo>
                  <a:cubicBezTo>
                    <a:pt x="96" y="62"/>
                    <a:pt x="100" y="57"/>
                    <a:pt x="98" y="54"/>
                  </a:cubicBezTo>
                  <a:cubicBezTo>
                    <a:pt x="97" y="57"/>
                    <a:pt x="94" y="58"/>
                    <a:pt x="93" y="61"/>
                  </a:cubicBezTo>
                  <a:close/>
                  <a:moveTo>
                    <a:pt x="428" y="151"/>
                  </a:moveTo>
                  <a:cubicBezTo>
                    <a:pt x="428" y="151"/>
                    <a:pt x="428" y="151"/>
                    <a:pt x="428" y="151"/>
                  </a:cubicBezTo>
                  <a:cubicBezTo>
                    <a:pt x="429" y="150"/>
                    <a:pt x="429" y="146"/>
                    <a:pt x="428" y="144"/>
                  </a:cubicBezTo>
                  <a:cubicBezTo>
                    <a:pt x="426" y="146"/>
                    <a:pt x="426" y="150"/>
                    <a:pt x="428" y="151"/>
                  </a:cubicBezTo>
                  <a:close/>
                  <a:moveTo>
                    <a:pt x="95" y="78"/>
                  </a:moveTo>
                  <a:cubicBezTo>
                    <a:pt x="95" y="78"/>
                    <a:pt x="95" y="78"/>
                    <a:pt x="95" y="78"/>
                  </a:cubicBezTo>
                  <a:cubicBezTo>
                    <a:pt x="96" y="77"/>
                    <a:pt x="96" y="77"/>
                    <a:pt x="97" y="77"/>
                  </a:cubicBezTo>
                  <a:cubicBezTo>
                    <a:pt x="97" y="76"/>
                    <a:pt x="97" y="75"/>
                    <a:pt x="95" y="74"/>
                  </a:cubicBezTo>
                  <a:cubicBezTo>
                    <a:pt x="95" y="76"/>
                    <a:pt x="94" y="78"/>
                    <a:pt x="95" y="78"/>
                  </a:cubicBezTo>
                  <a:close/>
                  <a:moveTo>
                    <a:pt x="426" y="158"/>
                  </a:moveTo>
                  <a:cubicBezTo>
                    <a:pt x="426" y="158"/>
                    <a:pt x="426" y="158"/>
                    <a:pt x="426" y="158"/>
                  </a:cubicBezTo>
                  <a:cubicBezTo>
                    <a:pt x="426" y="158"/>
                    <a:pt x="426" y="159"/>
                    <a:pt x="426" y="160"/>
                  </a:cubicBezTo>
                  <a:cubicBezTo>
                    <a:pt x="428" y="162"/>
                    <a:pt x="430" y="157"/>
                    <a:pt x="428" y="157"/>
                  </a:cubicBezTo>
                  <a:cubicBezTo>
                    <a:pt x="427" y="158"/>
                    <a:pt x="427" y="158"/>
                    <a:pt x="426" y="158"/>
                  </a:cubicBezTo>
                  <a:close/>
                  <a:moveTo>
                    <a:pt x="86" y="97"/>
                  </a:moveTo>
                  <a:cubicBezTo>
                    <a:pt x="86" y="97"/>
                    <a:pt x="86" y="97"/>
                    <a:pt x="86" y="97"/>
                  </a:cubicBezTo>
                  <a:cubicBezTo>
                    <a:pt x="91" y="95"/>
                    <a:pt x="96" y="88"/>
                    <a:pt x="95" y="84"/>
                  </a:cubicBezTo>
                  <a:cubicBezTo>
                    <a:pt x="92" y="88"/>
                    <a:pt x="89" y="91"/>
                    <a:pt x="86" y="97"/>
                  </a:cubicBezTo>
                  <a:close/>
                  <a:moveTo>
                    <a:pt x="425" y="171"/>
                  </a:moveTo>
                  <a:cubicBezTo>
                    <a:pt x="425" y="171"/>
                    <a:pt x="425" y="171"/>
                    <a:pt x="425" y="171"/>
                  </a:cubicBezTo>
                  <a:cubicBezTo>
                    <a:pt x="428" y="174"/>
                    <a:pt x="430" y="167"/>
                    <a:pt x="427" y="167"/>
                  </a:cubicBezTo>
                  <a:cubicBezTo>
                    <a:pt x="427" y="169"/>
                    <a:pt x="425" y="169"/>
                    <a:pt x="425" y="171"/>
                  </a:cubicBezTo>
                  <a:close/>
                  <a:moveTo>
                    <a:pt x="88" y="109"/>
                  </a:moveTo>
                  <a:cubicBezTo>
                    <a:pt x="88" y="109"/>
                    <a:pt x="88" y="109"/>
                    <a:pt x="88" y="109"/>
                  </a:cubicBezTo>
                  <a:cubicBezTo>
                    <a:pt x="90" y="105"/>
                    <a:pt x="99" y="98"/>
                    <a:pt x="94" y="94"/>
                  </a:cubicBezTo>
                  <a:cubicBezTo>
                    <a:pt x="93" y="99"/>
                    <a:pt x="86" y="104"/>
                    <a:pt x="88" y="109"/>
                  </a:cubicBezTo>
                  <a:close/>
                  <a:moveTo>
                    <a:pt x="423" y="181"/>
                  </a:moveTo>
                  <a:cubicBezTo>
                    <a:pt x="423" y="181"/>
                    <a:pt x="423" y="181"/>
                    <a:pt x="423" y="181"/>
                  </a:cubicBezTo>
                  <a:cubicBezTo>
                    <a:pt x="426" y="183"/>
                    <a:pt x="429" y="178"/>
                    <a:pt x="427" y="176"/>
                  </a:cubicBezTo>
                  <a:cubicBezTo>
                    <a:pt x="426" y="178"/>
                    <a:pt x="424" y="179"/>
                    <a:pt x="423" y="181"/>
                  </a:cubicBezTo>
                  <a:close/>
                  <a:moveTo>
                    <a:pt x="94" y="121"/>
                  </a:moveTo>
                  <a:cubicBezTo>
                    <a:pt x="94" y="121"/>
                    <a:pt x="94" y="121"/>
                    <a:pt x="94" y="121"/>
                  </a:cubicBezTo>
                  <a:cubicBezTo>
                    <a:pt x="94" y="116"/>
                    <a:pt x="97" y="109"/>
                    <a:pt x="94" y="107"/>
                  </a:cubicBezTo>
                  <a:cubicBezTo>
                    <a:pt x="96" y="112"/>
                    <a:pt x="87" y="119"/>
                    <a:pt x="94" y="121"/>
                  </a:cubicBezTo>
                  <a:close/>
                  <a:moveTo>
                    <a:pt x="422" y="193"/>
                  </a:moveTo>
                  <a:cubicBezTo>
                    <a:pt x="422" y="193"/>
                    <a:pt x="422" y="193"/>
                    <a:pt x="422" y="193"/>
                  </a:cubicBezTo>
                  <a:cubicBezTo>
                    <a:pt x="425" y="194"/>
                    <a:pt x="429" y="188"/>
                    <a:pt x="425" y="187"/>
                  </a:cubicBezTo>
                  <a:cubicBezTo>
                    <a:pt x="424" y="188"/>
                    <a:pt x="422" y="189"/>
                    <a:pt x="422" y="193"/>
                  </a:cubicBezTo>
                  <a:close/>
                  <a:moveTo>
                    <a:pt x="419" y="203"/>
                  </a:moveTo>
                  <a:cubicBezTo>
                    <a:pt x="419" y="203"/>
                    <a:pt x="419" y="203"/>
                    <a:pt x="419" y="203"/>
                  </a:cubicBezTo>
                  <a:cubicBezTo>
                    <a:pt x="423" y="204"/>
                    <a:pt x="427" y="199"/>
                    <a:pt x="423" y="198"/>
                  </a:cubicBezTo>
                  <a:cubicBezTo>
                    <a:pt x="422" y="200"/>
                    <a:pt x="420" y="200"/>
                    <a:pt x="419" y="203"/>
                  </a:cubicBezTo>
                  <a:close/>
                  <a:moveTo>
                    <a:pt x="86" y="139"/>
                  </a:moveTo>
                  <a:cubicBezTo>
                    <a:pt x="86" y="139"/>
                    <a:pt x="86" y="139"/>
                    <a:pt x="86" y="139"/>
                  </a:cubicBezTo>
                  <a:cubicBezTo>
                    <a:pt x="87" y="134"/>
                    <a:pt x="97" y="131"/>
                    <a:pt x="92" y="126"/>
                  </a:cubicBezTo>
                  <a:cubicBezTo>
                    <a:pt x="90" y="130"/>
                    <a:pt x="84" y="134"/>
                    <a:pt x="86" y="139"/>
                  </a:cubicBezTo>
                  <a:close/>
                  <a:moveTo>
                    <a:pt x="413" y="216"/>
                  </a:moveTo>
                  <a:cubicBezTo>
                    <a:pt x="413" y="216"/>
                    <a:pt x="413" y="216"/>
                    <a:pt x="413" y="216"/>
                  </a:cubicBezTo>
                  <a:cubicBezTo>
                    <a:pt x="417" y="217"/>
                    <a:pt x="425" y="211"/>
                    <a:pt x="420" y="207"/>
                  </a:cubicBezTo>
                  <a:cubicBezTo>
                    <a:pt x="418" y="212"/>
                    <a:pt x="414" y="212"/>
                    <a:pt x="413" y="216"/>
                  </a:cubicBezTo>
                  <a:close/>
                  <a:moveTo>
                    <a:pt x="85" y="151"/>
                  </a:moveTo>
                  <a:cubicBezTo>
                    <a:pt x="85" y="151"/>
                    <a:pt x="85" y="151"/>
                    <a:pt x="85" y="151"/>
                  </a:cubicBezTo>
                  <a:cubicBezTo>
                    <a:pt x="85" y="147"/>
                    <a:pt x="94" y="142"/>
                    <a:pt x="90" y="140"/>
                  </a:cubicBezTo>
                  <a:cubicBezTo>
                    <a:pt x="89" y="144"/>
                    <a:pt x="82" y="146"/>
                    <a:pt x="85" y="151"/>
                  </a:cubicBezTo>
                  <a:close/>
                  <a:moveTo>
                    <a:pt x="82" y="167"/>
                  </a:moveTo>
                  <a:cubicBezTo>
                    <a:pt x="82" y="167"/>
                    <a:pt x="82" y="167"/>
                    <a:pt x="82" y="167"/>
                  </a:cubicBezTo>
                  <a:cubicBezTo>
                    <a:pt x="85" y="162"/>
                    <a:pt x="94" y="155"/>
                    <a:pt x="90" y="149"/>
                  </a:cubicBezTo>
                  <a:cubicBezTo>
                    <a:pt x="88" y="155"/>
                    <a:pt x="81" y="160"/>
                    <a:pt x="82" y="167"/>
                  </a:cubicBezTo>
                  <a:close/>
                  <a:moveTo>
                    <a:pt x="377" y="237"/>
                  </a:moveTo>
                  <a:cubicBezTo>
                    <a:pt x="377" y="237"/>
                    <a:pt x="377" y="237"/>
                    <a:pt x="377" y="237"/>
                  </a:cubicBezTo>
                  <a:cubicBezTo>
                    <a:pt x="380" y="240"/>
                    <a:pt x="392" y="231"/>
                    <a:pt x="388" y="228"/>
                  </a:cubicBezTo>
                  <a:cubicBezTo>
                    <a:pt x="384" y="230"/>
                    <a:pt x="380" y="233"/>
                    <a:pt x="377" y="237"/>
                  </a:cubicBezTo>
                  <a:close/>
                  <a:moveTo>
                    <a:pt x="392" y="236"/>
                  </a:moveTo>
                  <a:cubicBezTo>
                    <a:pt x="392" y="236"/>
                    <a:pt x="392" y="236"/>
                    <a:pt x="392" y="236"/>
                  </a:cubicBezTo>
                  <a:cubicBezTo>
                    <a:pt x="395" y="238"/>
                    <a:pt x="402" y="233"/>
                    <a:pt x="397" y="231"/>
                  </a:cubicBezTo>
                  <a:cubicBezTo>
                    <a:pt x="396" y="235"/>
                    <a:pt x="393" y="234"/>
                    <a:pt x="392" y="236"/>
                  </a:cubicBezTo>
                  <a:close/>
                  <a:moveTo>
                    <a:pt x="362" y="239"/>
                  </a:moveTo>
                  <a:cubicBezTo>
                    <a:pt x="362" y="239"/>
                    <a:pt x="362" y="239"/>
                    <a:pt x="362" y="239"/>
                  </a:cubicBezTo>
                  <a:cubicBezTo>
                    <a:pt x="369" y="239"/>
                    <a:pt x="374" y="235"/>
                    <a:pt x="377" y="230"/>
                  </a:cubicBezTo>
                  <a:cubicBezTo>
                    <a:pt x="370" y="230"/>
                    <a:pt x="365" y="233"/>
                    <a:pt x="362" y="239"/>
                  </a:cubicBezTo>
                  <a:close/>
                  <a:moveTo>
                    <a:pt x="353" y="239"/>
                  </a:moveTo>
                  <a:cubicBezTo>
                    <a:pt x="353" y="239"/>
                    <a:pt x="353" y="239"/>
                    <a:pt x="353" y="239"/>
                  </a:cubicBezTo>
                  <a:cubicBezTo>
                    <a:pt x="351" y="243"/>
                    <a:pt x="358" y="243"/>
                    <a:pt x="358" y="239"/>
                  </a:cubicBezTo>
                  <a:cubicBezTo>
                    <a:pt x="356" y="238"/>
                    <a:pt x="354" y="238"/>
                    <a:pt x="353" y="239"/>
                  </a:cubicBezTo>
                  <a:close/>
                  <a:moveTo>
                    <a:pt x="363" y="232"/>
                  </a:moveTo>
                  <a:cubicBezTo>
                    <a:pt x="363" y="232"/>
                    <a:pt x="363" y="232"/>
                    <a:pt x="363" y="232"/>
                  </a:cubicBezTo>
                  <a:cubicBezTo>
                    <a:pt x="356" y="230"/>
                    <a:pt x="352" y="235"/>
                    <a:pt x="348" y="239"/>
                  </a:cubicBezTo>
                  <a:cubicBezTo>
                    <a:pt x="354" y="238"/>
                    <a:pt x="359" y="235"/>
                    <a:pt x="363" y="232"/>
                  </a:cubicBezTo>
                  <a:close/>
                  <a:moveTo>
                    <a:pt x="338" y="240"/>
                  </a:moveTo>
                  <a:cubicBezTo>
                    <a:pt x="338" y="240"/>
                    <a:pt x="338" y="240"/>
                    <a:pt x="338" y="240"/>
                  </a:cubicBezTo>
                  <a:cubicBezTo>
                    <a:pt x="342" y="237"/>
                    <a:pt x="348" y="237"/>
                    <a:pt x="350" y="231"/>
                  </a:cubicBezTo>
                  <a:cubicBezTo>
                    <a:pt x="344" y="230"/>
                    <a:pt x="338" y="236"/>
                    <a:pt x="338" y="240"/>
                  </a:cubicBezTo>
                  <a:close/>
                  <a:moveTo>
                    <a:pt x="330" y="238"/>
                  </a:moveTo>
                  <a:cubicBezTo>
                    <a:pt x="330" y="238"/>
                    <a:pt x="330" y="238"/>
                    <a:pt x="330" y="238"/>
                  </a:cubicBezTo>
                  <a:cubicBezTo>
                    <a:pt x="333" y="237"/>
                    <a:pt x="340" y="234"/>
                    <a:pt x="339" y="230"/>
                  </a:cubicBezTo>
                  <a:cubicBezTo>
                    <a:pt x="337" y="233"/>
                    <a:pt x="329" y="234"/>
                    <a:pt x="330" y="238"/>
                  </a:cubicBezTo>
                  <a:close/>
                  <a:moveTo>
                    <a:pt x="369" y="240"/>
                  </a:moveTo>
                  <a:cubicBezTo>
                    <a:pt x="369" y="240"/>
                    <a:pt x="369" y="240"/>
                    <a:pt x="369" y="240"/>
                  </a:cubicBezTo>
                  <a:cubicBezTo>
                    <a:pt x="371" y="241"/>
                    <a:pt x="372" y="240"/>
                    <a:pt x="373" y="239"/>
                  </a:cubicBezTo>
                  <a:cubicBezTo>
                    <a:pt x="371" y="238"/>
                    <a:pt x="370" y="239"/>
                    <a:pt x="369" y="240"/>
                  </a:cubicBezTo>
                  <a:close/>
                  <a:moveTo>
                    <a:pt x="316" y="239"/>
                  </a:moveTo>
                  <a:cubicBezTo>
                    <a:pt x="316" y="239"/>
                    <a:pt x="316" y="239"/>
                    <a:pt x="316" y="239"/>
                  </a:cubicBezTo>
                  <a:cubicBezTo>
                    <a:pt x="323" y="239"/>
                    <a:pt x="327" y="235"/>
                    <a:pt x="331" y="230"/>
                  </a:cubicBezTo>
                  <a:cubicBezTo>
                    <a:pt x="324" y="230"/>
                    <a:pt x="321" y="235"/>
                    <a:pt x="316" y="239"/>
                  </a:cubicBezTo>
                  <a:close/>
                  <a:moveTo>
                    <a:pt x="303" y="240"/>
                  </a:moveTo>
                  <a:cubicBezTo>
                    <a:pt x="303" y="240"/>
                    <a:pt x="303" y="240"/>
                    <a:pt x="303" y="240"/>
                  </a:cubicBezTo>
                  <a:cubicBezTo>
                    <a:pt x="309" y="240"/>
                    <a:pt x="318" y="235"/>
                    <a:pt x="318" y="230"/>
                  </a:cubicBezTo>
                  <a:cubicBezTo>
                    <a:pt x="312" y="232"/>
                    <a:pt x="307" y="236"/>
                    <a:pt x="303" y="240"/>
                  </a:cubicBezTo>
                  <a:close/>
                  <a:moveTo>
                    <a:pt x="85" y="189"/>
                  </a:moveTo>
                  <a:cubicBezTo>
                    <a:pt x="85" y="189"/>
                    <a:pt x="85" y="189"/>
                    <a:pt x="85" y="189"/>
                  </a:cubicBezTo>
                  <a:cubicBezTo>
                    <a:pt x="87" y="186"/>
                    <a:pt x="93" y="181"/>
                    <a:pt x="89" y="179"/>
                  </a:cubicBezTo>
                  <a:cubicBezTo>
                    <a:pt x="88" y="181"/>
                    <a:pt x="84" y="186"/>
                    <a:pt x="85" y="189"/>
                  </a:cubicBezTo>
                  <a:close/>
                  <a:moveTo>
                    <a:pt x="379" y="249"/>
                  </a:moveTo>
                  <a:cubicBezTo>
                    <a:pt x="379" y="249"/>
                    <a:pt x="379" y="249"/>
                    <a:pt x="379" y="249"/>
                  </a:cubicBezTo>
                  <a:cubicBezTo>
                    <a:pt x="374" y="252"/>
                    <a:pt x="374" y="261"/>
                    <a:pt x="369" y="262"/>
                  </a:cubicBezTo>
                  <a:cubicBezTo>
                    <a:pt x="364" y="260"/>
                    <a:pt x="358" y="258"/>
                    <a:pt x="352" y="258"/>
                  </a:cubicBezTo>
                  <a:cubicBezTo>
                    <a:pt x="347" y="259"/>
                    <a:pt x="352" y="253"/>
                    <a:pt x="348" y="253"/>
                  </a:cubicBezTo>
                  <a:cubicBezTo>
                    <a:pt x="304" y="255"/>
                    <a:pt x="257" y="257"/>
                    <a:pt x="210" y="255"/>
                  </a:cubicBezTo>
                  <a:cubicBezTo>
                    <a:pt x="188" y="254"/>
                    <a:pt x="166" y="258"/>
                    <a:pt x="144" y="253"/>
                  </a:cubicBezTo>
                  <a:cubicBezTo>
                    <a:pt x="138" y="259"/>
                    <a:pt x="130" y="262"/>
                    <a:pt x="118" y="259"/>
                  </a:cubicBezTo>
                  <a:cubicBezTo>
                    <a:pt x="113" y="259"/>
                    <a:pt x="119" y="252"/>
                    <a:pt x="114" y="252"/>
                  </a:cubicBezTo>
                  <a:cubicBezTo>
                    <a:pt x="105" y="255"/>
                    <a:pt x="92" y="248"/>
                    <a:pt x="84" y="253"/>
                  </a:cubicBezTo>
                  <a:cubicBezTo>
                    <a:pt x="80" y="255"/>
                    <a:pt x="72" y="264"/>
                    <a:pt x="70" y="269"/>
                  </a:cubicBezTo>
                  <a:cubicBezTo>
                    <a:pt x="60" y="283"/>
                    <a:pt x="57" y="299"/>
                    <a:pt x="49" y="319"/>
                  </a:cubicBezTo>
                  <a:cubicBezTo>
                    <a:pt x="36" y="350"/>
                    <a:pt x="15" y="397"/>
                    <a:pt x="10" y="429"/>
                  </a:cubicBezTo>
                  <a:cubicBezTo>
                    <a:pt x="17" y="439"/>
                    <a:pt x="32" y="448"/>
                    <a:pt x="48" y="453"/>
                  </a:cubicBezTo>
                  <a:cubicBezTo>
                    <a:pt x="83" y="465"/>
                    <a:pt x="117" y="460"/>
                    <a:pt x="152" y="463"/>
                  </a:cubicBezTo>
                  <a:cubicBezTo>
                    <a:pt x="167" y="464"/>
                    <a:pt x="180" y="468"/>
                    <a:pt x="194" y="470"/>
                  </a:cubicBezTo>
                  <a:cubicBezTo>
                    <a:pt x="223" y="474"/>
                    <a:pt x="247" y="477"/>
                    <a:pt x="269" y="475"/>
                  </a:cubicBezTo>
                  <a:cubicBezTo>
                    <a:pt x="288" y="473"/>
                    <a:pt x="307" y="471"/>
                    <a:pt x="321" y="467"/>
                  </a:cubicBezTo>
                  <a:cubicBezTo>
                    <a:pt x="338" y="461"/>
                    <a:pt x="339" y="452"/>
                    <a:pt x="348" y="435"/>
                  </a:cubicBezTo>
                  <a:cubicBezTo>
                    <a:pt x="361" y="410"/>
                    <a:pt x="373" y="386"/>
                    <a:pt x="385" y="361"/>
                  </a:cubicBezTo>
                  <a:cubicBezTo>
                    <a:pt x="401" y="328"/>
                    <a:pt x="421" y="293"/>
                    <a:pt x="417" y="256"/>
                  </a:cubicBezTo>
                  <a:cubicBezTo>
                    <a:pt x="407" y="247"/>
                    <a:pt x="392" y="252"/>
                    <a:pt x="379" y="249"/>
                  </a:cubicBezTo>
                  <a:close/>
                  <a:moveTo>
                    <a:pt x="369" y="246"/>
                  </a:moveTo>
                  <a:cubicBezTo>
                    <a:pt x="369" y="246"/>
                    <a:pt x="369" y="246"/>
                    <a:pt x="369" y="246"/>
                  </a:cubicBezTo>
                  <a:cubicBezTo>
                    <a:pt x="372" y="247"/>
                    <a:pt x="374" y="247"/>
                    <a:pt x="375" y="245"/>
                  </a:cubicBezTo>
                  <a:cubicBezTo>
                    <a:pt x="372" y="244"/>
                    <a:pt x="370" y="244"/>
                    <a:pt x="369" y="246"/>
                  </a:cubicBezTo>
                  <a:close/>
                  <a:moveTo>
                    <a:pt x="296" y="240"/>
                  </a:moveTo>
                  <a:cubicBezTo>
                    <a:pt x="296" y="240"/>
                    <a:pt x="296" y="240"/>
                    <a:pt x="296" y="240"/>
                  </a:cubicBezTo>
                  <a:cubicBezTo>
                    <a:pt x="300" y="236"/>
                    <a:pt x="305" y="235"/>
                    <a:pt x="308" y="231"/>
                  </a:cubicBezTo>
                  <a:cubicBezTo>
                    <a:pt x="303" y="231"/>
                    <a:pt x="295" y="235"/>
                    <a:pt x="296" y="240"/>
                  </a:cubicBezTo>
                  <a:close/>
                  <a:moveTo>
                    <a:pt x="286" y="238"/>
                  </a:moveTo>
                  <a:cubicBezTo>
                    <a:pt x="286" y="238"/>
                    <a:pt x="286" y="238"/>
                    <a:pt x="286" y="238"/>
                  </a:cubicBezTo>
                  <a:cubicBezTo>
                    <a:pt x="292" y="237"/>
                    <a:pt x="295" y="233"/>
                    <a:pt x="299" y="230"/>
                  </a:cubicBezTo>
                  <a:cubicBezTo>
                    <a:pt x="293" y="229"/>
                    <a:pt x="290" y="234"/>
                    <a:pt x="286" y="238"/>
                  </a:cubicBezTo>
                  <a:close/>
                  <a:moveTo>
                    <a:pt x="339" y="243"/>
                  </a:moveTo>
                  <a:cubicBezTo>
                    <a:pt x="339" y="243"/>
                    <a:pt x="339" y="243"/>
                    <a:pt x="339" y="243"/>
                  </a:cubicBezTo>
                  <a:cubicBezTo>
                    <a:pt x="340" y="243"/>
                    <a:pt x="341" y="243"/>
                    <a:pt x="342" y="243"/>
                  </a:cubicBezTo>
                  <a:cubicBezTo>
                    <a:pt x="343" y="242"/>
                    <a:pt x="343" y="241"/>
                    <a:pt x="341" y="240"/>
                  </a:cubicBezTo>
                  <a:cubicBezTo>
                    <a:pt x="341" y="241"/>
                    <a:pt x="340" y="241"/>
                    <a:pt x="339" y="243"/>
                  </a:cubicBezTo>
                  <a:close/>
                  <a:moveTo>
                    <a:pt x="285" y="234"/>
                  </a:moveTo>
                  <a:cubicBezTo>
                    <a:pt x="285" y="234"/>
                    <a:pt x="285" y="234"/>
                    <a:pt x="285" y="234"/>
                  </a:cubicBezTo>
                  <a:cubicBezTo>
                    <a:pt x="286" y="232"/>
                    <a:pt x="291" y="231"/>
                    <a:pt x="287" y="228"/>
                  </a:cubicBezTo>
                  <a:cubicBezTo>
                    <a:pt x="286" y="230"/>
                    <a:pt x="281" y="232"/>
                    <a:pt x="285" y="234"/>
                  </a:cubicBezTo>
                  <a:close/>
                  <a:moveTo>
                    <a:pt x="272" y="234"/>
                  </a:moveTo>
                  <a:cubicBezTo>
                    <a:pt x="272" y="234"/>
                    <a:pt x="272" y="234"/>
                    <a:pt x="272" y="234"/>
                  </a:cubicBezTo>
                  <a:cubicBezTo>
                    <a:pt x="266" y="237"/>
                    <a:pt x="262" y="240"/>
                    <a:pt x="258" y="244"/>
                  </a:cubicBezTo>
                  <a:cubicBezTo>
                    <a:pt x="268" y="243"/>
                    <a:pt x="274" y="235"/>
                    <a:pt x="281" y="229"/>
                  </a:cubicBezTo>
                  <a:cubicBezTo>
                    <a:pt x="275" y="227"/>
                    <a:pt x="273" y="230"/>
                    <a:pt x="272" y="234"/>
                  </a:cubicBezTo>
                  <a:close/>
                  <a:moveTo>
                    <a:pt x="366" y="252"/>
                  </a:moveTo>
                  <a:cubicBezTo>
                    <a:pt x="366" y="252"/>
                    <a:pt x="366" y="252"/>
                    <a:pt x="366" y="252"/>
                  </a:cubicBezTo>
                  <a:cubicBezTo>
                    <a:pt x="370" y="253"/>
                    <a:pt x="372" y="253"/>
                    <a:pt x="374" y="250"/>
                  </a:cubicBezTo>
                  <a:cubicBezTo>
                    <a:pt x="370" y="250"/>
                    <a:pt x="368" y="250"/>
                    <a:pt x="366" y="252"/>
                  </a:cubicBezTo>
                  <a:close/>
                  <a:moveTo>
                    <a:pt x="266" y="228"/>
                  </a:moveTo>
                  <a:cubicBezTo>
                    <a:pt x="266" y="228"/>
                    <a:pt x="266" y="228"/>
                    <a:pt x="266" y="228"/>
                  </a:cubicBezTo>
                  <a:cubicBezTo>
                    <a:pt x="263" y="235"/>
                    <a:pt x="253" y="237"/>
                    <a:pt x="252" y="243"/>
                  </a:cubicBezTo>
                  <a:cubicBezTo>
                    <a:pt x="258" y="238"/>
                    <a:pt x="269" y="235"/>
                    <a:pt x="271" y="228"/>
                  </a:cubicBezTo>
                  <a:cubicBezTo>
                    <a:pt x="270" y="230"/>
                    <a:pt x="268" y="229"/>
                    <a:pt x="266" y="228"/>
                  </a:cubicBezTo>
                  <a:close/>
                  <a:moveTo>
                    <a:pt x="240" y="252"/>
                  </a:moveTo>
                  <a:cubicBezTo>
                    <a:pt x="240" y="252"/>
                    <a:pt x="240" y="252"/>
                    <a:pt x="240" y="252"/>
                  </a:cubicBezTo>
                  <a:cubicBezTo>
                    <a:pt x="273" y="253"/>
                    <a:pt x="309" y="252"/>
                    <a:pt x="338" y="249"/>
                  </a:cubicBezTo>
                  <a:cubicBezTo>
                    <a:pt x="342" y="249"/>
                    <a:pt x="349" y="252"/>
                    <a:pt x="351" y="247"/>
                  </a:cubicBezTo>
                  <a:cubicBezTo>
                    <a:pt x="350" y="246"/>
                    <a:pt x="349" y="246"/>
                    <a:pt x="348" y="246"/>
                  </a:cubicBezTo>
                  <a:cubicBezTo>
                    <a:pt x="312" y="248"/>
                    <a:pt x="274" y="247"/>
                    <a:pt x="240" y="252"/>
                  </a:cubicBezTo>
                  <a:close/>
                  <a:moveTo>
                    <a:pt x="87" y="192"/>
                  </a:moveTo>
                  <a:cubicBezTo>
                    <a:pt x="87" y="192"/>
                    <a:pt x="87" y="192"/>
                    <a:pt x="87" y="192"/>
                  </a:cubicBezTo>
                  <a:cubicBezTo>
                    <a:pt x="90" y="193"/>
                    <a:pt x="92" y="189"/>
                    <a:pt x="89" y="188"/>
                  </a:cubicBezTo>
                  <a:cubicBezTo>
                    <a:pt x="89" y="190"/>
                    <a:pt x="87" y="190"/>
                    <a:pt x="87" y="192"/>
                  </a:cubicBezTo>
                  <a:close/>
                  <a:moveTo>
                    <a:pt x="240" y="244"/>
                  </a:moveTo>
                  <a:cubicBezTo>
                    <a:pt x="240" y="244"/>
                    <a:pt x="240" y="244"/>
                    <a:pt x="240" y="244"/>
                  </a:cubicBezTo>
                  <a:cubicBezTo>
                    <a:pt x="249" y="241"/>
                    <a:pt x="256" y="235"/>
                    <a:pt x="261" y="228"/>
                  </a:cubicBezTo>
                  <a:cubicBezTo>
                    <a:pt x="253" y="231"/>
                    <a:pt x="248" y="240"/>
                    <a:pt x="240" y="244"/>
                  </a:cubicBezTo>
                  <a:close/>
                  <a:moveTo>
                    <a:pt x="250" y="233"/>
                  </a:moveTo>
                  <a:cubicBezTo>
                    <a:pt x="250" y="233"/>
                    <a:pt x="250" y="233"/>
                    <a:pt x="250" y="233"/>
                  </a:cubicBezTo>
                  <a:cubicBezTo>
                    <a:pt x="250" y="231"/>
                    <a:pt x="253" y="232"/>
                    <a:pt x="253" y="229"/>
                  </a:cubicBezTo>
                  <a:cubicBezTo>
                    <a:pt x="251" y="228"/>
                    <a:pt x="248" y="232"/>
                    <a:pt x="250" y="233"/>
                  </a:cubicBezTo>
                  <a:close/>
                  <a:moveTo>
                    <a:pt x="357" y="256"/>
                  </a:moveTo>
                  <a:cubicBezTo>
                    <a:pt x="357" y="256"/>
                    <a:pt x="357" y="256"/>
                    <a:pt x="357" y="256"/>
                  </a:cubicBezTo>
                  <a:cubicBezTo>
                    <a:pt x="358" y="255"/>
                    <a:pt x="358" y="254"/>
                    <a:pt x="358" y="253"/>
                  </a:cubicBezTo>
                  <a:cubicBezTo>
                    <a:pt x="357" y="252"/>
                    <a:pt x="356" y="252"/>
                    <a:pt x="355" y="252"/>
                  </a:cubicBezTo>
                  <a:cubicBezTo>
                    <a:pt x="354" y="254"/>
                    <a:pt x="355" y="256"/>
                    <a:pt x="357" y="256"/>
                  </a:cubicBezTo>
                  <a:close/>
                  <a:moveTo>
                    <a:pt x="426" y="287"/>
                  </a:moveTo>
                  <a:cubicBezTo>
                    <a:pt x="426" y="287"/>
                    <a:pt x="426" y="287"/>
                    <a:pt x="426" y="287"/>
                  </a:cubicBezTo>
                  <a:cubicBezTo>
                    <a:pt x="426" y="280"/>
                    <a:pt x="427" y="273"/>
                    <a:pt x="423" y="269"/>
                  </a:cubicBezTo>
                  <a:cubicBezTo>
                    <a:pt x="421" y="277"/>
                    <a:pt x="423" y="282"/>
                    <a:pt x="426" y="287"/>
                  </a:cubicBezTo>
                  <a:close/>
                  <a:moveTo>
                    <a:pt x="240" y="229"/>
                  </a:moveTo>
                  <a:cubicBezTo>
                    <a:pt x="240" y="229"/>
                    <a:pt x="240" y="229"/>
                    <a:pt x="240" y="229"/>
                  </a:cubicBezTo>
                  <a:cubicBezTo>
                    <a:pt x="239" y="239"/>
                    <a:pt x="225" y="238"/>
                    <a:pt x="226" y="246"/>
                  </a:cubicBezTo>
                  <a:cubicBezTo>
                    <a:pt x="233" y="240"/>
                    <a:pt x="241" y="237"/>
                    <a:pt x="247" y="230"/>
                  </a:cubicBezTo>
                  <a:cubicBezTo>
                    <a:pt x="244" y="228"/>
                    <a:pt x="243" y="231"/>
                    <a:pt x="240" y="229"/>
                  </a:cubicBezTo>
                  <a:close/>
                  <a:moveTo>
                    <a:pt x="284" y="243"/>
                  </a:moveTo>
                  <a:cubicBezTo>
                    <a:pt x="284" y="243"/>
                    <a:pt x="284" y="243"/>
                    <a:pt x="284" y="243"/>
                  </a:cubicBezTo>
                  <a:cubicBezTo>
                    <a:pt x="285" y="246"/>
                    <a:pt x="291" y="242"/>
                    <a:pt x="287" y="240"/>
                  </a:cubicBezTo>
                  <a:cubicBezTo>
                    <a:pt x="286" y="242"/>
                    <a:pt x="284" y="241"/>
                    <a:pt x="284" y="243"/>
                  </a:cubicBezTo>
                  <a:close/>
                  <a:moveTo>
                    <a:pt x="80" y="196"/>
                  </a:moveTo>
                  <a:cubicBezTo>
                    <a:pt x="80" y="196"/>
                    <a:pt x="80" y="196"/>
                    <a:pt x="80" y="196"/>
                  </a:cubicBezTo>
                  <a:cubicBezTo>
                    <a:pt x="80" y="196"/>
                    <a:pt x="80" y="197"/>
                    <a:pt x="80" y="198"/>
                  </a:cubicBezTo>
                  <a:cubicBezTo>
                    <a:pt x="82" y="200"/>
                    <a:pt x="84" y="195"/>
                    <a:pt x="82" y="195"/>
                  </a:cubicBezTo>
                  <a:cubicBezTo>
                    <a:pt x="82" y="195"/>
                    <a:pt x="81" y="196"/>
                    <a:pt x="80" y="196"/>
                  </a:cubicBezTo>
                  <a:close/>
                  <a:moveTo>
                    <a:pt x="88" y="202"/>
                  </a:moveTo>
                  <a:cubicBezTo>
                    <a:pt x="88" y="202"/>
                    <a:pt x="88" y="202"/>
                    <a:pt x="88" y="202"/>
                  </a:cubicBezTo>
                  <a:cubicBezTo>
                    <a:pt x="90" y="201"/>
                    <a:pt x="93" y="198"/>
                    <a:pt x="89" y="196"/>
                  </a:cubicBezTo>
                  <a:cubicBezTo>
                    <a:pt x="90" y="199"/>
                    <a:pt x="85" y="200"/>
                    <a:pt x="88" y="202"/>
                  </a:cubicBezTo>
                  <a:close/>
                  <a:moveTo>
                    <a:pt x="226" y="239"/>
                  </a:moveTo>
                  <a:cubicBezTo>
                    <a:pt x="226" y="239"/>
                    <a:pt x="226" y="239"/>
                    <a:pt x="226" y="239"/>
                  </a:cubicBezTo>
                  <a:cubicBezTo>
                    <a:pt x="228" y="236"/>
                    <a:pt x="237" y="234"/>
                    <a:pt x="235" y="231"/>
                  </a:cubicBezTo>
                  <a:cubicBezTo>
                    <a:pt x="233" y="234"/>
                    <a:pt x="225" y="235"/>
                    <a:pt x="226" y="239"/>
                  </a:cubicBezTo>
                  <a:close/>
                  <a:moveTo>
                    <a:pt x="213" y="243"/>
                  </a:moveTo>
                  <a:cubicBezTo>
                    <a:pt x="213" y="243"/>
                    <a:pt x="213" y="243"/>
                    <a:pt x="213" y="243"/>
                  </a:cubicBezTo>
                  <a:cubicBezTo>
                    <a:pt x="219" y="242"/>
                    <a:pt x="227" y="234"/>
                    <a:pt x="228" y="230"/>
                  </a:cubicBezTo>
                  <a:cubicBezTo>
                    <a:pt x="223" y="234"/>
                    <a:pt x="217" y="237"/>
                    <a:pt x="213" y="243"/>
                  </a:cubicBezTo>
                  <a:close/>
                  <a:moveTo>
                    <a:pt x="215" y="234"/>
                  </a:moveTo>
                  <a:cubicBezTo>
                    <a:pt x="215" y="234"/>
                    <a:pt x="215" y="234"/>
                    <a:pt x="215" y="234"/>
                  </a:cubicBezTo>
                  <a:cubicBezTo>
                    <a:pt x="218" y="236"/>
                    <a:pt x="222" y="232"/>
                    <a:pt x="219" y="231"/>
                  </a:cubicBezTo>
                  <a:cubicBezTo>
                    <a:pt x="218" y="232"/>
                    <a:pt x="215" y="232"/>
                    <a:pt x="215" y="234"/>
                  </a:cubicBezTo>
                  <a:close/>
                  <a:moveTo>
                    <a:pt x="87" y="213"/>
                  </a:moveTo>
                  <a:cubicBezTo>
                    <a:pt x="87" y="213"/>
                    <a:pt x="87" y="213"/>
                    <a:pt x="87" y="213"/>
                  </a:cubicBezTo>
                  <a:cubicBezTo>
                    <a:pt x="88" y="210"/>
                    <a:pt x="91" y="210"/>
                    <a:pt x="92" y="205"/>
                  </a:cubicBezTo>
                  <a:cubicBezTo>
                    <a:pt x="88" y="204"/>
                    <a:pt x="85" y="211"/>
                    <a:pt x="87" y="213"/>
                  </a:cubicBezTo>
                  <a:close/>
                  <a:moveTo>
                    <a:pt x="198" y="235"/>
                  </a:moveTo>
                  <a:cubicBezTo>
                    <a:pt x="198" y="235"/>
                    <a:pt x="198" y="235"/>
                    <a:pt x="198" y="235"/>
                  </a:cubicBezTo>
                  <a:cubicBezTo>
                    <a:pt x="199" y="233"/>
                    <a:pt x="202" y="234"/>
                    <a:pt x="201" y="231"/>
                  </a:cubicBezTo>
                  <a:cubicBezTo>
                    <a:pt x="199" y="229"/>
                    <a:pt x="196" y="234"/>
                    <a:pt x="198" y="235"/>
                  </a:cubicBezTo>
                  <a:close/>
                  <a:moveTo>
                    <a:pt x="178" y="240"/>
                  </a:moveTo>
                  <a:cubicBezTo>
                    <a:pt x="178" y="240"/>
                    <a:pt x="178" y="240"/>
                    <a:pt x="178" y="240"/>
                  </a:cubicBezTo>
                  <a:cubicBezTo>
                    <a:pt x="181" y="235"/>
                    <a:pt x="188" y="237"/>
                    <a:pt x="190" y="231"/>
                  </a:cubicBezTo>
                  <a:cubicBezTo>
                    <a:pt x="185" y="231"/>
                    <a:pt x="178" y="236"/>
                    <a:pt x="178" y="240"/>
                  </a:cubicBezTo>
                  <a:close/>
                  <a:moveTo>
                    <a:pt x="167" y="237"/>
                  </a:moveTo>
                  <a:cubicBezTo>
                    <a:pt x="167" y="237"/>
                    <a:pt x="167" y="237"/>
                    <a:pt x="167" y="237"/>
                  </a:cubicBezTo>
                  <a:cubicBezTo>
                    <a:pt x="173" y="238"/>
                    <a:pt x="177" y="234"/>
                    <a:pt x="180" y="231"/>
                  </a:cubicBezTo>
                  <a:cubicBezTo>
                    <a:pt x="174" y="225"/>
                    <a:pt x="171" y="234"/>
                    <a:pt x="167" y="237"/>
                  </a:cubicBezTo>
                  <a:close/>
                  <a:moveTo>
                    <a:pt x="197" y="245"/>
                  </a:moveTo>
                  <a:cubicBezTo>
                    <a:pt x="197" y="245"/>
                    <a:pt x="197" y="245"/>
                    <a:pt x="197" y="245"/>
                  </a:cubicBezTo>
                  <a:cubicBezTo>
                    <a:pt x="201" y="247"/>
                    <a:pt x="203" y="245"/>
                    <a:pt x="207" y="246"/>
                  </a:cubicBezTo>
                  <a:cubicBezTo>
                    <a:pt x="208" y="243"/>
                    <a:pt x="217" y="239"/>
                    <a:pt x="213" y="237"/>
                  </a:cubicBezTo>
                  <a:cubicBezTo>
                    <a:pt x="209" y="245"/>
                    <a:pt x="202" y="242"/>
                    <a:pt x="197" y="245"/>
                  </a:cubicBezTo>
                  <a:close/>
                  <a:moveTo>
                    <a:pt x="90" y="219"/>
                  </a:moveTo>
                  <a:cubicBezTo>
                    <a:pt x="90" y="219"/>
                    <a:pt x="90" y="219"/>
                    <a:pt x="90" y="219"/>
                  </a:cubicBezTo>
                  <a:cubicBezTo>
                    <a:pt x="91" y="217"/>
                    <a:pt x="97" y="212"/>
                    <a:pt x="92" y="211"/>
                  </a:cubicBezTo>
                  <a:cubicBezTo>
                    <a:pt x="92" y="214"/>
                    <a:pt x="87" y="216"/>
                    <a:pt x="90" y="219"/>
                  </a:cubicBezTo>
                  <a:close/>
                  <a:moveTo>
                    <a:pt x="157" y="241"/>
                  </a:moveTo>
                  <a:cubicBezTo>
                    <a:pt x="157" y="241"/>
                    <a:pt x="157" y="241"/>
                    <a:pt x="157" y="241"/>
                  </a:cubicBezTo>
                  <a:cubicBezTo>
                    <a:pt x="159" y="236"/>
                    <a:pt x="172" y="235"/>
                    <a:pt x="167" y="229"/>
                  </a:cubicBezTo>
                  <a:cubicBezTo>
                    <a:pt x="165" y="234"/>
                    <a:pt x="156" y="235"/>
                    <a:pt x="157" y="241"/>
                  </a:cubicBezTo>
                  <a:close/>
                  <a:moveTo>
                    <a:pt x="427" y="294"/>
                  </a:moveTo>
                  <a:cubicBezTo>
                    <a:pt x="427" y="294"/>
                    <a:pt x="427" y="294"/>
                    <a:pt x="427" y="294"/>
                  </a:cubicBezTo>
                  <a:cubicBezTo>
                    <a:pt x="427" y="292"/>
                    <a:pt x="427" y="289"/>
                    <a:pt x="426" y="288"/>
                  </a:cubicBezTo>
                  <a:cubicBezTo>
                    <a:pt x="425" y="291"/>
                    <a:pt x="424" y="293"/>
                    <a:pt x="427" y="294"/>
                  </a:cubicBezTo>
                  <a:close/>
                  <a:moveTo>
                    <a:pt x="147" y="239"/>
                  </a:moveTo>
                  <a:cubicBezTo>
                    <a:pt x="147" y="239"/>
                    <a:pt x="147" y="239"/>
                    <a:pt x="147" y="239"/>
                  </a:cubicBezTo>
                  <a:cubicBezTo>
                    <a:pt x="154" y="238"/>
                    <a:pt x="158" y="233"/>
                    <a:pt x="162" y="229"/>
                  </a:cubicBezTo>
                  <a:cubicBezTo>
                    <a:pt x="154" y="227"/>
                    <a:pt x="153" y="236"/>
                    <a:pt x="147" y="239"/>
                  </a:cubicBezTo>
                  <a:close/>
                  <a:moveTo>
                    <a:pt x="90" y="227"/>
                  </a:moveTo>
                  <a:cubicBezTo>
                    <a:pt x="90" y="227"/>
                    <a:pt x="90" y="227"/>
                    <a:pt x="90" y="227"/>
                  </a:cubicBezTo>
                  <a:cubicBezTo>
                    <a:pt x="95" y="226"/>
                    <a:pt x="99" y="223"/>
                    <a:pt x="102" y="218"/>
                  </a:cubicBezTo>
                  <a:cubicBezTo>
                    <a:pt x="101" y="217"/>
                    <a:pt x="100" y="216"/>
                    <a:pt x="98" y="216"/>
                  </a:cubicBezTo>
                  <a:cubicBezTo>
                    <a:pt x="96" y="221"/>
                    <a:pt x="91" y="222"/>
                    <a:pt x="90" y="227"/>
                  </a:cubicBezTo>
                  <a:close/>
                  <a:moveTo>
                    <a:pt x="137" y="226"/>
                  </a:moveTo>
                  <a:cubicBezTo>
                    <a:pt x="137" y="226"/>
                    <a:pt x="137" y="226"/>
                    <a:pt x="137" y="226"/>
                  </a:cubicBezTo>
                  <a:cubicBezTo>
                    <a:pt x="134" y="232"/>
                    <a:pt x="128" y="234"/>
                    <a:pt x="125" y="241"/>
                  </a:cubicBezTo>
                  <a:cubicBezTo>
                    <a:pt x="134" y="241"/>
                    <a:pt x="137" y="232"/>
                    <a:pt x="144" y="231"/>
                  </a:cubicBezTo>
                  <a:cubicBezTo>
                    <a:pt x="143" y="236"/>
                    <a:pt x="138" y="236"/>
                    <a:pt x="136" y="241"/>
                  </a:cubicBezTo>
                  <a:cubicBezTo>
                    <a:pt x="143" y="239"/>
                    <a:pt x="149" y="234"/>
                    <a:pt x="153" y="228"/>
                  </a:cubicBezTo>
                  <a:cubicBezTo>
                    <a:pt x="147" y="226"/>
                    <a:pt x="144" y="228"/>
                    <a:pt x="137" y="226"/>
                  </a:cubicBezTo>
                  <a:close/>
                  <a:moveTo>
                    <a:pt x="179" y="243"/>
                  </a:moveTo>
                  <a:cubicBezTo>
                    <a:pt x="179" y="243"/>
                    <a:pt x="179" y="243"/>
                    <a:pt x="179" y="243"/>
                  </a:cubicBezTo>
                  <a:cubicBezTo>
                    <a:pt x="183" y="246"/>
                    <a:pt x="187" y="240"/>
                    <a:pt x="185" y="237"/>
                  </a:cubicBezTo>
                  <a:cubicBezTo>
                    <a:pt x="183" y="239"/>
                    <a:pt x="180" y="239"/>
                    <a:pt x="179" y="243"/>
                  </a:cubicBezTo>
                  <a:close/>
                  <a:moveTo>
                    <a:pt x="219" y="245"/>
                  </a:moveTo>
                  <a:cubicBezTo>
                    <a:pt x="219" y="245"/>
                    <a:pt x="219" y="245"/>
                    <a:pt x="219" y="245"/>
                  </a:cubicBezTo>
                  <a:cubicBezTo>
                    <a:pt x="213" y="246"/>
                    <a:pt x="222" y="248"/>
                    <a:pt x="219" y="245"/>
                  </a:cubicBezTo>
                  <a:close/>
                  <a:moveTo>
                    <a:pt x="100" y="228"/>
                  </a:moveTo>
                  <a:cubicBezTo>
                    <a:pt x="100" y="228"/>
                    <a:pt x="100" y="228"/>
                    <a:pt x="100" y="228"/>
                  </a:cubicBezTo>
                  <a:cubicBezTo>
                    <a:pt x="104" y="228"/>
                    <a:pt x="107" y="225"/>
                    <a:pt x="109" y="222"/>
                  </a:cubicBezTo>
                  <a:cubicBezTo>
                    <a:pt x="105" y="218"/>
                    <a:pt x="102" y="225"/>
                    <a:pt x="100" y="228"/>
                  </a:cubicBezTo>
                  <a:close/>
                  <a:moveTo>
                    <a:pt x="116" y="237"/>
                  </a:moveTo>
                  <a:cubicBezTo>
                    <a:pt x="116" y="237"/>
                    <a:pt x="116" y="237"/>
                    <a:pt x="116" y="237"/>
                  </a:cubicBezTo>
                  <a:cubicBezTo>
                    <a:pt x="123" y="236"/>
                    <a:pt x="128" y="232"/>
                    <a:pt x="133" y="226"/>
                  </a:cubicBezTo>
                  <a:cubicBezTo>
                    <a:pt x="124" y="225"/>
                    <a:pt x="121" y="232"/>
                    <a:pt x="116" y="237"/>
                  </a:cubicBezTo>
                  <a:close/>
                  <a:moveTo>
                    <a:pt x="112" y="227"/>
                  </a:moveTo>
                  <a:cubicBezTo>
                    <a:pt x="112" y="227"/>
                    <a:pt x="112" y="227"/>
                    <a:pt x="112" y="227"/>
                  </a:cubicBezTo>
                  <a:cubicBezTo>
                    <a:pt x="112" y="225"/>
                    <a:pt x="116" y="223"/>
                    <a:pt x="111" y="222"/>
                  </a:cubicBezTo>
                  <a:cubicBezTo>
                    <a:pt x="111" y="224"/>
                    <a:pt x="110" y="226"/>
                    <a:pt x="112" y="227"/>
                  </a:cubicBezTo>
                  <a:close/>
                  <a:moveTo>
                    <a:pt x="112" y="232"/>
                  </a:moveTo>
                  <a:cubicBezTo>
                    <a:pt x="112" y="232"/>
                    <a:pt x="112" y="232"/>
                    <a:pt x="112" y="232"/>
                  </a:cubicBezTo>
                  <a:cubicBezTo>
                    <a:pt x="116" y="231"/>
                    <a:pt x="120" y="229"/>
                    <a:pt x="123" y="225"/>
                  </a:cubicBezTo>
                  <a:cubicBezTo>
                    <a:pt x="120" y="224"/>
                    <a:pt x="118" y="224"/>
                    <a:pt x="116" y="223"/>
                  </a:cubicBezTo>
                  <a:cubicBezTo>
                    <a:pt x="116" y="228"/>
                    <a:pt x="113" y="228"/>
                    <a:pt x="112" y="232"/>
                  </a:cubicBezTo>
                  <a:close/>
                  <a:moveTo>
                    <a:pt x="87" y="225"/>
                  </a:moveTo>
                  <a:cubicBezTo>
                    <a:pt x="87" y="225"/>
                    <a:pt x="87" y="225"/>
                    <a:pt x="87" y="225"/>
                  </a:cubicBezTo>
                  <a:cubicBezTo>
                    <a:pt x="86" y="222"/>
                    <a:pt x="87" y="219"/>
                    <a:pt x="85" y="218"/>
                  </a:cubicBezTo>
                  <a:cubicBezTo>
                    <a:pt x="81" y="219"/>
                    <a:pt x="83" y="223"/>
                    <a:pt x="87" y="225"/>
                  </a:cubicBezTo>
                  <a:close/>
                  <a:moveTo>
                    <a:pt x="186" y="244"/>
                  </a:moveTo>
                  <a:cubicBezTo>
                    <a:pt x="186" y="244"/>
                    <a:pt x="186" y="244"/>
                    <a:pt x="186" y="244"/>
                  </a:cubicBezTo>
                  <a:cubicBezTo>
                    <a:pt x="189" y="245"/>
                    <a:pt x="191" y="244"/>
                    <a:pt x="192" y="242"/>
                  </a:cubicBezTo>
                  <a:cubicBezTo>
                    <a:pt x="189" y="241"/>
                    <a:pt x="186" y="240"/>
                    <a:pt x="186" y="244"/>
                  </a:cubicBezTo>
                  <a:close/>
                  <a:moveTo>
                    <a:pt x="219" y="251"/>
                  </a:moveTo>
                  <a:cubicBezTo>
                    <a:pt x="219" y="251"/>
                    <a:pt x="219" y="251"/>
                    <a:pt x="219" y="251"/>
                  </a:cubicBezTo>
                  <a:cubicBezTo>
                    <a:pt x="223" y="252"/>
                    <a:pt x="227" y="254"/>
                    <a:pt x="228" y="251"/>
                  </a:cubicBezTo>
                  <a:cubicBezTo>
                    <a:pt x="225" y="250"/>
                    <a:pt x="221" y="250"/>
                    <a:pt x="219" y="251"/>
                  </a:cubicBezTo>
                  <a:close/>
                  <a:moveTo>
                    <a:pt x="168" y="242"/>
                  </a:moveTo>
                  <a:cubicBezTo>
                    <a:pt x="168" y="242"/>
                    <a:pt x="168" y="242"/>
                    <a:pt x="168" y="242"/>
                  </a:cubicBezTo>
                  <a:cubicBezTo>
                    <a:pt x="169" y="242"/>
                    <a:pt x="170" y="243"/>
                    <a:pt x="171" y="243"/>
                  </a:cubicBezTo>
                  <a:cubicBezTo>
                    <a:pt x="171" y="241"/>
                    <a:pt x="172" y="239"/>
                    <a:pt x="169" y="239"/>
                  </a:cubicBezTo>
                  <a:cubicBezTo>
                    <a:pt x="169" y="241"/>
                    <a:pt x="168" y="241"/>
                    <a:pt x="168" y="242"/>
                  </a:cubicBezTo>
                  <a:close/>
                  <a:moveTo>
                    <a:pt x="407" y="323"/>
                  </a:moveTo>
                  <a:cubicBezTo>
                    <a:pt x="407" y="323"/>
                    <a:pt x="407" y="323"/>
                    <a:pt x="407" y="323"/>
                  </a:cubicBezTo>
                  <a:cubicBezTo>
                    <a:pt x="411" y="325"/>
                    <a:pt x="409" y="320"/>
                    <a:pt x="411" y="318"/>
                  </a:cubicBezTo>
                  <a:cubicBezTo>
                    <a:pt x="412" y="316"/>
                    <a:pt x="414" y="316"/>
                    <a:pt x="415" y="313"/>
                  </a:cubicBezTo>
                  <a:cubicBezTo>
                    <a:pt x="418" y="308"/>
                    <a:pt x="419" y="301"/>
                    <a:pt x="417" y="296"/>
                  </a:cubicBezTo>
                  <a:cubicBezTo>
                    <a:pt x="415" y="303"/>
                    <a:pt x="410" y="314"/>
                    <a:pt x="407" y="323"/>
                  </a:cubicBezTo>
                  <a:close/>
                  <a:moveTo>
                    <a:pt x="159" y="246"/>
                  </a:moveTo>
                  <a:cubicBezTo>
                    <a:pt x="159" y="246"/>
                    <a:pt x="159" y="246"/>
                    <a:pt x="159" y="246"/>
                  </a:cubicBezTo>
                  <a:cubicBezTo>
                    <a:pt x="153" y="246"/>
                    <a:pt x="147" y="244"/>
                    <a:pt x="143" y="247"/>
                  </a:cubicBezTo>
                  <a:cubicBezTo>
                    <a:pt x="160" y="252"/>
                    <a:pt x="185" y="253"/>
                    <a:pt x="202" y="250"/>
                  </a:cubicBezTo>
                  <a:cubicBezTo>
                    <a:pt x="187" y="248"/>
                    <a:pt x="171" y="247"/>
                    <a:pt x="159" y="246"/>
                  </a:cubicBezTo>
                  <a:close/>
                  <a:moveTo>
                    <a:pt x="92" y="231"/>
                  </a:moveTo>
                  <a:cubicBezTo>
                    <a:pt x="92" y="231"/>
                    <a:pt x="92" y="231"/>
                    <a:pt x="92" y="231"/>
                  </a:cubicBezTo>
                  <a:cubicBezTo>
                    <a:pt x="94" y="234"/>
                    <a:pt x="103" y="237"/>
                    <a:pt x="100" y="230"/>
                  </a:cubicBezTo>
                  <a:cubicBezTo>
                    <a:pt x="96" y="233"/>
                    <a:pt x="96" y="230"/>
                    <a:pt x="95" y="227"/>
                  </a:cubicBezTo>
                  <a:cubicBezTo>
                    <a:pt x="95" y="229"/>
                    <a:pt x="92" y="228"/>
                    <a:pt x="92" y="231"/>
                  </a:cubicBezTo>
                  <a:close/>
                  <a:moveTo>
                    <a:pt x="101" y="236"/>
                  </a:moveTo>
                  <a:cubicBezTo>
                    <a:pt x="101" y="236"/>
                    <a:pt x="101" y="236"/>
                    <a:pt x="101" y="236"/>
                  </a:cubicBezTo>
                  <a:cubicBezTo>
                    <a:pt x="103" y="239"/>
                    <a:pt x="109" y="239"/>
                    <a:pt x="111" y="241"/>
                  </a:cubicBezTo>
                  <a:cubicBezTo>
                    <a:pt x="112" y="240"/>
                    <a:pt x="113" y="237"/>
                    <a:pt x="114" y="236"/>
                  </a:cubicBezTo>
                  <a:cubicBezTo>
                    <a:pt x="108" y="239"/>
                    <a:pt x="106" y="234"/>
                    <a:pt x="101" y="236"/>
                  </a:cubicBezTo>
                  <a:close/>
                  <a:moveTo>
                    <a:pt x="118" y="241"/>
                  </a:moveTo>
                  <a:cubicBezTo>
                    <a:pt x="118" y="241"/>
                    <a:pt x="118" y="241"/>
                    <a:pt x="118" y="241"/>
                  </a:cubicBezTo>
                  <a:cubicBezTo>
                    <a:pt x="121" y="242"/>
                    <a:pt x="122" y="241"/>
                    <a:pt x="123" y="238"/>
                  </a:cubicBezTo>
                  <a:cubicBezTo>
                    <a:pt x="120" y="237"/>
                    <a:pt x="118" y="238"/>
                    <a:pt x="118" y="241"/>
                  </a:cubicBezTo>
                  <a:close/>
                  <a:moveTo>
                    <a:pt x="418" y="315"/>
                  </a:moveTo>
                  <a:cubicBezTo>
                    <a:pt x="418" y="315"/>
                    <a:pt x="418" y="315"/>
                    <a:pt x="418" y="315"/>
                  </a:cubicBezTo>
                  <a:cubicBezTo>
                    <a:pt x="421" y="318"/>
                    <a:pt x="424" y="308"/>
                    <a:pt x="420" y="309"/>
                  </a:cubicBezTo>
                  <a:cubicBezTo>
                    <a:pt x="420" y="312"/>
                    <a:pt x="420" y="312"/>
                    <a:pt x="418" y="315"/>
                  </a:cubicBezTo>
                  <a:close/>
                  <a:moveTo>
                    <a:pt x="411" y="344"/>
                  </a:moveTo>
                  <a:cubicBezTo>
                    <a:pt x="411" y="344"/>
                    <a:pt x="411" y="344"/>
                    <a:pt x="411" y="344"/>
                  </a:cubicBezTo>
                  <a:cubicBezTo>
                    <a:pt x="411" y="338"/>
                    <a:pt x="415" y="338"/>
                    <a:pt x="415" y="333"/>
                  </a:cubicBezTo>
                  <a:cubicBezTo>
                    <a:pt x="412" y="331"/>
                    <a:pt x="414" y="326"/>
                    <a:pt x="412" y="323"/>
                  </a:cubicBezTo>
                  <a:cubicBezTo>
                    <a:pt x="412" y="330"/>
                    <a:pt x="404" y="341"/>
                    <a:pt x="411" y="344"/>
                  </a:cubicBezTo>
                  <a:close/>
                  <a:moveTo>
                    <a:pt x="400" y="339"/>
                  </a:moveTo>
                  <a:cubicBezTo>
                    <a:pt x="400" y="339"/>
                    <a:pt x="400" y="339"/>
                    <a:pt x="400" y="339"/>
                  </a:cubicBezTo>
                  <a:cubicBezTo>
                    <a:pt x="404" y="341"/>
                    <a:pt x="406" y="333"/>
                    <a:pt x="404" y="331"/>
                  </a:cubicBezTo>
                  <a:cubicBezTo>
                    <a:pt x="403" y="334"/>
                    <a:pt x="401" y="336"/>
                    <a:pt x="400" y="339"/>
                  </a:cubicBezTo>
                  <a:close/>
                  <a:moveTo>
                    <a:pt x="396" y="361"/>
                  </a:moveTo>
                  <a:cubicBezTo>
                    <a:pt x="396" y="361"/>
                    <a:pt x="396" y="361"/>
                    <a:pt x="396" y="361"/>
                  </a:cubicBezTo>
                  <a:cubicBezTo>
                    <a:pt x="399" y="363"/>
                    <a:pt x="401" y="358"/>
                    <a:pt x="401" y="361"/>
                  </a:cubicBezTo>
                  <a:cubicBezTo>
                    <a:pt x="399" y="366"/>
                    <a:pt x="393" y="377"/>
                    <a:pt x="389" y="371"/>
                  </a:cubicBezTo>
                  <a:cubicBezTo>
                    <a:pt x="383" y="379"/>
                    <a:pt x="391" y="382"/>
                    <a:pt x="386" y="389"/>
                  </a:cubicBezTo>
                  <a:cubicBezTo>
                    <a:pt x="392" y="387"/>
                    <a:pt x="393" y="379"/>
                    <a:pt x="396" y="373"/>
                  </a:cubicBezTo>
                  <a:cubicBezTo>
                    <a:pt x="398" y="369"/>
                    <a:pt x="402" y="364"/>
                    <a:pt x="404" y="358"/>
                  </a:cubicBezTo>
                  <a:cubicBezTo>
                    <a:pt x="401" y="355"/>
                    <a:pt x="402" y="350"/>
                    <a:pt x="404" y="343"/>
                  </a:cubicBezTo>
                  <a:cubicBezTo>
                    <a:pt x="403" y="343"/>
                    <a:pt x="402" y="343"/>
                    <a:pt x="401" y="343"/>
                  </a:cubicBezTo>
                  <a:cubicBezTo>
                    <a:pt x="398" y="350"/>
                    <a:pt x="398" y="353"/>
                    <a:pt x="396" y="361"/>
                  </a:cubicBezTo>
                  <a:close/>
                  <a:moveTo>
                    <a:pt x="405" y="352"/>
                  </a:moveTo>
                  <a:cubicBezTo>
                    <a:pt x="405" y="352"/>
                    <a:pt x="405" y="352"/>
                    <a:pt x="405" y="352"/>
                  </a:cubicBezTo>
                  <a:cubicBezTo>
                    <a:pt x="408" y="350"/>
                    <a:pt x="408" y="346"/>
                    <a:pt x="406" y="345"/>
                  </a:cubicBezTo>
                  <a:cubicBezTo>
                    <a:pt x="404" y="346"/>
                    <a:pt x="404" y="350"/>
                    <a:pt x="405" y="352"/>
                  </a:cubicBezTo>
                  <a:close/>
                  <a:moveTo>
                    <a:pt x="389" y="367"/>
                  </a:moveTo>
                  <a:cubicBezTo>
                    <a:pt x="389" y="367"/>
                    <a:pt x="389" y="367"/>
                    <a:pt x="389" y="367"/>
                  </a:cubicBezTo>
                  <a:cubicBezTo>
                    <a:pt x="391" y="367"/>
                    <a:pt x="393" y="360"/>
                    <a:pt x="391" y="359"/>
                  </a:cubicBezTo>
                  <a:cubicBezTo>
                    <a:pt x="391" y="362"/>
                    <a:pt x="384" y="365"/>
                    <a:pt x="389" y="367"/>
                  </a:cubicBezTo>
                  <a:close/>
                  <a:moveTo>
                    <a:pt x="373" y="400"/>
                  </a:moveTo>
                  <a:cubicBezTo>
                    <a:pt x="373" y="400"/>
                    <a:pt x="373" y="400"/>
                    <a:pt x="373" y="400"/>
                  </a:cubicBezTo>
                  <a:cubicBezTo>
                    <a:pt x="376" y="393"/>
                    <a:pt x="383" y="387"/>
                    <a:pt x="382" y="379"/>
                  </a:cubicBezTo>
                  <a:cubicBezTo>
                    <a:pt x="379" y="385"/>
                    <a:pt x="372" y="393"/>
                    <a:pt x="373" y="400"/>
                  </a:cubicBezTo>
                  <a:close/>
                  <a:moveTo>
                    <a:pt x="383" y="392"/>
                  </a:moveTo>
                  <a:cubicBezTo>
                    <a:pt x="383" y="392"/>
                    <a:pt x="383" y="392"/>
                    <a:pt x="383" y="392"/>
                  </a:cubicBezTo>
                  <a:cubicBezTo>
                    <a:pt x="385" y="392"/>
                    <a:pt x="386" y="393"/>
                    <a:pt x="387" y="393"/>
                  </a:cubicBezTo>
                  <a:cubicBezTo>
                    <a:pt x="387" y="392"/>
                    <a:pt x="387" y="392"/>
                    <a:pt x="387" y="391"/>
                  </a:cubicBezTo>
                  <a:cubicBezTo>
                    <a:pt x="386" y="391"/>
                    <a:pt x="385" y="390"/>
                    <a:pt x="384" y="390"/>
                  </a:cubicBezTo>
                  <a:cubicBezTo>
                    <a:pt x="384" y="391"/>
                    <a:pt x="384" y="391"/>
                    <a:pt x="383" y="392"/>
                  </a:cubicBezTo>
                  <a:close/>
                  <a:moveTo>
                    <a:pt x="371" y="408"/>
                  </a:moveTo>
                  <a:cubicBezTo>
                    <a:pt x="371" y="408"/>
                    <a:pt x="371" y="408"/>
                    <a:pt x="371" y="408"/>
                  </a:cubicBezTo>
                  <a:cubicBezTo>
                    <a:pt x="372" y="407"/>
                    <a:pt x="375" y="402"/>
                    <a:pt x="371" y="402"/>
                  </a:cubicBezTo>
                  <a:cubicBezTo>
                    <a:pt x="370" y="405"/>
                    <a:pt x="367" y="406"/>
                    <a:pt x="371" y="408"/>
                  </a:cubicBezTo>
                  <a:close/>
                  <a:moveTo>
                    <a:pt x="360" y="428"/>
                  </a:moveTo>
                  <a:cubicBezTo>
                    <a:pt x="360" y="428"/>
                    <a:pt x="360" y="428"/>
                    <a:pt x="360" y="428"/>
                  </a:cubicBezTo>
                  <a:cubicBezTo>
                    <a:pt x="361" y="421"/>
                    <a:pt x="369" y="418"/>
                    <a:pt x="367" y="410"/>
                  </a:cubicBezTo>
                  <a:cubicBezTo>
                    <a:pt x="365" y="416"/>
                    <a:pt x="359" y="422"/>
                    <a:pt x="360" y="428"/>
                  </a:cubicBezTo>
                  <a:close/>
                  <a:moveTo>
                    <a:pt x="369" y="427"/>
                  </a:moveTo>
                  <a:cubicBezTo>
                    <a:pt x="369" y="427"/>
                    <a:pt x="369" y="427"/>
                    <a:pt x="369" y="427"/>
                  </a:cubicBezTo>
                  <a:cubicBezTo>
                    <a:pt x="370" y="426"/>
                    <a:pt x="372" y="421"/>
                    <a:pt x="369" y="420"/>
                  </a:cubicBezTo>
                  <a:cubicBezTo>
                    <a:pt x="369" y="422"/>
                    <a:pt x="366" y="427"/>
                    <a:pt x="369" y="427"/>
                  </a:cubicBezTo>
                  <a:close/>
                  <a:moveTo>
                    <a:pt x="359" y="434"/>
                  </a:moveTo>
                  <a:cubicBezTo>
                    <a:pt x="359" y="434"/>
                    <a:pt x="359" y="434"/>
                    <a:pt x="359" y="434"/>
                  </a:cubicBezTo>
                  <a:cubicBezTo>
                    <a:pt x="360" y="432"/>
                    <a:pt x="360" y="430"/>
                    <a:pt x="358" y="429"/>
                  </a:cubicBezTo>
                  <a:cubicBezTo>
                    <a:pt x="357" y="431"/>
                    <a:pt x="355" y="435"/>
                    <a:pt x="359" y="434"/>
                  </a:cubicBezTo>
                  <a:close/>
                  <a:moveTo>
                    <a:pt x="335" y="468"/>
                  </a:moveTo>
                  <a:cubicBezTo>
                    <a:pt x="335" y="468"/>
                    <a:pt x="335" y="468"/>
                    <a:pt x="335" y="468"/>
                  </a:cubicBezTo>
                  <a:cubicBezTo>
                    <a:pt x="336" y="469"/>
                    <a:pt x="336" y="469"/>
                    <a:pt x="337" y="469"/>
                  </a:cubicBezTo>
                  <a:cubicBezTo>
                    <a:pt x="339" y="468"/>
                    <a:pt x="339" y="466"/>
                    <a:pt x="337" y="465"/>
                  </a:cubicBezTo>
                  <a:cubicBezTo>
                    <a:pt x="336" y="467"/>
                    <a:pt x="336" y="468"/>
                    <a:pt x="335" y="468"/>
                  </a:cubicBezTo>
                  <a:close/>
                  <a:moveTo>
                    <a:pt x="324" y="475"/>
                  </a:moveTo>
                  <a:cubicBezTo>
                    <a:pt x="324" y="475"/>
                    <a:pt x="324" y="475"/>
                    <a:pt x="324" y="475"/>
                  </a:cubicBezTo>
                  <a:cubicBezTo>
                    <a:pt x="319" y="476"/>
                    <a:pt x="315" y="478"/>
                    <a:pt x="312" y="482"/>
                  </a:cubicBezTo>
                  <a:cubicBezTo>
                    <a:pt x="320" y="481"/>
                    <a:pt x="331" y="476"/>
                    <a:pt x="330" y="467"/>
                  </a:cubicBezTo>
                  <a:cubicBezTo>
                    <a:pt x="326" y="470"/>
                    <a:pt x="325" y="471"/>
                    <a:pt x="324" y="475"/>
                  </a:cubicBezTo>
                  <a:close/>
                  <a:moveTo>
                    <a:pt x="308" y="479"/>
                  </a:moveTo>
                  <a:cubicBezTo>
                    <a:pt x="308" y="479"/>
                    <a:pt x="308" y="479"/>
                    <a:pt x="308" y="479"/>
                  </a:cubicBezTo>
                  <a:cubicBezTo>
                    <a:pt x="312" y="479"/>
                    <a:pt x="326" y="473"/>
                    <a:pt x="321" y="471"/>
                  </a:cubicBezTo>
                  <a:cubicBezTo>
                    <a:pt x="317" y="473"/>
                    <a:pt x="312" y="475"/>
                    <a:pt x="308" y="479"/>
                  </a:cubicBezTo>
                  <a:close/>
                  <a:moveTo>
                    <a:pt x="295" y="479"/>
                  </a:moveTo>
                  <a:cubicBezTo>
                    <a:pt x="295" y="479"/>
                    <a:pt x="295" y="479"/>
                    <a:pt x="295" y="479"/>
                  </a:cubicBezTo>
                  <a:cubicBezTo>
                    <a:pt x="298" y="481"/>
                    <a:pt x="303" y="478"/>
                    <a:pt x="301" y="476"/>
                  </a:cubicBezTo>
                  <a:cubicBezTo>
                    <a:pt x="299" y="477"/>
                    <a:pt x="296" y="477"/>
                    <a:pt x="295" y="479"/>
                  </a:cubicBezTo>
                  <a:close/>
                  <a:moveTo>
                    <a:pt x="297" y="483"/>
                  </a:moveTo>
                  <a:cubicBezTo>
                    <a:pt x="297" y="483"/>
                    <a:pt x="297" y="483"/>
                    <a:pt x="297" y="483"/>
                  </a:cubicBezTo>
                  <a:cubicBezTo>
                    <a:pt x="300" y="485"/>
                    <a:pt x="303" y="482"/>
                    <a:pt x="300" y="480"/>
                  </a:cubicBezTo>
                  <a:cubicBezTo>
                    <a:pt x="299" y="482"/>
                    <a:pt x="297" y="482"/>
                    <a:pt x="297" y="483"/>
                  </a:cubicBezTo>
                  <a:close/>
                  <a:moveTo>
                    <a:pt x="272" y="485"/>
                  </a:moveTo>
                  <a:cubicBezTo>
                    <a:pt x="272" y="485"/>
                    <a:pt x="272" y="485"/>
                    <a:pt x="272" y="485"/>
                  </a:cubicBezTo>
                  <a:cubicBezTo>
                    <a:pt x="277" y="483"/>
                    <a:pt x="286" y="488"/>
                    <a:pt x="288" y="481"/>
                  </a:cubicBezTo>
                  <a:cubicBezTo>
                    <a:pt x="284" y="484"/>
                    <a:pt x="270" y="479"/>
                    <a:pt x="272" y="485"/>
                  </a:cubicBezTo>
                  <a:close/>
                  <a:moveTo>
                    <a:pt x="255" y="482"/>
                  </a:moveTo>
                  <a:cubicBezTo>
                    <a:pt x="255" y="482"/>
                    <a:pt x="255" y="482"/>
                    <a:pt x="255" y="482"/>
                  </a:cubicBezTo>
                  <a:cubicBezTo>
                    <a:pt x="257" y="482"/>
                    <a:pt x="258" y="482"/>
                    <a:pt x="259" y="480"/>
                  </a:cubicBezTo>
                  <a:cubicBezTo>
                    <a:pt x="257" y="480"/>
                    <a:pt x="255" y="479"/>
                    <a:pt x="255" y="482"/>
                  </a:cubicBezTo>
                  <a:close/>
                  <a:moveTo>
                    <a:pt x="227" y="482"/>
                  </a:moveTo>
                  <a:cubicBezTo>
                    <a:pt x="227" y="482"/>
                    <a:pt x="227" y="482"/>
                    <a:pt x="227" y="482"/>
                  </a:cubicBezTo>
                  <a:cubicBezTo>
                    <a:pt x="230" y="482"/>
                    <a:pt x="234" y="482"/>
                    <a:pt x="236" y="480"/>
                  </a:cubicBezTo>
                  <a:cubicBezTo>
                    <a:pt x="231" y="478"/>
                    <a:pt x="228" y="478"/>
                    <a:pt x="227" y="482"/>
                  </a:cubicBezTo>
                  <a:close/>
                  <a:moveTo>
                    <a:pt x="204" y="482"/>
                  </a:moveTo>
                  <a:cubicBezTo>
                    <a:pt x="204" y="482"/>
                    <a:pt x="204" y="482"/>
                    <a:pt x="204" y="482"/>
                  </a:cubicBezTo>
                  <a:cubicBezTo>
                    <a:pt x="209" y="482"/>
                    <a:pt x="213" y="480"/>
                    <a:pt x="215" y="477"/>
                  </a:cubicBezTo>
                  <a:cubicBezTo>
                    <a:pt x="210" y="476"/>
                    <a:pt x="205" y="477"/>
                    <a:pt x="204" y="482"/>
                  </a:cubicBezTo>
                  <a:close/>
                  <a:moveTo>
                    <a:pt x="192" y="481"/>
                  </a:moveTo>
                  <a:cubicBezTo>
                    <a:pt x="192" y="481"/>
                    <a:pt x="192" y="481"/>
                    <a:pt x="192" y="481"/>
                  </a:cubicBezTo>
                  <a:cubicBezTo>
                    <a:pt x="195" y="479"/>
                    <a:pt x="202" y="481"/>
                    <a:pt x="203" y="476"/>
                  </a:cubicBezTo>
                  <a:cubicBezTo>
                    <a:pt x="198" y="474"/>
                    <a:pt x="191" y="478"/>
                    <a:pt x="192" y="481"/>
                  </a:cubicBezTo>
                  <a:close/>
                  <a:moveTo>
                    <a:pt x="229" y="485"/>
                  </a:moveTo>
                  <a:cubicBezTo>
                    <a:pt x="229" y="485"/>
                    <a:pt x="229" y="485"/>
                    <a:pt x="229" y="485"/>
                  </a:cubicBezTo>
                  <a:cubicBezTo>
                    <a:pt x="232" y="486"/>
                    <a:pt x="234" y="485"/>
                    <a:pt x="235" y="483"/>
                  </a:cubicBezTo>
                  <a:cubicBezTo>
                    <a:pt x="232" y="483"/>
                    <a:pt x="230" y="483"/>
                    <a:pt x="229" y="485"/>
                  </a:cubicBezTo>
                  <a:close/>
                  <a:moveTo>
                    <a:pt x="184" y="477"/>
                  </a:moveTo>
                  <a:cubicBezTo>
                    <a:pt x="184" y="477"/>
                    <a:pt x="184" y="477"/>
                    <a:pt x="184" y="477"/>
                  </a:cubicBezTo>
                  <a:cubicBezTo>
                    <a:pt x="187" y="478"/>
                    <a:pt x="190" y="477"/>
                    <a:pt x="192" y="474"/>
                  </a:cubicBezTo>
                  <a:cubicBezTo>
                    <a:pt x="188" y="474"/>
                    <a:pt x="185" y="474"/>
                    <a:pt x="184" y="477"/>
                  </a:cubicBezTo>
                  <a:close/>
                  <a:moveTo>
                    <a:pt x="159" y="475"/>
                  </a:moveTo>
                  <a:cubicBezTo>
                    <a:pt x="159" y="475"/>
                    <a:pt x="159" y="475"/>
                    <a:pt x="159" y="475"/>
                  </a:cubicBezTo>
                  <a:cubicBezTo>
                    <a:pt x="163" y="474"/>
                    <a:pt x="168" y="474"/>
                    <a:pt x="170" y="471"/>
                  </a:cubicBezTo>
                  <a:cubicBezTo>
                    <a:pt x="164" y="468"/>
                    <a:pt x="161" y="471"/>
                    <a:pt x="159" y="475"/>
                  </a:cubicBezTo>
                  <a:close/>
                  <a:moveTo>
                    <a:pt x="170" y="476"/>
                  </a:moveTo>
                  <a:cubicBezTo>
                    <a:pt x="170" y="476"/>
                    <a:pt x="170" y="476"/>
                    <a:pt x="170" y="476"/>
                  </a:cubicBezTo>
                  <a:cubicBezTo>
                    <a:pt x="174" y="476"/>
                    <a:pt x="179" y="477"/>
                    <a:pt x="180" y="473"/>
                  </a:cubicBezTo>
                  <a:cubicBezTo>
                    <a:pt x="175" y="471"/>
                    <a:pt x="172" y="472"/>
                    <a:pt x="170" y="476"/>
                  </a:cubicBezTo>
                  <a:close/>
                  <a:moveTo>
                    <a:pt x="151" y="474"/>
                  </a:moveTo>
                  <a:cubicBezTo>
                    <a:pt x="151" y="474"/>
                    <a:pt x="151" y="474"/>
                    <a:pt x="151" y="474"/>
                  </a:cubicBezTo>
                  <a:cubicBezTo>
                    <a:pt x="153" y="472"/>
                    <a:pt x="157" y="473"/>
                    <a:pt x="158" y="469"/>
                  </a:cubicBezTo>
                  <a:cubicBezTo>
                    <a:pt x="156" y="469"/>
                    <a:pt x="155" y="468"/>
                    <a:pt x="154" y="468"/>
                  </a:cubicBezTo>
                  <a:cubicBezTo>
                    <a:pt x="154" y="471"/>
                    <a:pt x="148" y="472"/>
                    <a:pt x="151" y="474"/>
                  </a:cubicBezTo>
                  <a:close/>
                  <a:moveTo>
                    <a:pt x="217" y="485"/>
                  </a:moveTo>
                  <a:cubicBezTo>
                    <a:pt x="217" y="485"/>
                    <a:pt x="217" y="485"/>
                    <a:pt x="217" y="485"/>
                  </a:cubicBezTo>
                  <a:cubicBezTo>
                    <a:pt x="218" y="485"/>
                    <a:pt x="219" y="485"/>
                    <a:pt x="219" y="485"/>
                  </a:cubicBezTo>
                  <a:cubicBezTo>
                    <a:pt x="220" y="485"/>
                    <a:pt x="220" y="484"/>
                    <a:pt x="220" y="483"/>
                  </a:cubicBezTo>
                  <a:cubicBezTo>
                    <a:pt x="219" y="483"/>
                    <a:pt x="218" y="483"/>
                    <a:pt x="218" y="483"/>
                  </a:cubicBezTo>
                  <a:cubicBezTo>
                    <a:pt x="217" y="483"/>
                    <a:pt x="217" y="484"/>
                    <a:pt x="217" y="485"/>
                  </a:cubicBezTo>
                  <a:close/>
                  <a:moveTo>
                    <a:pt x="143" y="470"/>
                  </a:moveTo>
                  <a:cubicBezTo>
                    <a:pt x="143" y="470"/>
                    <a:pt x="143" y="470"/>
                    <a:pt x="143" y="470"/>
                  </a:cubicBezTo>
                  <a:cubicBezTo>
                    <a:pt x="146" y="471"/>
                    <a:pt x="147" y="470"/>
                    <a:pt x="149" y="468"/>
                  </a:cubicBezTo>
                  <a:cubicBezTo>
                    <a:pt x="146" y="467"/>
                    <a:pt x="143" y="467"/>
                    <a:pt x="143" y="470"/>
                  </a:cubicBezTo>
                  <a:close/>
                  <a:moveTo>
                    <a:pt x="127" y="474"/>
                  </a:moveTo>
                  <a:cubicBezTo>
                    <a:pt x="127" y="474"/>
                    <a:pt x="127" y="474"/>
                    <a:pt x="127" y="474"/>
                  </a:cubicBezTo>
                  <a:cubicBezTo>
                    <a:pt x="132" y="473"/>
                    <a:pt x="137" y="471"/>
                    <a:pt x="141" y="467"/>
                  </a:cubicBezTo>
                  <a:cubicBezTo>
                    <a:pt x="134" y="466"/>
                    <a:pt x="130" y="469"/>
                    <a:pt x="127" y="474"/>
                  </a:cubicBezTo>
                  <a:close/>
                  <a:moveTo>
                    <a:pt x="10" y="445"/>
                  </a:moveTo>
                  <a:cubicBezTo>
                    <a:pt x="10" y="445"/>
                    <a:pt x="10" y="445"/>
                    <a:pt x="10" y="445"/>
                  </a:cubicBezTo>
                  <a:cubicBezTo>
                    <a:pt x="12" y="444"/>
                    <a:pt x="13" y="440"/>
                    <a:pt x="10" y="439"/>
                  </a:cubicBezTo>
                  <a:cubicBezTo>
                    <a:pt x="10" y="441"/>
                    <a:pt x="7" y="444"/>
                    <a:pt x="10" y="445"/>
                  </a:cubicBezTo>
                  <a:close/>
                  <a:moveTo>
                    <a:pt x="109" y="474"/>
                  </a:moveTo>
                  <a:cubicBezTo>
                    <a:pt x="109" y="474"/>
                    <a:pt x="109" y="474"/>
                    <a:pt x="109" y="474"/>
                  </a:cubicBezTo>
                  <a:cubicBezTo>
                    <a:pt x="112" y="472"/>
                    <a:pt x="120" y="471"/>
                    <a:pt x="118" y="466"/>
                  </a:cubicBezTo>
                  <a:cubicBezTo>
                    <a:pt x="114" y="467"/>
                    <a:pt x="107" y="470"/>
                    <a:pt x="109" y="474"/>
                  </a:cubicBezTo>
                  <a:close/>
                  <a:moveTo>
                    <a:pt x="158" y="478"/>
                  </a:moveTo>
                  <a:cubicBezTo>
                    <a:pt x="158" y="478"/>
                    <a:pt x="158" y="478"/>
                    <a:pt x="158" y="478"/>
                  </a:cubicBezTo>
                  <a:cubicBezTo>
                    <a:pt x="161" y="479"/>
                    <a:pt x="164" y="480"/>
                    <a:pt x="164" y="476"/>
                  </a:cubicBezTo>
                  <a:cubicBezTo>
                    <a:pt x="162" y="476"/>
                    <a:pt x="159" y="476"/>
                    <a:pt x="158" y="478"/>
                  </a:cubicBezTo>
                  <a:close/>
                  <a:moveTo>
                    <a:pt x="144" y="474"/>
                  </a:moveTo>
                  <a:cubicBezTo>
                    <a:pt x="144" y="474"/>
                    <a:pt x="144" y="474"/>
                    <a:pt x="144" y="474"/>
                  </a:cubicBezTo>
                  <a:cubicBezTo>
                    <a:pt x="137" y="477"/>
                    <a:pt x="131" y="472"/>
                    <a:pt x="126" y="477"/>
                  </a:cubicBezTo>
                  <a:cubicBezTo>
                    <a:pt x="135" y="478"/>
                    <a:pt x="145" y="479"/>
                    <a:pt x="153" y="478"/>
                  </a:cubicBezTo>
                  <a:cubicBezTo>
                    <a:pt x="154" y="477"/>
                    <a:pt x="153" y="475"/>
                    <a:pt x="152" y="475"/>
                  </a:cubicBezTo>
                  <a:cubicBezTo>
                    <a:pt x="151" y="476"/>
                    <a:pt x="143" y="479"/>
                    <a:pt x="144" y="474"/>
                  </a:cubicBezTo>
                  <a:close/>
                  <a:moveTo>
                    <a:pt x="16" y="451"/>
                  </a:moveTo>
                  <a:cubicBezTo>
                    <a:pt x="16" y="451"/>
                    <a:pt x="16" y="451"/>
                    <a:pt x="16" y="451"/>
                  </a:cubicBezTo>
                  <a:cubicBezTo>
                    <a:pt x="20" y="453"/>
                    <a:pt x="20" y="449"/>
                    <a:pt x="22" y="448"/>
                  </a:cubicBezTo>
                  <a:cubicBezTo>
                    <a:pt x="21" y="447"/>
                    <a:pt x="21" y="446"/>
                    <a:pt x="19" y="446"/>
                  </a:cubicBezTo>
                  <a:cubicBezTo>
                    <a:pt x="18" y="448"/>
                    <a:pt x="16" y="448"/>
                    <a:pt x="16" y="451"/>
                  </a:cubicBezTo>
                  <a:close/>
                  <a:moveTo>
                    <a:pt x="98" y="471"/>
                  </a:moveTo>
                  <a:cubicBezTo>
                    <a:pt x="98" y="471"/>
                    <a:pt x="98" y="471"/>
                    <a:pt x="98" y="471"/>
                  </a:cubicBezTo>
                  <a:cubicBezTo>
                    <a:pt x="101" y="470"/>
                    <a:pt x="105" y="470"/>
                    <a:pt x="106" y="467"/>
                  </a:cubicBezTo>
                  <a:cubicBezTo>
                    <a:pt x="102" y="465"/>
                    <a:pt x="100" y="467"/>
                    <a:pt x="98" y="471"/>
                  </a:cubicBezTo>
                  <a:close/>
                  <a:moveTo>
                    <a:pt x="18" y="458"/>
                  </a:moveTo>
                  <a:cubicBezTo>
                    <a:pt x="18" y="458"/>
                    <a:pt x="18" y="458"/>
                    <a:pt x="18" y="458"/>
                  </a:cubicBezTo>
                  <a:cubicBezTo>
                    <a:pt x="22" y="456"/>
                    <a:pt x="27" y="456"/>
                    <a:pt x="28" y="450"/>
                  </a:cubicBezTo>
                  <a:cubicBezTo>
                    <a:pt x="23" y="448"/>
                    <a:pt x="17" y="455"/>
                    <a:pt x="18" y="458"/>
                  </a:cubicBezTo>
                  <a:close/>
                  <a:moveTo>
                    <a:pt x="83" y="471"/>
                  </a:moveTo>
                  <a:cubicBezTo>
                    <a:pt x="83" y="471"/>
                    <a:pt x="83" y="471"/>
                    <a:pt x="83" y="471"/>
                  </a:cubicBezTo>
                  <a:cubicBezTo>
                    <a:pt x="87" y="469"/>
                    <a:pt x="92" y="470"/>
                    <a:pt x="94" y="465"/>
                  </a:cubicBezTo>
                  <a:cubicBezTo>
                    <a:pt x="88" y="463"/>
                    <a:pt x="82" y="467"/>
                    <a:pt x="83" y="471"/>
                  </a:cubicBezTo>
                  <a:close/>
                  <a:moveTo>
                    <a:pt x="25" y="462"/>
                  </a:moveTo>
                  <a:cubicBezTo>
                    <a:pt x="25" y="462"/>
                    <a:pt x="25" y="462"/>
                    <a:pt x="25" y="462"/>
                  </a:cubicBezTo>
                  <a:cubicBezTo>
                    <a:pt x="31" y="463"/>
                    <a:pt x="36" y="459"/>
                    <a:pt x="39" y="455"/>
                  </a:cubicBezTo>
                  <a:cubicBezTo>
                    <a:pt x="32" y="449"/>
                    <a:pt x="28" y="457"/>
                    <a:pt x="25" y="462"/>
                  </a:cubicBezTo>
                  <a:close/>
                  <a:moveTo>
                    <a:pt x="117" y="476"/>
                  </a:moveTo>
                  <a:cubicBezTo>
                    <a:pt x="117" y="476"/>
                    <a:pt x="117" y="476"/>
                    <a:pt x="117" y="476"/>
                  </a:cubicBezTo>
                  <a:cubicBezTo>
                    <a:pt x="120" y="477"/>
                    <a:pt x="122" y="477"/>
                    <a:pt x="122" y="474"/>
                  </a:cubicBezTo>
                  <a:cubicBezTo>
                    <a:pt x="120" y="474"/>
                    <a:pt x="117" y="473"/>
                    <a:pt x="117" y="476"/>
                  </a:cubicBezTo>
                  <a:close/>
                  <a:moveTo>
                    <a:pt x="37" y="465"/>
                  </a:moveTo>
                  <a:cubicBezTo>
                    <a:pt x="37" y="465"/>
                    <a:pt x="37" y="465"/>
                    <a:pt x="37" y="465"/>
                  </a:cubicBezTo>
                  <a:cubicBezTo>
                    <a:pt x="42" y="464"/>
                    <a:pt x="47" y="464"/>
                    <a:pt x="49" y="458"/>
                  </a:cubicBezTo>
                  <a:cubicBezTo>
                    <a:pt x="42" y="456"/>
                    <a:pt x="40" y="461"/>
                    <a:pt x="37" y="465"/>
                  </a:cubicBezTo>
                  <a:close/>
                  <a:moveTo>
                    <a:pt x="48" y="465"/>
                  </a:moveTo>
                  <a:cubicBezTo>
                    <a:pt x="48" y="465"/>
                    <a:pt x="48" y="465"/>
                    <a:pt x="48" y="465"/>
                  </a:cubicBezTo>
                  <a:cubicBezTo>
                    <a:pt x="53" y="466"/>
                    <a:pt x="56" y="464"/>
                    <a:pt x="58" y="462"/>
                  </a:cubicBezTo>
                  <a:cubicBezTo>
                    <a:pt x="55" y="457"/>
                    <a:pt x="50" y="462"/>
                    <a:pt x="48" y="465"/>
                  </a:cubicBezTo>
                  <a:close/>
                  <a:moveTo>
                    <a:pt x="58" y="467"/>
                  </a:moveTo>
                  <a:cubicBezTo>
                    <a:pt x="58" y="467"/>
                    <a:pt x="58" y="467"/>
                    <a:pt x="58" y="467"/>
                  </a:cubicBezTo>
                  <a:cubicBezTo>
                    <a:pt x="62" y="467"/>
                    <a:pt x="66" y="466"/>
                    <a:pt x="68" y="462"/>
                  </a:cubicBezTo>
                  <a:cubicBezTo>
                    <a:pt x="62" y="461"/>
                    <a:pt x="61" y="464"/>
                    <a:pt x="58" y="467"/>
                  </a:cubicBezTo>
                  <a:close/>
                  <a:moveTo>
                    <a:pt x="71" y="467"/>
                  </a:moveTo>
                  <a:cubicBezTo>
                    <a:pt x="71" y="467"/>
                    <a:pt x="71" y="467"/>
                    <a:pt x="71" y="467"/>
                  </a:cubicBezTo>
                  <a:cubicBezTo>
                    <a:pt x="74" y="468"/>
                    <a:pt x="75" y="466"/>
                    <a:pt x="76" y="464"/>
                  </a:cubicBezTo>
                  <a:cubicBezTo>
                    <a:pt x="75" y="464"/>
                    <a:pt x="73" y="464"/>
                    <a:pt x="72" y="463"/>
                  </a:cubicBezTo>
                  <a:cubicBezTo>
                    <a:pt x="72" y="465"/>
                    <a:pt x="71" y="466"/>
                    <a:pt x="71" y="467"/>
                  </a:cubicBezTo>
                  <a:close/>
                  <a:moveTo>
                    <a:pt x="74" y="470"/>
                  </a:moveTo>
                  <a:cubicBezTo>
                    <a:pt x="74" y="470"/>
                    <a:pt x="74" y="470"/>
                    <a:pt x="74" y="470"/>
                  </a:cubicBezTo>
                  <a:cubicBezTo>
                    <a:pt x="75" y="470"/>
                    <a:pt x="76" y="470"/>
                    <a:pt x="76" y="470"/>
                  </a:cubicBezTo>
                  <a:cubicBezTo>
                    <a:pt x="77" y="469"/>
                    <a:pt x="78" y="469"/>
                    <a:pt x="78" y="467"/>
                  </a:cubicBezTo>
                  <a:cubicBezTo>
                    <a:pt x="77" y="467"/>
                    <a:pt x="77" y="467"/>
                    <a:pt x="76" y="467"/>
                  </a:cubicBezTo>
                  <a:cubicBezTo>
                    <a:pt x="76" y="468"/>
                    <a:pt x="74" y="468"/>
                    <a:pt x="74" y="4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5" name="Freeform 58"/>
            <p:cNvSpPr>
              <a:spLocks noEditPoints="1"/>
            </p:cNvSpPr>
            <p:nvPr/>
          </p:nvSpPr>
          <p:spPr bwMode="auto">
            <a:xfrm>
              <a:off x="3549" y="2365"/>
              <a:ext cx="72" cy="54"/>
            </a:xfrm>
            <a:custGeom>
              <a:avLst/>
              <a:gdLst>
                <a:gd name="T0" fmla="*/ 27 w 27"/>
                <a:gd name="T1" fmla="*/ 3 h 20"/>
                <a:gd name="T2" fmla="*/ 19 w 27"/>
                <a:gd name="T3" fmla="*/ 18 h 20"/>
                <a:gd name="T4" fmla="*/ 1 w 27"/>
                <a:gd name="T5" fmla="*/ 18 h 20"/>
                <a:gd name="T6" fmla="*/ 6 w 27"/>
                <a:gd name="T7" fmla="*/ 5 h 20"/>
                <a:gd name="T8" fmla="*/ 27 w 27"/>
                <a:gd name="T9" fmla="*/ 3 h 20"/>
                <a:gd name="T10" fmla="*/ 11 w 27"/>
                <a:gd name="T11" fmla="*/ 15 h 20"/>
                <a:gd name="T12" fmla="*/ 11 w 27"/>
                <a:gd name="T13" fmla="*/ 15 h 20"/>
                <a:gd name="T14" fmla="*/ 15 w 27"/>
                <a:gd name="T15" fmla="*/ 14 h 20"/>
                <a:gd name="T16" fmla="*/ 11 w 27"/>
                <a:gd name="T17"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7" y="3"/>
                  </a:moveTo>
                  <a:cubicBezTo>
                    <a:pt x="24" y="7"/>
                    <a:pt x="20" y="10"/>
                    <a:pt x="19" y="18"/>
                  </a:cubicBezTo>
                  <a:cubicBezTo>
                    <a:pt x="14" y="20"/>
                    <a:pt x="5" y="20"/>
                    <a:pt x="1" y="18"/>
                  </a:cubicBezTo>
                  <a:cubicBezTo>
                    <a:pt x="0" y="14"/>
                    <a:pt x="4" y="9"/>
                    <a:pt x="6" y="5"/>
                  </a:cubicBezTo>
                  <a:cubicBezTo>
                    <a:pt x="12" y="4"/>
                    <a:pt x="21" y="0"/>
                    <a:pt x="27" y="3"/>
                  </a:cubicBezTo>
                  <a:close/>
                  <a:moveTo>
                    <a:pt x="11" y="15"/>
                  </a:moveTo>
                  <a:cubicBezTo>
                    <a:pt x="11" y="15"/>
                    <a:pt x="11" y="15"/>
                    <a:pt x="11" y="15"/>
                  </a:cubicBezTo>
                  <a:cubicBezTo>
                    <a:pt x="13" y="16"/>
                    <a:pt x="14" y="15"/>
                    <a:pt x="15" y="14"/>
                  </a:cubicBezTo>
                  <a:cubicBezTo>
                    <a:pt x="13" y="14"/>
                    <a:pt x="12" y="14"/>
                    <a:pt x="1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6" name="Freeform 59"/>
            <p:cNvSpPr>
              <a:spLocks noEditPoints="1"/>
            </p:cNvSpPr>
            <p:nvPr/>
          </p:nvSpPr>
          <p:spPr bwMode="auto">
            <a:xfrm>
              <a:off x="4056" y="2312"/>
              <a:ext cx="83" cy="67"/>
            </a:xfrm>
            <a:custGeom>
              <a:avLst/>
              <a:gdLst>
                <a:gd name="T0" fmla="*/ 31 w 31"/>
                <a:gd name="T1" fmla="*/ 5 h 25"/>
                <a:gd name="T2" fmla="*/ 23 w 31"/>
                <a:gd name="T3" fmla="*/ 24 h 25"/>
                <a:gd name="T4" fmla="*/ 16 w 31"/>
                <a:gd name="T5" fmla="*/ 21 h 25"/>
                <a:gd name="T6" fmla="*/ 0 w 31"/>
                <a:gd name="T7" fmla="*/ 22 h 25"/>
                <a:gd name="T8" fmla="*/ 7 w 31"/>
                <a:gd name="T9" fmla="*/ 5 h 25"/>
                <a:gd name="T10" fmla="*/ 31 w 31"/>
                <a:gd name="T11" fmla="*/ 5 h 25"/>
                <a:gd name="T12" fmla="*/ 20 w 31"/>
                <a:gd name="T13" fmla="*/ 15 h 25"/>
                <a:gd name="T14" fmla="*/ 20 w 31"/>
                <a:gd name="T15" fmla="*/ 15 h 25"/>
                <a:gd name="T16" fmla="*/ 25 w 31"/>
                <a:gd name="T17" fmla="*/ 7 h 25"/>
                <a:gd name="T18" fmla="*/ 20 w 31"/>
                <a:gd name="T19" fmla="*/ 15 h 25"/>
                <a:gd name="T20" fmla="*/ 7 w 31"/>
                <a:gd name="T21" fmla="*/ 20 h 25"/>
                <a:gd name="T22" fmla="*/ 7 w 31"/>
                <a:gd name="T23" fmla="*/ 20 h 25"/>
                <a:gd name="T24" fmla="*/ 12 w 31"/>
                <a:gd name="T25" fmla="*/ 18 h 25"/>
                <a:gd name="T26" fmla="*/ 7 w 31"/>
                <a:gd name="T27" fmla="*/ 15 h 25"/>
                <a:gd name="T28" fmla="*/ 7 w 31"/>
                <a:gd name="T29"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25">
                  <a:moveTo>
                    <a:pt x="31" y="5"/>
                  </a:moveTo>
                  <a:cubicBezTo>
                    <a:pt x="28" y="13"/>
                    <a:pt x="29" y="17"/>
                    <a:pt x="23" y="24"/>
                  </a:cubicBezTo>
                  <a:cubicBezTo>
                    <a:pt x="18" y="25"/>
                    <a:pt x="20" y="23"/>
                    <a:pt x="16" y="21"/>
                  </a:cubicBezTo>
                  <a:cubicBezTo>
                    <a:pt x="10" y="21"/>
                    <a:pt x="7" y="25"/>
                    <a:pt x="0" y="22"/>
                  </a:cubicBezTo>
                  <a:cubicBezTo>
                    <a:pt x="1" y="14"/>
                    <a:pt x="6" y="13"/>
                    <a:pt x="7" y="5"/>
                  </a:cubicBezTo>
                  <a:cubicBezTo>
                    <a:pt x="15" y="5"/>
                    <a:pt x="23" y="0"/>
                    <a:pt x="31" y="5"/>
                  </a:cubicBezTo>
                  <a:close/>
                  <a:moveTo>
                    <a:pt x="20" y="15"/>
                  </a:moveTo>
                  <a:cubicBezTo>
                    <a:pt x="20" y="15"/>
                    <a:pt x="20" y="15"/>
                    <a:pt x="20" y="15"/>
                  </a:cubicBezTo>
                  <a:cubicBezTo>
                    <a:pt x="25" y="17"/>
                    <a:pt x="24" y="11"/>
                    <a:pt x="25" y="7"/>
                  </a:cubicBezTo>
                  <a:cubicBezTo>
                    <a:pt x="20" y="7"/>
                    <a:pt x="21" y="13"/>
                    <a:pt x="20" y="15"/>
                  </a:cubicBezTo>
                  <a:close/>
                  <a:moveTo>
                    <a:pt x="7" y="20"/>
                  </a:moveTo>
                  <a:cubicBezTo>
                    <a:pt x="7" y="20"/>
                    <a:pt x="7" y="20"/>
                    <a:pt x="7" y="20"/>
                  </a:cubicBezTo>
                  <a:cubicBezTo>
                    <a:pt x="8" y="18"/>
                    <a:pt x="12" y="21"/>
                    <a:pt x="12" y="18"/>
                  </a:cubicBezTo>
                  <a:cubicBezTo>
                    <a:pt x="10" y="17"/>
                    <a:pt x="11" y="14"/>
                    <a:pt x="7" y="15"/>
                  </a:cubicBezTo>
                  <a:cubicBezTo>
                    <a:pt x="6" y="16"/>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7" name="Freeform 60"/>
            <p:cNvSpPr>
              <a:spLocks noEditPoints="1"/>
            </p:cNvSpPr>
            <p:nvPr/>
          </p:nvSpPr>
          <p:spPr bwMode="auto">
            <a:xfrm>
              <a:off x="3661" y="2242"/>
              <a:ext cx="78" cy="59"/>
            </a:xfrm>
            <a:custGeom>
              <a:avLst/>
              <a:gdLst>
                <a:gd name="T0" fmla="*/ 8 w 29"/>
                <a:gd name="T1" fmla="*/ 0 h 22"/>
                <a:gd name="T2" fmla="*/ 29 w 29"/>
                <a:gd name="T3" fmla="*/ 5 h 22"/>
                <a:gd name="T4" fmla="*/ 20 w 29"/>
                <a:gd name="T5" fmla="*/ 22 h 22"/>
                <a:gd name="T6" fmla="*/ 0 w 29"/>
                <a:gd name="T7" fmla="*/ 17 h 22"/>
                <a:gd name="T8" fmla="*/ 8 w 29"/>
                <a:gd name="T9" fmla="*/ 0 h 22"/>
                <a:gd name="T10" fmla="*/ 19 w 29"/>
                <a:gd name="T11" fmla="*/ 14 h 22"/>
                <a:gd name="T12" fmla="*/ 19 w 29"/>
                <a:gd name="T13" fmla="*/ 14 h 22"/>
                <a:gd name="T14" fmla="*/ 21 w 29"/>
                <a:gd name="T15" fmla="*/ 8 h 22"/>
                <a:gd name="T16" fmla="*/ 19 w 29"/>
                <a:gd name="T17" fmla="*/ 14 h 22"/>
                <a:gd name="T18" fmla="*/ 4 w 29"/>
                <a:gd name="T19" fmla="*/ 15 h 22"/>
                <a:gd name="T20" fmla="*/ 4 w 29"/>
                <a:gd name="T21" fmla="*/ 15 h 22"/>
                <a:gd name="T22" fmla="*/ 10 w 29"/>
                <a:gd name="T23" fmla="*/ 16 h 22"/>
                <a:gd name="T24" fmla="*/ 12 w 29"/>
                <a:gd name="T25" fmla="*/ 7 h 22"/>
                <a:gd name="T26" fmla="*/ 4 w 29"/>
                <a:gd name="T27"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2">
                  <a:moveTo>
                    <a:pt x="8" y="0"/>
                  </a:moveTo>
                  <a:cubicBezTo>
                    <a:pt x="14" y="3"/>
                    <a:pt x="20" y="3"/>
                    <a:pt x="29" y="5"/>
                  </a:cubicBezTo>
                  <a:cubicBezTo>
                    <a:pt x="27" y="12"/>
                    <a:pt x="24" y="17"/>
                    <a:pt x="20" y="22"/>
                  </a:cubicBezTo>
                  <a:cubicBezTo>
                    <a:pt x="14" y="21"/>
                    <a:pt x="6" y="20"/>
                    <a:pt x="0" y="17"/>
                  </a:cubicBezTo>
                  <a:cubicBezTo>
                    <a:pt x="2" y="11"/>
                    <a:pt x="5" y="6"/>
                    <a:pt x="8" y="0"/>
                  </a:cubicBezTo>
                  <a:close/>
                  <a:moveTo>
                    <a:pt x="19" y="14"/>
                  </a:moveTo>
                  <a:cubicBezTo>
                    <a:pt x="19" y="14"/>
                    <a:pt x="19" y="14"/>
                    <a:pt x="19" y="14"/>
                  </a:cubicBezTo>
                  <a:cubicBezTo>
                    <a:pt x="22" y="16"/>
                    <a:pt x="26" y="8"/>
                    <a:pt x="21" y="8"/>
                  </a:cubicBezTo>
                  <a:cubicBezTo>
                    <a:pt x="21" y="12"/>
                    <a:pt x="18" y="11"/>
                    <a:pt x="19" y="14"/>
                  </a:cubicBezTo>
                  <a:close/>
                  <a:moveTo>
                    <a:pt x="4" y="15"/>
                  </a:moveTo>
                  <a:cubicBezTo>
                    <a:pt x="4" y="15"/>
                    <a:pt x="4" y="15"/>
                    <a:pt x="4" y="15"/>
                  </a:cubicBezTo>
                  <a:cubicBezTo>
                    <a:pt x="6" y="16"/>
                    <a:pt x="8" y="17"/>
                    <a:pt x="10" y="16"/>
                  </a:cubicBezTo>
                  <a:cubicBezTo>
                    <a:pt x="9" y="11"/>
                    <a:pt x="9" y="11"/>
                    <a:pt x="12" y="7"/>
                  </a:cubicBezTo>
                  <a:cubicBezTo>
                    <a:pt x="7" y="6"/>
                    <a:pt x="7" y="12"/>
                    <a:pt x="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8" name="Freeform 61"/>
            <p:cNvSpPr>
              <a:spLocks noEditPoints="1"/>
            </p:cNvSpPr>
            <p:nvPr/>
          </p:nvSpPr>
          <p:spPr bwMode="auto">
            <a:xfrm>
              <a:off x="3978" y="2322"/>
              <a:ext cx="73" cy="54"/>
            </a:xfrm>
            <a:custGeom>
              <a:avLst/>
              <a:gdLst>
                <a:gd name="T0" fmla="*/ 26 w 27"/>
                <a:gd name="T1" fmla="*/ 0 h 20"/>
                <a:gd name="T2" fmla="*/ 19 w 27"/>
                <a:gd name="T3" fmla="*/ 20 h 20"/>
                <a:gd name="T4" fmla="*/ 0 w 27"/>
                <a:gd name="T5" fmla="*/ 17 h 20"/>
                <a:gd name="T6" fmla="*/ 3 w 27"/>
                <a:gd name="T7" fmla="*/ 4 h 20"/>
                <a:gd name="T8" fmla="*/ 26 w 27"/>
                <a:gd name="T9" fmla="*/ 0 h 20"/>
                <a:gd name="T10" fmla="*/ 18 w 27"/>
                <a:gd name="T11" fmla="*/ 15 h 20"/>
                <a:gd name="T12" fmla="*/ 18 w 27"/>
                <a:gd name="T13" fmla="*/ 15 h 20"/>
                <a:gd name="T14" fmla="*/ 22 w 27"/>
                <a:gd name="T15" fmla="*/ 4 h 20"/>
                <a:gd name="T16" fmla="*/ 18 w 27"/>
                <a:gd name="T17" fmla="*/ 3 h 20"/>
                <a:gd name="T18" fmla="*/ 18 w 27"/>
                <a:gd name="T19"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0">
                  <a:moveTo>
                    <a:pt x="26" y="0"/>
                  </a:moveTo>
                  <a:cubicBezTo>
                    <a:pt x="27" y="7"/>
                    <a:pt x="22" y="14"/>
                    <a:pt x="19" y="20"/>
                  </a:cubicBezTo>
                  <a:cubicBezTo>
                    <a:pt x="12" y="18"/>
                    <a:pt x="9" y="17"/>
                    <a:pt x="0" y="17"/>
                  </a:cubicBezTo>
                  <a:cubicBezTo>
                    <a:pt x="1" y="12"/>
                    <a:pt x="4" y="9"/>
                    <a:pt x="3" y="4"/>
                  </a:cubicBezTo>
                  <a:cubicBezTo>
                    <a:pt x="9" y="0"/>
                    <a:pt x="17" y="0"/>
                    <a:pt x="26" y="0"/>
                  </a:cubicBezTo>
                  <a:close/>
                  <a:moveTo>
                    <a:pt x="18" y="15"/>
                  </a:moveTo>
                  <a:cubicBezTo>
                    <a:pt x="18" y="15"/>
                    <a:pt x="18" y="15"/>
                    <a:pt x="18" y="15"/>
                  </a:cubicBezTo>
                  <a:cubicBezTo>
                    <a:pt x="19" y="11"/>
                    <a:pt x="21" y="9"/>
                    <a:pt x="22" y="4"/>
                  </a:cubicBezTo>
                  <a:cubicBezTo>
                    <a:pt x="21" y="4"/>
                    <a:pt x="19" y="3"/>
                    <a:pt x="18" y="3"/>
                  </a:cubicBezTo>
                  <a:cubicBezTo>
                    <a:pt x="17" y="6"/>
                    <a:pt x="16" y="13"/>
                    <a:pt x="1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9" name="Freeform 62"/>
            <p:cNvSpPr>
              <a:spLocks noEditPoints="1"/>
            </p:cNvSpPr>
            <p:nvPr/>
          </p:nvSpPr>
          <p:spPr bwMode="auto">
            <a:xfrm>
              <a:off x="3900" y="2320"/>
              <a:ext cx="70" cy="51"/>
            </a:xfrm>
            <a:custGeom>
              <a:avLst/>
              <a:gdLst>
                <a:gd name="T0" fmla="*/ 26 w 26"/>
                <a:gd name="T1" fmla="*/ 1 h 19"/>
                <a:gd name="T2" fmla="*/ 16 w 26"/>
                <a:gd name="T3" fmla="*/ 19 h 19"/>
                <a:gd name="T4" fmla="*/ 0 w 26"/>
                <a:gd name="T5" fmla="*/ 17 h 19"/>
                <a:gd name="T6" fmla="*/ 9 w 26"/>
                <a:gd name="T7" fmla="*/ 0 h 19"/>
                <a:gd name="T8" fmla="*/ 26 w 26"/>
                <a:gd name="T9" fmla="*/ 1 h 19"/>
                <a:gd name="T10" fmla="*/ 16 w 26"/>
                <a:gd name="T11" fmla="*/ 10 h 19"/>
                <a:gd name="T12" fmla="*/ 16 w 26"/>
                <a:gd name="T13" fmla="*/ 10 h 19"/>
                <a:gd name="T14" fmla="*/ 19 w 26"/>
                <a:gd name="T15" fmla="*/ 10 h 19"/>
                <a:gd name="T16" fmla="*/ 19 w 26"/>
                <a:gd name="T17" fmla="*/ 7 h 19"/>
                <a:gd name="T18" fmla="*/ 16 w 26"/>
                <a:gd name="T19"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9">
                  <a:moveTo>
                    <a:pt x="26" y="1"/>
                  </a:moveTo>
                  <a:cubicBezTo>
                    <a:pt x="26" y="8"/>
                    <a:pt x="21" y="16"/>
                    <a:pt x="16" y="19"/>
                  </a:cubicBezTo>
                  <a:cubicBezTo>
                    <a:pt x="10" y="17"/>
                    <a:pt x="6" y="19"/>
                    <a:pt x="0" y="17"/>
                  </a:cubicBezTo>
                  <a:cubicBezTo>
                    <a:pt x="2" y="9"/>
                    <a:pt x="6" y="5"/>
                    <a:pt x="9" y="0"/>
                  </a:cubicBezTo>
                  <a:cubicBezTo>
                    <a:pt x="14" y="4"/>
                    <a:pt x="20" y="0"/>
                    <a:pt x="26" y="1"/>
                  </a:cubicBezTo>
                  <a:close/>
                  <a:moveTo>
                    <a:pt x="16" y="10"/>
                  </a:moveTo>
                  <a:cubicBezTo>
                    <a:pt x="16" y="10"/>
                    <a:pt x="16" y="10"/>
                    <a:pt x="16" y="10"/>
                  </a:cubicBezTo>
                  <a:cubicBezTo>
                    <a:pt x="17" y="10"/>
                    <a:pt x="18" y="10"/>
                    <a:pt x="19" y="10"/>
                  </a:cubicBezTo>
                  <a:cubicBezTo>
                    <a:pt x="19" y="9"/>
                    <a:pt x="20" y="7"/>
                    <a:pt x="19" y="7"/>
                  </a:cubicBezTo>
                  <a:cubicBezTo>
                    <a:pt x="18" y="8"/>
                    <a:pt x="17" y="8"/>
                    <a:pt x="1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60" name="Freeform 63"/>
            <p:cNvSpPr>
              <a:spLocks noEditPoints="1"/>
            </p:cNvSpPr>
            <p:nvPr/>
          </p:nvSpPr>
          <p:spPr bwMode="auto">
            <a:xfrm>
              <a:off x="3506" y="2226"/>
              <a:ext cx="72" cy="70"/>
            </a:xfrm>
            <a:custGeom>
              <a:avLst/>
              <a:gdLst>
                <a:gd name="T0" fmla="*/ 26 w 27"/>
                <a:gd name="T1" fmla="*/ 6 h 26"/>
                <a:gd name="T2" fmla="*/ 23 w 27"/>
                <a:gd name="T3" fmla="*/ 20 h 26"/>
                <a:gd name="T4" fmla="*/ 0 w 27"/>
                <a:gd name="T5" fmla="*/ 23 h 26"/>
                <a:gd name="T6" fmla="*/ 2 w 27"/>
                <a:gd name="T7" fmla="*/ 9 h 26"/>
                <a:gd name="T8" fmla="*/ 26 w 27"/>
                <a:gd name="T9" fmla="*/ 6 h 26"/>
                <a:gd name="T10" fmla="*/ 11 w 27"/>
                <a:gd name="T11" fmla="*/ 9 h 26"/>
                <a:gd name="T12" fmla="*/ 11 w 27"/>
                <a:gd name="T13" fmla="*/ 9 h 26"/>
                <a:gd name="T14" fmla="*/ 19 w 27"/>
                <a:gd name="T15" fmla="*/ 6 h 26"/>
                <a:gd name="T16" fmla="*/ 11 w 27"/>
                <a:gd name="T17" fmla="*/ 9 h 26"/>
                <a:gd name="T18" fmla="*/ 5 w 27"/>
                <a:gd name="T19" fmla="*/ 19 h 26"/>
                <a:gd name="T20" fmla="*/ 5 w 27"/>
                <a:gd name="T21" fmla="*/ 19 h 26"/>
                <a:gd name="T22" fmla="*/ 10 w 27"/>
                <a:gd name="T23" fmla="*/ 19 h 26"/>
                <a:gd name="T24" fmla="*/ 7 w 27"/>
                <a:gd name="T25" fmla="*/ 15 h 26"/>
                <a:gd name="T26" fmla="*/ 5 w 27"/>
                <a:gd name="T27"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6">
                  <a:moveTo>
                    <a:pt x="26" y="6"/>
                  </a:moveTo>
                  <a:cubicBezTo>
                    <a:pt x="27" y="11"/>
                    <a:pt x="22" y="13"/>
                    <a:pt x="23" y="20"/>
                  </a:cubicBezTo>
                  <a:cubicBezTo>
                    <a:pt x="17" y="24"/>
                    <a:pt x="11" y="26"/>
                    <a:pt x="0" y="23"/>
                  </a:cubicBezTo>
                  <a:cubicBezTo>
                    <a:pt x="1" y="16"/>
                    <a:pt x="8" y="13"/>
                    <a:pt x="2" y="9"/>
                  </a:cubicBezTo>
                  <a:cubicBezTo>
                    <a:pt x="7" y="3"/>
                    <a:pt x="18" y="0"/>
                    <a:pt x="26" y="6"/>
                  </a:cubicBezTo>
                  <a:close/>
                  <a:moveTo>
                    <a:pt x="11" y="9"/>
                  </a:moveTo>
                  <a:cubicBezTo>
                    <a:pt x="11" y="9"/>
                    <a:pt x="11" y="9"/>
                    <a:pt x="11" y="9"/>
                  </a:cubicBezTo>
                  <a:cubicBezTo>
                    <a:pt x="14" y="9"/>
                    <a:pt x="18" y="10"/>
                    <a:pt x="19" y="6"/>
                  </a:cubicBezTo>
                  <a:cubicBezTo>
                    <a:pt x="15" y="5"/>
                    <a:pt x="12" y="5"/>
                    <a:pt x="11" y="9"/>
                  </a:cubicBezTo>
                  <a:close/>
                  <a:moveTo>
                    <a:pt x="5" y="19"/>
                  </a:moveTo>
                  <a:cubicBezTo>
                    <a:pt x="5" y="19"/>
                    <a:pt x="5" y="19"/>
                    <a:pt x="5" y="19"/>
                  </a:cubicBezTo>
                  <a:cubicBezTo>
                    <a:pt x="6" y="21"/>
                    <a:pt x="10" y="22"/>
                    <a:pt x="10" y="19"/>
                  </a:cubicBezTo>
                  <a:cubicBezTo>
                    <a:pt x="8" y="18"/>
                    <a:pt x="11" y="15"/>
                    <a:pt x="7" y="15"/>
                  </a:cubicBezTo>
                  <a:cubicBezTo>
                    <a:pt x="6" y="17"/>
                    <a:pt x="6" y="18"/>
                    <a:pt x="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61" name="Freeform 64"/>
            <p:cNvSpPr>
              <a:spLocks noEditPoints="1"/>
            </p:cNvSpPr>
            <p:nvPr/>
          </p:nvSpPr>
          <p:spPr bwMode="auto">
            <a:xfrm>
              <a:off x="4129" y="2387"/>
              <a:ext cx="83" cy="59"/>
            </a:xfrm>
            <a:custGeom>
              <a:avLst/>
              <a:gdLst>
                <a:gd name="T0" fmla="*/ 31 w 31"/>
                <a:gd name="T1" fmla="*/ 1 h 22"/>
                <a:gd name="T2" fmla="*/ 19 w 31"/>
                <a:gd name="T3" fmla="*/ 21 h 22"/>
                <a:gd name="T4" fmla="*/ 0 w 31"/>
                <a:gd name="T5" fmla="*/ 20 h 22"/>
                <a:gd name="T6" fmla="*/ 8 w 31"/>
                <a:gd name="T7" fmla="*/ 2 h 22"/>
                <a:gd name="T8" fmla="*/ 31 w 31"/>
                <a:gd name="T9" fmla="*/ 1 h 22"/>
                <a:gd name="T10" fmla="*/ 6 w 31"/>
                <a:gd name="T11" fmla="*/ 18 h 22"/>
                <a:gd name="T12" fmla="*/ 6 w 31"/>
                <a:gd name="T13" fmla="*/ 18 h 22"/>
                <a:gd name="T14" fmla="*/ 17 w 31"/>
                <a:gd name="T15" fmla="*/ 17 h 22"/>
                <a:gd name="T16" fmla="*/ 10 w 31"/>
                <a:gd name="T17" fmla="*/ 15 h 22"/>
                <a:gd name="T18" fmla="*/ 14 w 31"/>
                <a:gd name="T19" fmla="*/ 8 h 22"/>
                <a:gd name="T20" fmla="*/ 11 w 31"/>
                <a:gd name="T21" fmla="*/ 7 h 22"/>
                <a:gd name="T22" fmla="*/ 6 w 31"/>
                <a:gd name="T23"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22">
                  <a:moveTo>
                    <a:pt x="31" y="1"/>
                  </a:moveTo>
                  <a:cubicBezTo>
                    <a:pt x="26" y="6"/>
                    <a:pt x="24" y="15"/>
                    <a:pt x="19" y="21"/>
                  </a:cubicBezTo>
                  <a:cubicBezTo>
                    <a:pt x="14" y="22"/>
                    <a:pt x="4" y="22"/>
                    <a:pt x="0" y="20"/>
                  </a:cubicBezTo>
                  <a:cubicBezTo>
                    <a:pt x="2" y="13"/>
                    <a:pt x="6" y="9"/>
                    <a:pt x="8" y="2"/>
                  </a:cubicBezTo>
                  <a:cubicBezTo>
                    <a:pt x="16" y="6"/>
                    <a:pt x="22" y="0"/>
                    <a:pt x="31" y="1"/>
                  </a:cubicBezTo>
                  <a:close/>
                  <a:moveTo>
                    <a:pt x="6" y="18"/>
                  </a:moveTo>
                  <a:cubicBezTo>
                    <a:pt x="6" y="18"/>
                    <a:pt x="6" y="18"/>
                    <a:pt x="6" y="18"/>
                  </a:cubicBezTo>
                  <a:cubicBezTo>
                    <a:pt x="8" y="16"/>
                    <a:pt x="16" y="21"/>
                    <a:pt x="17" y="17"/>
                  </a:cubicBezTo>
                  <a:cubicBezTo>
                    <a:pt x="14" y="15"/>
                    <a:pt x="11" y="19"/>
                    <a:pt x="10" y="15"/>
                  </a:cubicBezTo>
                  <a:cubicBezTo>
                    <a:pt x="10" y="11"/>
                    <a:pt x="14" y="13"/>
                    <a:pt x="14" y="8"/>
                  </a:cubicBezTo>
                  <a:cubicBezTo>
                    <a:pt x="13" y="8"/>
                    <a:pt x="12" y="8"/>
                    <a:pt x="11" y="7"/>
                  </a:cubicBezTo>
                  <a:cubicBezTo>
                    <a:pt x="9" y="10"/>
                    <a:pt x="7" y="14"/>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62" name="Freeform 65"/>
            <p:cNvSpPr>
              <a:spLocks noEditPoints="1"/>
            </p:cNvSpPr>
            <p:nvPr/>
          </p:nvSpPr>
          <p:spPr bwMode="auto">
            <a:xfrm>
              <a:off x="3710" y="2365"/>
              <a:ext cx="83" cy="62"/>
            </a:xfrm>
            <a:custGeom>
              <a:avLst/>
              <a:gdLst>
                <a:gd name="T0" fmla="*/ 31 w 31"/>
                <a:gd name="T1" fmla="*/ 4 h 23"/>
                <a:gd name="T2" fmla="*/ 22 w 31"/>
                <a:gd name="T3" fmla="*/ 23 h 23"/>
                <a:gd name="T4" fmla="*/ 0 w 31"/>
                <a:gd name="T5" fmla="*/ 23 h 23"/>
                <a:gd name="T6" fmla="*/ 7 w 31"/>
                <a:gd name="T7" fmla="*/ 5 h 23"/>
                <a:gd name="T8" fmla="*/ 31 w 31"/>
                <a:gd name="T9" fmla="*/ 4 h 23"/>
                <a:gd name="T10" fmla="*/ 14 w 31"/>
                <a:gd name="T11" fmla="*/ 10 h 23"/>
                <a:gd name="T12" fmla="*/ 14 w 31"/>
                <a:gd name="T13" fmla="*/ 10 h 23"/>
                <a:gd name="T14" fmla="*/ 22 w 31"/>
                <a:gd name="T15" fmla="*/ 14 h 23"/>
                <a:gd name="T16" fmla="*/ 24 w 31"/>
                <a:gd name="T17" fmla="*/ 8 h 23"/>
                <a:gd name="T18" fmla="*/ 14 w 31"/>
                <a:gd name="T19" fmla="*/ 10 h 23"/>
                <a:gd name="T20" fmla="*/ 8 w 31"/>
                <a:gd name="T21" fmla="*/ 19 h 23"/>
                <a:gd name="T22" fmla="*/ 8 w 31"/>
                <a:gd name="T23" fmla="*/ 19 h 23"/>
                <a:gd name="T24" fmla="*/ 8 w 31"/>
                <a:gd name="T25" fmla="*/ 13 h 23"/>
                <a:gd name="T26" fmla="*/ 8 w 31"/>
                <a:gd name="T27"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23">
                  <a:moveTo>
                    <a:pt x="31" y="4"/>
                  </a:moveTo>
                  <a:cubicBezTo>
                    <a:pt x="28" y="10"/>
                    <a:pt x="25" y="17"/>
                    <a:pt x="22" y="23"/>
                  </a:cubicBezTo>
                  <a:cubicBezTo>
                    <a:pt x="14" y="23"/>
                    <a:pt x="6" y="21"/>
                    <a:pt x="0" y="23"/>
                  </a:cubicBezTo>
                  <a:cubicBezTo>
                    <a:pt x="0" y="18"/>
                    <a:pt x="6" y="10"/>
                    <a:pt x="7" y="5"/>
                  </a:cubicBezTo>
                  <a:cubicBezTo>
                    <a:pt x="16" y="6"/>
                    <a:pt x="20" y="0"/>
                    <a:pt x="31" y="4"/>
                  </a:cubicBezTo>
                  <a:close/>
                  <a:moveTo>
                    <a:pt x="14" y="10"/>
                  </a:moveTo>
                  <a:cubicBezTo>
                    <a:pt x="14" y="10"/>
                    <a:pt x="14" y="10"/>
                    <a:pt x="14" y="10"/>
                  </a:cubicBezTo>
                  <a:cubicBezTo>
                    <a:pt x="19" y="6"/>
                    <a:pt x="19" y="13"/>
                    <a:pt x="22" y="14"/>
                  </a:cubicBezTo>
                  <a:cubicBezTo>
                    <a:pt x="22" y="10"/>
                    <a:pt x="24" y="11"/>
                    <a:pt x="24" y="8"/>
                  </a:cubicBezTo>
                  <a:cubicBezTo>
                    <a:pt x="20" y="7"/>
                    <a:pt x="12" y="6"/>
                    <a:pt x="14" y="10"/>
                  </a:cubicBezTo>
                  <a:close/>
                  <a:moveTo>
                    <a:pt x="8" y="19"/>
                  </a:moveTo>
                  <a:cubicBezTo>
                    <a:pt x="8" y="19"/>
                    <a:pt x="8" y="19"/>
                    <a:pt x="8" y="19"/>
                  </a:cubicBezTo>
                  <a:cubicBezTo>
                    <a:pt x="10" y="18"/>
                    <a:pt x="10" y="15"/>
                    <a:pt x="8" y="13"/>
                  </a:cubicBezTo>
                  <a:cubicBezTo>
                    <a:pt x="8" y="15"/>
                    <a:pt x="5" y="19"/>
                    <a:pt x="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63" name="Freeform 66"/>
            <p:cNvSpPr>
              <a:spLocks noEditPoints="1"/>
            </p:cNvSpPr>
            <p:nvPr/>
          </p:nvSpPr>
          <p:spPr bwMode="auto">
            <a:xfrm>
              <a:off x="3522" y="2430"/>
              <a:ext cx="83" cy="61"/>
            </a:xfrm>
            <a:custGeom>
              <a:avLst/>
              <a:gdLst>
                <a:gd name="T0" fmla="*/ 28 w 31"/>
                <a:gd name="T1" fmla="*/ 0 h 23"/>
                <a:gd name="T2" fmla="*/ 31 w 31"/>
                <a:gd name="T3" fmla="*/ 3 h 23"/>
                <a:gd name="T4" fmla="*/ 18 w 31"/>
                <a:gd name="T5" fmla="*/ 23 h 23"/>
                <a:gd name="T6" fmla="*/ 0 w 31"/>
                <a:gd name="T7" fmla="*/ 20 h 23"/>
                <a:gd name="T8" fmla="*/ 9 w 31"/>
                <a:gd name="T9" fmla="*/ 1 h 23"/>
                <a:gd name="T10" fmla="*/ 11 w 31"/>
                <a:gd name="T11" fmla="*/ 5 h 23"/>
                <a:gd name="T12" fmla="*/ 28 w 31"/>
                <a:gd name="T13" fmla="*/ 0 h 23"/>
                <a:gd name="T14" fmla="*/ 6 w 31"/>
                <a:gd name="T15" fmla="*/ 17 h 23"/>
                <a:gd name="T16" fmla="*/ 6 w 31"/>
                <a:gd name="T17" fmla="*/ 17 h 23"/>
                <a:gd name="T18" fmla="*/ 11 w 31"/>
                <a:gd name="T19" fmla="*/ 18 h 23"/>
                <a:gd name="T20" fmla="*/ 10 w 31"/>
                <a:gd name="T21" fmla="*/ 10 h 23"/>
                <a:gd name="T22" fmla="*/ 6 w 31"/>
                <a:gd name="T2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23">
                  <a:moveTo>
                    <a:pt x="28" y="0"/>
                  </a:moveTo>
                  <a:cubicBezTo>
                    <a:pt x="29" y="1"/>
                    <a:pt x="29" y="2"/>
                    <a:pt x="31" y="3"/>
                  </a:cubicBezTo>
                  <a:cubicBezTo>
                    <a:pt x="24" y="9"/>
                    <a:pt x="25" y="20"/>
                    <a:pt x="18" y="23"/>
                  </a:cubicBezTo>
                  <a:cubicBezTo>
                    <a:pt x="11" y="21"/>
                    <a:pt x="6" y="21"/>
                    <a:pt x="0" y="20"/>
                  </a:cubicBezTo>
                  <a:cubicBezTo>
                    <a:pt x="2" y="13"/>
                    <a:pt x="5" y="7"/>
                    <a:pt x="9" y="1"/>
                  </a:cubicBezTo>
                  <a:cubicBezTo>
                    <a:pt x="11" y="2"/>
                    <a:pt x="12" y="3"/>
                    <a:pt x="11" y="5"/>
                  </a:cubicBezTo>
                  <a:cubicBezTo>
                    <a:pt x="17" y="4"/>
                    <a:pt x="24" y="4"/>
                    <a:pt x="28" y="0"/>
                  </a:cubicBezTo>
                  <a:close/>
                  <a:moveTo>
                    <a:pt x="6" y="17"/>
                  </a:moveTo>
                  <a:cubicBezTo>
                    <a:pt x="6" y="17"/>
                    <a:pt x="6" y="17"/>
                    <a:pt x="6" y="17"/>
                  </a:cubicBezTo>
                  <a:cubicBezTo>
                    <a:pt x="8" y="17"/>
                    <a:pt x="9" y="18"/>
                    <a:pt x="11" y="18"/>
                  </a:cubicBezTo>
                  <a:cubicBezTo>
                    <a:pt x="13" y="17"/>
                    <a:pt x="13" y="11"/>
                    <a:pt x="10" y="10"/>
                  </a:cubicBezTo>
                  <a:cubicBezTo>
                    <a:pt x="9" y="12"/>
                    <a:pt x="7" y="13"/>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grpSp>
        <p:nvGrpSpPr>
          <p:cNvPr id="67" name="组合 66"/>
          <p:cNvGrpSpPr/>
          <p:nvPr/>
        </p:nvGrpSpPr>
        <p:grpSpPr>
          <a:xfrm>
            <a:off x="492570" y="5017639"/>
            <a:ext cx="1903654" cy="738187"/>
            <a:chOff x="1524" y="8075"/>
            <a:chExt cx="3586" cy="1550"/>
          </a:xfrm>
        </p:grpSpPr>
        <p:sp>
          <p:nvSpPr>
            <p:cNvPr id="68" name="任意多边形 37"/>
            <p:cNvSpPr/>
            <p:nvPr/>
          </p:nvSpPr>
          <p:spPr>
            <a:xfrm>
              <a:off x="1874" y="8534"/>
              <a:ext cx="3236" cy="1091"/>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a:solidFill>
                <a:srgbClr val="1F4E79"/>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9" name="文本框 68"/>
            <p:cNvSpPr txBox="1"/>
            <p:nvPr/>
          </p:nvSpPr>
          <p:spPr>
            <a:xfrm>
              <a:off x="1524" y="8075"/>
              <a:ext cx="1169" cy="872"/>
            </a:xfrm>
            <a:prstGeom prst="rect">
              <a:avLst/>
            </a:prstGeom>
            <a:noFill/>
          </p:spPr>
          <p:txBody>
            <a:bodyPr wrap="square" rtlCol="0">
              <a:spAutoFit/>
            </a:bodyPr>
            <a:lstStyle/>
            <a:p>
              <a:pPr algn="ctr"/>
              <a:r>
                <a:rPr lang="en-US" altLang="zh-CN" sz="2100" b="1" spc="225" dirty="0">
                  <a:solidFill>
                    <a:srgbClr val="1F4E79"/>
                  </a:solidFill>
                  <a:latin typeface="方正静蕾简体" panose="02000000000000000000" pitchFamily="2" charset="-122"/>
                  <a:ea typeface="方正静蕾简体" panose="02000000000000000000" pitchFamily="2" charset="-122"/>
                </a:rPr>
                <a:t>01</a:t>
              </a:r>
            </a:p>
          </p:txBody>
        </p:sp>
      </p:grpSp>
      <p:grpSp>
        <p:nvGrpSpPr>
          <p:cNvPr id="5" name="组合 4">
            <a:extLst>
              <a:ext uri="{FF2B5EF4-FFF2-40B4-BE49-F238E27FC236}">
                <a16:creationId xmlns:a16="http://schemas.microsoft.com/office/drawing/2014/main" id="{2A80CADD-C934-4C52-AD24-FE1AA64A8B60}"/>
              </a:ext>
            </a:extLst>
          </p:cNvPr>
          <p:cNvGrpSpPr/>
          <p:nvPr/>
        </p:nvGrpSpPr>
        <p:grpSpPr>
          <a:xfrm>
            <a:off x="655578" y="1795528"/>
            <a:ext cx="6505211" cy="4002846"/>
            <a:chOff x="655578" y="2103208"/>
            <a:chExt cx="6739381" cy="3695165"/>
          </a:xfrm>
        </p:grpSpPr>
        <p:sp>
          <p:nvSpPr>
            <p:cNvPr id="3" name="文本框 21"/>
            <p:cNvSpPr/>
            <p:nvPr/>
          </p:nvSpPr>
          <p:spPr bwMode="auto">
            <a:xfrm>
              <a:off x="2720015" y="3557052"/>
              <a:ext cx="1758495" cy="276999"/>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non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ctr">
                <a:buClrTx/>
                <a:buSzTx/>
                <a:buFontTx/>
              </a:pPr>
              <a:r>
                <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sym typeface="+mn-ea"/>
                </a:rPr>
                <a:t>（</a:t>
              </a:r>
              <a:r>
                <a:rPr lang="en-US" altLang="zh-CN" b="1" dirty="0">
                  <a:solidFill>
                    <a:schemeClr val="bg1"/>
                  </a:solidFill>
                  <a:latin typeface="方正黑体_GBK" panose="03000509000000000000" charset="-122"/>
                  <a:ea typeface="方正黑体_GBK" panose="03000509000000000000" charset="-122"/>
                  <a:cs typeface="方正黑体_GBK" panose="03000509000000000000" charset="-122"/>
                  <a:sym typeface="+mn-ea"/>
                </a:rPr>
                <a:t>2</a:t>
              </a:r>
              <a:r>
                <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sym typeface="+mn-ea"/>
                </a:rPr>
                <a:t>）外资整合期</a:t>
              </a:r>
            </a:p>
          </p:txBody>
        </p:sp>
        <p:sp>
          <p:nvSpPr>
            <p:cNvPr id="20" name="文本框 8"/>
            <p:cNvSpPr/>
            <p:nvPr/>
          </p:nvSpPr>
          <p:spPr bwMode="auto">
            <a:xfrm>
              <a:off x="4774088" y="3330980"/>
              <a:ext cx="1758495" cy="276999"/>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non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ctr">
                <a:buClrTx/>
                <a:buSzTx/>
                <a:buFontTx/>
              </a:pPr>
              <a:r>
                <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sym typeface="+mn-ea"/>
                </a:rPr>
                <a:t>（</a:t>
              </a:r>
              <a:r>
                <a:rPr lang="en-US" altLang="zh-CN" b="1" dirty="0">
                  <a:solidFill>
                    <a:schemeClr val="bg1"/>
                  </a:solidFill>
                  <a:latin typeface="方正黑体_GBK" panose="03000509000000000000" charset="-122"/>
                  <a:ea typeface="方正黑体_GBK" panose="03000509000000000000" charset="-122"/>
                  <a:cs typeface="方正黑体_GBK" panose="03000509000000000000" charset="-122"/>
                  <a:sym typeface="+mn-ea"/>
                </a:rPr>
                <a:t>3</a:t>
              </a:r>
              <a:r>
                <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sym typeface="+mn-ea"/>
                </a:rPr>
                <a:t>）内资崛起期</a:t>
              </a:r>
            </a:p>
          </p:txBody>
        </p:sp>
        <p:pic>
          <p:nvPicPr>
            <p:cNvPr id="76" name="任意多边形 75" descr="e7d195523061f1c0c30ee18c1b05f65d12b38e2533cb2ccdAE0CC34CB5CBEBFAEC353FED4DECE97C3E379FD1D933F5E4DC18EF8EA6B7A1130D5F6DE9DD2BE4B0A8C9126ACE5083D1F5A9E323B29CCFC7A096ECAD1D4825B0F838A58C83925B5DC07846AB227E2E481CEF25077FE19C60F274E7997CAF9AA8311953D2E5D67F59AE1E4D41CADA410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374652" y="2912199"/>
              <a:ext cx="351000" cy="351000"/>
            </a:xfrm>
            <a:prstGeom prst="rect">
              <a:avLst/>
            </a:prstGeom>
          </p:spPr>
        </p:pic>
        <p:pic>
          <p:nvPicPr>
            <p:cNvPr id="80" name="任意多边形 79" descr="e7d195523061f1c0c30ee18c1b05f65d12b38e2533cb2ccdAE0CC34CB5CBEBFAEC353FED4DECE97C3E379FD1D933F5E4DC18EF8EA6B7A1130D5F6DE9DD2BE4B0A8C9126ACE5083D1F5A9E323B29CCFC7A096ECAD1D4825B0F838A58C83925B5DC07846AB227E2E481CEF25077FE19C60F274E7997CAF9AA8311953D2E5D67F59AE1E4D41CADA4107"/>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36868" y="2910278"/>
              <a:ext cx="351000" cy="351000"/>
            </a:xfrm>
            <a:prstGeom prst="rect">
              <a:avLst/>
            </a:prstGeom>
          </p:spPr>
        </p:pic>
        <p:pic>
          <p:nvPicPr>
            <p:cNvPr id="82" name="任意多边形 81" descr="e7d195523061f1c0c30ee18c1b05f65d12b38e2533cb2ccdAE0CC34CB5CBEBFAEC353FED4DECE97C3E379FD1D933F5E4DC18EF8EA6B7A1130D5F6DE9DD2BE4B0A8C9126ACE5083D1F5A9E323B29CCFC7A096ECAD1D4825B0F838A58C83925B5DC07846AB227E2E481CEF25077FE19C60F274E7997CAF9AA8311953D2E5D67F59AE1E4D41CADA4107"/>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35558" y="2916207"/>
              <a:ext cx="351000" cy="351000"/>
            </a:xfrm>
            <a:prstGeom prst="rect">
              <a:avLst/>
            </a:prstGeom>
          </p:spPr>
        </p:pic>
        <p:sp>
          <p:nvSpPr>
            <p:cNvPr id="64" name="文本框 63"/>
            <p:cNvSpPr txBox="1"/>
            <p:nvPr/>
          </p:nvSpPr>
          <p:spPr>
            <a:xfrm>
              <a:off x="655578" y="5284339"/>
              <a:ext cx="1666399" cy="383561"/>
            </a:xfrm>
            <a:prstGeom prst="rect">
              <a:avLst/>
            </a:prstGeom>
            <a:noFill/>
          </p:spPr>
          <p:txBody>
            <a:bodyPr wrap="square" rtlCol="0">
              <a:spAutoFit/>
            </a:bodyPr>
            <a:lstStyle/>
            <a:p>
              <a:pPr algn="ctr"/>
              <a:r>
                <a:rPr lang="zh-CN" altLang="en-US" sz="2100" dirty="0">
                  <a:solidFill>
                    <a:srgbClr val="2E3949"/>
                  </a:solidFill>
                  <a:latin typeface="微软雅黑" panose="020B0503020204020204" charset="-122"/>
                  <a:ea typeface="微软雅黑" panose="020B0503020204020204" charset="-122"/>
                </a:rPr>
                <a:t>起步发展期</a:t>
              </a:r>
            </a:p>
          </p:txBody>
        </p:sp>
        <p:grpSp>
          <p:nvGrpSpPr>
            <p:cNvPr id="70" name="组合 69"/>
            <p:cNvGrpSpPr/>
            <p:nvPr/>
          </p:nvGrpSpPr>
          <p:grpSpPr>
            <a:xfrm>
              <a:off x="1507093" y="4525289"/>
              <a:ext cx="515303" cy="373380"/>
              <a:chOff x="1309" y="5034"/>
              <a:chExt cx="1082" cy="784"/>
            </a:xfrm>
          </p:grpSpPr>
          <p:sp>
            <p:nvSpPr>
              <p:cNvPr id="71" name="Freeform 637"/>
              <p:cNvSpPr/>
              <p:nvPr/>
            </p:nvSpPr>
            <p:spPr bwMode="auto">
              <a:xfrm>
                <a:off x="1516" y="5195"/>
                <a:ext cx="875" cy="623"/>
              </a:xfrm>
              <a:custGeom>
                <a:avLst/>
                <a:gdLst/>
                <a:ahLst/>
                <a:cxnLst>
                  <a:cxn ang="0">
                    <a:pos x="858" y="985"/>
                  </a:cxn>
                  <a:cxn ang="0">
                    <a:pos x="837" y="972"/>
                  </a:cxn>
                  <a:cxn ang="0">
                    <a:pos x="819" y="928"/>
                  </a:cxn>
                  <a:cxn ang="0">
                    <a:pos x="822" y="871"/>
                  </a:cxn>
                  <a:cxn ang="0">
                    <a:pos x="843" y="860"/>
                  </a:cxn>
                  <a:cxn ang="0">
                    <a:pos x="865" y="876"/>
                  </a:cxn>
                  <a:cxn ang="0">
                    <a:pos x="865" y="924"/>
                  </a:cxn>
                  <a:cxn ang="0">
                    <a:pos x="945" y="941"/>
                  </a:cxn>
                  <a:cxn ang="0">
                    <a:pos x="1009" y="939"/>
                  </a:cxn>
                  <a:cxn ang="0">
                    <a:pos x="1096" y="911"/>
                  </a:cxn>
                  <a:cxn ang="0">
                    <a:pos x="1120" y="867"/>
                  </a:cxn>
                  <a:cxn ang="0">
                    <a:pos x="1118" y="778"/>
                  </a:cxn>
                  <a:cxn ang="0">
                    <a:pos x="1104" y="357"/>
                  </a:cxn>
                  <a:cxn ang="0">
                    <a:pos x="1104" y="237"/>
                  </a:cxn>
                  <a:cxn ang="0">
                    <a:pos x="1088" y="145"/>
                  </a:cxn>
                  <a:cxn ang="0">
                    <a:pos x="1042" y="89"/>
                  </a:cxn>
                  <a:cxn ang="0">
                    <a:pos x="983" y="64"/>
                  </a:cxn>
                  <a:cxn ang="0">
                    <a:pos x="887" y="64"/>
                  </a:cxn>
                  <a:cxn ang="0">
                    <a:pos x="564" y="60"/>
                  </a:cxn>
                  <a:cxn ang="0">
                    <a:pos x="180" y="51"/>
                  </a:cxn>
                  <a:cxn ang="0">
                    <a:pos x="121" y="55"/>
                  </a:cxn>
                  <a:cxn ang="0">
                    <a:pos x="64" y="78"/>
                  </a:cxn>
                  <a:cxn ang="0">
                    <a:pos x="44" y="141"/>
                  </a:cxn>
                  <a:cxn ang="0">
                    <a:pos x="48" y="368"/>
                  </a:cxn>
                  <a:cxn ang="0">
                    <a:pos x="53" y="604"/>
                  </a:cxn>
                  <a:cxn ang="0">
                    <a:pos x="58" y="785"/>
                  </a:cxn>
                  <a:cxn ang="0">
                    <a:pos x="81" y="878"/>
                  </a:cxn>
                  <a:cxn ang="0">
                    <a:pos x="124" y="928"/>
                  </a:cxn>
                  <a:cxn ang="0">
                    <a:pos x="175" y="941"/>
                  </a:cxn>
                  <a:cxn ang="0">
                    <a:pos x="271" y="931"/>
                  </a:cxn>
                  <a:cxn ang="0">
                    <a:pos x="267" y="885"/>
                  </a:cxn>
                  <a:cxn ang="0">
                    <a:pos x="271" y="857"/>
                  </a:cxn>
                  <a:cxn ang="0">
                    <a:pos x="296" y="851"/>
                  </a:cxn>
                  <a:cxn ang="0">
                    <a:pos x="311" y="872"/>
                  </a:cxn>
                  <a:cxn ang="0">
                    <a:pos x="315" y="947"/>
                  </a:cxn>
                  <a:cxn ang="0">
                    <a:pos x="305" y="975"/>
                  </a:cxn>
                  <a:cxn ang="0">
                    <a:pos x="285" y="979"/>
                  </a:cxn>
                  <a:cxn ang="0">
                    <a:pos x="212" y="982"/>
                  </a:cxn>
                  <a:cxn ang="0">
                    <a:pos x="105" y="970"/>
                  </a:cxn>
                  <a:cxn ang="0">
                    <a:pos x="49" y="920"/>
                  </a:cxn>
                  <a:cxn ang="0">
                    <a:pos x="20" y="814"/>
                  </a:cxn>
                  <a:cxn ang="0">
                    <a:pos x="6" y="640"/>
                  </a:cxn>
                  <a:cxn ang="0">
                    <a:pos x="3" y="231"/>
                  </a:cxn>
                  <a:cxn ang="0">
                    <a:pos x="13" y="70"/>
                  </a:cxn>
                  <a:cxn ang="0">
                    <a:pos x="50" y="29"/>
                  </a:cxn>
                  <a:cxn ang="0">
                    <a:pos x="113" y="10"/>
                  </a:cxn>
                  <a:cxn ang="0">
                    <a:pos x="161" y="6"/>
                  </a:cxn>
                  <a:cxn ang="0">
                    <a:pos x="182" y="3"/>
                  </a:cxn>
                  <a:cxn ang="0">
                    <a:pos x="205" y="3"/>
                  </a:cxn>
                  <a:cxn ang="0">
                    <a:pos x="407" y="16"/>
                  </a:cxn>
                  <a:cxn ang="0">
                    <a:pos x="799" y="15"/>
                  </a:cxn>
                  <a:cxn ang="0">
                    <a:pos x="934" y="18"/>
                  </a:cxn>
                  <a:cxn ang="0">
                    <a:pos x="1005" y="21"/>
                  </a:cxn>
                  <a:cxn ang="0">
                    <a:pos x="1073" y="55"/>
                  </a:cxn>
                  <a:cxn ang="0">
                    <a:pos x="1126" y="118"/>
                  </a:cxn>
                  <a:cxn ang="0">
                    <a:pos x="1150" y="250"/>
                  </a:cxn>
                  <a:cxn ang="0">
                    <a:pos x="1151" y="482"/>
                  </a:cxn>
                  <a:cxn ang="0">
                    <a:pos x="1157" y="731"/>
                  </a:cxn>
                  <a:cxn ang="0">
                    <a:pos x="1165" y="868"/>
                  </a:cxn>
                  <a:cxn ang="0">
                    <a:pos x="1141" y="930"/>
                  </a:cxn>
                  <a:cxn ang="0">
                    <a:pos x="1077" y="970"/>
                  </a:cxn>
                  <a:cxn ang="0">
                    <a:pos x="1018" y="988"/>
                  </a:cxn>
                </a:cxnLst>
                <a:rect l="0" t="0" r="r" b="b"/>
                <a:pathLst>
                  <a:path w="1167" h="989">
                    <a:moveTo>
                      <a:pt x="1009" y="989"/>
                    </a:moveTo>
                    <a:lnTo>
                      <a:pt x="1009" y="989"/>
                    </a:lnTo>
                    <a:lnTo>
                      <a:pt x="944" y="987"/>
                    </a:lnTo>
                    <a:lnTo>
                      <a:pt x="944" y="987"/>
                    </a:lnTo>
                    <a:lnTo>
                      <a:pt x="901" y="985"/>
                    </a:lnTo>
                    <a:lnTo>
                      <a:pt x="858" y="985"/>
                    </a:lnTo>
                    <a:lnTo>
                      <a:pt x="858" y="985"/>
                    </a:lnTo>
                    <a:lnTo>
                      <a:pt x="850" y="984"/>
                    </a:lnTo>
                    <a:lnTo>
                      <a:pt x="845" y="982"/>
                    </a:lnTo>
                    <a:lnTo>
                      <a:pt x="841" y="978"/>
                    </a:lnTo>
                    <a:lnTo>
                      <a:pt x="839" y="974"/>
                    </a:lnTo>
                    <a:lnTo>
                      <a:pt x="838" y="973"/>
                    </a:lnTo>
                    <a:lnTo>
                      <a:pt x="837" y="972"/>
                    </a:lnTo>
                    <a:lnTo>
                      <a:pt x="837" y="972"/>
                    </a:lnTo>
                    <a:lnTo>
                      <a:pt x="832" y="969"/>
                    </a:lnTo>
                    <a:lnTo>
                      <a:pt x="832" y="969"/>
                    </a:lnTo>
                    <a:lnTo>
                      <a:pt x="828" y="962"/>
                    </a:lnTo>
                    <a:lnTo>
                      <a:pt x="824" y="954"/>
                    </a:lnTo>
                    <a:lnTo>
                      <a:pt x="821" y="945"/>
                    </a:lnTo>
                    <a:lnTo>
                      <a:pt x="819" y="937"/>
                    </a:lnTo>
                    <a:lnTo>
                      <a:pt x="819" y="928"/>
                    </a:lnTo>
                    <a:lnTo>
                      <a:pt x="819" y="920"/>
                    </a:lnTo>
                    <a:lnTo>
                      <a:pt x="819" y="901"/>
                    </a:lnTo>
                    <a:lnTo>
                      <a:pt x="819" y="901"/>
                    </a:lnTo>
                    <a:lnTo>
                      <a:pt x="820" y="881"/>
                    </a:lnTo>
                    <a:lnTo>
                      <a:pt x="820" y="881"/>
                    </a:lnTo>
                    <a:lnTo>
                      <a:pt x="820" y="876"/>
                    </a:lnTo>
                    <a:lnTo>
                      <a:pt x="822" y="871"/>
                    </a:lnTo>
                    <a:lnTo>
                      <a:pt x="825" y="868"/>
                    </a:lnTo>
                    <a:lnTo>
                      <a:pt x="828" y="865"/>
                    </a:lnTo>
                    <a:lnTo>
                      <a:pt x="831" y="862"/>
                    </a:lnTo>
                    <a:lnTo>
                      <a:pt x="835" y="861"/>
                    </a:lnTo>
                    <a:lnTo>
                      <a:pt x="839" y="860"/>
                    </a:lnTo>
                    <a:lnTo>
                      <a:pt x="843" y="860"/>
                    </a:lnTo>
                    <a:lnTo>
                      <a:pt x="843" y="860"/>
                    </a:lnTo>
                    <a:lnTo>
                      <a:pt x="847" y="860"/>
                    </a:lnTo>
                    <a:lnTo>
                      <a:pt x="851" y="861"/>
                    </a:lnTo>
                    <a:lnTo>
                      <a:pt x="856" y="862"/>
                    </a:lnTo>
                    <a:lnTo>
                      <a:pt x="859" y="865"/>
                    </a:lnTo>
                    <a:lnTo>
                      <a:pt x="862" y="868"/>
                    </a:lnTo>
                    <a:lnTo>
                      <a:pt x="864" y="871"/>
                    </a:lnTo>
                    <a:lnTo>
                      <a:pt x="865" y="876"/>
                    </a:lnTo>
                    <a:lnTo>
                      <a:pt x="866" y="881"/>
                    </a:lnTo>
                    <a:lnTo>
                      <a:pt x="866" y="882"/>
                    </a:lnTo>
                    <a:lnTo>
                      <a:pt x="866" y="882"/>
                    </a:lnTo>
                    <a:lnTo>
                      <a:pt x="865" y="912"/>
                    </a:lnTo>
                    <a:lnTo>
                      <a:pt x="865" y="915"/>
                    </a:lnTo>
                    <a:lnTo>
                      <a:pt x="865" y="915"/>
                    </a:lnTo>
                    <a:lnTo>
                      <a:pt x="865" y="924"/>
                    </a:lnTo>
                    <a:lnTo>
                      <a:pt x="865" y="932"/>
                    </a:lnTo>
                    <a:lnTo>
                      <a:pt x="865" y="938"/>
                    </a:lnTo>
                    <a:lnTo>
                      <a:pt x="870" y="939"/>
                    </a:lnTo>
                    <a:lnTo>
                      <a:pt x="870" y="939"/>
                    </a:lnTo>
                    <a:lnTo>
                      <a:pt x="908" y="940"/>
                    </a:lnTo>
                    <a:lnTo>
                      <a:pt x="945" y="941"/>
                    </a:lnTo>
                    <a:lnTo>
                      <a:pt x="945" y="941"/>
                    </a:lnTo>
                    <a:lnTo>
                      <a:pt x="996" y="943"/>
                    </a:lnTo>
                    <a:lnTo>
                      <a:pt x="998" y="943"/>
                    </a:lnTo>
                    <a:lnTo>
                      <a:pt x="999" y="942"/>
                    </a:lnTo>
                    <a:lnTo>
                      <a:pt x="999" y="942"/>
                    </a:lnTo>
                    <a:lnTo>
                      <a:pt x="1004" y="940"/>
                    </a:lnTo>
                    <a:lnTo>
                      <a:pt x="1009" y="939"/>
                    </a:lnTo>
                    <a:lnTo>
                      <a:pt x="1009" y="939"/>
                    </a:lnTo>
                    <a:lnTo>
                      <a:pt x="1035" y="935"/>
                    </a:lnTo>
                    <a:lnTo>
                      <a:pt x="1049" y="933"/>
                    </a:lnTo>
                    <a:lnTo>
                      <a:pt x="1064" y="929"/>
                    </a:lnTo>
                    <a:lnTo>
                      <a:pt x="1078" y="923"/>
                    </a:lnTo>
                    <a:lnTo>
                      <a:pt x="1085" y="920"/>
                    </a:lnTo>
                    <a:lnTo>
                      <a:pt x="1091" y="916"/>
                    </a:lnTo>
                    <a:lnTo>
                      <a:pt x="1096" y="911"/>
                    </a:lnTo>
                    <a:lnTo>
                      <a:pt x="1102" y="906"/>
                    </a:lnTo>
                    <a:lnTo>
                      <a:pt x="1107" y="900"/>
                    </a:lnTo>
                    <a:lnTo>
                      <a:pt x="1111" y="894"/>
                    </a:lnTo>
                    <a:lnTo>
                      <a:pt x="1111" y="894"/>
                    </a:lnTo>
                    <a:lnTo>
                      <a:pt x="1115" y="885"/>
                    </a:lnTo>
                    <a:lnTo>
                      <a:pt x="1118" y="876"/>
                    </a:lnTo>
                    <a:lnTo>
                      <a:pt x="1120" y="867"/>
                    </a:lnTo>
                    <a:lnTo>
                      <a:pt x="1121" y="858"/>
                    </a:lnTo>
                    <a:lnTo>
                      <a:pt x="1121" y="839"/>
                    </a:lnTo>
                    <a:lnTo>
                      <a:pt x="1120" y="821"/>
                    </a:lnTo>
                    <a:lnTo>
                      <a:pt x="1120" y="821"/>
                    </a:lnTo>
                    <a:lnTo>
                      <a:pt x="1119" y="802"/>
                    </a:lnTo>
                    <a:lnTo>
                      <a:pt x="1119" y="802"/>
                    </a:lnTo>
                    <a:lnTo>
                      <a:pt x="1118" y="778"/>
                    </a:lnTo>
                    <a:lnTo>
                      <a:pt x="1117" y="754"/>
                    </a:lnTo>
                    <a:lnTo>
                      <a:pt x="1112" y="708"/>
                    </a:lnTo>
                    <a:lnTo>
                      <a:pt x="1112" y="708"/>
                    </a:lnTo>
                    <a:lnTo>
                      <a:pt x="1107" y="655"/>
                    </a:lnTo>
                    <a:lnTo>
                      <a:pt x="1106" y="628"/>
                    </a:lnTo>
                    <a:lnTo>
                      <a:pt x="1104" y="602"/>
                    </a:lnTo>
                    <a:lnTo>
                      <a:pt x="1104" y="357"/>
                    </a:lnTo>
                    <a:lnTo>
                      <a:pt x="1104" y="357"/>
                    </a:lnTo>
                    <a:lnTo>
                      <a:pt x="1106" y="318"/>
                    </a:lnTo>
                    <a:lnTo>
                      <a:pt x="1106" y="318"/>
                    </a:lnTo>
                    <a:lnTo>
                      <a:pt x="1107" y="295"/>
                    </a:lnTo>
                    <a:lnTo>
                      <a:pt x="1107" y="272"/>
                    </a:lnTo>
                    <a:lnTo>
                      <a:pt x="1106" y="248"/>
                    </a:lnTo>
                    <a:lnTo>
                      <a:pt x="1104" y="237"/>
                    </a:lnTo>
                    <a:lnTo>
                      <a:pt x="1102" y="224"/>
                    </a:lnTo>
                    <a:lnTo>
                      <a:pt x="1102" y="224"/>
                    </a:lnTo>
                    <a:lnTo>
                      <a:pt x="1098" y="200"/>
                    </a:lnTo>
                    <a:lnTo>
                      <a:pt x="1098" y="200"/>
                    </a:lnTo>
                    <a:lnTo>
                      <a:pt x="1095" y="177"/>
                    </a:lnTo>
                    <a:lnTo>
                      <a:pt x="1091" y="155"/>
                    </a:lnTo>
                    <a:lnTo>
                      <a:pt x="1088" y="145"/>
                    </a:lnTo>
                    <a:lnTo>
                      <a:pt x="1084" y="136"/>
                    </a:lnTo>
                    <a:lnTo>
                      <a:pt x="1079" y="126"/>
                    </a:lnTo>
                    <a:lnTo>
                      <a:pt x="1073" y="120"/>
                    </a:lnTo>
                    <a:lnTo>
                      <a:pt x="1068" y="115"/>
                    </a:lnTo>
                    <a:lnTo>
                      <a:pt x="1068" y="115"/>
                    </a:lnTo>
                    <a:lnTo>
                      <a:pt x="1052" y="98"/>
                    </a:lnTo>
                    <a:lnTo>
                      <a:pt x="1042" y="89"/>
                    </a:lnTo>
                    <a:lnTo>
                      <a:pt x="1032" y="82"/>
                    </a:lnTo>
                    <a:lnTo>
                      <a:pt x="1022" y="75"/>
                    </a:lnTo>
                    <a:lnTo>
                      <a:pt x="1010" y="70"/>
                    </a:lnTo>
                    <a:lnTo>
                      <a:pt x="999" y="65"/>
                    </a:lnTo>
                    <a:lnTo>
                      <a:pt x="993" y="64"/>
                    </a:lnTo>
                    <a:lnTo>
                      <a:pt x="987" y="64"/>
                    </a:lnTo>
                    <a:lnTo>
                      <a:pt x="983" y="64"/>
                    </a:lnTo>
                    <a:lnTo>
                      <a:pt x="983" y="64"/>
                    </a:lnTo>
                    <a:lnTo>
                      <a:pt x="947" y="64"/>
                    </a:lnTo>
                    <a:lnTo>
                      <a:pt x="947" y="64"/>
                    </a:lnTo>
                    <a:lnTo>
                      <a:pt x="913" y="65"/>
                    </a:lnTo>
                    <a:lnTo>
                      <a:pt x="913" y="65"/>
                    </a:lnTo>
                    <a:lnTo>
                      <a:pt x="887" y="64"/>
                    </a:lnTo>
                    <a:lnTo>
                      <a:pt x="887" y="64"/>
                    </a:lnTo>
                    <a:lnTo>
                      <a:pt x="838" y="62"/>
                    </a:lnTo>
                    <a:lnTo>
                      <a:pt x="790" y="60"/>
                    </a:lnTo>
                    <a:lnTo>
                      <a:pt x="692" y="60"/>
                    </a:lnTo>
                    <a:lnTo>
                      <a:pt x="660" y="60"/>
                    </a:lnTo>
                    <a:lnTo>
                      <a:pt x="660" y="60"/>
                    </a:lnTo>
                    <a:lnTo>
                      <a:pt x="564" y="60"/>
                    </a:lnTo>
                    <a:lnTo>
                      <a:pt x="564" y="60"/>
                    </a:lnTo>
                    <a:lnTo>
                      <a:pt x="469" y="60"/>
                    </a:lnTo>
                    <a:lnTo>
                      <a:pt x="469" y="60"/>
                    </a:lnTo>
                    <a:lnTo>
                      <a:pt x="402" y="60"/>
                    </a:lnTo>
                    <a:lnTo>
                      <a:pt x="330" y="59"/>
                    </a:lnTo>
                    <a:lnTo>
                      <a:pt x="255" y="56"/>
                    </a:lnTo>
                    <a:lnTo>
                      <a:pt x="217" y="54"/>
                    </a:lnTo>
                    <a:lnTo>
                      <a:pt x="180" y="51"/>
                    </a:lnTo>
                    <a:lnTo>
                      <a:pt x="179" y="51"/>
                    </a:lnTo>
                    <a:lnTo>
                      <a:pt x="178" y="51"/>
                    </a:lnTo>
                    <a:lnTo>
                      <a:pt x="178" y="51"/>
                    </a:lnTo>
                    <a:lnTo>
                      <a:pt x="162" y="53"/>
                    </a:lnTo>
                    <a:lnTo>
                      <a:pt x="146" y="54"/>
                    </a:lnTo>
                    <a:lnTo>
                      <a:pt x="146" y="54"/>
                    </a:lnTo>
                    <a:lnTo>
                      <a:pt x="121" y="55"/>
                    </a:lnTo>
                    <a:lnTo>
                      <a:pt x="110" y="57"/>
                    </a:lnTo>
                    <a:lnTo>
                      <a:pt x="97" y="59"/>
                    </a:lnTo>
                    <a:lnTo>
                      <a:pt x="97" y="59"/>
                    </a:lnTo>
                    <a:lnTo>
                      <a:pt x="87" y="63"/>
                    </a:lnTo>
                    <a:lnTo>
                      <a:pt x="79" y="67"/>
                    </a:lnTo>
                    <a:lnTo>
                      <a:pt x="72" y="73"/>
                    </a:lnTo>
                    <a:lnTo>
                      <a:pt x="64" y="78"/>
                    </a:lnTo>
                    <a:lnTo>
                      <a:pt x="59" y="84"/>
                    </a:lnTo>
                    <a:lnTo>
                      <a:pt x="55" y="91"/>
                    </a:lnTo>
                    <a:lnTo>
                      <a:pt x="52" y="98"/>
                    </a:lnTo>
                    <a:lnTo>
                      <a:pt x="49" y="107"/>
                    </a:lnTo>
                    <a:lnTo>
                      <a:pt x="47" y="115"/>
                    </a:lnTo>
                    <a:lnTo>
                      <a:pt x="46" y="123"/>
                    </a:lnTo>
                    <a:lnTo>
                      <a:pt x="44" y="141"/>
                    </a:lnTo>
                    <a:lnTo>
                      <a:pt x="44" y="158"/>
                    </a:lnTo>
                    <a:lnTo>
                      <a:pt x="45" y="176"/>
                    </a:lnTo>
                    <a:lnTo>
                      <a:pt x="45" y="176"/>
                    </a:lnTo>
                    <a:lnTo>
                      <a:pt x="46" y="203"/>
                    </a:lnTo>
                    <a:lnTo>
                      <a:pt x="46" y="203"/>
                    </a:lnTo>
                    <a:lnTo>
                      <a:pt x="47" y="285"/>
                    </a:lnTo>
                    <a:lnTo>
                      <a:pt x="48" y="368"/>
                    </a:lnTo>
                    <a:lnTo>
                      <a:pt x="48" y="368"/>
                    </a:lnTo>
                    <a:lnTo>
                      <a:pt x="50" y="451"/>
                    </a:lnTo>
                    <a:lnTo>
                      <a:pt x="50" y="533"/>
                    </a:lnTo>
                    <a:lnTo>
                      <a:pt x="50" y="533"/>
                    </a:lnTo>
                    <a:lnTo>
                      <a:pt x="51" y="568"/>
                    </a:lnTo>
                    <a:lnTo>
                      <a:pt x="53" y="604"/>
                    </a:lnTo>
                    <a:lnTo>
                      <a:pt x="53" y="604"/>
                    </a:lnTo>
                    <a:lnTo>
                      <a:pt x="54" y="638"/>
                    </a:lnTo>
                    <a:lnTo>
                      <a:pt x="55" y="673"/>
                    </a:lnTo>
                    <a:lnTo>
                      <a:pt x="55" y="677"/>
                    </a:lnTo>
                    <a:lnTo>
                      <a:pt x="55" y="677"/>
                    </a:lnTo>
                    <a:lnTo>
                      <a:pt x="55" y="719"/>
                    </a:lnTo>
                    <a:lnTo>
                      <a:pt x="57" y="764"/>
                    </a:lnTo>
                    <a:lnTo>
                      <a:pt x="58" y="785"/>
                    </a:lnTo>
                    <a:lnTo>
                      <a:pt x="61" y="806"/>
                    </a:lnTo>
                    <a:lnTo>
                      <a:pt x="65" y="827"/>
                    </a:lnTo>
                    <a:lnTo>
                      <a:pt x="69" y="847"/>
                    </a:lnTo>
                    <a:lnTo>
                      <a:pt x="69" y="847"/>
                    </a:lnTo>
                    <a:lnTo>
                      <a:pt x="73" y="859"/>
                    </a:lnTo>
                    <a:lnTo>
                      <a:pt x="77" y="869"/>
                    </a:lnTo>
                    <a:lnTo>
                      <a:pt x="81" y="878"/>
                    </a:lnTo>
                    <a:lnTo>
                      <a:pt x="86" y="888"/>
                    </a:lnTo>
                    <a:lnTo>
                      <a:pt x="91" y="896"/>
                    </a:lnTo>
                    <a:lnTo>
                      <a:pt x="97" y="903"/>
                    </a:lnTo>
                    <a:lnTo>
                      <a:pt x="104" y="910"/>
                    </a:lnTo>
                    <a:lnTo>
                      <a:pt x="110" y="917"/>
                    </a:lnTo>
                    <a:lnTo>
                      <a:pt x="117" y="923"/>
                    </a:lnTo>
                    <a:lnTo>
                      <a:pt x="124" y="928"/>
                    </a:lnTo>
                    <a:lnTo>
                      <a:pt x="131" y="932"/>
                    </a:lnTo>
                    <a:lnTo>
                      <a:pt x="140" y="935"/>
                    </a:lnTo>
                    <a:lnTo>
                      <a:pt x="148" y="938"/>
                    </a:lnTo>
                    <a:lnTo>
                      <a:pt x="157" y="940"/>
                    </a:lnTo>
                    <a:lnTo>
                      <a:pt x="166" y="941"/>
                    </a:lnTo>
                    <a:lnTo>
                      <a:pt x="175" y="941"/>
                    </a:lnTo>
                    <a:lnTo>
                      <a:pt x="175" y="941"/>
                    </a:lnTo>
                    <a:lnTo>
                      <a:pt x="191" y="940"/>
                    </a:lnTo>
                    <a:lnTo>
                      <a:pt x="191" y="940"/>
                    </a:lnTo>
                    <a:lnTo>
                      <a:pt x="229" y="936"/>
                    </a:lnTo>
                    <a:lnTo>
                      <a:pt x="264" y="934"/>
                    </a:lnTo>
                    <a:lnTo>
                      <a:pt x="265" y="934"/>
                    </a:lnTo>
                    <a:lnTo>
                      <a:pt x="266" y="934"/>
                    </a:lnTo>
                    <a:lnTo>
                      <a:pt x="271" y="931"/>
                    </a:lnTo>
                    <a:lnTo>
                      <a:pt x="271" y="928"/>
                    </a:lnTo>
                    <a:lnTo>
                      <a:pt x="271" y="928"/>
                    </a:lnTo>
                    <a:lnTo>
                      <a:pt x="270" y="918"/>
                    </a:lnTo>
                    <a:lnTo>
                      <a:pt x="270" y="918"/>
                    </a:lnTo>
                    <a:lnTo>
                      <a:pt x="268" y="898"/>
                    </a:lnTo>
                    <a:lnTo>
                      <a:pt x="268" y="898"/>
                    </a:lnTo>
                    <a:lnTo>
                      <a:pt x="267" y="885"/>
                    </a:lnTo>
                    <a:lnTo>
                      <a:pt x="266" y="871"/>
                    </a:lnTo>
                    <a:lnTo>
                      <a:pt x="266" y="871"/>
                    </a:lnTo>
                    <a:lnTo>
                      <a:pt x="266" y="867"/>
                    </a:lnTo>
                    <a:lnTo>
                      <a:pt x="267" y="863"/>
                    </a:lnTo>
                    <a:lnTo>
                      <a:pt x="269" y="860"/>
                    </a:lnTo>
                    <a:lnTo>
                      <a:pt x="271" y="857"/>
                    </a:lnTo>
                    <a:lnTo>
                      <a:pt x="271" y="857"/>
                    </a:lnTo>
                    <a:lnTo>
                      <a:pt x="274" y="854"/>
                    </a:lnTo>
                    <a:lnTo>
                      <a:pt x="278" y="851"/>
                    </a:lnTo>
                    <a:lnTo>
                      <a:pt x="282" y="850"/>
                    </a:lnTo>
                    <a:lnTo>
                      <a:pt x="287" y="849"/>
                    </a:lnTo>
                    <a:lnTo>
                      <a:pt x="287" y="849"/>
                    </a:lnTo>
                    <a:lnTo>
                      <a:pt x="292" y="850"/>
                    </a:lnTo>
                    <a:lnTo>
                      <a:pt x="296" y="851"/>
                    </a:lnTo>
                    <a:lnTo>
                      <a:pt x="300" y="853"/>
                    </a:lnTo>
                    <a:lnTo>
                      <a:pt x="303" y="856"/>
                    </a:lnTo>
                    <a:lnTo>
                      <a:pt x="306" y="858"/>
                    </a:lnTo>
                    <a:lnTo>
                      <a:pt x="309" y="862"/>
                    </a:lnTo>
                    <a:lnTo>
                      <a:pt x="310" y="867"/>
                    </a:lnTo>
                    <a:lnTo>
                      <a:pt x="311" y="872"/>
                    </a:lnTo>
                    <a:lnTo>
                      <a:pt x="311" y="872"/>
                    </a:lnTo>
                    <a:lnTo>
                      <a:pt x="312" y="884"/>
                    </a:lnTo>
                    <a:lnTo>
                      <a:pt x="313" y="896"/>
                    </a:lnTo>
                    <a:lnTo>
                      <a:pt x="313" y="896"/>
                    </a:lnTo>
                    <a:lnTo>
                      <a:pt x="315" y="906"/>
                    </a:lnTo>
                    <a:lnTo>
                      <a:pt x="315" y="918"/>
                    </a:lnTo>
                    <a:lnTo>
                      <a:pt x="315" y="918"/>
                    </a:lnTo>
                    <a:lnTo>
                      <a:pt x="315" y="947"/>
                    </a:lnTo>
                    <a:lnTo>
                      <a:pt x="315" y="957"/>
                    </a:lnTo>
                    <a:lnTo>
                      <a:pt x="315" y="957"/>
                    </a:lnTo>
                    <a:lnTo>
                      <a:pt x="315" y="962"/>
                    </a:lnTo>
                    <a:lnTo>
                      <a:pt x="314" y="967"/>
                    </a:lnTo>
                    <a:lnTo>
                      <a:pt x="311" y="970"/>
                    </a:lnTo>
                    <a:lnTo>
                      <a:pt x="309" y="973"/>
                    </a:lnTo>
                    <a:lnTo>
                      <a:pt x="305" y="975"/>
                    </a:lnTo>
                    <a:lnTo>
                      <a:pt x="302" y="978"/>
                    </a:lnTo>
                    <a:lnTo>
                      <a:pt x="298" y="979"/>
                    </a:lnTo>
                    <a:lnTo>
                      <a:pt x="293" y="979"/>
                    </a:lnTo>
                    <a:lnTo>
                      <a:pt x="293" y="979"/>
                    </a:lnTo>
                    <a:lnTo>
                      <a:pt x="288" y="979"/>
                    </a:lnTo>
                    <a:lnTo>
                      <a:pt x="286" y="979"/>
                    </a:lnTo>
                    <a:lnTo>
                      <a:pt x="285" y="979"/>
                    </a:lnTo>
                    <a:lnTo>
                      <a:pt x="285" y="979"/>
                    </a:lnTo>
                    <a:lnTo>
                      <a:pt x="279" y="980"/>
                    </a:lnTo>
                    <a:lnTo>
                      <a:pt x="279" y="980"/>
                    </a:lnTo>
                    <a:lnTo>
                      <a:pt x="257" y="981"/>
                    </a:lnTo>
                    <a:lnTo>
                      <a:pt x="236" y="981"/>
                    </a:lnTo>
                    <a:lnTo>
                      <a:pt x="236" y="981"/>
                    </a:lnTo>
                    <a:lnTo>
                      <a:pt x="212" y="982"/>
                    </a:lnTo>
                    <a:lnTo>
                      <a:pt x="188" y="983"/>
                    </a:lnTo>
                    <a:lnTo>
                      <a:pt x="188" y="983"/>
                    </a:lnTo>
                    <a:lnTo>
                      <a:pt x="167" y="982"/>
                    </a:lnTo>
                    <a:lnTo>
                      <a:pt x="146" y="981"/>
                    </a:lnTo>
                    <a:lnTo>
                      <a:pt x="125" y="976"/>
                    </a:lnTo>
                    <a:lnTo>
                      <a:pt x="115" y="973"/>
                    </a:lnTo>
                    <a:lnTo>
                      <a:pt x="105" y="970"/>
                    </a:lnTo>
                    <a:lnTo>
                      <a:pt x="95" y="965"/>
                    </a:lnTo>
                    <a:lnTo>
                      <a:pt x="86" y="960"/>
                    </a:lnTo>
                    <a:lnTo>
                      <a:pt x="78" y="955"/>
                    </a:lnTo>
                    <a:lnTo>
                      <a:pt x="69" y="948"/>
                    </a:lnTo>
                    <a:lnTo>
                      <a:pt x="62" y="939"/>
                    </a:lnTo>
                    <a:lnTo>
                      <a:pt x="55" y="930"/>
                    </a:lnTo>
                    <a:lnTo>
                      <a:pt x="49" y="920"/>
                    </a:lnTo>
                    <a:lnTo>
                      <a:pt x="44" y="908"/>
                    </a:lnTo>
                    <a:lnTo>
                      <a:pt x="44" y="908"/>
                    </a:lnTo>
                    <a:lnTo>
                      <a:pt x="36" y="889"/>
                    </a:lnTo>
                    <a:lnTo>
                      <a:pt x="30" y="870"/>
                    </a:lnTo>
                    <a:lnTo>
                      <a:pt x="26" y="851"/>
                    </a:lnTo>
                    <a:lnTo>
                      <a:pt x="23" y="833"/>
                    </a:lnTo>
                    <a:lnTo>
                      <a:pt x="20" y="814"/>
                    </a:lnTo>
                    <a:lnTo>
                      <a:pt x="18" y="795"/>
                    </a:lnTo>
                    <a:lnTo>
                      <a:pt x="15" y="756"/>
                    </a:lnTo>
                    <a:lnTo>
                      <a:pt x="15" y="756"/>
                    </a:lnTo>
                    <a:lnTo>
                      <a:pt x="12" y="721"/>
                    </a:lnTo>
                    <a:lnTo>
                      <a:pt x="12" y="721"/>
                    </a:lnTo>
                    <a:lnTo>
                      <a:pt x="9" y="682"/>
                    </a:lnTo>
                    <a:lnTo>
                      <a:pt x="6" y="640"/>
                    </a:lnTo>
                    <a:lnTo>
                      <a:pt x="5" y="595"/>
                    </a:lnTo>
                    <a:lnTo>
                      <a:pt x="4" y="549"/>
                    </a:lnTo>
                    <a:lnTo>
                      <a:pt x="4" y="498"/>
                    </a:lnTo>
                    <a:lnTo>
                      <a:pt x="4" y="498"/>
                    </a:lnTo>
                    <a:lnTo>
                      <a:pt x="4" y="409"/>
                    </a:lnTo>
                    <a:lnTo>
                      <a:pt x="4" y="321"/>
                    </a:lnTo>
                    <a:lnTo>
                      <a:pt x="3" y="231"/>
                    </a:lnTo>
                    <a:lnTo>
                      <a:pt x="0" y="141"/>
                    </a:lnTo>
                    <a:lnTo>
                      <a:pt x="0" y="141"/>
                    </a:lnTo>
                    <a:lnTo>
                      <a:pt x="0" y="121"/>
                    </a:lnTo>
                    <a:lnTo>
                      <a:pt x="2" y="103"/>
                    </a:lnTo>
                    <a:lnTo>
                      <a:pt x="6" y="85"/>
                    </a:lnTo>
                    <a:lnTo>
                      <a:pt x="10" y="78"/>
                    </a:lnTo>
                    <a:lnTo>
                      <a:pt x="13" y="70"/>
                    </a:lnTo>
                    <a:lnTo>
                      <a:pt x="17" y="62"/>
                    </a:lnTo>
                    <a:lnTo>
                      <a:pt x="21" y="56"/>
                    </a:lnTo>
                    <a:lnTo>
                      <a:pt x="26" y="50"/>
                    </a:lnTo>
                    <a:lnTo>
                      <a:pt x="31" y="44"/>
                    </a:lnTo>
                    <a:lnTo>
                      <a:pt x="37" y="39"/>
                    </a:lnTo>
                    <a:lnTo>
                      <a:pt x="44" y="33"/>
                    </a:lnTo>
                    <a:lnTo>
                      <a:pt x="50" y="29"/>
                    </a:lnTo>
                    <a:lnTo>
                      <a:pt x="57" y="25"/>
                    </a:lnTo>
                    <a:lnTo>
                      <a:pt x="57" y="25"/>
                    </a:lnTo>
                    <a:lnTo>
                      <a:pt x="71" y="20"/>
                    </a:lnTo>
                    <a:lnTo>
                      <a:pt x="84" y="15"/>
                    </a:lnTo>
                    <a:lnTo>
                      <a:pt x="99" y="12"/>
                    </a:lnTo>
                    <a:lnTo>
                      <a:pt x="113" y="10"/>
                    </a:lnTo>
                    <a:lnTo>
                      <a:pt x="113" y="10"/>
                    </a:lnTo>
                    <a:lnTo>
                      <a:pt x="131" y="10"/>
                    </a:lnTo>
                    <a:lnTo>
                      <a:pt x="131" y="10"/>
                    </a:lnTo>
                    <a:lnTo>
                      <a:pt x="153" y="9"/>
                    </a:lnTo>
                    <a:lnTo>
                      <a:pt x="155" y="9"/>
                    </a:lnTo>
                    <a:lnTo>
                      <a:pt x="156" y="8"/>
                    </a:lnTo>
                    <a:lnTo>
                      <a:pt x="156" y="8"/>
                    </a:lnTo>
                    <a:lnTo>
                      <a:pt x="161" y="6"/>
                    </a:lnTo>
                    <a:lnTo>
                      <a:pt x="167" y="4"/>
                    </a:lnTo>
                    <a:lnTo>
                      <a:pt x="167" y="4"/>
                    </a:lnTo>
                    <a:lnTo>
                      <a:pt x="170" y="4"/>
                    </a:lnTo>
                    <a:lnTo>
                      <a:pt x="177" y="6"/>
                    </a:lnTo>
                    <a:lnTo>
                      <a:pt x="178" y="6"/>
                    </a:lnTo>
                    <a:lnTo>
                      <a:pt x="178" y="6"/>
                    </a:lnTo>
                    <a:lnTo>
                      <a:pt x="182" y="3"/>
                    </a:lnTo>
                    <a:lnTo>
                      <a:pt x="182" y="3"/>
                    </a:lnTo>
                    <a:lnTo>
                      <a:pt x="187" y="1"/>
                    </a:lnTo>
                    <a:lnTo>
                      <a:pt x="193" y="0"/>
                    </a:lnTo>
                    <a:lnTo>
                      <a:pt x="193" y="0"/>
                    </a:lnTo>
                    <a:lnTo>
                      <a:pt x="197" y="0"/>
                    </a:lnTo>
                    <a:lnTo>
                      <a:pt x="201" y="2"/>
                    </a:lnTo>
                    <a:lnTo>
                      <a:pt x="205" y="3"/>
                    </a:lnTo>
                    <a:lnTo>
                      <a:pt x="208" y="7"/>
                    </a:lnTo>
                    <a:lnTo>
                      <a:pt x="209" y="8"/>
                    </a:lnTo>
                    <a:lnTo>
                      <a:pt x="211" y="9"/>
                    </a:lnTo>
                    <a:lnTo>
                      <a:pt x="211" y="9"/>
                    </a:lnTo>
                    <a:lnTo>
                      <a:pt x="272" y="12"/>
                    </a:lnTo>
                    <a:lnTo>
                      <a:pt x="336" y="14"/>
                    </a:lnTo>
                    <a:lnTo>
                      <a:pt x="407" y="16"/>
                    </a:lnTo>
                    <a:lnTo>
                      <a:pt x="486" y="16"/>
                    </a:lnTo>
                    <a:lnTo>
                      <a:pt x="486" y="16"/>
                    </a:lnTo>
                    <a:lnTo>
                      <a:pt x="625" y="15"/>
                    </a:lnTo>
                    <a:lnTo>
                      <a:pt x="625" y="15"/>
                    </a:lnTo>
                    <a:lnTo>
                      <a:pt x="765" y="15"/>
                    </a:lnTo>
                    <a:lnTo>
                      <a:pt x="765" y="15"/>
                    </a:lnTo>
                    <a:lnTo>
                      <a:pt x="799" y="15"/>
                    </a:lnTo>
                    <a:lnTo>
                      <a:pt x="834" y="17"/>
                    </a:lnTo>
                    <a:lnTo>
                      <a:pt x="834" y="17"/>
                    </a:lnTo>
                    <a:lnTo>
                      <a:pt x="868" y="18"/>
                    </a:lnTo>
                    <a:lnTo>
                      <a:pt x="903" y="19"/>
                    </a:lnTo>
                    <a:lnTo>
                      <a:pt x="903" y="19"/>
                    </a:lnTo>
                    <a:lnTo>
                      <a:pt x="934" y="18"/>
                    </a:lnTo>
                    <a:lnTo>
                      <a:pt x="934" y="18"/>
                    </a:lnTo>
                    <a:lnTo>
                      <a:pt x="951" y="17"/>
                    </a:lnTo>
                    <a:lnTo>
                      <a:pt x="967" y="17"/>
                    </a:lnTo>
                    <a:lnTo>
                      <a:pt x="967" y="17"/>
                    </a:lnTo>
                    <a:lnTo>
                      <a:pt x="988" y="18"/>
                    </a:lnTo>
                    <a:lnTo>
                      <a:pt x="997" y="19"/>
                    </a:lnTo>
                    <a:lnTo>
                      <a:pt x="1005" y="21"/>
                    </a:lnTo>
                    <a:lnTo>
                      <a:pt x="1005" y="21"/>
                    </a:lnTo>
                    <a:lnTo>
                      <a:pt x="1015" y="23"/>
                    </a:lnTo>
                    <a:lnTo>
                      <a:pt x="1025" y="27"/>
                    </a:lnTo>
                    <a:lnTo>
                      <a:pt x="1035" y="31"/>
                    </a:lnTo>
                    <a:lnTo>
                      <a:pt x="1045" y="36"/>
                    </a:lnTo>
                    <a:lnTo>
                      <a:pt x="1055" y="43"/>
                    </a:lnTo>
                    <a:lnTo>
                      <a:pt x="1064" y="49"/>
                    </a:lnTo>
                    <a:lnTo>
                      <a:pt x="1073" y="55"/>
                    </a:lnTo>
                    <a:lnTo>
                      <a:pt x="1083" y="63"/>
                    </a:lnTo>
                    <a:lnTo>
                      <a:pt x="1092" y="71"/>
                    </a:lnTo>
                    <a:lnTo>
                      <a:pt x="1100" y="80"/>
                    </a:lnTo>
                    <a:lnTo>
                      <a:pt x="1108" y="88"/>
                    </a:lnTo>
                    <a:lnTo>
                      <a:pt x="1115" y="98"/>
                    </a:lnTo>
                    <a:lnTo>
                      <a:pt x="1121" y="108"/>
                    </a:lnTo>
                    <a:lnTo>
                      <a:pt x="1126" y="118"/>
                    </a:lnTo>
                    <a:lnTo>
                      <a:pt x="1130" y="129"/>
                    </a:lnTo>
                    <a:lnTo>
                      <a:pt x="1134" y="140"/>
                    </a:lnTo>
                    <a:lnTo>
                      <a:pt x="1134" y="140"/>
                    </a:lnTo>
                    <a:lnTo>
                      <a:pt x="1140" y="168"/>
                    </a:lnTo>
                    <a:lnTo>
                      <a:pt x="1145" y="195"/>
                    </a:lnTo>
                    <a:lnTo>
                      <a:pt x="1148" y="222"/>
                    </a:lnTo>
                    <a:lnTo>
                      <a:pt x="1150" y="250"/>
                    </a:lnTo>
                    <a:lnTo>
                      <a:pt x="1151" y="278"/>
                    </a:lnTo>
                    <a:lnTo>
                      <a:pt x="1151" y="305"/>
                    </a:lnTo>
                    <a:lnTo>
                      <a:pt x="1151" y="361"/>
                    </a:lnTo>
                    <a:lnTo>
                      <a:pt x="1151" y="361"/>
                    </a:lnTo>
                    <a:lnTo>
                      <a:pt x="1150" y="410"/>
                    </a:lnTo>
                    <a:lnTo>
                      <a:pt x="1150" y="410"/>
                    </a:lnTo>
                    <a:lnTo>
                      <a:pt x="1151" y="482"/>
                    </a:lnTo>
                    <a:lnTo>
                      <a:pt x="1153" y="553"/>
                    </a:lnTo>
                    <a:lnTo>
                      <a:pt x="1153" y="553"/>
                    </a:lnTo>
                    <a:lnTo>
                      <a:pt x="1154" y="623"/>
                    </a:lnTo>
                    <a:lnTo>
                      <a:pt x="1155" y="694"/>
                    </a:lnTo>
                    <a:lnTo>
                      <a:pt x="1155" y="694"/>
                    </a:lnTo>
                    <a:lnTo>
                      <a:pt x="1155" y="713"/>
                    </a:lnTo>
                    <a:lnTo>
                      <a:pt x="1157" y="731"/>
                    </a:lnTo>
                    <a:lnTo>
                      <a:pt x="1161" y="767"/>
                    </a:lnTo>
                    <a:lnTo>
                      <a:pt x="1161" y="767"/>
                    </a:lnTo>
                    <a:lnTo>
                      <a:pt x="1165" y="801"/>
                    </a:lnTo>
                    <a:lnTo>
                      <a:pt x="1166" y="817"/>
                    </a:lnTo>
                    <a:lnTo>
                      <a:pt x="1167" y="834"/>
                    </a:lnTo>
                    <a:lnTo>
                      <a:pt x="1167" y="851"/>
                    </a:lnTo>
                    <a:lnTo>
                      <a:pt x="1165" y="868"/>
                    </a:lnTo>
                    <a:lnTo>
                      <a:pt x="1162" y="885"/>
                    </a:lnTo>
                    <a:lnTo>
                      <a:pt x="1158" y="901"/>
                    </a:lnTo>
                    <a:lnTo>
                      <a:pt x="1158" y="901"/>
                    </a:lnTo>
                    <a:lnTo>
                      <a:pt x="1155" y="908"/>
                    </a:lnTo>
                    <a:lnTo>
                      <a:pt x="1151" y="917"/>
                    </a:lnTo>
                    <a:lnTo>
                      <a:pt x="1146" y="924"/>
                    </a:lnTo>
                    <a:lnTo>
                      <a:pt x="1141" y="930"/>
                    </a:lnTo>
                    <a:lnTo>
                      <a:pt x="1135" y="936"/>
                    </a:lnTo>
                    <a:lnTo>
                      <a:pt x="1129" y="942"/>
                    </a:lnTo>
                    <a:lnTo>
                      <a:pt x="1122" y="949"/>
                    </a:lnTo>
                    <a:lnTo>
                      <a:pt x="1114" y="954"/>
                    </a:lnTo>
                    <a:lnTo>
                      <a:pt x="1106" y="958"/>
                    </a:lnTo>
                    <a:lnTo>
                      <a:pt x="1096" y="963"/>
                    </a:lnTo>
                    <a:lnTo>
                      <a:pt x="1077" y="970"/>
                    </a:lnTo>
                    <a:lnTo>
                      <a:pt x="1053" y="976"/>
                    </a:lnTo>
                    <a:lnTo>
                      <a:pt x="1028" y="982"/>
                    </a:lnTo>
                    <a:lnTo>
                      <a:pt x="1026" y="983"/>
                    </a:lnTo>
                    <a:lnTo>
                      <a:pt x="1024" y="984"/>
                    </a:lnTo>
                    <a:lnTo>
                      <a:pt x="1024" y="984"/>
                    </a:lnTo>
                    <a:lnTo>
                      <a:pt x="1021" y="986"/>
                    </a:lnTo>
                    <a:lnTo>
                      <a:pt x="1018" y="988"/>
                    </a:lnTo>
                    <a:lnTo>
                      <a:pt x="1014" y="989"/>
                    </a:lnTo>
                    <a:lnTo>
                      <a:pt x="1009" y="989"/>
                    </a:lnTo>
                    <a:lnTo>
                      <a:pt x="1009" y="989"/>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grpSp>
            <p:nvGrpSpPr>
              <p:cNvPr id="72" name="组合 71"/>
              <p:cNvGrpSpPr/>
              <p:nvPr/>
            </p:nvGrpSpPr>
            <p:grpSpPr>
              <a:xfrm>
                <a:off x="1309" y="5034"/>
                <a:ext cx="1034" cy="780"/>
                <a:chOff x="3069" y="7680"/>
                <a:chExt cx="1034" cy="780"/>
              </a:xfrm>
            </p:grpSpPr>
            <p:sp>
              <p:nvSpPr>
                <p:cNvPr id="73" name="Freeform 608"/>
                <p:cNvSpPr/>
                <p:nvPr/>
              </p:nvSpPr>
              <p:spPr bwMode="auto">
                <a:xfrm>
                  <a:off x="3089" y="7696"/>
                  <a:ext cx="148" cy="125"/>
                </a:xfrm>
                <a:custGeom>
                  <a:avLst/>
                  <a:gdLst/>
                  <a:ahLst/>
                  <a:cxnLst>
                    <a:cxn ang="0">
                      <a:pos x="192" y="1"/>
                    </a:cxn>
                    <a:cxn ang="0">
                      <a:pos x="192" y="1"/>
                    </a:cxn>
                    <a:cxn ang="0">
                      <a:pos x="180" y="11"/>
                    </a:cxn>
                    <a:cxn ang="0">
                      <a:pos x="167" y="21"/>
                    </a:cxn>
                    <a:cxn ang="0">
                      <a:pos x="144" y="43"/>
                    </a:cxn>
                    <a:cxn ang="0">
                      <a:pos x="123" y="66"/>
                    </a:cxn>
                    <a:cxn ang="0">
                      <a:pos x="110" y="77"/>
                    </a:cxn>
                    <a:cxn ang="0">
                      <a:pos x="99" y="87"/>
                    </a:cxn>
                    <a:cxn ang="0">
                      <a:pos x="99" y="87"/>
                    </a:cxn>
                    <a:cxn ang="0">
                      <a:pos x="73" y="110"/>
                    </a:cxn>
                    <a:cxn ang="0">
                      <a:pos x="48" y="133"/>
                    </a:cxn>
                    <a:cxn ang="0">
                      <a:pos x="1" y="181"/>
                    </a:cxn>
                    <a:cxn ang="0">
                      <a:pos x="1" y="181"/>
                    </a:cxn>
                    <a:cxn ang="0">
                      <a:pos x="0" y="184"/>
                    </a:cxn>
                    <a:cxn ang="0">
                      <a:pos x="0" y="187"/>
                    </a:cxn>
                    <a:cxn ang="0">
                      <a:pos x="2" y="189"/>
                    </a:cxn>
                    <a:cxn ang="0">
                      <a:pos x="5" y="190"/>
                    </a:cxn>
                    <a:cxn ang="0">
                      <a:pos x="9" y="190"/>
                    </a:cxn>
                    <a:cxn ang="0">
                      <a:pos x="9" y="190"/>
                    </a:cxn>
                    <a:cxn ang="0">
                      <a:pos x="12" y="189"/>
                    </a:cxn>
                    <a:cxn ang="0">
                      <a:pos x="13" y="188"/>
                    </a:cxn>
                    <a:cxn ang="0">
                      <a:pos x="14" y="185"/>
                    </a:cxn>
                    <a:cxn ang="0">
                      <a:pos x="13" y="183"/>
                    </a:cxn>
                    <a:cxn ang="0">
                      <a:pos x="13" y="183"/>
                    </a:cxn>
                    <a:cxn ang="0">
                      <a:pos x="56" y="141"/>
                    </a:cxn>
                    <a:cxn ang="0">
                      <a:pos x="99" y="100"/>
                    </a:cxn>
                    <a:cxn ang="0">
                      <a:pos x="99" y="100"/>
                    </a:cxn>
                    <a:cxn ang="0">
                      <a:pos x="123" y="77"/>
                    </a:cxn>
                    <a:cxn ang="0">
                      <a:pos x="147" y="53"/>
                    </a:cxn>
                    <a:cxn ang="0">
                      <a:pos x="171" y="30"/>
                    </a:cxn>
                    <a:cxn ang="0">
                      <a:pos x="184" y="19"/>
                    </a:cxn>
                    <a:cxn ang="0">
                      <a:pos x="197" y="9"/>
                    </a:cxn>
                    <a:cxn ang="0">
                      <a:pos x="197" y="9"/>
                    </a:cxn>
                    <a:cxn ang="0">
                      <a:pos x="198" y="7"/>
                    </a:cxn>
                    <a:cxn ang="0">
                      <a:pos x="199" y="6"/>
                    </a:cxn>
                    <a:cxn ang="0">
                      <a:pos x="198" y="2"/>
                    </a:cxn>
                    <a:cxn ang="0">
                      <a:pos x="197" y="1"/>
                    </a:cxn>
                    <a:cxn ang="0">
                      <a:pos x="195" y="0"/>
                    </a:cxn>
                    <a:cxn ang="0">
                      <a:pos x="194" y="0"/>
                    </a:cxn>
                    <a:cxn ang="0">
                      <a:pos x="192" y="1"/>
                    </a:cxn>
                    <a:cxn ang="0">
                      <a:pos x="192" y="1"/>
                    </a:cxn>
                  </a:cxnLst>
                  <a:rect l="0" t="0" r="r" b="b"/>
                  <a:pathLst>
                    <a:path w="199" h="190">
                      <a:moveTo>
                        <a:pt x="192" y="1"/>
                      </a:moveTo>
                      <a:lnTo>
                        <a:pt x="192" y="1"/>
                      </a:lnTo>
                      <a:lnTo>
                        <a:pt x="180" y="11"/>
                      </a:lnTo>
                      <a:lnTo>
                        <a:pt x="167" y="21"/>
                      </a:lnTo>
                      <a:lnTo>
                        <a:pt x="144" y="43"/>
                      </a:lnTo>
                      <a:lnTo>
                        <a:pt x="123" y="66"/>
                      </a:lnTo>
                      <a:lnTo>
                        <a:pt x="110" y="77"/>
                      </a:lnTo>
                      <a:lnTo>
                        <a:pt x="99" y="87"/>
                      </a:lnTo>
                      <a:lnTo>
                        <a:pt x="99" y="87"/>
                      </a:lnTo>
                      <a:lnTo>
                        <a:pt x="73" y="110"/>
                      </a:lnTo>
                      <a:lnTo>
                        <a:pt x="48" y="133"/>
                      </a:lnTo>
                      <a:lnTo>
                        <a:pt x="1" y="181"/>
                      </a:lnTo>
                      <a:lnTo>
                        <a:pt x="1" y="181"/>
                      </a:lnTo>
                      <a:lnTo>
                        <a:pt x="0" y="184"/>
                      </a:lnTo>
                      <a:lnTo>
                        <a:pt x="0" y="187"/>
                      </a:lnTo>
                      <a:lnTo>
                        <a:pt x="2" y="189"/>
                      </a:lnTo>
                      <a:lnTo>
                        <a:pt x="5" y="190"/>
                      </a:lnTo>
                      <a:lnTo>
                        <a:pt x="9" y="190"/>
                      </a:lnTo>
                      <a:lnTo>
                        <a:pt x="9" y="190"/>
                      </a:lnTo>
                      <a:lnTo>
                        <a:pt x="12" y="189"/>
                      </a:lnTo>
                      <a:lnTo>
                        <a:pt x="13" y="188"/>
                      </a:lnTo>
                      <a:lnTo>
                        <a:pt x="14" y="185"/>
                      </a:lnTo>
                      <a:lnTo>
                        <a:pt x="13" y="183"/>
                      </a:lnTo>
                      <a:lnTo>
                        <a:pt x="13" y="183"/>
                      </a:lnTo>
                      <a:lnTo>
                        <a:pt x="56" y="141"/>
                      </a:lnTo>
                      <a:lnTo>
                        <a:pt x="99" y="100"/>
                      </a:lnTo>
                      <a:lnTo>
                        <a:pt x="99" y="100"/>
                      </a:lnTo>
                      <a:lnTo>
                        <a:pt x="123" y="77"/>
                      </a:lnTo>
                      <a:lnTo>
                        <a:pt x="147" y="53"/>
                      </a:lnTo>
                      <a:lnTo>
                        <a:pt x="171" y="30"/>
                      </a:lnTo>
                      <a:lnTo>
                        <a:pt x="184" y="19"/>
                      </a:lnTo>
                      <a:lnTo>
                        <a:pt x="197" y="9"/>
                      </a:lnTo>
                      <a:lnTo>
                        <a:pt x="197" y="9"/>
                      </a:lnTo>
                      <a:lnTo>
                        <a:pt x="198" y="7"/>
                      </a:lnTo>
                      <a:lnTo>
                        <a:pt x="199" y="6"/>
                      </a:lnTo>
                      <a:lnTo>
                        <a:pt x="198" y="2"/>
                      </a:lnTo>
                      <a:lnTo>
                        <a:pt x="197" y="1"/>
                      </a:lnTo>
                      <a:lnTo>
                        <a:pt x="195" y="0"/>
                      </a:lnTo>
                      <a:lnTo>
                        <a:pt x="194" y="0"/>
                      </a:lnTo>
                      <a:lnTo>
                        <a:pt x="192" y="1"/>
                      </a:lnTo>
                      <a:lnTo>
                        <a:pt x="192"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74" name="Freeform 609"/>
                <p:cNvSpPr/>
                <p:nvPr/>
              </p:nvSpPr>
              <p:spPr bwMode="auto">
                <a:xfrm>
                  <a:off x="3078" y="7688"/>
                  <a:ext cx="209" cy="187"/>
                </a:xfrm>
                <a:custGeom>
                  <a:avLst/>
                  <a:gdLst/>
                  <a:ahLst/>
                  <a:cxnLst>
                    <a:cxn ang="0">
                      <a:pos x="272" y="1"/>
                    </a:cxn>
                    <a:cxn ang="0">
                      <a:pos x="272" y="1"/>
                    </a:cxn>
                    <a:cxn ang="0">
                      <a:pos x="257" y="19"/>
                    </a:cxn>
                    <a:cxn ang="0">
                      <a:pos x="242" y="38"/>
                    </a:cxn>
                    <a:cxn ang="0">
                      <a:pos x="228" y="56"/>
                    </a:cxn>
                    <a:cxn ang="0">
                      <a:pos x="212" y="74"/>
                    </a:cxn>
                    <a:cxn ang="0">
                      <a:pos x="212" y="74"/>
                    </a:cxn>
                    <a:cxn ang="0">
                      <a:pos x="196" y="90"/>
                    </a:cxn>
                    <a:cxn ang="0">
                      <a:pos x="179" y="106"/>
                    </a:cxn>
                    <a:cxn ang="0">
                      <a:pos x="145" y="139"/>
                    </a:cxn>
                    <a:cxn ang="0">
                      <a:pos x="145" y="139"/>
                    </a:cxn>
                    <a:cxn ang="0">
                      <a:pos x="77" y="203"/>
                    </a:cxn>
                    <a:cxn ang="0">
                      <a:pos x="8" y="267"/>
                    </a:cxn>
                    <a:cxn ang="0">
                      <a:pos x="8" y="267"/>
                    </a:cxn>
                    <a:cxn ang="0">
                      <a:pos x="7" y="268"/>
                    </a:cxn>
                    <a:cxn ang="0">
                      <a:pos x="7" y="268"/>
                    </a:cxn>
                    <a:cxn ang="0">
                      <a:pos x="2" y="272"/>
                    </a:cxn>
                    <a:cxn ang="0">
                      <a:pos x="2" y="272"/>
                    </a:cxn>
                    <a:cxn ang="0">
                      <a:pos x="1" y="273"/>
                    </a:cxn>
                    <a:cxn ang="0">
                      <a:pos x="0" y="275"/>
                    </a:cxn>
                    <a:cxn ang="0">
                      <a:pos x="1" y="277"/>
                    </a:cxn>
                    <a:cxn ang="0">
                      <a:pos x="3" y="279"/>
                    </a:cxn>
                    <a:cxn ang="0">
                      <a:pos x="7" y="280"/>
                    </a:cxn>
                    <a:cxn ang="0">
                      <a:pos x="7" y="280"/>
                    </a:cxn>
                    <a:cxn ang="0">
                      <a:pos x="10" y="279"/>
                    </a:cxn>
                    <a:cxn ang="0">
                      <a:pos x="12" y="278"/>
                    </a:cxn>
                    <a:cxn ang="0">
                      <a:pos x="14" y="274"/>
                    </a:cxn>
                    <a:cxn ang="0">
                      <a:pos x="14" y="274"/>
                    </a:cxn>
                    <a:cxn ang="0">
                      <a:pos x="84" y="210"/>
                    </a:cxn>
                    <a:cxn ang="0">
                      <a:pos x="118" y="178"/>
                    </a:cxn>
                    <a:cxn ang="0">
                      <a:pos x="152" y="145"/>
                    </a:cxn>
                    <a:cxn ang="0">
                      <a:pos x="152" y="145"/>
                    </a:cxn>
                    <a:cxn ang="0">
                      <a:pos x="185" y="113"/>
                    </a:cxn>
                    <a:cxn ang="0">
                      <a:pos x="218" y="80"/>
                    </a:cxn>
                    <a:cxn ang="0">
                      <a:pos x="218" y="80"/>
                    </a:cxn>
                    <a:cxn ang="0">
                      <a:pos x="234" y="62"/>
                    </a:cxn>
                    <a:cxn ang="0">
                      <a:pos x="249" y="45"/>
                    </a:cxn>
                    <a:cxn ang="0">
                      <a:pos x="264" y="26"/>
                    </a:cxn>
                    <a:cxn ang="0">
                      <a:pos x="279" y="9"/>
                    </a:cxn>
                    <a:cxn ang="0">
                      <a:pos x="279" y="9"/>
                    </a:cxn>
                    <a:cxn ang="0">
                      <a:pos x="280" y="7"/>
                    </a:cxn>
                    <a:cxn ang="0">
                      <a:pos x="280" y="5"/>
                    </a:cxn>
                    <a:cxn ang="0">
                      <a:pos x="280" y="3"/>
                    </a:cxn>
                    <a:cxn ang="0">
                      <a:pos x="279" y="1"/>
                    </a:cxn>
                    <a:cxn ang="0">
                      <a:pos x="277" y="0"/>
                    </a:cxn>
                    <a:cxn ang="0">
                      <a:pos x="276" y="0"/>
                    </a:cxn>
                    <a:cxn ang="0">
                      <a:pos x="274" y="0"/>
                    </a:cxn>
                    <a:cxn ang="0">
                      <a:pos x="272" y="1"/>
                    </a:cxn>
                    <a:cxn ang="0">
                      <a:pos x="272" y="1"/>
                    </a:cxn>
                  </a:cxnLst>
                  <a:rect l="0" t="0" r="r" b="b"/>
                  <a:pathLst>
                    <a:path w="280" h="280">
                      <a:moveTo>
                        <a:pt x="272" y="1"/>
                      </a:moveTo>
                      <a:lnTo>
                        <a:pt x="272" y="1"/>
                      </a:lnTo>
                      <a:lnTo>
                        <a:pt x="257" y="19"/>
                      </a:lnTo>
                      <a:lnTo>
                        <a:pt x="242" y="38"/>
                      </a:lnTo>
                      <a:lnTo>
                        <a:pt x="228" y="56"/>
                      </a:lnTo>
                      <a:lnTo>
                        <a:pt x="212" y="74"/>
                      </a:lnTo>
                      <a:lnTo>
                        <a:pt x="212" y="74"/>
                      </a:lnTo>
                      <a:lnTo>
                        <a:pt x="196" y="90"/>
                      </a:lnTo>
                      <a:lnTo>
                        <a:pt x="179" y="106"/>
                      </a:lnTo>
                      <a:lnTo>
                        <a:pt x="145" y="139"/>
                      </a:lnTo>
                      <a:lnTo>
                        <a:pt x="145" y="139"/>
                      </a:lnTo>
                      <a:lnTo>
                        <a:pt x="77" y="203"/>
                      </a:lnTo>
                      <a:lnTo>
                        <a:pt x="8" y="267"/>
                      </a:lnTo>
                      <a:lnTo>
                        <a:pt x="8" y="267"/>
                      </a:lnTo>
                      <a:lnTo>
                        <a:pt x="7" y="268"/>
                      </a:lnTo>
                      <a:lnTo>
                        <a:pt x="7" y="268"/>
                      </a:lnTo>
                      <a:lnTo>
                        <a:pt x="2" y="272"/>
                      </a:lnTo>
                      <a:lnTo>
                        <a:pt x="2" y="272"/>
                      </a:lnTo>
                      <a:lnTo>
                        <a:pt x="1" y="273"/>
                      </a:lnTo>
                      <a:lnTo>
                        <a:pt x="0" y="275"/>
                      </a:lnTo>
                      <a:lnTo>
                        <a:pt x="1" y="277"/>
                      </a:lnTo>
                      <a:lnTo>
                        <a:pt x="3" y="279"/>
                      </a:lnTo>
                      <a:lnTo>
                        <a:pt x="7" y="280"/>
                      </a:lnTo>
                      <a:lnTo>
                        <a:pt x="7" y="280"/>
                      </a:lnTo>
                      <a:lnTo>
                        <a:pt x="10" y="279"/>
                      </a:lnTo>
                      <a:lnTo>
                        <a:pt x="12" y="278"/>
                      </a:lnTo>
                      <a:lnTo>
                        <a:pt x="14" y="274"/>
                      </a:lnTo>
                      <a:lnTo>
                        <a:pt x="14" y="274"/>
                      </a:lnTo>
                      <a:lnTo>
                        <a:pt x="84" y="210"/>
                      </a:lnTo>
                      <a:lnTo>
                        <a:pt x="118" y="178"/>
                      </a:lnTo>
                      <a:lnTo>
                        <a:pt x="152" y="145"/>
                      </a:lnTo>
                      <a:lnTo>
                        <a:pt x="152" y="145"/>
                      </a:lnTo>
                      <a:lnTo>
                        <a:pt x="185" y="113"/>
                      </a:lnTo>
                      <a:lnTo>
                        <a:pt x="218" y="80"/>
                      </a:lnTo>
                      <a:lnTo>
                        <a:pt x="218" y="80"/>
                      </a:lnTo>
                      <a:lnTo>
                        <a:pt x="234" y="62"/>
                      </a:lnTo>
                      <a:lnTo>
                        <a:pt x="249" y="45"/>
                      </a:lnTo>
                      <a:lnTo>
                        <a:pt x="264" y="26"/>
                      </a:lnTo>
                      <a:lnTo>
                        <a:pt x="279" y="9"/>
                      </a:lnTo>
                      <a:lnTo>
                        <a:pt x="279" y="9"/>
                      </a:lnTo>
                      <a:lnTo>
                        <a:pt x="280" y="7"/>
                      </a:lnTo>
                      <a:lnTo>
                        <a:pt x="280" y="5"/>
                      </a:lnTo>
                      <a:lnTo>
                        <a:pt x="280" y="3"/>
                      </a:lnTo>
                      <a:lnTo>
                        <a:pt x="279" y="1"/>
                      </a:lnTo>
                      <a:lnTo>
                        <a:pt x="277" y="0"/>
                      </a:lnTo>
                      <a:lnTo>
                        <a:pt x="276" y="0"/>
                      </a:lnTo>
                      <a:lnTo>
                        <a:pt x="274" y="0"/>
                      </a:lnTo>
                      <a:lnTo>
                        <a:pt x="272" y="1"/>
                      </a:lnTo>
                      <a:lnTo>
                        <a:pt x="272"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75" name="Freeform 610"/>
                <p:cNvSpPr/>
                <p:nvPr/>
              </p:nvSpPr>
              <p:spPr bwMode="auto">
                <a:xfrm>
                  <a:off x="3118" y="7692"/>
                  <a:ext cx="223" cy="221"/>
                </a:xfrm>
                <a:custGeom>
                  <a:avLst/>
                  <a:gdLst/>
                  <a:ahLst/>
                  <a:cxnLst>
                    <a:cxn ang="0">
                      <a:pos x="290" y="1"/>
                    </a:cxn>
                    <a:cxn ang="0">
                      <a:pos x="290" y="1"/>
                    </a:cxn>
                    <a:cxn ang="0">
                      <a:pos x="199" y="101"/>
                    </a:cxn>
                    <a:cxn ang="0">
                      <a:pos x="154" y="149"/>
                    </a:cxn>
                    <a:cxn ang="0">
                      <a:pos x="107" y="199"/>
                    </a:cxn>
                    <a:cxn ang="0">
                      <a:pos x="107" y="199"/>
                    </a:cxn>
                    <a:cxn ang="0">
                      <a:pos x="88" y="220"/>
                    </a:cxn>
                    <a:cxn ang="0">
                      <a:pos x="69" y="240"/>
                    </a:cxn>
                    <a:cxn ang="0">
                      <a:pos x="51" y="262"/>
                    </a:cxn>
                    <a:cxn ang="0">
                      <a:pos x="31" y="284"/>
                    </a:cxn>
                    <a:cxn ang="0">
                      <a:pos x="31" y="284"/>
                    </a:cxn>
                    <a:cxn ang="0">
                      <a:pos x="13" y="302"/>
                    </a:cxn>
                    <a:cxn ang="0">
                      <a:pos x="5" y="314"/>
                    </a:cxn>
                    <a:cxn ang="0">
                      <a:pos x="2" y="319"/>
                    </a:cxn>
                    <a:cxn ang="0">
                      <a:pos x="0" y="325"/>
                    </a:cxn>
                    <a:cxn ang="0">
                      <a:pos x="0" y="325"/>
                    </a:cxn>
                    <a:cxn ang="0">
                      <a:pos x="0" y="327"/>
                    </a:cxn>
                    <a:cxn ang="0">
                      <a:pos x="1" y="329"/>
                    </a:cxn>
                    <a:cxn ang="0">
                      <a:pos x="1" y="329"/>
                    </a:cxn>
                    <a:cxn ang="0">
                      <a:pos x="1" y="330"/>
                    </a:cxn>
                    <a:cxn ang="0">
                      <a:pos x="1" y="330"/>
                    </a:cxn>
                    <a:cxn ang="0">
                      <a:pos x="3" y="331"/>
                    </a:cxn>
                    <a:cxn ang="0">
                      <a:pos x="5" y="331"/>
                    </a:cxn>
                    <a:cxn ang="0">
                      <a:pos x="6" y="330"/>
                    </a:cxn>
                    <a:cxn ang="0">
                      <a:pos x="8" y="329"/>
                    </a:cxn>
                    <a:cxn ang="0">
                      <a:pos x="9" y="328"/>
                    </a:cxn>
                    <a:cxn ang="0">
                      <a:pos x="9" y="326"/>
                    </a:cxn>
                    <a:cxn ang="0">
                      <a:pos x="9" y="325"/>
                    </a:cxn>
                    <a:cxn ang="0">
                      <a:pos x="8" y="323"/>
                    </a:cxn>
                    <a:cxn ang="0">
                      <a:pos x="8" y="323"/>
                    </a:cxn>
                    <a:cxn ang="0">
                      <a:pos x="9" y="323"/>
                    </a:cxn>
                    <a:cxn ang="0">
                      <a:pos x="11" y="322"/>
                    </a:cxn>
                    <a:cxn ang="0">
                      <a:pos x="18" y="316"/>
                    </a:cxn>
                    <a:cxn ang="0">
                      <a:pos x="27" y="302"/>
                    </a:cxn>
                    <a:cxn ang="0">
                      <a:pos x="27" y="302"/>
                    </a:cxn>
                    <a:cxn ang="0">
                      <a:pos x="47" y="281"/>
                    </a:cxn>
                    <a:cxn ang="0">
                      <a:pos x="47" y="281"/>
                    </a:cxn>
                    <a:cxn ang="0">
                      <a:pos x="65" y="258"/>
                    </a:cxn>
                    <a:cxn ang="0">
                      <a:pos x="85" y="236"/>
                    </a:cxn>
                    <a:cxn ang="0">
                      <a:pos x="126" y="193"/>
                    </a:cxn>
                    <a:cxn ang="0">
                      <a:pos x="126" y="193"/>
                    </a:cxn>
                    <a:cxn ang="0">
                      <a:pos x="169" y="147"/>
                    </a:cxn>
                    <a:cxn ang="0">
                      <a:pos x="213" y="101"/>
                    </a:cxn>
                    <a:cxn ang="0">
                      <a:pos x="298" y="7"/>
                    </a:cxn>
                    <a:cxn ang="0">
                      <a:pos x="298" y="7"/>
                    </a:cxn>
                    <a:cxn ang="0">
                      <a:pos x="299" y="6"/>
                    </a:cxn>
                    <a:cxn ang="0">
                      <a:pos x="299" y="4"/>
                    </a:cxn>
                    <a:cxn ang="0">
                      <a:pos x="298" y="2"/>
                    </a:cxn>
                    <a:cxn ang="0">
                      <a:pos x="297" y="1"/>
                    </a:cxn>
                    <a:cxn ang="0">
                      <a:pos x="295" y="0"/>
                    </a:cxn>
                    <a:cxn ang="0">
                      <a:pos x="293" y="0"/>
                    </a:cxn>
                    <a:cxn ang="0">
                      <a:pos x="292" y="0"/>
                    </a:cxn>
                    <a:cxn ang="0">
                      <a:pos x="290" y="1"/>
                    </a:cxn>
                    <a:cxn ang="0">
                      <a:pos x="290" y="1"/>
                    </a:cxn>
                  </a:cxnLst>
                  <a:rect l="0" t="0" r="r" b="b"/>
                  <a:pathLst>
                    <a:path w="299" h="331">
                      <a:moveTo>
                        <a:pt x="290" y="1"/>
                      </a:moveTo>
                      <a:lnTo>
                        <a:pt x="290" y="1"/>
                      </a:lnTo>
                      <a:lnTo>
                        <a:pt x="199" y="101"/>
                      </a:lnTo>
                      <a:lnTo>
                        <a:pt x="154" y="149"/>
                      </a:lnTo>
                      <a:lnTo>
                        <a:pt x="107" y="199"/>
                      </a:lnTo>
                      <a:lnTo>
                        <a:pt x="107" y="199"/>
                      </a:lnTo>
                      <a:lnTo>
                        <a:pt x="88" y="220"/>
                      </a:lnTo>
                      <a:lnTo>
                        <a:pt x="69" y="240"/>
                      </a:lnTo>
                      <a:lnTo>
                        <a:pt x="51" y="262"/>
                      </a:lnTo>
                      <a:lnTo>
                        <a:pt x="31" y="284"/>
                      </a:lnTo>
                      <a:lnTo>
                        <a:pt x="31" y="284"/>
                      </a:lnTo>
                      <a:lnTo>
                        <a:pt x="13" y="302"/>
                      </a:lnTo>
                      <a:lnTo>
                        <a:pt x="5" y="314"/>
                      </a:lnTo>
                      <a:lnTo>
                        <a:pt x="2" y="319"/>
                      </a:lnTo>
                      <a:lnTo>
                        <a:pt x="0" y="325"/>
                      </a:lnTo>
                      <a:lnTo>
                        <a:pt x="0" y="325"/>
                      </a:lnTo>
                      <a:lnTo>
                        <a:pt x="0" y="327"/>
                      </a:lnTo>
                      <a:lnTo>
                        <a:pt x="1" y="329"/>
                      </a:lnTo>
                      <a:lnTo>
                        <a:pt x="1" y="329"/>
                      </a:lnTo>
                      <a:lnTo>
                        <a:pt x="1" y="330"/>
                      </a:lnTo>
                      <a:lnTo>
                        <a:pt x="1" y="330"/>
                      </a:lnTo>
                      <a:lnTo>
                        <a:pt x="3" y="331"/>
                      </a:lnTo>
                      <a:lnTo>
                        <a:pt x="5" y="331"/>
                      </a:lnTo>
                      <a:lnTo>
                        <a:pt x="6" y="330"/>
                      </a:lnTo>
                      <a:lnTo>
                        <a:pt x="8" y="329"/>
                      </a:lnTo>
                      <a:lnTo>
                        <a:pt x="9" y="328"/>
                      </a:lnTo>
                      <a:lnTo>
                        <a:pt x="9" y="326"/>
                      </a:lnTo>
                      <a:lnTo>
                        <a:pt x="9" y="325"/>
                      </a:lnTo>
                      <a:lnTo>
                        <a:pt x="8" y="323"/>
                      </a:lnTo>
                      <a:lnTo>
                        <a:pt x="8" y="323"/>
                      </a:lnTo>
                      <a:lnTo>
                        <a:pt x="9" y="323"/>
                      </a:lnTo>
                      <a:lnTo>
                        <a:pt x="11" y="322"/>
                      </a:lnTo>
                      <a:lnTo>
                        <a:pt x="18" y="316"/>
                      </a:lnTo>
                      <a:lnTo>
                        <a:pt x="27" y="302"/>
                      </a:lnTo>
                      <a:lnTo>
                        <a:pt x="27" y="302"/>
                      </a:lnTo>
                      <a:lnTo>
                        <a:pt x="47" y="281"/>
                      </a:lnTo>
                      <a:lnTo>
                        <a:pt x="47" y="281"/>
                      </a:lnTo>
                      <a:lnTo>
                        <a:pt x="65" y="258"/>
                      </a:lnTo>
                      <a:lnTo>
                        <a:pt x="85" y="236"/>
                      </a:lnTo>
                      <a:lnTo>
                        <a:pt x="126" y="193"/>
                      </a:lnTo>
                      <a:lnTo>
                        <a:pt x="126" y="193"/>
                      </a:lnTo>
                      <a:lnTo>
                        <a:pt x="169" y="147"/>
                      </a:lnTo>
                      <a:lnTo>
                        <a:pt x="213" y="101"/>
                      </a:lnTo>
                      <a:lnTo>
                        <a:pt x="298" y="7"/>
                      </a:lnTo>
                      <a:lnTo>
                        <a:pt x="298" y="7"/>
                      </a:lnTo>
                      <a:lnTo>
                        <a:pt x="299" y="6"/>
                      </a:lnTo>
                      <a:lnTo>
                        <a:pt x="299" y="4"/>
                      </a:lnTo>
                      <a:lnTo>
                        <a:pt x="298" y="2"/>
                      </a:lnTo>
                      <a:lnTo>
                        <a:pt x="297" y="1"/>
                      </a:lnTo>
                      <a:lnTo>
                        <a:pt x="295" y="0"/>
                      </a:lnTo>
                      <a:lnTo>
                        <a:pt x="293" y="0"/>
                      </a:lnTo>
                      <a:lnTo>
                        <a:pt x="292" y="0"/>
                      </a:lnTo>
                      <a:lnTo>
                        <a:pt x="290" y="1"/>
                      </a:lnTo>
                      <a:lnTo>
                        <a:pt x="290"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77" name="Freeform 611"/>
                <p:cNvSpPr/>
                <p:nvPr/>
              </p:nvSpPr>
              <p:spPr bwMode="auto">
                <a:xfrm>
                  <a:off x="3071" y="7714"/>
                  <a:ext cx="313" cy="276"/>
                </a:xfrm>
                <a:custGeom>
                  <a:avLst/>
                  <a:gdLst/>
                  <a:ahLst/>
                  <a:cxnLst>
                    <a:cxn ang="0">
                      <a:pos x="410" y="0"/>
                    </a:cxn>
                    <a:cxn ang="0">
                      <a:pos x="386" y="17"/>
                    </a:cxn>
                    <a:cxn ang="0">
                      <a:pos x="365" y="40"/>
                    </a:cxn>
                    <a:cxn ang="0">
                      <a:pos x="336" y="76"/>
                    </a:cxn>
                    <a:cxn ang="0">
                      <a:pos x="325" y="87"/>
                    </a:cxn>
                    <a:cxn ang="0">
                      <a:pos x="299" y="115"/>
                    </a:cxn>
                    <a:cxn ang="0">
                      <a:pos x="240" y="167"/>
                    </a:cxn>
                    <a:cxn ang="0">
                      <a:pos x="212" y="194"/>
                    </a:cxn>
                    <a:cxn ang="0">
                      <a:pos x="153" y="253"/>
                    </a:cxn>
                    <a:cxn ang="0">
                      <a:pos x="95" y="312"/>
                    </a:cxn>
                    <a:cxn ang="0">
                      <a:pos x="42" y="363"/>
                    </a:cxn>
                    <a:cxn ang="0">
                      <a:pos x="20" y="385"/>
                    </a:cxn>
                    <a:cxn ang="0">
                      <a:pos x="5" y="402"/>
                    </a:cxn>
                    <a:cxn ang="0">
                      <a:pos x="1" y="410"/>
                    </a:cxn>
                    <a:cxn ang="0">
                      <a:pos x="1" y="414"/>
                    </a:cxn>
                    <a:cxn ang="0">
                      <a:pos x="5" y="417"/>
                    </a:cxn>
                    <a:cxn ang="0">
                      <a:pos x="10" y="416"/>
                    </a:cxn>
                    <a:cxn ang="0">
                      <a:pos x="17" y="413"/>
                    </a:cxn>
                    <a:cxn ang="0">
                      <a:pos x="19" y="409"/>
                    </a:cxn>
                    <a:cxn ang="0">
                      <a:pos x="19" y="406"/>
                    </a:cxn>
                    <a:cxn ang="0">
                      <a:pos x="17" y="403"/>
                    </a:cxn>
                    <a:cxn ang="0">
                      <a:pos x="32" y="386"/>
                    </a:cxn>
                    <a:cxn ang="0">
                      <a:pos x="49" y="369"/>
                    </a:cxn>
                    <a:cxn ang="0">
                      <a:pos x="101" y="318"/>
                    </a:cxn>
                    <a:cxn ang="0">
                      <a:pos x="185" y="235"/>
                    </a:cxn>
                    <a:cxn ang="0">
                      <a:pos x="212" y="206"/>
                    </a:cxn>
                    <a:cxn ang="0">
                      <a:pos x="239" y="180"/>
                    </a:cxn>
                    <a:cxn ang="0">
                      <a:pos x="293" y="131"/>
                    </a:cxn>
                    <a:cxn ang="0">
                      <a:pos x="321" y="106"/>
                    </a:cxn>
                    <a:cxn ang="0">
                      <a:pos x="368" y="54"/>
                    </a:cxn>
                    <a:cxn ang="0">
                      <a:pos x="378" y="41"/>
                    </a:cxn>
                    <a:cxn ang="0">
                      <a:pos x="395" y="22"/>
                    </a:cxn>
                    <a:cxn ang="0">
                      <a:pos x="408" y="12"/>
                    </a:cxn>
                    <a:cxn ang="0">
                      <a:pos x="415" y="8"/>
                    </a:cxn>
                    <a:cxn ang="0">
                      <a:pos x="417" y="6"/>
                    </a:cxn>
                    <a:cxn ang="0">
                      <a:pos x="416" y="2"/>
                    </a:cxn>
                    <a:cxn ang="0">
                      <a:pos x="412" y="0"/>
                    </a:cxn>
                    <a:cxn ang="0">
                      <a:pos x="410" y="0"/>
                    </a:cxn>
                  </a:cxnLst>
                  <a:rect l="0" t="0" r="r" b="b"/>
                  <a:pathLst>
                    <a:path w="417" h="417">
                      <a:moveTo>
                        <a:pt x="410" y="0"/>
                      </a:moveTo>
                      <a:lnTo>
                        <a:pt x="410" y="0"/>
                      </a:lnTo>
                      <a:lnTo>
                        <a:pt x="398" y="8"/>
                      </a:lnTo>
                      <a:lnTo>
                        <a:pt x="386" y="17"/>
                      </a:lnTo>
                      <a:lnTo>
                        <a:pt x="375" y="27"/>
                      </a:lnTo>
                      <a:lnTo>
                        <a:pt x="365" y="40"/>
                      </a:lnTo>
                      <a:lnTo>
                        <a:pt x="345" y="65"/>
                      </a:lnTo>
                      <a:lnTo>
                        <a:pt x="336" y="76"/>
                      </a:lnTo>
                      <a:lnTo>
                        <a:pt x="325" y="87"/>
                      </a:lnTo>
                      <a:lnTo>
                        <a:pt x="325" y="87"/>
                      </a:lnTo>
                      <a:lnTo>
                        <a:pt x="312" y="102"/>
                      </a:lnTo>
                      <a:lnTo>
                        <a:pt x="299" y="115"/>
                      </a:lnTo>
                      <a:lnTo>
                        <a:pt x="270" y="141"/>
                      </a:lnTo>
                      <a:lnTo>
                        <a:pt x="240" y="167"/>
                      </a:lnTo>
                      <a:lnTo>
                        <a:pt x="212" y="194"/>
                      </a:lnTo>
                      <a:lnTo>
                        <a:pt x="212" y="194"/>
                      </a:lnTo>
                      <a:lnTo>
                        <a:pt x="182" y="223"/>
                      </a:lnTo>
                      <a:lnTo>
                        <a:pt x="153" y="253"/>
                      </a:lnTo>
                      <a:lnTo>
                        <a:pt x="124" y="282"/>
                      </a:lnTo>
                      <a:lnTo>
                        <a:pt x="95" y="312"/>
                      </a:lnTo>
                      <a:lnTo>
                        <a:pt x="95" y="312"/>
                      </a:lnTo>
                      <a:lnTo>
                        <a:pt x="42" y="363"/>
                      </a:lnTo>
                      <a:lnTo>
                        <a:pt x="42" y="363"/>
                      </a:lnTo>
                      <a:lnTo>
                        <a:pt x="20" y="385"/>
                      </a:lnTo>
                      <a:lnTo>
                        <a:pt x="9" y="396"/>
                      </a:lnTo>
                      <a:lnTo>
                        <a:pt x="5" y="402"/>
                      </a:lnTo>
                      <a:lnTo>
                        <a:pt x="1" y="410"/>
                      </a:lnTo>
                      <a:lnTo>
                        <a:pt x="1" y="410"/>
                      </a:lnTo>
                      <a:lnTo>
                        <a:pt x="0" y="412"/>
                      </a:lnTo>
                      <a:lnTo>
                        <a:pt x="1" y="414"/>
                      </a:lnTo>
                      <a:lnTo>
                        <a:pt x="2" y="416"/>
                      </a:lnTo>
                      <a:lnTo>
                        <a:pt x="5" y="417"/>
                      </a:lnTo>
                      <a:lnTo>
                        <a:pt x="5" y="417"/>
                      </a:lnTo>
                      <a:lnTo>
                        <a:pt x="10" y="416"/>
                      </a:lnTo>
                      <a:lnTo>
                        <a:pt x="14" y="415"/>
                      </a:lnTo>
                      <a:lnTo>
                        <a:pt x="17" y="413"/>
                      </a:lnTo>
                      <a:lnTo>
                        <a:pt x="19" y="409"/>
                      </a:lnTo>
                      <a:lnTo>
                        <a:pt x="19" y="409"/>
                      </a:lnTo>
                      <a:lnTo>
                        <a:pt x="20" y="407"/>
                      </a:lnTo>
                      <a:lnTo>
                        <a:pt x="19" y="406"/>
                      </a:lnTo>
                      <a:lnTo>
                        <a:pt x="17" y="403"/>
                      </a:lnTo>
                      <a:lnTo>
                        <a:pt x="17" y="403"/>
                      </a:lnTo>
                      <a:lnTo>
                        <a:pt x="24" y="394"/>
                      </a:lnTo>
                      <a:lnTo>
                        <a:pt x="32" y="386"/>
                      </a:lnTo>
                      <a:lnTo>
                        <a:pt x="49" y="369"/>
                      </a:lnTo>
                      <a:lnTo>
                        <a:pt x="49" y="369"/>
                      </a:lnTo>
                      <a:lnTo>
                        <a:pt x="101" y="318"/>
                      </a:lnTo>
                      <a:lnTo>
                        <a:pt x="101" y="318"/>
                      </a:lnTo>
                      <a:lnTo>
                        <a:pt x="158" y="263"/>
                      </a:lnTo>
                      <a:lnTo>
                        <a:pt x="185" y="235"/>
                      </a:lnTo>
                      <a:lnTo>
                        <a:pt x="212" y="206"/>
                      </a:lnTo>
                      <a:lnTo>
                        <a:pt x="212" y="206"/>
                      </a:lnTo>
                      <a:lnTo>
                        <a:pt x="225" y="193"/>
                      </a:lnTo>
                      <a:lnTo>
                        <a:pt x="239" y="180"/>
                      </a:lnTo>
                      <a:lnTo>
                        <a:pt x="266" y="156"/>
                      </a:lnTo>
                      <a:lnTo>
                        <a:pt x="293" y="131"/>
                      </a:lnTo>
                      <a:lnTo>
                        <a:pt x="321" y="106"/>
                      </a:lnTo>
                      <a:lnTo>
                        <a:pt x="321" y="106"/>
                      </a:lnTo>
                      <a:lnTo>
                        <a:pt x="345" y="80"/>
                      </a:lnTo>
                      <a:lnTo>
                        <a:pt x="368" y="54"/>
                      </a:lnTo>
                      <a:lnTo>
                        <a:pt x="368" y="54"/>
                      </a:lnTo>
                      <a:lnTo>
                        <a:pt x="378" y="41"/>
                      </a:lnTo>
                      <a:lnTo>
                        <a:pt x="388" y="29"/>
                      </a:lnTo>
                      <a:lnTo>
                        <a:pt x="395" y="22"/>
                      </a:lnTo>
                      <a:lnTo>
                        <a:pt x="401" y="17"/>
                      </a:lnTo>
                      <a:lnTo>
                        <a:pt x="408" y="12"/>
                      </a:lnTo>
                      <a:lnTo>
                        <a:pt x="415" y="8"/>
                      </a:lnTo>
                      <a:lnTo>
                        <a:pt x="415" y="8"/>
                      </a:lnTo>
                      <a:lnTo>
                        <a:pt x="416" y="7"/>
                      </a:lnTo>
                      <a:lnTo>
                        <a:pt x="417" y="6"/>
                      </a:lnTo>
                      <a:lnTo>
                        <a:pt x="417" y="4"/>
                      </a:lnTo>
                      <a:lnTo>
                        <a:pt x="416" y="2"/>
                      </a:lnTo>
                      <a:lnTo>
                        <a:pt x="414" y="0"/>
                      </a:lnTo>
                      <a:lnTo>
                        <a:pt x="412" y="0"/>
                      </a:lnTo>
                      <a:lnTo>
                        <a:pt x="410" y="0"/>
                      </a:lnTo>
                      <a:lnTo>
                        <a:pt x="410" y="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78" name="Freeform 612"/>
                <p:cNvSpPr/>
                <p:nvPr/>
              </p:nvSpPr>
              <p:spPr bwMode="auto">
                <a:xfrm>
                  <a:off x="3094" y="7847"/>
                  <a:ext cx="202" cy="165"/>
                </a:xfrm>
                <a:custGeom>
                  <a:avLst/>
                  <a:gdLst/>
                  <a:ahLst/>
                  <a:cxnLst>
                    <a:cxn ang="0">
                      <a:pos x="262" y="0"/>
                    </a:cxn>
                    <a:cxn ang="0">
                      <a:pos x="262" y="0"/>
                    </a:cxn>
                    <a:cxn ang="0">
                      <a:pos x="255" y="5"/>
                    </a:cxn>
                    <a:cxn ang="0">
                      <a:pos x="248" y="10"/>
                    </a:cxn>
                    <a:cxn ang="0">
                      <a:pos x="234" y="23"/>
                    </a:cxn>
                    <a:cxn ang="0">
                      <a:pos x="210" y="49"/>
                    </a:cxn>
                    <a:cxn ang="0">
                      <a:pos x="210" y="49"/>
                    </a:cxn>
                    <a:cxn ang="0">
                      <a:pos x="193" y="65"/>
                    </a:cxn>
                    <a:cxn ang="0">
                      <a:pos x="178" y="83"/>
                    </a:cxn>
                    <a:cxn ang="0">
                      <a:pos x="162" y="99"/>
                    </a:cxn>
                    <a:cxn ang="0">
                      <a:pos x="147" y="116"/>
                    </a:cxn>
                    <a:cxn ang="0">
                      <a:pos x="147" y="116"/>
                    </a:cxn>
                    <a:cxn ang="0">
                      <a:pos x="112" y="150"/>
                    </a:cxn>
                    <a:cxn ang="0">
                      <a:pos x="76" y="182"/>
                    </a:cxn>
                    <a:cxn ang="0">
                      <a:pos x="39" y="212"/>
                    </a:cxn>
                    <a:cxn ang="0">
                      <a:pos x="2" y="242"/>
                    </a:cxn>
                    <a:cxn ang="0">
                      <a:pos x="2" y="242"/>
                    </a:cxn>
                    <a:cxn ang="0">
                      <a:pos x="1" y="244"/>
                    </a:cxn>
                    <a:cxn ang="0">
                      <a:pos x="0" y="245"/>
                    </a:cxn>
                    <a:cxn ang="0">
                      <a:pos x="1" y="249"/>
                    </a:cxn>
                    <a:cxn ang="0">
                      <a:pos x="2" y="250"/>
                    </a:cxn>
                    <a:cxn ang="0">
                      <a:pos x="3" y="251"/>
                    </a:cxn>
                    <a:cxn ang="0">
                      <a:pos x="5" y="251"/>
                    </a:cxn>
                    <a:cxn ang="0">
                      <a:pos x="7" y="250"/>
                    </a:cxn>
                    <a:cxn ang="0">
                      <a:pos x="7" y="250"/>
                    </a:cxn>
                    <a:cxn ang="0">
                      <a:pos x="11" y="248"/>
                    </a:cxn>
                    <a:cxn ang="0">
                      <a:pos x="17" y="246"/>
                    </a:cxn>
                    <a:cxn ang="0">
                      <a:pos x="21" y="244"/>
                    </a:cxn>
                    <a:cxn ang="0">
                      <a:pos x="26" y="241"/>
                    </a:cxn>
                    <a:cxn ang="0">
                      <a:pos x="26" y="241"/>
                    </a:cxn>
                    <a:cxn ang="0">
                      <a:pos x="27" y="240"/>
                    </a:cxn>
                    <a:cxn ang="0">
                      <a:pos x="28" y="238"/>
                    </a:cxn>
                    <a:cxn ang="0">
                      <a:pos x="28" y="235"/>
                    </a:cxn>
                    <a:cxn ang="0">
                      <a:pos x="27" y="234"/>
                    </a:cxn>
                    <a:cxn ang="0">
                      <a:pos x="27" y="234"/>
                    </a:cxn>
                    <a:cxn ang="0">
                      <a:pos x="57" y="211"/>
                    </a:cxn>
                    <a:cxn ang="0">
                      <a:pos x="86" y="186"/>
                    </a:cxn>
                    <a:cxn ang="0">
                      <a:pos x="114" y="161"/>
                    </a:cxn>
                    <a:cxn ang="0">
                      <a:pos x="142" y="135"/>
                    </a:cxn>
                    <a:cxn ang="0">
                      <a:pos x="142" y="135"/>
                    </a:cxn>
                    <a:cxn ang="0">
                      <a:pos x="174" y="101"/>
                    </a:cxn>
                    <a:cxn ang="0">
                      <a:pos x="206" y="67"/>
                    </a:cxn>
                    <a:cxn ang="0">
                      <a:pos x="206" y="67"/>
                    </a:cxn>
                    <a:cxn ang="0">
                      <a:pos x="220" y="51"/>
                    </a:cxn>
                    <a:cxn ang="0">
                      <a:pos x="234" y="35"/>
                    </a:cxn>
                    <a:cxn ang="0">
                      <a:pos x="250" y="21"/>
                    </a:cxn>
                    <a:cxn ang="0">
                      <a:pos x="258" y="14"/>
                    </a:cxn>
                    <a:cxn ang="0">
                      <a:pos x="268" y="8"/>
                    </a:cxn>
                    <a:cxn ang="0">
                      <a:pos x="268" y="8"/>
                    </a:cxn>
                    <a:cxn ang="0">
                      <a:pos x="270" y="7"/>
                    </a:cxn>
                    <a:cxn ang="0">
                      <a:pos x="270" y="5"/>
                    </a:cxn>
                    <a:cxn ang="0">
                      <a:pos x="270" y="4"/>
                    </a:cxn>
                    <a:cxn ang="0">
                      <a:pos x="270" y="2"/>
                    </a:cxn>
                    <a:cxn ang="0">
                      <a:pos x="268" y="1"/>
                    </a:cxn>
                    <a:cxn ang="0">
                      <a:pos x="267" y="0"/>
                    </a:cxn>
                    <a:cxn ang="0">
                      <a:pos x="264" y="0"/>
                    </a:cxn>
                    <a:cxn ang="0">
                      <a:pos x="262" y="0"/>
                    </a:cxn>
                    <a:cxn ang="0">
                      <a:pos x="262" y="0"/>
                    </a:cxn>
                  </a:cxnLst>
                  <a:rect l="0" t="0" r="r" b="b"/>
                  <a:pathLst>
                    <a:path w="270" h="251">
                      <a:moveTo>
                        <a:pt x="262" y="0"/>
                      </a:moveTo>
                      <a:lnTo>
                        <a:pt x="262" y="0"/>
                      </a:lnTo>
                      <a:lnTo>
                        <a:pt x="255" y="5"/>
                      </a:lnTo>
                      <a:lnTo>
                        <a:pt x="248" y="10"/>
                      </a:lnTo>
                      <a:lnTo>
                        <a:pt x="234" y="23"/>
                      </a:lnTo>
                      <a:lnTo>
                        <a:pt x="210" y="49"/>
                      </a:lnTo>
                      <a:lnTo>
                        <a:pt x="210" y="49"/>
                      </a:lnTo>
                      <a:lnTo>
                        <a:pt x="193" y="65"/>
                      </a:lnTo>
                      <a:lnTo>
                        <a:pt x="178" y="83"/>
                      </a:lnTo>
                      <a:lnTo>
                        <a:pt x="162" y="99"/>
                      </a:lnTo>
                      <a:lnTo>
                        <a:pt x="147" y="116"/>
                      </a:lnTo>
                      <a:lnTo>
                        <a:pt x="147" y="116"/>
                      </a:lnTo>
                      <a:lnTo>
                        <a:pt x="112" y="150"/>
                      </a:lnTo>
                      <a:lnTo>
                        <a:pt x="76" y="182"/>
                      </a:lnTo>
                      <a:lnTo>
                        <a:pt x="39" y="212"/>
                      </a:lnTo>
                      <a:lnTo>
                        <a:pt x="2" y="242"/>
                      </a:lnTo>
                      <a:lnTo>
                        <a:pt x="2" y="242"/>
                      </a:lnTo>
                      <a:lnTo>
                        <a:pt x="1" y="244"/>
                      </a:lnTo>
                      <a:lnTo>
                        <a:pt x="0" y="245"/>
                      </a:lnTo>
                      <a:lnTo>
                        <a:pt x="1" y="249"/>
                      </a:lnTo>
                      <a:lnTo>
                        <a:pt x="2" y="250"/>
                      </a:lnTo>
                      <a:lnTo>
                        <a:pt x="3" y="251"/>
                      </a:lnTo>
                      <a:lnTo>
                        <a:pt x="5" y="251"/>
                      </a:lnTo>
                      <a:lnTo>
                        <a:pt x="7" y="250"/>
                      </a:lnTo>
                      <a:lnTo>
                        <a:pt x="7" y="250"/>
                      </a:lnTo>
                      <a:lnTo>
                        <a:pt x="11" y="248"/>
                      </a:lnTo>
                      <a:lnTo>
                        <a:pt x="17" y="246"/>
                      </a:lnTo>
                      <a:lnTo>
                        <a:pt x="21" y="244"/>
                      </a:lnTo>
                      <a:lnTo>
                        <a:pt x="26" y="241"/>
                      </a:lnTo>
                      <a:lnTo>
                        <a:pt x="26" y="241"/>
                      </a:lnTo>
                      <a:lnTo>
                        <a:pt x="27" y="240"/>
                      </a:lnTo>
                      <a:lnTo>
                        <a:pt x="28" y="238"/>
                      </a:lnTo>
                      <a:lnTo>
                        <a:pt x="28" y="235"/>
                      </a:lnTo>
                      <a:lnTo>
                        <a:pt x="27" y="234"/>
                      </a:lnTo>
                      <a:lnTo>
                        <a:pt x="27" y="234"/>
                      </a:lnTo>
                      <a:lnTo>
                        <a:pt x="57" y="211"/>
                      </a:lnTo>
                      <a:lnTo>
                        <a:pt x="86" y="186"/>
                      </a:lnTo>
                      <a:lnTo>
                        <a:pt x="114" y="161"/>
                      </a:lnTo>
                      <a:lnTo>
                        <a:pt x="142" y="135"/>
                      </a:lnTo>
                      <a:lnTo>
                        <a:pt x="142" y="135"/>
                      </a:lnTo>
                      <a:lnTo>
                        <a:pt x="174" y="101"/>
                      </a:lnTo>
                      <a:lnTo>
                        <a:pt x="206" y="67"/>
                      </a:lnTo>
                      <a:lnTo>
                        <a:pt x="206" y="67"/>
                      </a:lnTo>
                      <a:lnTo>
                        <a:pt x="220" y="51"/>
                      </a:lnTo>
                      <a:lnTo>
                        <a:pt x="234" y="35"/>
                      </a:lnTo>
                      <a:lnTo>
                        <a:pt x="250" y="21"/>
                      </a:lnTo>
                      <a:lnTo>
                        <a:pt x="258" y="14"/>
                      </a:lnTo>
                      <a:lnTo>
                        <a:pt x="268" y="8"/>
                      </a:lnTo>
                      <a:lnTo>
                        <a:pt x="268" y="8"/>
                      </a:lnTo>
                      <a:lnTo>
                        <a:pt x="270" y="7"/>
                      </a:lnTo>
                      <a:lnTo>
                        <a:pt x="270" y="5"/>
                      </a:lnTo>
                      <a:lnTo>
                        <a:pt x="270" y="4"/>
                      </a:lnTo>
                      <a:lnTo>
                        <a:pt x="270" y="2"/>
                      </a:lnTo>
                      <a:lnTo>
                        <a:pt x="268" y="1"/>
                      </a:lnTo>
                      <a:lnTo>
                        <a:pt x="267" y="0"/>
                      </a:lnTo>
                      <a:lnTo>
                        <a:pt x="264" y="0"/>
                      </a:lnTo>
                      <a:lnTo>
                        <a:pt x="262" y="0"/>
                      </a:lnTo>
                      <a:lnTo>
                        <a:pt x="262" y="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79" name="Freeform 613"/>
                <p:cNvSpPr/>
                <p:nvPr/>
              </p:nvSpPr>
              <p:spPr bwMode="auto">
                <a:xfrm>
                  <a:off x="3096" y="7900"/>
                  <a:ext cx="189" cy="155"/>
                </a:xfrm>
                <a:custGeom>
                  <a:avLst/>
                  <a:gdLst/>
                  <a:ahLst/>
                  <a:cxnLst>
                    <a:cxn ang="0">
                      <a:pos x="244" y="1"/>
                    </a:cxn>
                    <a:cxn ang="0">
                      <a:pos x="244" y="1"/>
                    </a:cxn>
                    <a:cxn ang="0">
                      <a:pos x="227" y="18"/>
                    </a:cxn>
                    <a:cxn ang="0">
                      <a:pos x="211" y="36"/>
                    </a:cxn>
                    <a:cxn ang="0">
                      <a:pos x="179" y="73"/>
                    </a:cxn>
                    <a:cxn ang="0">
                      <a:pos x="162" y="90"/>
                    </a:cxn>
                    <a:cxn ang="0">
                      <a:pos x="146" y="108"/>
                    </a:cxn>
                    <a:cxn ang="0">
                      <a:pos x="128" y="125"/>
                    </a:cxn>
                    <a:cxn ang="0">
                      <a:pos x="110" y="141"/>
                    </a:cxn>
                    <a:cxn ang="0">
                      <a:pos x="110" y="141"/>
                    </a:cxn>
                    <a:cxn ang="0">
                      <a:pos x="71" y="172"/>
                    </a:cxn>
                    <a:cxn ang="0">
                      <a:pos x="52" y="188"/>
                    </a:cxn>
                    <a:cxn ang="0">
                      <a:pos x="31" y="202"/>
                    </a:cxn>
                    <a:cxn ang="0">
                      <a:pos x="31" y="202"/>
                    </a:cxn>
                    <a:cxn ang="0">
                      <a:pos x="23" y="208"/>
                    </a:cxn>
                    <a:cxn ang="0">
                      <a:pos x="14" y="213"/>
                    </a:cxn>
                    <a:cxn ang="0">
                      <a:pos x="9" y="217"/>
                    </a:cxn>
                    <a:cxn ang="0">
                      <a:pos x="5" y="222"/>
                    </a:cxn>
                    <a:cxn ang="0">
                      <a:pos x="2" y="226"/>
                    </a:cxn>
                    <a:cxn ang="0">
                      <a:pos x="0" y="230"/>
                    </a:cxn>
                    <a:cxn ang="0">
                      <a:pos x="0" y="230"/>
                    </a:cxn>
                    <a:cxn ang="0">
                      <a:pos x="0" y="232"/>
                    </a:cxn>
                    <a:cxn ang="0">
                      <a:pos x="1" y="234"/>
                    </a:cxn>
                    <a:cxn ang="0">
                      <a:pos x="2" y="235"/>
                    </a:cxn>
                    <a:cxn ang="0">
                      <a:pos x="4" y="236"/>
                    </a:cxn>
                    <a:cxn ang="0">
                      <a:pos x="5" y="236"/>
                    </a:cxn>
                    <a:cxn ang="0">
                      <a:pos x="7" y="236"/>
                    </a:cxn>
                    <a:cxn ang="0">
                      <a:pos x="8" y="234"/>
                    </a:cxn>
                    <a:cxn ang="0">
                      <a:pos x="9" y="233"/>
                    </a:cxn>
                    <a:cxn ang="0">
                      <a:pos x="9" y="233"/>
                    </a:cxn>
                    <a:cxn ang="0">
                      <a:pos x="12" y="228"/>
                    </a:cxn>
                    <a:cxn ang="0">
                      <a:pos x="16" y="224"/>
                    </a:cxn>
                    <a:cxn ang="0">
                      <a:pos x="21" y="220"/>
                    </a:cxn>
                    <a:cxn ang="0">
                      <a:pos x="26" y="215"/>
                    </a:cxn>
                    <a:cxn ang="0">
                      <a:pos x="38" y="207"/>
                    </a:cxn>
                    <a:cxn ang="0">
                      <a:pos x="49" y="201"/>
                    </a:cxn>
                    <a:cxn ang="0">
                      <a:pos x="49" y="201"/>
                    </a:cxn>
                    <a:cxn ang="0">
                      <a:pos x="67" y="185"/>
                    </a:cxn>
                    <a:cxn ang="0">
                      <a:pos x="86" y="171"/>
                    </a:cxn>
                    <a:cxn ang="0">
                      <a:pos x="104" y="158"/>
                    </a:cxn>
                    <a:cxn ang="0">
                      <a:pos x="123" y="142"/>
                    </a:cxn>
                    <a:cxn ang="0">
                      <a:pos x="123" y="142"/>
                    </a:cxn>
                    <a:cxn ang="0">
                      <a:pos x="141" y="127"/>
                    </a:cxn>
                    <a:cxn ang="0">
                      <a:pos x="156" y="109"/>
                    </a:cxn>
                    <a:cxn ang="0">
                      <a:pos x="187" y="74"/>
                    </a:cxn>
                    <a:cxn ang="0">
                      <a:pos x="187" y="74"/>
                    </a:cxn>
                    <a:cxn ang="0">
                      <a:pos x="218" y="40"/>
                    </a:cxn>
                    <a:cxn ang="0">
                      <a:pos x="250" y="7"/>
                    </a:cxn>
                    <a:cxn ang="0">
                      <a:pos x="250" y="7"/>
                    </a:cxn>
                    <a:cxn ang="0">
                      <a:pos x="251" y="6"/>
                    </a:cxn>
                    <a:cxn ang="0">
                      <a:pos x="252" y="4"/>
                    </a:cxn>
                    <a:cxn ang="0">
                      <a:pos x="251" y="2"/>
                    </a:cxn>
                    <a:cxn ang="0">
                      <a:pos x="250" y="1"/>
                    </a:cxn>
                    <a:cxn ang="0">
                      <a:pos x="249" y="0"/>
                    </a:cxn>
                    <a:cxn ang="0">
                      <a:pos x="247" y="0"/>
                    </a:cxn>
                    <a:cxn ang="0">
                      <a:pos x="245" y="0"/>
                    </a:cxn>
                    <a:cxn ang="0">
                      <a:pos x="244" y="1"/>
                    </a:cxn>
                    <a:cxn ang="0">
                      <a:pos x="244" y="1"/>
                    </a:cxn>
                  </a:cxnLst>
                  <a:rect l="0" t="0" r="r" b="b"/>
                  <a:pathLst>
                    <a:path w="252" h="236">
                      <a:moveTo>
                        <a:pt x="244" y="1"/>
                      </a:moveTo>
                      <a:lnTo>
                        <a:pt x="244" y="1"/>
                      </a:lnTo>
                      <a:lnTo>
                        <a:pt x="227" y="18"/>
                      </a:lnTo>
                      <a:lnTo>
                        <a:pt x="211" y="36"/>
                      </a:lnTo>
                      <a:lnTo>
                        <a:pt x="179" y="73"/>
                      </a:lnTo>
                      <a:lnTo>
                        <a:pt x="162" y="90"/>
                      </a:lnTo>
                      <a:lnTo>
                        <a:pt x="146" y="108"/>
                      </a:lnTo>
                      <a:lnTo>
                        <a:pt x="128" y="125"/>
                      </a:lnTo>
                      <a:lnTo>
                        <a:pt x="110" y="141"/>
                      </a:lnTo>
                      <a:lnTo>
                        <a:pt x="110" y="141"/>
                      </a:lnTo>
                      <a:lnTo>
                        <a:pt x="71" y="172"/>
                      </a:lnTo>
                      <a:lnTo>
                        <a:pt x="52" y="188"/>
                      </a:lnTo>
                      <a:lnTo>
                        <a:pt x="31" y="202"/>
                      </a:lnTo>
                      <a:lnTo>
                        <a:pt x="31" y="202"/>
                      </a:lnTo>
                      <a:lnTo>
                        <a:pt x="23" y="208"/>
                      </a:lnTo>
                      <a:lnTo>
                        <a:pt x="14" y="213"/>
                      </a:lnTo>
                      <a:lnTo>
                        <a:pt x="9" y="217"/>
                      </a:lnTo>
                      <a:lnTo>
                        <a:pt x="5" y="222"/>
                      </a:lnTo>
                      <a:lnTo>
                        <a:pt x="2" y="226"/>
                      </a:lnTo>
                      <a:lnTo>
                        <a:pt x="0" y="230"/>
                      </a:lnTo>
                      <a:lnTo>
                        <a:pt x="0" y="230"/>
                      </a:lnTo>
                      <a:lnTo>
                        <a:pt x="0" y="232"/>
                      </a:lnTo>
                      <a:lnTo>
                        <a:pt x="1" y="234"/>
                      </a:lnTo>
                      <a:lnTo>
                        <a:pt x="2" y="235"/>
                      </a:lnTo>
                      <a:lnTo>
                        <a:pt x="4" y="236"/>
                      </a:lnTo>
                      <a:lnTo>
                        <a:pt x="5" y="236"/>
                      </a:lnTo>
                      <a:lnTo>
                        <a:pt x="7" y="236"/>
                      </a:lnTo>
                      <a:lnTo>
                        <a:pt x="8" y="234"/>
                      </a:lnTo>
                      <a:lnTo>
                        <a:pt x="9" y="233"/>
                      </a:lnTo>
                      <a:lnTo>
                        <a:pt x="9" y="233"/>
                      </a:lnTo>
                      <a:lnTo>
                        <a:pt x="12" y="228"/>
                      </a:lnTo>
                      <a:lnTo>
                        <a:pt x="16" y="224"/>
                      </a:lnTo>
                      <a:lnTo>
                        <a:pt x="21" y="220"/>
                      </a:lnTo>
                      <a:lnTo>
                        <a:pt x="26" y="215"/>
                      </a:lnTo>
                      <a:lnTo>
                        <a:pt x="38" y="207"/>
                      </a:lnTo>
                      <a:lnTo>
                        <a:pt x="49" y="201"/>
                      </a:lnTo>
                      <a:lnTo>
                        <a:pt x="49" y="201"/>
                      </a:lnTo>
                      <a:lnTo>
                        <a:pt x="67" y="185"/>
                      </a:lnTo>
                      <a:lnTo>
                        <a:pt x="86" y="171"/>
                      </a:lnTo>
                      <a:lnTo>
                        <a:pt x="104" y="158"/>
                      </a:lnTo>
                      <a:lnTo>
                        <a:pt x="123" y="142"/>
                      </a:lnTo>
                      <a:lnTo>
                        <a:pt x="123" y="142"/>
                      </a:lnTo>
                      <a:lnTo>
                        <a:pt x="141" y="127"/>
                      </a:lnTo>
                      <a:lnTo>
                        <a:pt x="156" y="109"/>
                      </a:lnTo>
                      <a:lnTo>
                        <a:pt x="187" y="74"/>
                      </a:lnTo>
                      <a:lnTo>
                        <a:pt x="187" y="74"/>
                      </a:lnTo>
                      <a:lnTo>
                        <a:pt x="218" y="40"/>
                      </a:lnTo>
                      <a:lnTo>
                        <a:pt x="250" y="7"/>
                      </a:lnTo>
                      <a:lnTo>
                        <a:pt x="250" y="7"/>
                      </a:lnTo>
                      <a:lnTo>
                        <a:pt x="251" y="6"/>
                      </a:lnTo>
                      <a:lnTo>
                        <a:pt x="252" y="4"/>
                      </a:lnTo>
                      <a:lnTo>
                        <a:pt x="251" y="2"/>
                      </a:lnTo>
                      <a:lnTo>
                        <a:pt x="250" y="1"/>
                      </a:lnTo>
                      <a:lnTo>
                        <a:pt x="249" y="0"/>
                      </a:lnTo>
                      <a:lnTo>
                        <a:pt x="247" y="0"/>
                      </a:lnTo>
                      <a:lnTo>
                        <a:pt x="245" y="0"/>
                      </a:lnTo>
                      <a:lnTo>
                        <a:pt x="244" y="1"/>
                      </a:lnTo>
                      <a:lnTo>
                        <a:pt x="244"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81" name="Freeform 614"/>
                <p:cNvSpPr/>
                <p:nvPr/>
              </p:nvSpPr>
              <p:spPr bwMode="auto">
                <a:xfrm>
                  <a:off x="3107" y="7962"/>
                  <a:ext cx="180" cy="145"/>
                </a:xfrm>
                <a:custGeom>
                  <a:avLst/>
                  <a:gdLst/>
                  <a:ahLst/>
                  <a:cxnLst>
                    <a:cxn ang="0">
                      <a:pos x="234" y="1"/>
                    </a:cxn>
                    <a:cxn ang="0">
                      <a:pos x="234" y="1"/>
                    </a:cxn>
                    <a:cxn ang="0">
                      <a:pos x="220" y="12"/>
                    </a:cxn>
                    <a:cxn ang="0">
                      <a:pos x="205" y="23"/>
                    </a:cxn>
                    <a:cxn ang="0">
                      <a:pos x="191" y="35"/>
                    </a:cxn>
                    <a:cxn ang="0">
                      <a:pos x="177" y="47"/>
                    </a:cxn>
                    <a:cxn ang="0">
                      <a:pos x="151" y="73"/>
                    </a:cxn>
                    <a:cxn ang="0">
                      <a:pos x="126" y="100"/>
                    </a:cxn>
                    <a:cxn ang="0">
                      <a:pos x="126" y="100"/>
                    </a:cxn>
                    <a:cxn ang="0">
                      <a:pos x="110" y="114"/>
                    </a:cxn>
                    <a:cxn ang="0">
                      <a:pos x="96" y="128"/>
                    </a:cxn>
                    <a:cxn ang="0">
                      <a:pos x="64" y="156"/>
                    </a:cxn>
                    <a:cxn ang="0">
                      <a:pos x="32" y="182"/>
                    </a:cxn>
                    <a:cxn ang="0">
                      <a:pos x="16" y="196"/>
                    </a:cxn>
                    <a:cxn ang="0">
                      <a:pos x="1" y="210"/>
                    </a:cxn>
                    <a:cxn ang="0">
                      <a:pos x="1" y="210"/>
                    </a:cxn>
                    <a:cxn ang="0">
                      <a:pos x="0" y="212"/>
                    </a:cxn>
                    <a:cxn ang="0">
                      <a:pos x="0" y="215"/>
                    </a:cxn>
                    <a:cxn ang="0">
                      <a:pos x="2" y="217"/>
                    </a:cxn>
                    <a:cxn ang="0">
                      <a:pos x="5" y="219"/>
                    </a:cxn>
                    <a:cxn ang="0">
                      <a:pos x="9" y="219"/>
                    </a:cxn>
                    <a:cxn ang="0">
                      <a:pos x="9" y="219"/>
                    </a:cxn>
                    <a:cxn ang="0">
                      <a:pos x="12" y="217"/>
                    </a:cxn>
                    <a:cxn ang="0">
                      <a:pos x="13" y="215"/>
                    </a:cxn>
                    <a:cxn ang="0">
                      <a:pos x="14" y="213"/>
                    </a:cxn>
                    <a:cxn ang="0">
                      <a:pos x="13" y="211"/>
                    </a:cxn>
                    <a:cxn ang="0">
                      <a:pos x="13" y="211"/>
                    </a:cxn>
                    <a:cxn ang="0">
                      <a:pos x="40" y="188"/>
                    </a:cxn>
                    <a:cxn ang="0">
                      <a:pos x="67" y="165"/>
                    </a:cxn>
                    <a:cxn ang="0">
                      <a:pos x="94" y="142"/>
                    </a:cxn>
                    <a:cxn ang="0">
                      <a:pos x="120" y="118"/>
                    </a:cxn>
                    <a:cxn ang="0">
                      <a:pos x="120" y="118"/>
                    </a:cxn>
                    <a:cxn ang="0">
                      <a:pos x="149" y="89"/>
                    </a:cxn>
                    <a:cxn ang="0">
                      <a:pos x="177" y="62"/>
                    </a:cxn>
                    <a:cxn ang="0">
                      <a:pos x="192" y="47"/>
                    </a:cxn>
                    <a:cxn ang="0">
                      <a:pos x="207" y="34"/>
                    </a:cxn>
                    <a:cxn ang="0">
                      <a:pos x="223" y="21"/>
                    </a:cxn>
                    <a:cxn ang="0">
                      <a:pos x="239" y="9"/>
                    </a:cxn>
                    <a:cxn ang="0">
                      <a:pos x="239" y="9"/>
                    </a:cxn>
                    <a:cxn ang="0">
                      <a:pos x="240" y="8"/>
                    </a:cxn>
                    <a:cxn ang="0">
                      <a:pos x="241" y="6"/>
                    </a:cxn>
                    <a:cxn ang="0">
                      <a:pos x="241" y="4"/>
                    </a:cxn>
                    <a:cxn ang="0">
                      <a:pos x="240" y="2"/>
                    </a:cxn>
                    <a:cxn ang="0">
                      <a:pos x="239" y="1"/>
                    </a:cxn>
                    <a:cxn ang="0">
                      <a:pos x="238" y="0"/>
                    </a:cxn>
                    <a:cxn ang="0">
                      <a:pos x="236" y="0"/>
                    </a:cxn>
                    <a:cxn ang="0">
                      <a:pos x="234" y="1"/>
                    </a:cxn>
                    <a:cxn ang="0">
                      <a:pos x="234" y="1"/>
                    </a:cxn>
                  </a:cxnLst>
                  <a:rect l="0" t="0" r="r" b="b"/>
                  <a:pathLst>
                    <a:path w="241" h="219">
                      <a:moveTo>
                        <a:pt x="234" y="1"/>
                      </a:moveTo>
                      <a:lnTo>
                        <a:pt x="234" y="1"/>
                      </a:lnTo>
                      <a:lnTo>
                        <a:pt x="220" y="12"/>
                      </a:lnTo>
                      <a:lnTo>
                        <a:pt x="205" y="23"/>
                      </a:lnTo>
                      <a:lnTo>
                        <a:pt x="191" y="35"/>
                      </a:lnTo>
                      <a:lnTo>
                        <a:pt x="177" y="47"/>
                      </a:lnTo>
                      <a:lnTo>
                        <a:pt x="151" y="73"/>
                      </a:lnTo>
                      <a:lnTo>
                        <a:pt x="126" y="100"/>
                      </a:lnTo>
                      <a:lnTo>
                        <a:pt x="126" y="100"/>
                      </a:lnTo>
                      <a:lnTo>
                        <a:pt x="110" y="114"/>
                      </a:lnTo>
                      <a:lnTo>
                        <a:pt x="96" y="128"/>
                      </a:lnTo>
                      <a:lnTo>
                        <a:pt x="64" y="156"/>
                      </a:lnTo>
                      <a:lnTo>
                        <a:pt x="32" y="182"/>
                      </a:lnTo>
                      <a:lnTo>
                        <a:pt x="16" y="196"/>
                      </a:lnTo>
                      <a:lnTo>
                        <a:pt x="1" y="210"/>
                      </a:lnTo>
                      <a:lnTo>
                        <a:pt x="1" y="210"/>
                      </a:lnTo>
                      <a:lnTo>
                        <a:pt x="0" y="212"/>
                      </a:lnTo>
                      <a:lnTo>
                        <a:pt x="0" y="215"/>
                      </a:lnTo>
                      <a:lnTo>
                        <a:pt x="2" y="217"/>
                      </a:lnTo>
                      <a:lnTo>
                        <a:pt x="5" y="219"/>
                      </a:lnTo>
                      <a:lnTo>
                        <a:pt x="9" y="219"/>
                      </a:lnTo>
                      <a:lnTo>
                        <a:pt x="9" y="219"/>
                      </a:lnTo>
                      <a:lnTo>
                        <a:pt x="12" y="217"/>
                      </a:lnTo>
                      <a:lnTo>
                        <a:pt x="13" y="215"/>
                      </a:lnTo>
                      <a:lnTo>
                        <a:pt x="14" y="213"/>
                      </a:lnTo>
                      <a:lnTo>
                        <a:pt x="13" y="211"/>
                      </a:lnTo>
                      <a:lnTo>
                        <a:pt x="13" y="211"/>
                      </a:lnTo>
                      <a:lnTo>
                        <a:pt x="40" y="188"/>
                      </a:lnTo>
                      <a:lnTo>
                        <a:pt x="67" y="165"/>
                      </a:lnTo>
                      <a:lnTo>
                        <a:pt x="94" y="142"/>
                      </a:lnTo>
                      <a:lnTo>
                        <a:pt x="120" y="118"/>
                      </a:lnTo>
                      <a:lnTo>
                        <a:pt x="120" y="118"/>
                      </a:lnTo>
                      <a:lnTo>
                        <a:pt x="149" y="89"/>
                      </a:lnTo>
                      <a:lnTo>
                        <a:pt x="177" y="62"/>
                      </a:lnTo>
                      <a:lnTo>
                        <a:pt x="192" y="47"/>
                      </a:lnTo>
                      <a:lnTo>
                        <a:pt x="207" y="34"/>
                      </a:lnTo>
                      <a:lnTo>
                        <a:pt x="223" y="21"/>
                      </a:lnTo>
                      <a:lnTo>
                        <a:pt x="239" y="9"/>
                      </a:lnTo>
                      <a:lnTo>
                        <a:pt x="239" y="9"/>
                      </a:lnTo>
                      <a:lnTo>
                        <a:pt x="240" y="8"/>
                      </a:lnTo>
                      <a:lnTo>
                        <a:pt x="241" y="6"/>
                      </a:lnTo>
                      <a:lnTo>
                        <a:pt x="241" y="4"/>
                      </a:lnTo>
                      <a:lnTo>
                        <a:pt x="240" y="2"/>
                      </a:lnTo>
                      <a:lnTo>
                        <a:pt x="239" y="1"/>
                      </a:lnTo>
                      <a:lnTo>
                        <a:pt x="238" y="0"/>
                      </a:lnTo>
                      <a:lnTo>
                        <a:pt x="236" y="0"/>
                      </a:lnTo>
                      <a:lnTo>
                        <a:pt x="234" y="1"/>
                      </a:lnTo>
                      <a:lnTo>
                        <a:pt x="234"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83" name="Freeform 615"/>
                <p:cNvSpPr/>
                <p:nvPr/>
              </p:nvSpPr>
              <p:spPr bwMode="auto">
                <a:xfrm>
                  <a:off x="3085" y="8026"/>
                  <a:ext cx="169" cy="147"/>
                </a:xfrm>
                <a:custGeom>
                  <a:avLst/>
                  <a:gdLst/>
                  <a:ahLst/>
                  <a:cxnLst>
                    <a:cxn ang="0">
                      <a:pos x="216" y="1"/>
                    </a:cxn>
                    <a:cxn ang="0">
                      <a:pos x="203" y="9"/>
                    </a:cxn>
                    <a:cxn ang="0">
                      <a:pos x="193" y="19"/>
                    </a:cxn>
                    <a:cxn ang="0">
                      <a:pos x="173" y="43"/>
                    </a:cxn>
                    <a:cxn ang="0">
                      <a:pos x="159" y="58"/>
                    </a:cxn>
                    <a:cxn ang="0">
                      <a:pos x="129" y="91"/>
                    </a:cxn>
                    <a:cxn ang="0">
                      <a:pos x="48" y="173"/>
                    </a:cxn>
                    <a:cxn ang="0">
                      <a:pos x="37" y="182"/>
                    </a:cxn>
                    <a:cxn ang="0">
                      <a:pos x="15" y="200"/>
                    </a:cxn>
                    <a:cxn ang="0">
                      <a:pos x="5" y="209"/>
                    </a:cxn>
                    <a:cxn ang="0">
                      <a:pos x="3" y="212"/>
                    </a:cxn>
                    <a:cxn ang="0">
                      <a:pos x="1" y="216"/>
                    </a:cxn>
                    <a:cxn ang="0">
                      <a:pos x="1" y="220"/>
                    </a:cxn>
                    <a:cxn ang="0">
                      <a:pos x="6" y="223"/>
                    </a:cxn>
                    <a:cxn ang="0">
                      <a:pos x="9" y="221"/>
                    </a:cxn>
                    <a:cxn ang="0">
                      <a:pos x="11" y="218"/>
                    </a:cxn>
                    <a:cxn ang="0">
                      <a:pos x="11" y="218"/>
                    </a:cxn>
                    <a:cxn ang="0">
                      <a:pos x="14" y="216"/>
                    </a:cxn>
                    <a:cxn ang="0">
                      <a:pos x="14" y="213"/>
                    </a:cxn>
                    <a:cxn ang="0">
                      <a:pos x="34" y="196"/>
                    </a:cxn>
                    <a:cxn ang="0">
                      <a:pos x="54" y="179"/>
                    </a:cxn>
                    <a:cxn ang="0">
                      <a:pos x="113" y="120"/>
                    </a:cxn>
                    <a:cxn ang="0">
                      <a:pos x="141" y="91"/>
                    </a:cxn>
                    <a:cxn ang="0">
                      <a:pos x="168" y="63"/>
                    </a:cxn>
                    <a:cxn ang="0">
                      <a:pos x="189" y="43"/>
                    </a:cxn>
                    <a:cxn ang="0">
                      <a:pos x="194" y="36"/>
                    </a:cxn>
                    <a:cxn ang="0">
                      <a:pos x="205" y="19"/>
                    </a:cxn>
                    <a:cxn ang="0">
                      <a:pos x="221" y="9"/>
                    </a:cxn>
                    <a:cxn ang="0">
                      <a:pos x="223" y="8"/>
                    </a:cxn>
                    <a:cxn ang="0">
                      <a:pos x="223" y="5"/>
                    </a:cxn>
                    <a:cxn ang="0">
                      <a:pos x="220" y="1"/>
                    </a:cxn>
                    <a:cxn ang="0">
                      <a:pos x="216" y="1"/>
                    </a:cxn>
                  </a:cxnLst>
                  <a:rect l="0" t="0" r="r" b="b"/>
                  <a:pathLst>
                    <a:path w="223" h="223">
                      <a:moveTo>
                        <a:pt x="216" y="1"/>
                      </a:moveTo>
                      <a:lnTo>
                        <a:pt x="216" y="1"/>
                      </a:lnTo>
                      <a:lnTo>
                        <a:pt x="209" y="4"/>
                      </a:lnTo>
                      <a:lnTo>
                        <a:pt x="203" y="9"/>
                      </a:lnTo>
                      <a:lnTo>
                        <a:pt x="198" y="14"/>
                      </a:lnTo>
                      <a:lnTo>
                        <a:pt x="193" y="19"/>
                      </a:lnTo>
                      <a:lnTo>
                        <a:pt x="184" y="31"/>
                      </a:lnTo>
                      <a:lnTo>
                        <a:pt x="173" y="43"/>
                      </a:lnTo>
                      <a:lnTo>
                        <a:pt x="173" y="43"/>
                      </a:lnTo>
                      <a:lnTo>
                        <a:pt x="159" y="58"/>
                      </a:lnTo>
                      <a:lnTo>
                        <a:pt x="143" y="75"/>
                      </a:lnTo>
                      <a:lnTo>
                        <a:pt x="129" y="91"/>
                      </a:lnTo>
                      <a:lnTo>
                        <a:pt x="113" y="107"/>
                      </a:lnTo>
                      <a:lnTo>
                        <a:pt x="48" y="173"/>
                      </a:lnTo>
                      <a:lnTo>
                        <a:pt x="48" y="173"/>
                      </a:lnTo>
                      <a:lnTo>
                        <a:pt x="37" y="182"/>
                      </a:lnTo>
                      <a:lnTo>
                        <a:pt x="27" y="191"/>
                      </a:lnTo>
                      <a:lnTo>
                        <a:pt x="15" y="200"/>
                      </a:lnTo>
                      <a:lnTo>
                        <a:pt x="10" y="204"/>
                      </a:lnTo>
                      <a:lnTo>
                        <a:pt x="5" y="209"/>
                      </a:lnTo>
                      <a:lnTo>
                        <a:pt x="5" y="209"/>
                      </a:lnTo>
                      <a:lnTo>
                        <a:pt x="3" y="212"/>
                      </a:lnTo>
                      <a:lnTo>
                        <a:pt x="1" y="216"/>
                      </a:lnTo>
                      <a:lnTo>
                        <a:pt x="1" y="216"/>
                      </a:lnTo>
                      <a:lnTo>
                        <a:pt x="0" y="219"/>
                      </a:lnTo>
                      <a:lnTo>
                        <a:pt x="1" y="220"/>
                      </a:lnTo>
                      <a:lnTo>
                        <a:pt x="3" y="222"/>
                      </a:lnTo>
                      <a:lnTo>
                        <a:pt x="6" y="223"/>
                      </a:lnTo>
                      <a:lnTo>
                        <a:pt x="8" y="222"/>
                      </a:lnTo>
                      <a:lnTo>
                        <a:pt x="9" y="221"/>
                      </a:lnTo>
                      <a:lnTo>
                        <a:pt x="9" y="221"/>
                      </a:lnTo>
                      <a:lnTo>
                        <a:pt x="11" y="218"/>
                      </a:lnTo>
                      <a:lnTo>
                        <a:pt x="11" y="218"/>
                      </a:lnTo>
                      <a:lnTo>
                        <a:pt x="11" y="218"/>
                      </a:lnTo>
                      <a:lnTo>
                        <a:pt x="12" y="218"/>
                      </a:lnTo>
                      <a:lnTo>
                        <a:pt x="14" y="216"/>
                      </a:lnTo>
                      <a:lnTo>
                        <a:pt x="14" y="213"/>
                      </a:lnTo>
                      <a:lnTo>
                        <a:pt x="14" y="213"/>
                      </a:lnTo>
                      <a:lnTo>
                        <a:pt x="23" y="204"/>
                      </a:lnTo>
                      <a:lnTo>
                        <a:pt x="34" y="196"/>
                      </a:lnTo>
                      <a:lnTo>
                        <a:pt x="45" y="189"/>
                      </a:lnTo>
                      <a:lnTo>
                        <a:pt x="54" y="179"/>
                      </a:lnTo>
                      <a:lnTo>
                        <a:pt x="113" y="120"/>
                      </a:lnTo>
                      <a:lnTo>
                        <a:pt x="113" y="120"/>
                      </a:lnTo>
                      <a:lnTo>
                        <a:pt x="128" y="106"/>
                      </a:lnTo>
                      <a:lnTo>
                        <a:pt x="141" y="91"/>
                      </a:lnTo>
                      <a:lnTo>
                        <a:pt x="168" y="63"/>
                      </a:lnTo>
                      <a:lnTo>
                        <a:pt x="168" y="63"/>
                      </a:lnTo>
                      <a:lnTo>
                        <a:pt x="181" y="49"/>
                      </a:lnTo>
                      <a:lnTo>
                        <a:pt x="189" y="43"/>
                      </a:lnTo>
                      <a:lnTo>
                        <a:pt x="194" y="36"/>
                      </a:lnTo>
                      <a:lnTo>
                        <a:pt x="194" y="36"/>
                      </a:lnTo>
                      <a:lnTo>
                        <a:pt x="199" y="26"/>
                      </a:lnTo>
                      <a:lnTo>
                        <a:pt x="205" y="19"/>
                      </a:lnTo>
                      <a:lnTo>
                        <a:pt x="212" y="13"/>
                      </a:lnTo>
                      <a:lnTo>
                        <a:pt x="221" y="9"/>
                      </a:lnTo>
                      <a:lnTo>
                        <a:pt x="221" y="9"/>
                      </a:lnTo>
                      <a:lnTo>
                        <a:pt x="223" y="8"/>
                      </a:lnTo>
                      <a:lnTo>
                        <a:pt x="223" y="6"/>
                      </a:lnTo>
                      <a:lnTo>
                        <a:pt x="223" y="5"/>
                      </a:lnTo>
                      <a:lnTo>
                        <a:pt x="223" y="3"/>
                      </a:lnTo>
                      <a:lnTo>
                        <a:pt x="220" y="1"/>
                      </a:lnTo>
                      <a:lnTo>
                        <a:pt x="218" y="0"/>
                      </a:lnTo>
                      <a:lnTo>
                        <a:pt x="216" y="1"/>
                      </a:lnTo>
                      <a:lnTo>
                        <a:pt x="216"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84" name="Freeform 616"/>
                <p:cNvSpPr/>
                <p:nvPr/>
              </p:nvSpPr>
              <p:spPr bwMode="auto">
                <a:xfrm>
                  <a:off x="3107" y="8075"/>
                  <a:ext cx="173" cy="153"/>
                </a:xfrm>
                <a:custGeom>
                  <a:avLst/>
                  <a:gdLst/>
                  <a:ahLst/>
                  <a:cxnLst>
                    <a:cxn ang="0">
                      <a:pos x="223" y="2"/>
                    </a:cxn>
                    <a:cxn ang="0">
                      <a:pos x="223" y="2"/>
                    </a:cxn>
                    <a:cxn ang="0">
                      <a:pos x="221" y="5"/>
                    </a:cxn>
                    <a:cxn ang="0">
                      <a:pos x="218" y="8"/>
                    </a:cxn>
                    <a:cxn ang="0">
                      <a:pos x="211" y="12"/>
                    </a:cxn>
                    <a:cxn ang="0">
                      <a:pos x="205" y="15"/>
                    </a:cxn>
                    <a:cxn ang="0">
                      <a:pos x="203" y="18"/>
                    </a:cxn>
                    <a:cxn ang="0">
                      <a:pos x="200" y="20"/>
                    </a:cxn>
                    <a:cxn ang="0">
                      <a:pos x="200" y="20"/>
                    </a:cxn>
                    <a:cxn ang="0">
                      <a:pos x="178" y="50"/>
                    </a:cxn>
                    <a:cxn ang="0">
                      <a:pos x="178" y="50"/>
                    </a:cxn>
                    <a:cxn ang="0">
                      <a:pos x="164" y="69"/>
                    </a:cxn>
                    <a:cxn ang="0">
                      <a:pos x="149" y="87"/>
                    </a:cxn>
                    <a:cxn ang="0">
                      <a:pos x="133" y="104"/>
                    </a:cxn>
                    <a:cxn ang="0">
                      <a:pos x="115" y="121"/>
                    </a:cxn>
                    <a:cxn ang="0">
                      <a:pos x="115" y="121"/>
                    </a:cxn>
                    <a:cxn ang="0">
                      <a:pos x="86" y="146"/>
                    </a:cxn>
                    <a:cxn ang="0">
                      <a:pos x="56" y="170"/>
                    </a:cxn>
                    <a:cxn ang="0">
                      <a:pos x="41" y="183"/>
                    </a:cxn>
                    <a:cxn ang="0">
                      <a:pos x="27" y="195"/>
                    </a:cxn>
                    <a:cxn ang="0">
                      <a:pos x="14" y="210"/>
                    </a:cxn>
                    <a:cxn ang="0">
                      <a:pos x="1" y="224"/>
                    </a:cxn>
                    <a:cxn ang="0">
                      <a:pos x="1" y="224"/>
                    </a:cxn>
                    <a:cxn ang="0">
                      <a:pos x="0" y="225"/>
                    </a:cxn>
                    <a:cxn ang="0">
                      <a:pos x="0" y="227"/>
                    </a:cxn>
                    <a:cxn ang="0">
                      <a:pos x="2" y="230"/>
                    </a:cxn>
                    <a:cxn ang="0">
                      <a:pos x="3" y="231"/>
                    </a:cxn>
                    <a:cxn ang="0">
                      <a:pos x="5" y="232"/>
                    </a:cxn>
                    <a:cxn ang="0">
                      <a:pos x="6" y="231"/>
                    </a:cxn>
                    <a:cxn ang="0">
                      <a:pos x="8" y="230"/>
                    </a:cxn>
                    <a:cxn ang="0">
                      <a:pos x="8" y="230"/>
                    </a:cxn>
                    <a:cxn ang="0">
                      <a:pos x="21" y="215"/>
                    </a:cxn>
                    <a:cxn ang="0">
                      <a:pos x="35" y="200"/>
                    </a:cxn>
                    <a:cxn ang="0">
                      <a:pos x="50" y="187"/>
                    </a:cxn>
                    <a:cxn ang="0">
                      <a:pos x="66" y="174"/>
                    </a:cxn>
                    <a:cxn ang="0">
                      <a:pos x="98" y="148"/>
                    </a:cxn>
                    <a:cxn ang="0">
                      <a:pos x="129" y="122"/>
                    </a:cxn>
                    <a:cxn ang="0">
                      <a:pos x="129" y="122"/>
                    </a:cxn>
                    <a:cxn ang="0">
                      <a:pos x="144" y="107"/>
                    </a:cxn>
                    <a:cxn ang="0">
                      <a:pos x="158" y="93"/>
                    </a:cxn>
                    <a:cxn ang="0">
                      <a:pos x="170" y="77"/>
                    </a:cxn>
                    <a:cxn ang="0">
                      <a:pos x="181" y="61"/>
                    </a:cxn>
                    <a:cxn ang="0">
                      <a:pos x="181" y="61"/>
                    </a:cxn>
                    <a:cxn ang="0">
                      <a:pos x="189" y="51"/>
                    </a:cxn>
                    <a:cxn ang="0">
                      <a:pos x="197" y="39"/>
                    </a:cxn>
                    <a:cxn ang="0">
                      <a:pos x="206" y="29"/>
                    </a:cxn>
                    <a:cxn ang="0">
                      <a:pos x="211" y="25"/>
                    </a:cxn>
                    <a:cxn ang="0">
                      <a:pos x="217" y="22"/>
                    </a:cxn>
                    <a:cxn ang="0">
                      <a:pos x="217" y="22"/>
                    </a:cxn>
                    <a:cxn ang="0">
                      <a:pos x="222" y="19"/>
                    </a:cxn>
                    <a:cxn ang="0">
                      <a:pos x="225" y="14"/>
                    </a:cxn>
                    <a:cxn ang="0">
                      <a:pos x="231" y="7"/>
                    </a:cxn>
                    <a:cxn ang="0">
                      <a:pos x="231" y="7"/>
                    </a:cxn>
                    <a:cxn ang="0">
                      <a:pos x="232" y="5"/>
                    </a:cxn>
                    <a:cxn ang="0">
                      <a:pos x="232" y="3"/>
                    </a:cxn>
                    <a:cxn ang="0">
                      <a:pos x="231" y="2"/>
                    </a:cxn>
                    <a:cxn ang="0">
                      <a:pos x="230" y="1"/>
                    </a:cxn>
                    <a:cxn ang="0">
                      <a:pos x="228" y="0"/>
                    </a:cxn>
                    <a:cxn ang="0">
                      <a:pos x="226" y="0"/>
                    </a:cxn>
                    <a:cxn ang="0">
                      <a:pos x="225" y="0"/>
                    </a:cxn>
                    <a:cxn ang="0">
                      <a:pos x="223" y="2"/>
                    </a:cxn>
                    <a:cxn ang="0">
                      <a:pos x="223" y="2"/>
                    </a:cxn>
                  </a:cxnLst>
                  <a:rect l="0" t="0" r="r" b="b"/>
                  <a:pathLst>
                    <a:path w="232" h="232">
                      <a:moveTo>
                        <a:pt x="223" y="2"/>
                      </a:moveTo>
                      <a:lnTo>
                        <a:pt x="223" y="2"/>
                      </a:lnTo>
                      <a:lnTo>
                        <a:pt x="221" y="5"/>
                      </a:lnTo>
                      <a:lnTo>
                        <a:pt x="218" y="8"/>
                      </a:lnTo>
                      <a:lnTo>
                        <a:pt x="211" y="12"/>
                      </a:lnTo>
                      <a:lnTo>
                        <a:pt x="205" y="15"/>
                      </a:lnTo>
                      <a:lnTo>
                        <a:pt x="203" y="18"/>
                      </a:lnTo>
                      <a:lnTo>
                        <a:pt x="200" y="20"/>
                      </a:lnTo>
                      <a:lnTo>
                        <a:pt x="200" y="20"/>
                      </a:lnTo>
                      <a:lnTo>
                        <a:pt x="178" y="50"/>
                      </a:lnTo>
                      <a:lnTo>
                        <a:pt x="178" y="50"/>
                      </a:lnTo>
                      <a:lnTo>
                        <a:pt x="164" y="69"/>
                      </a:lnTo>
                      <a:lnTo>
                        <a:pt x="149" y="87"/>
                      </a:lnTo>
                      <a:lnTo>
                        <a:pt x="133" y="104"/>
                      </a:lnTo>
                      <a:lnTo>
                        <a:pt x="115" y="121"/>
                      </a:lnTo>
                      <a:lnTo>
                        <a:pt x="115" y="121"/>
                      </a:lnTo>
                      <a:lnTo>
                        <a:pt x="86" y="146"/>
                      </a:lnTo>
                      <a:lnTo>
                        <a:pt x="56" y="170"/>
                      </a:lnTo>
                      <a:lnTo>
                        <a:pt x="41" y="183"/>
                      </a:lnTo>
                      <a:lnTo>
                        <a:pt x="27" y="195"/>
                      </a:lnTo>
                      <a:lnTo>
                        <a:pt x="14" y="210"/>
                      </a:lnTo>
                      <a:lnTo>
                        <a:pt x="1" y="224"/>
                      </a:lnTo>
                      <a:lnTo>
                        <a:pt x="1" y="224"/>
                      </a:lnTo>
                      <a:lnTo>
                        <a:pt x="0" y="225"/>
                      </a:lnTo>
                      <a:lnTo>
                        <a:pt x="0" y="227"/>
                      </a:lnTo>
                      <a:lnTo>
                        <a:pt x="2" y="230"/>
                      </a:lnTo>
                      <a:lnTo>
                        <a:pt x="3" y="231"/>
                      </a:lnTo>
                      <a:lnTo>
                        <a:pt x="5" y="232"/>
                      </a:lnTo>
                      <a:lnTo>
                        <a:pt x="6" y="231"/>
                      </a:lnTo>
                      <a:lnTo>
                        <a:pt x="8" y="230"/>
                      </a:lnTo>
                      <a:lnTo>
                        <a:pt x="8" y="230"/>
                      </a:lnTo>
                      <a:lnTo>
                        <a:pt x="21" y="215"/>
                      </a:lnTo>
                      <a:lnTo>
                        <a:pt x="35" y="200"/>
                      </a:lnTo>
                      <a:lnTo>
                        <a:pt x="50" y="187"/>
                      </a:lnTo>
                      <a:lnTo>
                        <a:pt x="66" y="174"/>
                      </a:lnTo>
                      <a:lnTo>
                        <a:pt x="98" y="148"/>
                      </a:lnTo>
                      <a:lnTo>
                        <a:pt x="129" y="122"/>
                      </a:lnTo>
                      <a:lnTo>
                        <a:pt x="129" y="122"/>
                      </a:lnTo>
                      <a:lnTo>
                        <a:pt x="144" y="107"/>
                      </a:lnTo>
                      <a:lnTo>
                        <a:pt x="158" y="93"/>
                      </a:lnTo>
                      <a:lnTo>
                        <a:pt x="170" y="77"/>
                      </a:lnTo>
                      <a:lnTo>
                        <a:pt x="181" y="61"/>
                      </a:lnTo>
                      <a:lnTo>
                        <a:pt x="181" y="61"/>
                      </a:lnTo>
                      <a:lnTo>
                        <a:pt x="189" y="51"/>
                      </a:lnTo>
                      <a:lnTo>
                        <a:pt x="197" y="39"/>
                      </a:lnTo>
                      <a:lnTo>
                        <a:pt x="206" y="29"/>
                      </a:lnTo>
                      <a:lnTo>
                        <a:pt x="211" y="25"/>
                      </a:lnTo>
                      <a:lnTo>
                        <a:pt x="217" y="22"/>
                      </a:lnTo>
                      <a:lnTo>
                        <a:pt x="217" y="22"/>
                      </a:lnTo>
                      <a:lnTo>
                        <a:pt x="222" y="19"/>
                      </a:lnTo>
                      <a:lnTo>
                        <a:pt x="225" y="14"/>
                      </a:lnTo>
                      <a:lnTo>
                        <a:pt x="231" y="7"/>
                      </a:lnTo>
                      <a:lnTo>
                        <a:pt x="231" y="7"/>
                      </a:lnTo>
                      <a:lnTo>
                        <a:pt x="232" y="5"/>
                      </a:lnTo>
                      <a:lnTo>
                        <a:pt x="232" y="3"/>
                      </a:lnTo>
                      <a:lnTo>
                        <a:pt x="231" y="2"/>
                      </a:lnTo>
                      <a:lnTo>
                        <a:pt x="230" y="1"/>
                      </a:lnTo>
                      <a:lnTo>
                        <a:pt x="228" y="0"/>
                      </a:lnTo>
                      <a:lnTo>
                        <a:pt x="226" y="0"/>
                      </a:lnTo>
                      <a:lnTo>
                        <a:pt x="225" y="0"/>
                      </a:lnTo>
                      <a:lnTo>
                        <a:pt x="223" y="2"/>
                      </a:lnTo>
                      <a:lnTo>
                        <a:pt x="223" y="2"/>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85" name="Freeform 617"/>
                <p:cNvSpPr/>
                <p:nvPr/>
              </p:nvSpPr>
              <p:spPr bwMode="auto">
                <a:xfrm>
                  <a:off x="3121" y="8137"/>
                  <a:ext cx="146" cy="133"/>
                </a:xfrm>
                <a:custGeom>
                  <a:avLst/>
                  <a:gdLst/>
                  <a:ahLst/>
                  <a:cxnLst>
                    <a:cxn ang="0">
                      <a:pos x="185" y="4"/>
                    </a:cxn>
                    <a:cxn ang="0">
                      <a:pos x="180" y="15"/>
                    </a:cxn>
                    <a:cxn ang="0">
                      <a:pos x="172" y="26"/>
                    </a:cxn>
                    <a:cxn ang="0">
                      <a:pos x="152" y="46"/>
                    </a:cxn>
                    <a:cxn ang="0">
                      <a:pos x="141" y="60"/>
                    </a:cxn>
                    <a:cxn ang="0">
                      <a:pos x="116" y="85"/>
                    </a:cxn>
                    <a:cxn ang="0">
                      <a:pos x="102" y="96"/>
                    </a:cxn>
                    <a:cxn ang="0">
                      <a:pos x="76" y="122"/>
                    </a:cxn>
                    <a:cxn ang="0">
                      <a:pos x="49" y="149"/>
                    </a:cxn>
                    <a:cxn ang="0">
                      <a:pos x="36" y="160"/>
                    </a:cxn>
                    <a:cxn ang="0">
                      <a:pos x="13" y="181"/>
                    </a:cxn>
                    <a:cxn ang="0">
                      <a:pos x="1" y="191"/>
                    </a:cxn>
                    <a:cxn ang="0">
                      <a:pos x="0" y="197"/>
                    </a:cxn>
                    <a:cxn ang="0">
                      <a:pos x="4" y="199"/>
                    </a:cxn>
                    <a:cxn ang="0">
                      <a:pos x="5" y="199"/>
                    </a:cxn>
                    <a:cxn ang="0">
                      <a:pos x="15" y="194"/>
                    </a:cxn>
                    <a:cxn ang="0">
                      <a:pos x="17" y="193"/>
                    </a:cxn>
                    <a:cxn ang="0">
                      <a:pos x="18" y="190"/>
                    </a:cxn>
                    <a:cxn ang="0">
                      <a:pos x="18" y="188"/>
                    </a:cxn>
                    <a:cxn ang="0">
                      <a:pos x="55" y="156"/>
                    </a:cxn>
                    <a:cxn ang="0">
                      <a:pos x="70" y="142"/>
                    </a:cxn>
                    <a:cxn ang="0">
                      <a:pos x="99" y="112"/>
                    </a:cxn>
                    <a:cxn ang="0">
                      <a:pos x="115" y="98"/>
                    </a:cxn>
                    <a:cxn ang="0">
                      <a:pos x="142" y="73"/>
                    </a:cxn>
                    <a:cxn ang="0">
                      <a:pos x="164" y="45"/>
                    </a:cxn>
                    <a:cxn ang="0">
                      <a:pos x="169" y="40"/>
                    </a:cxn>
                    <a:cxn ang="0">
                      <a:pos x="182" y="27"/>
                    </a:cxn>
                    <a:cxn ang="0">
                      <a:pos x="189" y="18"/>
                    </a:cxn>
                    <a:cxn ang="0">
                      <a:pos x="193" y="6"/>
                    </a:cxn>
                    <a:cxn ang="0">
                      <a:pos x="193" y="4"/>
                    </a:cxn>
                    <a:cxn ang="0">
                      <a:pos x="190" y="1"/>
                    </a:cxn>
                    <a:cxn ang="0">
                      <a:pos x="187" y="1"/>
                    </a:cxn>
                    <a:cxn ang="0">
                      <a:pos x="185" y="4"/>
                    </a:cxn>
                  </a:cxnLst>
                  <a:rect l="0" t="0" r="r" b="b"/>
                  <a:pathLst>
                    <a:path w="193" h="199">
                      <a:moveTo>
                        <a:pt x="185" y="4"/>
                      </a:moveTo>
                      <a:lnTo>
                        <a:pt x="185" y="4"/>
                      </a:lnTo>
                      <a:lnTo>
                        <a:pt x="183" y="9"/>
                      </a:lnTo>
                      <a:lnTo>
                        <a:pt x="180" y="15"/>
                      </a:lnTo>
                      <a:lnTo>
                        <a:pt x="176" y="21"/>
                      </a:lnTo>
                      <a:lnTo>
                        <a:pt x="172" y="26"/>
                      </a:lnTo>
                      <a:lnTo>
                        <a:pt x="161" y="36"/>
                      </a:lnTo>
                      <a:lnTo>
                        <a:pt x="152" y="46"/>
                      </a:lnTo>
                      <a:lnTo>
                        <a:pt x="152" y="46"/>
                      </a:lnTo>
                      <a:lnTo>
                        <a:pt x="141" y="60"/>
                      </a:lnTo>
                      <a:lnTo>
                        <a:pt x="128" y="72"/>
                      </a:lnTo>
                      <a:lnTo>
                        <a:pt x="116" y="85"/>
                      </a:lnTo>
                      <a:lnTo>
                        <a:pt x="102" y="96"/>
                      </a:lnTo>
                      <a:lnTo>
                        <a:pt x="102" y="96"/>
                      </a:lnTo>
                      <a:lnTo>
                        <a:pt x="88" y="108"/>
                      </a:lnTo>
                      <a:lnTo>
                        <a:pt x="76" y="122"/>
                      </a:lnTo>
                      <a:lnTo>
                        <a:pt x="62" y="136"/>
                      </a:lnTo>
                      <a:lnTo>
                        <a:pt x="49" y="149"/>
                      </a:lnTo>
                      <a:lnTo>
                        <a:pt x="49" y="149"/>
                      </a:lnTo>
                      <a:lnTo>
                        <a:pt x="36" y="160"/>
                      </a:lnTo>
                      <a:lnTo>
                        <a:pt x="24" y="170"/>
                      </a:lnTo>
                      <a:lnTo>
                        <a:pt x="13" y="181"/>
                      </a:lnTo>
                      <a:lnTo>
                        <a:pt x="1" y="191"/>
                      </a:lnTo>
                      <a:lnTo>
                        <a:pt x="1" y="191"/>
                      </a:lnTo>
                      <a:lnTo>
                        <a:pt x="0" y="194"/>
                      </a:lnTo>
                      <a:lnTo>
                        <a:pt x="0" y="197"/>
                      </a:lnTo>
                      <a:lnTo>
                        <a:pt x="2" y="199"/>
                      </a:lnTo>
                      <a:lnTo>
                        <a:pt x="4" y="199"/>
                      </a:lnTo>
                      <a:lnTo>
                        <a:pt x="5" y="199"/>
                      </a:lnTo>
                      <a:lnTo>
                        <a:pt x="5" y="199"/>
                      </a:lnTo>
                      <a:lnTo>
                        <a:pt x="11" y="197"/>
                      </a:lnTo>
                      <a:lnTo>
                        <a:pt x="15" y="194"/>
                      </a:lnTo>
                      <a:lnTo>
                        <a:pt x="15" y="194"/>
                      </a:lnTo>
                      <a:lnTo>
                        <a:pt x="17" y="193"/>
                      </a:lnTo>
                      <a:lnTo>
                        <a:pt x="18" y="192"/>
                      </a:lnTo>
                      <a:lnTo>
                        <a:pt x="18" y="190"/>
                      </a:lnTo>
                      <a:lnTo>
                        <a:pt x="18" y="188"/>
                      </a:lnTo>
                      <a:lnTo>
                        <a:pt x="18" y="188"/>
                      </a:lnTo>
                      <a:lnTo>
                        <a:pt x="36" y="172"/>
                      </a:lnTo>
                      <a:lnTo>
                        <a:pt x="55" y="156"/>
                      </a:lnTo>
                      <a:lnTo>
                        <a:pt x="55" y="156"/>
                      </a:lnTo>
                      <a:lnTo>
                        <a:pt x="70" y="142"/>
                      </a:lnTo>
                      <a:lnTo>
                        <a:pt x="85" y="126"/>
                      </a:lnTo>
                      <a:lnTo>
                        <a:pt x="99" y="112"/>
                      </a:lnTo>
                      <a:lnTo>
                        <a:pt x="115" y="98"/>
                      </a:lnTo>
                      <a:lnTo>
                        <a:pt x="115" y="98"/>
                      </a:lnTo>
                      <a:lnTo>
                        <a:pt x="128" y="86"/>
                      </a:lnTo>
                      <a:lnTo>
                        <a:pt x="142" y="73"/>
                      </a:lnTo>
                      <a:lnTo>
                        <a:pt x="154" y="60"/>
                      </a:lnTo>
                      <a:lnTo>
                        <a:pt x="164" y="45"/>
                      </a:lnTo>
                      <a:lnTo>
                        <a:pt x="164" y="45"/>
                      </a:lnTo>
                      <a:lnTo>
                        <a:pt x="169" y="40"/>
                      </a:lnTo>
                      <a:lnTo>
                        <a:pt x="173" y="36"/>
                      </a:lnTo>
                      <a:lnTo>
                        <a:pt x="182" y="27"/>
                      </a:lnTo>
                      <a:lnTo>
                        <a:pt x="186" y="23"/>
                      </a:lnTo>
                      <a:lnTo>
                        <a:pt x="189" y="18"/>
                      </a:lnTo>
                      <a:lnTo>
                        <a:pt x="192" y="12"/>
                      </a:lnTo>
                      <a:lnTo>
                        <a:pt x="193" y="6"/>
                      </a:lnTo>
                      <a:lnTo>
                        <a:pt x="193" y="6"/>
                      </a:lnTo>
                      <a:lnTo>
                        <a:pt x="193" y="4"/>
                      </a:lnTo>
                      <a:lnTo>
                        <a:pt x="193" y="3"/>
                      </a:lnTo>
                      <a:lnTo>
                        <a:pt x="190" y="1"/>
                      </a:lnTo>
                      <a:lnTo>
                        <a:pt x="188" y="0"/>
                      </a:lnTo>
                      <a:lnTo>
                        <a:pt x="187" y="1"/>
                      </a:lnTo>
                      <a:lnTo>
                        <a:pt x="185" y="2"/>
                      </a:lnTo>
                      <a:lnTo>
                        <a:pt x="185" y="4"/>
                      </a:lnTo>
                      <a:lnTo>
                        <a:pt x="185" y="4"/>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86" name="Freeform 618"/>
                <p:cNvSpPr/>
                <p:nvPr/>
              </p:nvSpPr>
              <p:spPr bwMode="auto">
                <a:xfrm>
                  <a:off x="3170" y="8185"/>
                  <a:ext cx="103" cy="103"/>
                </a:xfrm>
                <a:custGeom>
                  <a:avLst/>
                  <a:gdLst/>
                  <a:ahLst/>
                  <a:cxnLst>
                    <a:cxn ang="0">
                      <a:pos x="128" y="4"/>
                    </a:cxn>
                    <a:cxn ang="0">
                      <a:pos x="128" y="4"/>
                    </a:cxn>
                    <a:cxn ang="0">
                      <a:pos x="126" y="10"/>
                    </a:cxn>
                    <a:cxn ang="0">
                      <a:pos x="122" y="14"/>
                    </a:cxn>
                    <a:cxn ang="0">
                      <a:pos x="114" y="24"/>
                    </a:cxn>
                    <a:cxn ang="0">
                      <a:pos x="104" y="33"/>
                    </a:cxn>
                    <a:cxn ang="0">
                      <a:pos x="95" y="42"/>
                    </a:cxn>
                    <a:cxn ang="0">
                      <a:pos x="95" y="42"/>
                    </a:cxn>
                    <a:cxn ang="0">
                      <a:pos x="78" y="62"/>
                    </a:cxn>
                    <a:cxn ang="0">
                      <a:pos x="59" y="83"/>
                    </a:cxn>
                    <a:cxn ang="0">
                      <a:pos x="59" y="83"/>
                    </a:cxn>
                    <a:cxn ang="0">
                      <a:pos x="50" y="94"/>
                    </a:cxn>
                    <a:cxn ang="0">
                      <a:pos x="42" y="106"/>
                    </a:cxn>
                    <a:cxn ang="0">
                      <a:pos x="32" y="116"/>
                    </a:cxn>
                    <a:cxn ang="0">
                      <a:pos x="27" y="121"/>
                    </a:cxn>
                    <a:cxn ang="0">
                      <a:pos x="22" y="126"/>
                    </a:cxn>
                    <a:cxn ang="0">
                      <a:pos x="22" y="126"/>
                    </a:cxn>
                    <a:cxn ang="0">
                      <a:pos x="16" y="131"/>
                    </a:cxn>
                    <a:cxn ang="0">
                      <a:pos x="10" y="137"/>
                    </a:cxn>
                    <a:cxn ang="0">
                      <a:pos x="4" y="143"/>
                    </a:cxn>
                    <a:cxn ang="0">
                      <a:pos x="0" y="150"/>
                    </a:cxn>
                    <a:cxn ang="0">
                      <a:pos x="0" y="150"/>
                    </a:cxn>
                    <a:cxn ang="0">
                      <a:pos x="0" y="152"/>
                    </a:cxn>
                    <a:cxn ang="0">
                      <a:pos x="0" y="154"/>
                    </a:cxn>
                    <a:cxn ang="0">
                      <a:pos x="2" y="156"/>
                    </a:cxn>
                    <a:cxn ang="0">
                      <a:pos x="4" y="157"/>
                    </a:cxn>
                    <a:cxn ang="0">
                      <a:pos x="7" y="157"/>
                    </a:cxn>
                    <a:cxn ang="0">
                      <a:pos x="8" y="156"/>
                    </a:cxn>
                    <a:cxn ang="0">
                      <a:pos x="9" y="154"/>
                    </a:cxn>
                    <a:cxn ang="0">
                      <a:pos x="9" y="154"/>
                    </a:cxn>
                    <a:cxn ang="0">
                      <a:pos x="12" y="150"/>
                    </a:cxn>
                    <a:cxn ang="0">
                      <a:pos x="15" y="145"/>
                    </a:cxn>
                    <a:cxn ang="0">
                      <a:pos x="23" y="137"/>
                    </a:cxn>
                    <a:cxn ang="0">
                      <a:pos x="42" y="122"/>
                    </a:cxn>
                    <a:cxn ang="0">
                      <a:pos x="42" y="122"/>
                    </a:cxn>
                    <a:cxn ang="0">
                      <a:pos x="44" y="119"/>
                    </a:cxn>
                    <a:cxn ang="0">
                      <a:pos x="47" y="115"/>
                    </a:cxn>
                    <a:cxn ang="0">
                      <a:pos x="51" y="108"/>
                    </a:cxn>
                    <a:cxn ang="0">
                      <a:pos x="51" y="108"/>
                    </a:cxn>
                    <a:cxn ang="0">
                      <a:pos x="63" y="92"/>
                    </a:cxn>
                    <a:cxn ang="0">
                      <a:pos x="77" y="78"/>
                    </a:cxn>
                    <a:cxn ang="0">
                      <a:pos x="77" y="78"/>
                    </a:cxn>
                    <a:cxn ang="0">
                      <a:pos x="94" y="58"/>
                    </a:cxn>
                    <a:cxn ang="0">
                      <a:pos x="113" y="37"/>
                    </a:cxn>
                    <a:cxn ang="0">
                      <a:pos x="113" y="37"/>
                    </a:cxn>
                    <a:cxn ang="0">
                      <a:pos x="126" y="23"/>
                    </a:cxn>
                    <a:cxn ang="0">
                      <a:pos x="133" y="16"/>
                    </a:cxn>
                    <a:cxn ang="0">
                      <a:pos x="136" y="12"/>
                    </a:cxn>
                    <a:cxn ang="0">
                      <a:pos x="138" y="6"/>
                    </a:cxn>
                    <a:cxn ang="0">
                      <a:pos x="138" y="6"/>
                    </a:cxn>
                    <a:cxn ang="0">
                      <a:pos x="138" y="4"/>
                    </a:cxn>
                    <a:cxn ang="0">
                      <a:pos x="137" y="3"/>
                    </a:cxn>
                    <a:cxn ang="0">
                      <a:pos x="136" y="1"/>
                    </a:cxn>
                    <a:cxn ang="0">
                      <a:pos x="134" y="1"/>
                    </a:cxn>
                    <a:cxn ang="0">
                      <a:pos x="133" y="0"/>
                    </a:cxn>
                    <a:cxn ang="0">
                      <a:pos x="130" y="1"/>
                    </a:cxn>
                    <a:cxn ang="0">
                      <a:pos x="129" y="2"/>
                    </a:cxn>
                    <a:cxn ang="0">
                      <a:pos x="128" y="4"/>
                    </a:cxn>
                    <a:cxn ang="0">
                      <a:pos x="128" y="4"/>
                    </a:cxn>
                  </a:cxnLst>
                  <a:rect l="0" t="0" r="r" b="b"/>
                  <a:pathLst>
                    <a:path w="138" h="157">
                      <a:moveTo>
                        <a:pt x="128" y="4"/>
                      </a:moveTo>
                      <a:lnTo>
                        <a:pt x="128" y="4"/>
                      </a:lnTo>
                      <a:lnTo>
                        <a:pt x="126" y="10"/>
                      </a:lnTo>
                      <a:lnTo>
                        <a:pt x="122" y="14"/>
                      </a:lnTo>
                      <a:lnTo>
                        <a:pt x="114" y="24"/>
                      </a:lnTo>
                      <a:lnTo>
                        <a:pt x="104" y="33"/>
                      </a:lnTo>
                      <a:lnTo>
                        <a:pt x="95" y="42"/>
                      </a:lnTo>
                      <a:lnTo>
                        <a:pt x="95" y="42"/>
                      </a:lnTo>
                      <a:lnTo>
                        <a:pt x="78" y="62"/>
                      </a:lnTo>
                      <a:lnTo>
                        <a:pt x="59" y="83"/>
                      </a:lnTo>
                      <a:lnTo>
                        <a:pt x="59" y="83"/>
                      </a:lnTo>
                      <a:lnTo>
                        <a:pt x="50" y="94"/>
                      </a:lnTo>
                      <a:lnTo>
                        <a:pt x="42" y="106"/>
                      </a:lnTo>
                      <a:lnTo>
                        <a:pt x="32" y="116"/>
                      </a:lnTo>
                      <a:lnTo>
                        <a:pt x="27" y="121"/>
                      </a:lnTo>
                      <a:lnTo>
                        <a:pt x="22" y="126"/>
                      </a:lnTo>
                      <a:lnTo>
                        <a:pt x="22" y="126"/>
                      </a:lnTo>
                      <a:lnTo>
                        <a:pt x="16" y="131"/>
                      </a:lnTo>
                      <a:lnTo>
                        <a:pt x="10" y="137"/>
                      </a:lnTo>
                      <a:lnTo>
                        <a:pt x="4" y="143"/>
                      </a:lnTo>
                      <a:lnTo>
                        <a:pt x="0" y="150"/>
                      </a:lnTo>
                      <a:lnTo>
                        <a:pt x="0" y="150"/>
                      </a:lnTo>
                      <a:lnTo>
                        <a:pt x="0" y="152"/>
                      </a:lnTo>
                      <a:lnTo>
                        <a:pt x="0" y="154"/>
                      </a:lnTo>
                      <a:lnTo>
                        <a:pt x="2" y="156"/>
                      </a:lnTo>
                      <a:lnTo>
                        <a:pt x="4" y="157"/>
                      </a:lnTo>
                      <a:lnTo>
                        <a:pt x="7" y="157"/>
                      </a:lnTo>
                      <a:lnTo>
                        <a:pt x="8" y="156"/>
                      </a:lnTo>
                      <a:lnTo>
                        <a:pt x="9" y="154"/>
                      </a:lnTo>
                      <a:lnTo>
                        <a:pt x="9" y="154"/>
                      </a:lnTo>
                      <a:lnTo>
                        <a:pt x="12" y="150"/>
                      </a:lnTo>
                      <a:lnTo>
                        <a:pt x="15" y="145"/>
                      </a:lnTo>
                      <a:lnTo>
                        <a:pt x="23" y="137"/>
                      </a:lnTo>
                      <a:lnTo>
                        <a:pt x="42" y="122"/>
                      </a:lnTo>
                      <a:lnTo>
                        <a:pt x="42" y="122"/>
                      </a:lnTo>
                      <a:lnTo>
                        <a:pt x="44" y="119"/>
                      </a:lnTo>
                      <a:lnTo>
                        <a:pt x="47" y="115"/>
                      </a:lnTo>
                      <a:lnTo>
                        <a:pt x="51" y="108"/>
                      </a:lnTo>
                      <a:lnTo>
                        <a:pt x="51" y="108"/>
                      </a:lnTo>
                      <a:lnTo>
                        <a:pt x="63" y="92"/>
                      </a:lnTo>
                      <a:lnTo>
                        <a:pt x="77" y="78"/>
                      </a:lnTo>
                      <a:lnTo>
                        <a:pt x="77" y="78"/>
                      </a:lnTo>
                      <a:lnTo>
                        <a:pt x="94" y="58"/>
                      </a:lnTo>
                      <a:lnTo>
                        <a:pt x="113" y="37"/>
                      </a:lnTo>
                      <a:lnTo>
                        <a:pt x="113" y="37"/>
                      </a:lnTo>
                      <a:lnTo>
                        <a:pt x="126" y="23"/>
                      </a:lnTo>
                      <a:lnTo>
                        <a:pt x="133" y="16"/>
                      </a:lnTo>
                      <a:lnTo>
                        <a:pt x="136" y="12"/>
                      </a:lnTo>
                      <a:lnTo>
                        <a:pt x="138" y="6"/>
                      </a:lnTo>
                      <a:lnTo>
                        <a:pt x="138" y="6"/>
                      </a:lnTo>
                      <a:lnTo>
                        <a:pt x="138" y="4"/>
                      </a:lnTo>
                      <a:lnTo>
                        <a:pt x="137" y="3"/>
                      </a:lnTo>
                      <a:lnTo>
                        <a:pt x="136" y="1"/>
                      </a:lnTo>
                      <a:lnTo>
                        <a:pt x="134" y="1"/>
                      </a:lnTo>
                      <a:lnTo>
                        <a:pt x="133" y="0"/>
                      </a:lnTo>
                      <a:lnTo>
                        <a:pt x="130" y="1"/>
                      </a:lnTo>
                      <a:lnTo>
                        <a:pt x="129" y="2"/>
                      </a:lnTo>
                      <a:lnTo>
                        <a:pt x="128" y="4"/>
                      </a:lnTo>
                      <a:lnTo>
                        <a:pt x="128" y="4"/>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87" name="Freeform 619"/>
                <p:cNvSpPr/>
                <p:nvPr/>
              </p:nvSpPr>
              <p:spPr bwMode="auto">
                <a:xfrm>
                  <a:off x="3213" y="8226"/>
                  <a:ext cx="79" cy="78"/>
                </a:xfrm>
                <a:custGeom>
                  <a:avLst/>
                  <a:gdLst/>
                  <a:ahLst/>
                  <a:cxnLst>
                    <a:cxn ang="0">
                      <a:pos x="96" y="1"/>
                    </a:cxn>
                    <a:cxn ang="0">
                      <a:pos x="96" y="1"/>
                    </a:cxn>
                    <a:cxn ang="0">
                      <a:pos x="70" y="27"/>
                    </a:cxn>
                    <a:cxn ang="0">
                      <a:pos x="44" y="53"/>
                    </a:cxn>
                    <a:cxn ang="0">
                      <a:pos x="31" y="66"/>
                    </a:cxn>
                    <a:cxn ang="0">
                      <a:pos x="19" y="81"/>
                    </a:cxn>
                    <a:cxn ang="0">
                      <a:pos x="8" y="95"/>
                    </a:cxn>
                    <a:cxn ang="0">
                      <a:pos x="0" y="112"/>
                    </a:cxn>
                    <a:cxn ang="0">
                      <a:pos x="0" y="112"/>
                    </a:cxn>
                    <a:cxn ang="0">
                      <a:pos x="0" y="114"/>
                    </a:cxn>
                    <a:cxn ang="0">
                      <a:pos x="0" y="116"/>
                    </a:cxn>
                    <a:cxn ang="0">
                      <a:pos x="3" y="118"/>
                    </a:cxn>
                    <a:cxn ang="0">
                      <a:pos x="4" y="119"/>
                    </a:cxn>
                    <a:cxn ang="0">
                      <a:pos x="6" y="119"/>
                    </a:cxn>
                    <a:cxn ang="0">
                      <a:pos x="7" y="118"/>
                    </a:cxn>
                    <a:cxn ang="0">
                      <a:pos x="8" y="116"/>
                    </a:cxn>
                    <a:cxn ang="0">
                      <a:pos x="8" y="116"/>
                    </a:cxn>
                    <a:cxn ang="0">
                      <a:pos x="17" y="100"/>
                    </a:cxn>
                    <a:cxn ang="0">
                      <a:pos x="27" y="86"/>
                    </a:cxn>
                    <a:cxn ang="0">
                      <a:pos x="38" y="72"/>
                    </a:cxn>
                    <a:cxn ang="0">
                      <a:pos x="51" y="58"/>
                    </a:cxn>
                    <a:cxn ang="0">
                      <a:pos x="77" y="33"/>
                    </a:cxn>
                    <a:cxn ang="0">
                      <a:pos x="102" y="9"/>
                    </a:cxn>
                    <a:cxn ang="0">
                      <a:pos x="102" y="9"/>
                    </a:cxn>
                    <a:cxn ang="0">
                      <a:pos x="103" y="6"/>
                    </a:cxn>
                    <a:cxn ang="0">
                      <a:pos x="104" y="4"/>
                    </a:cxn>
                    <a:cxn ang="0">
                      <a:pos x="103" y="3"/>
                    </a:cxn>
                    <a:cxn ang="0">
                      <a:pos x="102" y="1"/>
                    </a:cxn>
                    <a:cxn ang="0">
                      <a:pos x="101" y="0"/>
                    </a:cxn>
                    <a:cxn ang="0">
                      <a:pos x="99" y="0"/>
                    </a:cxn>
                    <a:cxn ang="0">
                      <a:pos x="98" y="0"/>
                    </a:cxn>
                    <a:cxn ang="0">
                      <a:pos x="96" y="1"/>
                    </a:cxn>
                    <a:cxn ang="0">
                      <a:pos x="96" y="1"/>
                    </a:cxn>
                  </a:cxnLst>
                  <a:rect l="0" t="0" r="r" b="b"/>
                  <a:pathLst>
                    <a:path w="104" h="119">
                      <a:moveTo>
                        <a:pt x="96" y="1"/>
                      </a:moveTo>
                      <a:lnTo>
                        <a:pt x="96" y="1"/>
                      </a:lnTo>
                      <a:lnTo>
                        <a:pt x="70" y="27"/>
                      </a:lnTo>
                      <a:lnTo>
                        <a:pt x="44" y="53"/>
                      </a:lnTo>
                      <a:lnTo>
                        <a:pt x="31" y="66"/>
                      </a:lnTo>
                      <a:lnTo>
                        <a:pt x="19" y="81"/>
                      </a:lnTo>
                      <a:lnTo>
                        <a:pt x="8" y="95"/>
                      </a:lnTo>
                      <a:lnTo>
                        <a:pt x="0" y="112"/>
                      </a:lnTo>
                      <a:lnTo>
                        <a:pt x="0" y="112"/>
                      </a:lnTo>
                      <a:lnTo>
                        <a:pt x="0" y="114"/>
                      </a:lnTo>
                      <a:lnTo>
                        <a:pt x="0" y="116"/>
                      </a:lnTo>
                      <a:lnTo>
                        <a:pt x="3" y="118"/>
                      </a:lnTo>
                      <a:lnTo>
                        <a:pt x="4" y="119"/>
                      </a:lnTo>
                      <a:lnTo>
                        <a:pt x="6" y="119"/>
                      </a:lnTo>
                      <a:lnTo>
                        <a:pt x="7" y="118"/>
                      </a:lnTo>
                      <a:lnTo>
                        <a:pt x="8" y="116"/>
                      </a:lnTo>
                      <a:lnTo>
                        <a:pt x="8" y="116"/>
                      </a:lnTo>
                      <a:lnTo>
                        <a:pt x="17" y="100"/>
                      </a:lnTo>
                      <a:lnTo>
                        <a:pt x="27" y="86"/>
                      </a:lnTo>
                      <a:lnTo>
                        <a:pt x="38" y="72"/>
                      </a:lnTo>
                      <a:lnTo>
                        <a:pt x="51" y="58"/>
                      </a:lnTo>
                      <a:lnTo>
                        <a:pt x="77" y="33"/>
                      </a:lnTo>
                      <a:lnTo>
                        <a:pt x="102" y="9"/>
                      </a:lnTo>
                      <a:lnTo>
                        <a:pt x="102" y="9"/>
                      </a:lnTo>
                      <a:lnTo>
                        <a:pt x="103" y="6"/>
                      </a:lnTo>
                      <a:lnTo>
                        <a:pt x="104" y="4"/>
                      </a:lnTo>
                      <a:lnTo>
                        <a:pt x="103" y="3"/>
                      </a:lnTo>
                      <a:lnTo>
                        <a:pt x="102" y="1"/>
                      </a:lnTo>
                      <a:lnTo>
                        <a:pt x="101" y="0"/>
                      </a:lnTo>
                      <a:lnTo>
                        <a:pt x="99" y="0"/>
                      </a:lnTo>
                      <a:lnTo>
                        <a:pt x="98" y="0"/>
                      </a:lnTo>
                      <a:lnTo>
                        <a:pt x="96" y="1"/>
                      </a:lnTo>
                      <a:lnTo>
                        <a:pt x="96"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88" name="Freeform 620"/>
                <p:cNvSpPr/>
                <p:nvPr/>
              </p:nvSpPr>
              <p:spPr bwMode="auto">
                <a:xfrm>
                  <a:off x="3346" y="7708"/>
                  <a:ext cx="119" cy="113"/>
                </a:xfrm>
                <a:custGeom>
                  <a:avLst/>
                  <a:gdLst/>
                  <a:ahLst/>
                  <a:cxnLst>
                    <a:cxn ang="0">
                      <a:pos x="154" y="1"/>
                    </a:cxn>
                    <a:cxn ang="0">
                      <a:pos x="154" y="1"/>
                    </a:cxn>
                    <a:cxn ang="0">
                      <a:pos x="142" y="10"/>
                    </a:cxn>
                    <a:cxn ang="0">
                      <a:pos x="132" y="18"/>
                    </a:cxn>
                    <a:cxn ang="0">
                      <a:pos x="112" y="36"/>
                    </a:cxn>
                    <a:cxn ang="0">
                      <a:pos x="93" y="56"/>
                    </a:cxn>
                    <a:cxn ang="0">
                      <a:pos x="75" y="76"/>
                    </a:cxn>
                    <a:cxn ang="0">
                      <a:pos x="75" y="76"/>
                    </a:cxn>
                    <a:cxn ang="0">
                      <a:pos x="52" y="100"/>
                    </a:cxn>
                    <a:cxn ang="0">
                      <a:pos x="29" y="125"/>
                    </a:cxn>
                    <a:cxn ang="0">
                      <a:pos x="29" y="125"/>
                    </a:cxn>
                    <a:cxn ang="0">
                      <a:pos x="20" y="135"/>
                    </a:cxn>
                    <a:cxn ang="0">
                      <a:pos x="12" y="144"/>
                    </a:cxn>
                    <a:cxn ang="0">
                      <a:pos x="6" y="153"/>
                    </a:cxn>
                    <a:cxn ang="0">
                      <a:pos x="0" y="165"/>
                    </a:cxn>
                    <a:cxn ang="0">
                      <a:pos x="0" y="165"/>
                    </a:cxn>
                    <a:cxn ang="0">
                      <a:pos x="0" y="167"/>
                    </a:cxn>
                    <a:cxn ang="0">
                      <a:pos x="0" y="170"/>
                    </a:cxn>
                    <a:cxn ang="0">
                      <a:pos x="2" y="171"/>
                    </a:cxn>
                    <a:cxn ang="0">
                      <a:pos x="4" y="172"/>
                    </a:cxn>
                    <a:cxn ang="0">
                      <a:pos x="4" y="172"/>
                    </a:cxn>
                    <a:cxn ang="0">
                      <a:pos x="9" y="172"/>
                    </a:cxn>
                    <a:cxn ang="0">
                      <a:pos x="13" y="171"/>
                    </a:cxn>
                    <a:cxn ang="0">
                      <a:pos x="16" y="168"/>
                    </a:cxn>
                    <a:cxn ang="0">
                      <a:pos x="18" y="163"/>
                    </a:cxn>
                    <a:cxn ang="0">
                      <a:pos x="18" y="163"/>
                    </a:cxn>
                    <a:cxn ang="0">
                      <a:pos x="18" y="161"/>
                    </a:cxn>
                    <a:cxn ang="0">
                      <a:pos x="17" y="159"/>
                    </a:cxn>
                    <a:cxn ang="0">
                      <a:pos x="16" y="158"/>
                    </a:cxn>
                    <a:cxn ang="0">
                      <a:pos x="14" y="157"/>
                    </a:cxn>
                    <a:cxn ang="0">
                      <a:pos x="14" y="157"/>
                    </a:cxn>
                    <a:cxn ang="0">
                      <a:pos x="20" y="148"/>
                    </a:cxn>
                    <a:cxn ang="0">
                      <a:pos x="28" y="139"/>
                    </a:cxn>
                    <a:cxn ang="0">
                      <a:pos x="43" y="121"/>
                    </a:cxn>
                    <a:cxn ang="0">
                      <a:pos x="60" y="105"/>
                    </a:cxn>
                    <a:cxn ang="0">
                      <a:pos x="75" y="89"/>
                    </a:cxn>
                    <a:cxn ang="0">
                      <a:pos x="75" y="89"/>
                    </a:cxn>
                    <a:cxn ang="0">
                      <a:pos x="95" y="67"/>
                    </a:cxn>
                    <a:cxn ang="0">
                      <a:pos x="114" y="47"/>
                    </a:cxn>
                    <a:cxn ang="0">
                      <a:pos x="125" y="36"/>
                    </a:cxn>
                    <a:cxn ang="0">
                      <a:pos x="135" y="27"/>
                    </a:cxn>
                    <a:cxn ang="0">
                      <a:pos x="146" y="18"/>
                    </a:cxn>
                    <a:cxn ang="0">
                      <a:pos x="158" y="10"/>
                    </a:cxn>
                    <a:cxn ang="0">
                      <a:pos x="158" y="10"/>
                    </a:cxn>
                    <a:cxn ang="0">
                      <a:pos x="160" y="9"/>
                    </a:cxn>
                    <a:cxn ang="0">
                      <a:pos x="160" y="6"/>
                    </a:cxn>
                    <a:cxn ang="0">
                      <a:pos x="160" y="4"/>
                    </a:cxn>
                    <a:cxn ang="0">
                      <a:pos x="160" y="3"/>
                    </a:cxn>
                    <a:cxn ang="0">
                      <a:pos x="159" y="1"/>
                    </a:cxn>
                    <a:cxn ang="0">
                      <a:pos x="157" y="1"/>
                    </a:cxn>
                    <a:cxn ang="0">
                      <a:pos x="156" y="0"/>
                    </a:cxn>
                    <a:cxn ang="0">
                      <a:pos x="154" y="1"/>
                    </a:cxn>
                    <a:cxn ang="0">
                      <a:pos x="154" y="1"/>
                    </a:cxn>
                  </a:cxnLst>
                  <a:rect l="0" t="0" r="r" b="b"/>
                  <a:pathLst>
                    <a:path w="160" h="172">
                      <a:moveTo>
                        <a:pt x="154" y="1"/>
                      </a:moveTo>
                      <a:lnTo>
                        <a:pt x="154" y="1"/>
                      </a:lnTo>
                      <a:lnTo>
                        <a:pt x="142" y="10"/>
                      </a:lnTo>
                      <a:lnTo>
                        <a:pt x="132" y="18"/>
                      </a:lnTo>
                      <a:lnTo>
                        <a:pt x="112" y="36"/>
                      </a:lnTo>
                      <a:lnTo>
                        <a:pt x="93" y="56"/>
                      </a:lnTo>
                      <a:lnTo>
                        <a:pt x="75" y="76"/>
                      </a:lnTo>
                      <a:lnTo>
                        <a:pt x="75" y="76"/>
                      </a:lnTo>
                      <a:lnTo>
                        <a:pt x="52" y="100"/>
                      </a:lnTo>
                      <a:lnTo>
                        <a:pt x="29" y="125"/>
                      </a:lnTo>
                      <a:lnTo>
                        <a:pt x="29" y="125"/>
                      </a:lnTo>
                      <a:lnTo>
                        <a:pt x="20" y="135"/>
                      </a:lnTo>
                      <a:lnTo>
                        <a:pt x="12" y="144"/>
                      </a:lnTo>
                      <a:lnTo>
                        <a:pt x="6" y="153"/>
                      </a:lnTo>
                      <a:lnTo>
                        <a:pt x="0" y="165"/>
                      </a:lnTo>
                      <a:lnTo>
                        <a:pt x="0" y="165"/>
                      </a:lnTo>
                      <a:lnTo>
                        <a:pt x="0" y="167"/>
                      </a:lnTo>
                      <a:lnTo>
                        <a:pt x="0" y="170"/>
                      </a:lnTo>
                      <a:lnTo>
                        <a:pt x="2" y="171"/>
                      </a:lnTo>
                      <a:lnTo>
                        <a:pt x="4" y="172"/>
                      </a:lnTo>
                      <a:lnTo>
                        <a:pt x="4" y="172"/>
                      </a:lnTo>
                      <a:lnTo>
                        <a:pt x="9" y="172"/>
                      </a:lnTo>
                      <a:lnTo>
                        <a:pt x="13" y="171"/>
                      </a:lnTo>
                      <a:lnTo>
                        <a:pt x="16" y="168"/>
                      </a:lnTo>
                      <a:lnTo>
                        <a:pt x="18" y="163"/>
                      </a:lnTo>
                      <a:lnTo>
                        <a:pt x="18" y="163"/>
                      </a:lnTo>
                      <a:lnTo>
                        <a:pt x="18" y="161"/>
                      </a:lnTo>
                      <a:lnTo>
                        <a:pt x="17" y="159"/>
                      </a:lnTo>
                      <a:lnTo>
                        <a:pt x="16" y="158"/>
                      </a:lnTo>
                      <a:lnTo>
                        <a:pt x="14" y="157"/>
                      </a:lnTo>
                      <a:lnTo>
                        <a:pt x="14" y="157"/>
                      </a:lnTo>
                      <a:lnTo>
                        <a:pt x="20" y="148"/>
                      </a:lnTo>
                      <a:lnTo>
                        <a:pt x="28" y="139"/>
                      </a:lnTo>
                      <a:lnTo>
                        <a:pt x="43" y="121"/>
                      </a:lnTo>
                      <a:lnTo>
                        <a:pt x="60" y="105"/>
                      </a:lnTo>
                      <a:lnTo>
                        <a:pt x="75" y="89"/>
                      </a:lnTo>
                      <a:lnTo>
                        <a:pt x="75" y="89"/>
                      </a:lnTo>
                      <a:lnTo>
                        <a:pt x="95" y="67"/>
                      </a:lnTo>
                      <a:lnTo>
                        <a:pt x="114" y="47"/>
                      </a:lnTo>
                      <a:lnTo>
                        <a:pt x="125" y="36"/>
                      </a:lnTo>
                      <a:lnTo>
                        <a:pt x="135" y="27"/>
                      </a:lnTo>
                      <a:lnTo>
                        <a:pt x="146" y="18"/>
                      </a:lnTo>
                      <a:lnTo>
                        <a:pt x="158" y="10"/>
                      </a:lnTo>
                      <a:lnTo>
                        <a:pt x="158" y="10"/>
                      </a:lnTo>
                      <a:lnTo>
                        <a:pt x="160" y="9"/>
                      </a:lnTo>
                      <a:lnTo>
                        <a:pt x="160" y="6"/>
                      </a:lnTo>
                      <a:lnTo>
                        <a:pt x="160" y="4"/>
                      </a:lnTo>
                      <a:lnTo>
                        <a:pt x="160" y="3"/>
                      </a:lnTo>
                      <a:lnTo>
                        <a:pt x="159" y="1"/>
                      </a:lnTo>
                      <a:lnTo>
                        <a:pt x="157" y="1"/>
                      </a:lnTo>
                      <a:lnTo>
                        <a:pt x="156" y="0"/>
                      </a:lnTo>
                      <a:lnTo>
                        <a:pt x="154" y="1"/>
                      </a:lnTo>
                      <a:lnTo>
                        <a:pt x="154"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89" name="Freeform 621"/>
                <p:cNvSpPr/>
                <p:nvPr/>
              </p:nvSpPr>
              <p:spPr bwMode="auto">
                <a:xfrm>
                  <a:off x="3413" y="7704"/>
                  <a:ext cx="130" cy="111"/>
                </a:xfrm>
                <a:custGeom>
                  <a:avLst/>
                  <a:gdLst/>
                  <a:ahLst/>
                  <a:cxnLst>
                    <a:cxn ang="0">
                      <a:pos x="168" y="1"/>
                    </a:cxn>
                    <a:cxn ang="0">
                      <a:pos x="168" y="1"/>
                    </a:cxn>
                    <a:cxn ang="0">
                      <a:pos x="144" y="19"/>
                    </a:cxn>
                    <a:cxn ang="0">
                      <a:pos x="123" y="37"/>
                    </a:cxn>
                    <a:cxn ang="0">
                      <a:pos x="102" y="57"/>
                    </a:cxn>
                    <a:cxn ang="0">
                      <a:pos x="81" y="78"/>
                    </a:cxn>
                    <a:cxn ang="0">
                      <a:pos x="81" y="78"/>
                    </a:cxn>
                    <a:cxn ang="0">
                      <a:pos x="56" y="101"/>
                    </a:cxn>
                    <a:cxn ang="0">
                      <a:pos x="44" y="114"/>
                    </a:cxn>
                    <a:cxn ang="0">
                      <a:pos x="31" y="125"/>
                    </a:cxn>
                    <a:cxn ang="0">
                      <a:pos x="31" y="125"/>
                    </a:cxn>
                    <a:cxn ang="0">
                      <a:pos x="21" y="132"/>
                    </a:cxn>
                    <a:cxn ang="0">
                      <a:pos x="13" y="140"/>
                    </a:cxn>
                    <a:cxn ang="0">
                      <a:pos x="6" y="149"/>
                    </a:cxn>
                    <a:cxn ang="0">
                      <a:pos x="3" y="154"/>
                    </a:cxn>
                    <a:cxn ang="0">
                      <a:pos x="0" y="159"/>
                    </a:cxn>
                    <a:cxn ang="0">
                      <a:pos x="0" y="159"/>
                    </a:cxn>
                    <a:cxn ang="0">
                      <a:pos x="0" y="160"/>
                    </a:cxn>
                    <a:cxn ang="0">
                      <a:pos x="0" y="162"/>
                    </a:cxn>
                    <a:cxn ang="0">
                      <a:pos x="2" y="165"/>
                    </a:cxn>
                    <a:cxn ang="0">
                      <a:pos x="5" y="166"/>
                    </a:cxn>
                    <a:cxn ang="0">
                      <a:pos x="6" y="165"/>
                    </a:cxn>
                    <a:cxn ang="0">
                      <a:pos x="8" y="164"/>
                    </a:cxn>
                    <a:cxn ang="0">
                      <a:pos x="12" y="160"/>
                    </a:cxn>
                    <a:cxn ang="0">
                      <a:pos x="12" y="160"/>
                    </a:cxn>
                    <a:cxn ang="0">
                      <a:pos x="13" y="157"/>
                    </a:cxn>
                    <a:cxn ang="0">
                      <a:pos x="13" y="155"/>
                    </a:cxn>
                    <a:cxn ang="0">
                      <a:pos x="13" y="155"/>
                    </a:cxn>
                    <a:cxn ang="0">
                      <a:pos x="20" y="147"/>
                    </a:cxn>
                    <a:cxn ang="0">
                      <a:pos x="27" y="140"/>
                    </a:cxn>
                    <a:cxn ang="0">
                      <a:pos x="44" y="126"/>
                    </a:cxn>
                    <a:cxn ang="0">
                      <a:pos x="44" y="126"/>
                    </a:cxn>
                    <a:cxn ang="0">
                      <a:pos x="55" y="116"/>
                    </a:cxn>
                    <a:cxn ang="0">
                      <a:pos x="67" y="106"/>
                    </a:cxn>
                    <a:cxn ang="0">
                      <a:pos x="88" y="84"/>
                    </a:cxn>
                    <a:cxn ang="0">
                      <a:pos x="88" y="84"/>
                    </a:cxn>
                    <a:cxn ang="0">
                      <a:pos x="108" y="64"/>
                    </a:cxn>
                    <a:cxn ang="0">
                      <a:pos x="129" y="45"/>
                    </a:cxn>
                    <a:cxn ang="0">
                      <a:pos x="149" y="26"/>
                    </a:cxn>
                    <a:cxn ang="0">
                      <a:pos x="172" y="9"/>
                    </a:cxn>
                    <a:cxn ang="0">
                      <a:pos x="172" y="9"/>
                    </a:cxn>
                    <a:cxn ang="0">
                      <a:pos x="174" y="7"/>
                    </a:cxn>
                    <a:cxn ang="0">
                      <a:pos x="174" y="5"/>
                    </a:cxn>
                    <a:cxn ang="0">
                      <a:pos x="174" y="2"/>
                    </a:cxn>
                    <a:cxn ang="0">
                      <a:pos x="173" y="1"/>
                    </a:cxn>
                    <a:cxn ang="0">
                      <a:pos x="171" y="0"/>
                    </a:cxn>
                    <a:cxn ang="0">
                      <a:pos x="169" y="0"/>
                    </a:cxn>
                    <a:cxn ang="0">
                      <a:pos x="168" y="1"/>
                    </a:cxn>
                    <a:cxn ang="0">
                      <a:pos x="168" y="1"/>
                    </a:cxn>
                  </a:cxnLst>
                  <a:rect l="0" t="0" r="r" b="b"/>
                  <a:pathLst>
                    <a:path w="174" h="166">
                      <a:moveTo>
                        <a:pt x="168" y="1"/>
                      </a:moveTo>
                      <a:lnTo>
                        <a:pt x="168" y="1"/>
                      </a:lnTo>
                      <a:lnTo>
                        <a:pt x="144" y="19"/>
                      </a:lnTo>
                      <a:lnTo>
                        <a:pt x="123" y="37"/>
                      </a:lnTo>
                      <a:lnTo>
                        <a:pt x="102" y="57"/>
                      </a:lnTo>
                      <a:lnTo>
                        <a:pt x="81" y="78"/>
                      </a:lnTo>
                      <a:lnTo>
                        <a:pt x="81" y="78"/>
                      </a:lnTo>
                      <a:lnTo>
                        <a:pt x="56" y="101"/>
                      </a:lnTo>
                      <a:lnTo>
                        <a:pt x="44" y="114"/>
                      </a:lnTo>
                      <a:lnTo>
                        <a:pt x="31" y="125"/>
                      </a:lnTo>
                      <a:lnTo>
                        <a:pt x="31" y="125"/>
                      </a:lnTo>
                      <a:lnTo>
                        <a:pt x="21" y="132"/>
                      </a:lnTo>
                      <a:lnTo>
                        <a:pt x="13" y="140"/>
                      </a:lnTo>
                      <a:lnTo>
                        <a:pt x="6" y="149"/>
                      </a:lnTo>
                      <a:lnTo>
                        <a:pt x="3" y="154"/>
                      </a:lnTo>
                      <a:lnTo>
                        <a:pt x="0" y="159"/>
                      </a:lnTo>
                      <a:lnTo>
                        <a:pt x="0" y="159"/>
                      </a:lnTo>
                      <a:lnTo>
                        <a:pt x="0" y="160"/>
                      </a:lnTo>
                      <a:lnTo>
                        <a:pt x="0" y="162"/>
                      </a:lnTo>
                      <a:lnTo>
                        <a:pt x="2" y="165"/>
                      </a:lnTo>
                      <a:lnTo>
                        <a:pt x="5" y="166"/>
                      </a:lnTo>
                      <a:lnTo>
                        <a:pt x="6" y="165"/>
                      </a:lnTo>
                      <a:lnTo>
                        <a:pt x="8" y="164"/>
                      </a:lnTo>
                      <a:lnTo>
                        <a:pt x="12" y="160"/>
                      </a:lnTo>
                      <a:lnTo>
                        <a:pt x="12" y="160"/>
                      </a:lnTo>
                      <a:lnTo>
                        <a:pt x="13" y="157"/>
                      </a:lnTo>
                      <a:lnTo>
                        <a:pt x="13" y="155"/>
                      </a:lnTo>
                      <a:lnTo>
                        <a:pt x="13" y="155"/>
                      </a:lnTo>
                      <a:lnTo>
                        <a:pt x="20" y="147"/>
                      </a:lnTo>
                      <a:lnTo>
                        <a:pt x="27" y="140"/>
                      </a:lnTo>
                      <a:lnTo>
                        <a:pt x="44" y="126"/>
                      </a:lnTo>
                      <a:lnTo>
                        <a:pt x="44" y="126"/>
                      </a:lnTo>
                      <a:lnTo>
                        <a:pt x="55" y="116"/>
                      </a:lnTo>
                      <a:lnTo>
                        <a:pt x="67" y="106"/>
                      </a:lnTo>
                      <a:lnTo>
                        <a:pt x="88" y="84"/>
                      </a:lnTo>
                      <a:lnTo>
                        <a:pt x="88" y="84"/>
                      </a:lnTo>
                      <a:lnTo>
                        <a:pt x="108" y="64"/>
                      </a:lnTo>
                      <a:lnTo>
                        <a:pt x="129" y="45"/>
                      </a:lnTo>
                      <a:lnTo>
                        <a:pt x="149" y="26"/>
                      </a:lnTo>
                      <a:lnTo>
                        <a:pt x="172" y="9"/>
                      </a:lnTo>
                      <a:lnTo>
                        <a:pt x="172" y="9"/>
                      </a:lnTo>
                      <a:lnTo>
                        <a:pt x="174" y="7"/>
                      </a:lnTo>
                      <a:lnTo>
                        <a:pt x="174" y="5"/>
                      </a:lnTo>
                      <a:lnTo>
                        <a:pt x="174" y="2"/>
                      </a:lnTo>
                      <a:lnTo>
                        <a:pt x="173" y="1"/>
                      </a:lnTo>
                      <a:lnTo>
                        <a:pt x="171" y="0"/>
                      </a:lnTo>
                      <a:lnTo>
                        <a:pt x="169" y="0"/>
                      </a:lnTo>
                      <a:lnTo>
                        <a:pt x="168" y="1"/>
                      </a:lnTo>
                      <a:lnTo>
                        <a:pt x="168"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0" name="Freeform 622"/>
                <p:cNvSpPr/>
                <p:nvPr/>
              </p:nvSpPr>
              <p:spPr bwMode="auto">
                <a:xfrm>
                  <a:off x="3451" y="7698"/>
                  <a:ext cx="171" cy="123"/>
                </a:xfrm>
                <a:custGeom>
                  <a:avLst/>
                  <a:gdLst/>
                  <a:ahLst/>
                  <a:cxnLst>
                    <a:cxn ang="0">
                      <a:pos x="221" y="0"/>
                    </a:cxn>
                    <a:cxn ang="0">
                      <a:pos x="221" y="0"/>
                    </a:cxn>
                    <a:cxn ang="0">
                      <a:pos x="166" y="38"/>
                    </a:cxn>
                    <a:cxn ang="0">
                      <a:pos x="139" y="58"/>
                    </a:cxn>
                    <a:cxn ang="0">
                      <a:pos x="112" y="78"/>
                    </a:cxn>
                    <a:cxn ang="0">
                      <a:pos x="112" y="78"/>
                    </a:cxn>
                    <a:cxn ang="0">
                      <a:pos x="84" y="102"/>
                    </a:cxn>
                    <a:cxn ang="0">
                      <a:pos x="55" y="125"/>
                    </a:cxn>
                    <a:cxn ang="0">
                      <a:pos x="27" y="150"/>
                    </a:cxn>
                    <a:cxn ang="0">
                      <a:pos x="15" y="163"/>
                    </a:cxn>
                    <a:cxn ang="0">
                      <a:pos x="2" y="176"/>
                    </a:cxn>
                    <a:cxn ang="0">
                      <a:pos x="2" y="176"/>
                    </a:cxn>
                    <a:cxn ang="0">
                      <a:pos x="0" y="179"/>
                    </a:cxn>
                    <a:cxn ang="0">
                      <a:pos x="1" y="182"/>
                    </a:cxn>
                    <a:cxn ang="0">
                      <a:pos x="2" y="184"/>
                    </a:cxn>
                    <a:cxn ang="0">
                      <a:pos x="5" y="185"/>
                    </a:cxn>
                    <a:cxn ang="0">
                      <a:pos x="5" y="185"/>
                    </a:cxn>
                    <a:cxn ang="0">
                      <a:pos x="10" y="184"/>
                    </a:cxn>
                    <a:cxn ang="0">
                      <a:pos x="12" y="183"/>
                    </a:cxn>
                    <a:cxn ang="0">
                      <a:pos x="14" y="181"/>
                    </a:cxn>
                    <a:cxn ang="0">
                      <a:pos x="15" y="176"/>
                    </a:cxn>
                    <a:cxn ang="0">
                      <a:pos x="15" y="176"/>
                    </a:cxn>
                    <a:cxn ang="0">
                      <a:pos x="25" y="166"/>
                    </a:cxn>
                    <a:cxn ang="0">
                      <a:pos x="36" y="156"/>
                    </a:cxn>
                    <a:cxn ang="0">
                      <a:pos x="59" y="136"/>
                    </a:cxn>
                    <a:cxn ang="0">
                      <a:pos x="82" y="117"/>
                    </a:cxn>
                    <a:cxn ang="0">
                      <a:pos x="106" y="97"/>
                    </a:cxn>
                    <a:cxn ang="0">
                      <a:pos x="106" y="97"/>
                    </a:cxn>
                    <a:cxn ang="0">
                      <a:pos x="135" y="73"/>
                    </a:cxn>
                    <a:cxn ang="0">
                      <a:pos x="164" y="50"/>
                    </a:cxn>
                    <a:cxn ang="0">
                      <a:pos x="194" y="29"/>
                    </a:cxn>
                    <a:cxn ang="0">
                      <a:pos x="225" y="8"/>
                    </a:cxn>
                    <a:cxn ang="0">
                      <a:pos x="225" y="8"/>
                    </a:cxn>
                    <a:cxn ang="0">
                      <a:pos x="227" y="7"/>
                    </a:cxn>
                    <a:cxn ang="0">
                      <a:pos x="227" y="5"/>
                    </a:cxn>
                    <a:cxn ang="0">
                      <a:pos x="227" y="4"/>
                    </a:cxn>
                    <a:cxn ang="0">
                      <a:pos x="227" y="2"/>
                    </a:cxn>
                    <a:cxn ang="0">
                      <a:pos x="226" y="1"/>
                    </a:cxn>
                    <a:cxn ang="0">
                      <a:pos x="224" y="0"/>
                    </a:cxn>
                    <a:cxn ang="0">
                      <a:pos x="223" y="0"/>
                    </a:cxn>
                    <a:cxn ang="0">
                      <a:pos x="221" y="0"/>
                    </a:cxn>
                    <a:cxn ang="0">
                      <a:pos x="221" y="0"/>
                    </a:cxn>
                  </a:cxnLst>
                  <a:rect l="0" t="0" r="r" b="b"/>
                  <a:pathLst>
                    <a:path w="227" h="185">
                      <a:moveTo>
                        <a:pt x="221" y="0"/>
                      </a:moveTo>
                      <a:lnTo>
                        <a:pt x="221" y="0"/>
                      </a:lnTo>
                      <a:lnTo>
                        <a:pt x="166" y="38"/>
                      </a:lnTo>
                      <a:lnTo>
                        <a:pt x="139" y="58"/>
                      </a:lnTo>
                      <a:lnTo>
                        <a:pt x="112" y="78"/>
                      </a:lnTo>
                      <a:lnTo>
                        <a:pt x="112" y="78"/>
                      </a:lnTo>
                      <a:lnTo>
                        <a:pt x="84" y="102"/>
                      </a:lnTo>
                      <a:lnTo>
                        <a:pt x="55" y="125"/>
                      </a:lnTo>
                      <a:lnTo>
                        <a:pt x="27" y="150"/>
                      </a:lnTo>
                      <a:lnTo>
                        <a:pt x="15" y="163"/>
                      </a:lnTo>
                      <a:lnTo>
                        <a:pt x="2" y="176"/>
                      </a:lnTo>
                      <a:lnTo>
                        <a:pt x="2" y="176"/>
                      </a:lnTo>
                      <a:lnTo>
                        <a:pt x="0" y="179"/>
                      </a:lnTo>
                      <a:lnTo>
                        <a:pt x="1" y="182"/>
                      </a:lnTo>
                      <a:lnTo>
                        <a:pt x="2" y="184"/>
                      </a:lnTo>
                      <a:lnTo>
                        <a:pt x="5" y="185"/>
                      </a:lnTo>
                      <a:lnTo>
                        <a:pt x="5" y="185"/>
                      </a:lnTo>
                      <a:lnTo>
                        <a:pt x="10" y="184"/>
                      </a:lnTo>
                      <a:lnTo>
                        <a:pt x="12" y="183"/>
                      </a:lnTo>
                      <a:lnTo>
                        <a:pt x="14" y="181"/>
                      </a:lnTo>
                      <a:lnTo>
                        <a:pt x="15" y="176"/>
                      </a:lnTo>
                      <a:lnTo>
                        <a:pt x="15" y="176"/>
                      </a:lnTo>
                      <a:lnTo>
                        <a:pt x="25" y="166"/>
                      </a:lnTo>
                      <a:lnTo>
                        <a:pt x="36" y="156"/>
                      </a:lnTo>
                      <a:lnTo>
                        <a:pt x="59" y="136"/>
                      </a:lnTo>
                      <a:lnTo>
                        <a:pt x="82" y="117"/>
                      </a:lnTo>
                      <a:lnTo>
                        <a:pt x="106" y="97"/>
                      </a:lnTo>
                      <a:lnTo>
                        <a:pt x="106" y="97"/>
                      </a:lnTo>
                      <a:lnTo>
                        <a:pt x="135" y="73"/>
                      </a:lnTo>
                      <a:lnTo>
                        <a:pt x="164" y="50"/>
                      </a:lnTo>
                      <a:lnTo>
                        <a:pt x="194" y="29"/>
                      </a:lnTo>
                      <a:lnTo>
                        <a:pt x="225" y="8"/>
                      </a:lnTo>
                      <a:lnTo>
                        <a:pt x="225" y="8"/>
                      </a:lnTo>
                      <a:lnTo>
                        <a:pt x="227" y="7"/>
                      </a:lnTo>
                      <a:lnTo>
                        <a:pt x="227" y="5"/>
                      </a:lnTo>
                      <a:lnTo>
                        <a:pt x="227" y="4"/>
                      </a:lnTo>
                      <a:lnTo>
                        <a:pt x="227" y="2"/>
                      </a:lnTo>
                      <a:lnTo>
                        <a:pt x="226" y="1"/>
                      </a:lnTo>
                      <a:lnTo>
                        <a:pt x="224" y="0"/>
                      </a:lnTo>
                      <a:lnTo>
                        <a:pt x="223" y="0"/>
                      </a:lnTo>
                      <a:lnTo>
                        <a:pt x="221" y="0"/>
                      </a:lnTo>
                      <a:lnTo>
                        <a:pt x="221" y="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1" name="Freeform 623"/>
                <p:cNvSpPr/>
                <p:nvPr/>
              </p:nvSpPr>
              <p:spPr bwMode="auto">
                <a:xfrm>
                  <a:off x="3523" y="7710"/>
                  <a:ext cx="153" cy="105"/>
                </a:xfrm>
                <a:custGeom>
                  <a:avLst/>
                  <a:gdLst/>
                  <a:ahLst/>
                  <a:cxnLst>
                    <a:cxn ang="0">
                      <a:pos x="198" y="1"/>
                    </a:cxn>
                    <a:cxn ang="0">
                      <a:pos x="198" y="1"/>
                    </a:cxn>
                    <a:cxn ang="0">
                      <a:pos x="185" y="8"/>
                    </a:cxn>
                    <a:cxn ang="0">
                      <a:pos x="174" y="15"/>
                    </a:cxn>
                    <a:cxn ang="0">
                      <a:pos x="162" y="23"/>
                    </a:cxn>
                    <a:cxn ang="0">
                      <a:pos x="152" y="31"/>
                    </a:cxn>
                    <a:cxn ang="0">
                      <a:pos x="131" y="50"/>
                    </a:cxn>
                    <a:cxn ang="0">
                      <a:pos x="112" y="69"/>
                    </a:cxn>
                    <a:cxn ang="0">
                      <a:pos x="112" y="69"/>
                    </a:cxn>
                    <a:cxn ang="0">
                      <a:pos x="86" y="90"/>
                    </a:cxn>
                    <a:cxn ang="0">
                      <a:pos x="59" y="111"/>
                    </a:cxn>
                    <a:cxn ang="0">
                      <a:pos x="31" y="130"/>
                    </a:cxn>
                    <a:cxn ang="0">
                      <a:pos x="2" y="148"/>
                    </a:cxn>
                    <a:cxn ang="0">
                      <a:pos x="2" y="148"/>
                    </a:cxn>
                    <a:cxn ang="0">
                      <a:pos x="1" y="149"/>
                    </a:cxn>
                    <a:cxn ang="0">
                      <a:pos x="0" y="151"/>
                    </a:cxn>
                    <a:cxn ang="0">
                      <a:pos x="0" y="153"/>
                    </a:cxn>
                    <a:cxn ang="0">
                      <a:pos x="1" y="154"/>
                    </a:cxn>
                    <a:cxn ang="0">
                      <a:pos x="2" y="156"/>
                    </a:cxn>
                    <a:cxn ang="0">
                      <a:pos x="3" y="157"/>
                    </a:cxn>
                    <a:cxn ang="0">
                      <a:pos x="5" y="157"/>
                    </a:cxn>
                    <a:cxn ang="0">
                      <a:pos x="8" y="156"/>
                    </a:cxn>
                    <a:cxn ang="0">
                      <a:pos x="8" y="156"/>
                    </a:cxn>
                    <a:cxn ang="0">
                      <a:pos x="33" y="140"/>
                    </a:cxn>
                    <a:cxn ang="0">
                      <a:pos x="58" y="122"/>
                    </a:cxn>
                    <a:cxn ang="0">
                      <a:pos x="82" y="105"/>
                    </a:cxn>
                    <a:cxn ang="0">
                      <a:pos x="106" y="85"/>
                    </a:cxn>
                    <a:cxn ang="0">
                      <a:pos x="106" y="85"/>
                    </a:cxn>
                    <a:cxn ang="0">
                      <a:pos x="129" y="66"/>
                    </a:cxn>
                    <a:cxn ang="0">
                      <a:pos x="152" y="44"/>
                    </a:cxn>
                    <a:cxn ang="0">
                      <a:pos x="163" y="35"/>
                    </a:cxn>
                    <a:cxn ang="0">
                      <a:pos x="176" y="25"/>
                    </a:cxn>
                    <a:cxn ang="0">
                      <a:pos x="188" y="17"/>
                    </a:cxn>
                    <a:cxn ang="0">
                      <a:pos x="202" y="10"/>
                    </a:cxn>
                    <a:cxn ang="0">
                      <a:pos x="202" y="10"/>
                    </a:cxn>
                    <a:cxn ang="0">
                      <a:pos x="204" y="9"/>
                    </a:cxn>
                    <a:cxn ang="0">
                      <a:pos x="204" y="7"/>
                    </a:cxn>
                    <a:cxn ang="0">
                      <a:pos x="204" y="5"/>
                    </a:cxn>
                    <a:cxn ang="0">
                      <a:pos x="204" y="4"/>
                    </a:cxn>
                    <a:cxn ang="0">
                      <a:pos x="201" y="1"/>
                    </a:cxn>
                    <a:cxn ang="0">
                      <a:pos x="199" y="0"/>
                    </a:cxn>
                    <a:cxn ang="0">
                      <a:pos x="198" y="1"/>
                    </a:cxn>
                    <a:cxn ang="0">
                      <a:pos x="198" y="1"/>
                    </a:cxn>
                  </a:cxnLst>
                  <a:rect l="0" t="0" r="r" b="b"/>
                  <a:pathLst>
                    <a:path w="204" h="157">
                      <a:moveTo>
                        <a:pt x="198" y="1"/>
                      </a:moveTo>
                      <a:lnTo>
                        <a:pt x="198" y="1"/>
                      </a:lnTo>
                      <a:lnTo>
                        <a:pt x="185" y="8"/>
                      </a:lnTo>
                      <a:lnTo>
                        <a:pt x="174" y="15"/>
                      </a:lnTo>
                      <a:lnTo>
                        <a:pt x="162" y="23"/>
                      </a:lnTo>
                      <a:lnTo>
                        <a:pt x="152" y="31"/>
                      </a:lnTo>
                      <a:lnTo>
                        <a:pt x="131" y="50"/>
                      </a:lnTo>
                      <a:lnTo>
                        <a:pt x="112" y="69"/>
                      </a:lnTo>
                      <a:lnTo>
                        <a:pt x="112" y="69"/>
                      </a:lnTo>
                      <a:lnTo>
                        <a:pt x="86" y="90"/>
                      </a:lnTo>
                      <a:lnTo>
                        <a:pt x="59" y="111"/>
                      </a:lnTo>
                      <a:lnTo>
                        <a:pt x="31" y="130"/>
                      </a:lnTo>
                      <a:lnTo>
                        <a:pt x="2" y="148"/>
                      </a:lnTo>
                      <a:lnTo>
                        <a:pt x="2" y="148"/>
                      </a:lnTo>
                      <a:lnTo>
                        <a:pt x="1" y="149"/>
                      </a:lnTo>
                      <a:lnTo>
                        <a:pt x="0" y="151"/>
                      </a:lnTo>
                      <a:lnTo>
                        <a:pt x="0" y="153"/>
                      </a:lnTo>
                      <a:lnTo>
                        <a:pt x="1" y="154"/>
                      </a:lnTo>
                      <a:lnTo>
                        <a:pt x="2" y="156"/>
                      </a:lnTo>
                      <a:lnTo>
                        <a:pt x="3" y="157"/>
                      </a:lnTo>
                      <a:lnTo>
                        <a:pt x="5" y="157"/>
                      </a:lnTo>
                      <a:lnTo>
                        <a:pt x="8" y="156"/>
                      </a:lnTo>
                      <a:lnTo>
                        <a:pt x="8" y="156"/>
                      </a:lnTo>
                      <a:lnTo>
                        <a:pt x="33" y="140"/>
                      </a:lnTo>
                      <a:lnTo>
                        <a:pt x="58" y="122"/>
                      </a:lnTo>
                      <a:lnTo>
                        <a:pt x="82" y="105"/>
                      </a:lnTo>
                      <a:lnTo>
                        <a:pt x="106" y="85"/>
                      </a:lnTo>
                      <a:lnTo>
                        <a:pt x="106" y="85"/>
                      </a:lnTo>
                      <a:lnTo>
                        <a:pt x="129" y="66"/>
                      </a:lnTo>
                      <a:lnTo>
                        <a:pt x="152" y="44"/>
                      </a:lnTo>
                      <a:lnTo>
                        <a:pt x="163" y="35"/>
                      </a:lnTo>
                      <a:lnTo>
                        <a:pt x="176" y="25"/>
                      </a:lnTo>
                      <a:lnTo>
                        <a:pt x="188" y="17"/>
                      </a:lnTo>
                      <a:lnTo>
                        <a:pt x="202" y="10"/>
                      </a:lnTo>
                      <a:lnTo>
                        <a:pt x="202" y="10"/>
                      </a:lnTo>
                      <a:lnTo>
                        <a:pt x="204" y="9"/>
                      </a:lnTo>
                      <a:lnTo>
                        <a:pt x="204" y="7"/>
                      </a:lnTo>
                      <a:lnTo>
                        <a:pt x="204" y="5"/>
                      </a:lnTo>
                      <a:lnTo>
                        <a:pt x="204" y="4"/>
                      </a:lnTo>
                      <a:lnTo>
                        <a:pt x="201" y="1"/>
                      </a:lnTo>
                      <a:lnTo>
                        <a:pt x="199" y="0"/>
                      </a:lnTo>
                      <a:lnTo>
                        <a:pt x="198" y="1"/>
                      </a:lnTo>
                      <a:lnTo>
                        <a:pt x="198"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2" name="Freeform 624"/>
                <p:cNvSpPr/>
                <p:nvPr/>
              </p:nvSpPr>
              <p:spPr bwMode="auto">
                <a:xfrm>
                  <a:off x="3568" y="7708"/>
                  <a:ext cx="164" cy="113"/>
                </a:xfrm>
                <a:custGeom>
                  <a:avLst/>
                  <a:gdLst/>
                  <a:ahLst/>
                  <a:cxnLst>
                    <a:cxn ang="0">
                      <a:pos x="211" y="1"/>
                    </a:cxn>
                    <a:cxn ang="0">
                      <a:pos x="211" y="1"/>
                    </a:cxn>
                    <a:cxn ang="0">
                      <a:pos x="185" y="21"/>
                    </a:cxn>
                    <a:cxn ang="0">
                      <a:pos x="159" y="41"/>
                    </a:cxn>
                    <a:cxn ang="0">
                      <a:pos x="135" y="61"/>
                    </a:cxn>
                    <a:cxn ang="0">
                      <a:pos x="109" y="81"/>
                    </a:cxn>
                    <a:cxn ang="0">
                      <a:pos x="109" y="81"/>
                    </a:cxn>
                    <a:cxn ang="0">
                      <a:pos x="55" y="122"/>
                    </a:cxn>
                    <a:cxn ang="0">
                      <a:pos x="28" y="142"/>
                    </a:cxn>
                    <a:cxn ang="0">
                      <a:pos x="1" y="163"/>
                    </a:cxn>
                    <a:cxn ang="0">
                      <a:pos x="1" y="163"/>
                    </a:cxn>
                    <a:cxn ang="0">
                      <a:pos x="0" y="166"/>
                    </a:cxn>
                    <a:cxn ang="0">
                      <a:pos x="0" y="167"/>
                    </a:cxn>
                    <a:cxn ang="0">
                      <a:pos x="0" y="169"/>
                    </a:cxn>
                    <a:cxn ang="0">
                      <a:pos x="1" y="170"/>
                    </a:cxn>
                    <a:cxn ang="0">
                      <a:pos x="4" y="172"/>
                    </a:cxn>
                    <a:cxn ang="0">
                      <a:pos x="6" y="171"/>
                    </a:cxn>
                    <a:cxn ang="0">
                      <a:pos x="9" y="170"/>
                    </a:cxn>
                    <a:cxn ang="0">
                      <a:pos x="9" y="170"/>
                    </a:cxn>
                    <a:cxn ang="0">
                      <a:pos x="32" y="151"/>
                    </a:cxn>
                    <a:cxn ang="0">
                      <a:pos x="58" y="132"/>
                    </a:cxn>
                    <a:cxn ang="0">
                      <a:pos x="83" y="114"/>
                    </a:cxn>
                    <a:cxn ang="0">
                      <a:pos x="108" y="94"/>
                    </a:cxn>
                    <a:cxn ang="0">
                      <a:pos x="108" y="94"/>
                    </a:cxn>
                    <a:cxn ang="0">
                      <a:pos x="121" y="84"/>
                    </a:cxn>
                    <a:cxn ang="0">
                      <a:pos x="135" y="74"/>
                    </a:cxn>
                    <a:cxn ang="0">
                      <a:pos x="149" y="63"/>
                    </a:cxn>
                    <a:cxn ang="0">
                      <a:pos x="162" y="53"/>
                    </a:cxn>
                    <a:cxn ang="0">
                      <a:pos x="162" y="53"/>
                    </a:cxn>
                    <a:cxn ang="0">
                      <a:pos x="188" y="31"/>
                    </a:cxn>
                    <a:cxn ang="0">
                      <a:pos x="202" y="20"/>
                    </a:cxn>
                    <a:cxn ang="0">
                      <a:pos x="216" y="10"/>
                    </a:cxn>
                    <a:cxn ang="0">
                      <a:pos x="216" y="10"/>
                    </a:cxn>
                    <a:cxn ang="0">
                      <a:pos x="217" y="9"/>
                    </a:cxn>
                    <a:cxn ang="0">
                      <a:pos x="218" y="6"/>
                    </a:cxn>
                    <a:cxn ang="0">
                      <a:pos x="217" y="3"/>
                    </a:cxn>
                    <a:cxn ang="0">
                      <a:pos x="216" y="1"/>
                    </a:cxn>
                    <a:cxn ang="0">
                      <a:pos x="214" y="1"/>
                    </a:cxn>
                    <a:cxn ang="0">
                      <a:pos x="213" y="0"/>
                    </a:cxn>
                    <a:cxn ang="0">
                      <a:pos x="211" y="1"/>
                    </a:cxn>
                    <a:cxn ang="0">
                      <a:pos x="211" y="1"/>
                    </a:cxn>
                  </a:cxnLst>
                  <a:rect l="0" t="0" r="r" b="b"/>
                  <a:pathLst>
                    <a:path w="218" h="172">
                      <a:moveTo>
                        <a:pt x="211" y="1"/>
                      </a:moveTo>
                      <a:lnTo>
                        <a:pt x="211" y="1"/>
                      </a:lnTo>
                      <a:lnTo>
                        <a:pt x="185" y="21"/>
                      </a:lnTo>
                      <a:lnTo>
                        <a:pt x="159" y="41"/>
                      </a:lnTo>
                      <a:lnTo>
                        <a:pt x="135" y="61"/>
                      </a:lnTo>
                      <a:lnTo>
                        <a:pt x="109" y="81"/>
                      </a:lnTo>
                      <a:lnTo>
                        <a:pt x="109" y="81"/>
                      </a:lnTo>
                      <a:lnTo>
                        <a:pt x="55" y="122"/>
                      </a:lnTo>
                      <a:lnTo>
                        <a:pt x="28" y="142"/>
                      </a:lnTo>
                      <a:lnTo>
                        <a:pt x="1" y="163"/>
                      </a:lnTo>
                      <a:lnTo>
                        <a:pt x="1" y="163"/>
                      </a:lnTo>
                      <a:lnTo>
                        <a:pt x="0" y="166"/>
                      </a:lnTo>
                      <a:lnTo>
                        <a:pt x="0" y="167"/>
                      </a:lnTo>
                      <a:lnTo>
                        <a:pt x="0" y="169"/>
                      </a:lnTo>
                      <a:lnTo>
                        <a:pt x="1" y="170"/>
                      </a:lnTo>
                      <a:lnTo>
                        <a:pt x="4" y="172"/>
                      </a:lnTo>
                      <a:lnTo>
                        <a:pt x="6" y="171"/>
                      </a:lnTo>
                      <a:lnTo>
                        <a:pt x="9" y="170"/>
                      </a:lnTo>
                      <a:lnTo>
                        <a:pt x="9" y="170"/>
                      </a:lnTo>
                      <a:lnTo>
                        <a:pt x="32" y="151"/>
                      </a:lnTo>
                      <a:lnTo>
                        <a:pt x="58" y="132"/>
                      </a:lnTo>
                      <a:lnTo>
                        <a:pt x="83" y="114"/>
                      </a:lnTo>
                      <a:lnTo>
                        <a:pt x="108" y="94"/>
                      </a:lnTo>
                      <a:lnTo>
                        <a:pt x="108" y="94"/>
                      </a:lnTo>
                      <a:lnTo>
                        <a:pt x="121" y="84"/>
                      </a:lnTo>
                      <a:lnTo>
                        <a:pt x="135" y="74"/>
                      </a:lnTo>
                      <a:lnTo>
                        <a:pt x="149" y="63"/>
                      </a:lnTo>
                      <a:lnTo>
                        <a:pt x="162" y="53"/>
                      </a:lnTo>
                      <a:lnTo>
                        <a:pt x="162" y="53"/>
                      </a:lnTo>
                      <a:lnTo>
                        <a:pt x="188" y="31"/>
                      </a:lnTo>
                      <a:lnTo>
                        <a:pt x="202" y="20"/>
                      </a:lnTo>
                      <a:lnTo>
                        <a:pt x="216" y="10"/>
                      </a:lnTo>
                      <a:lnTo>
                        <a:pt x="216" y="10"/>
                      </a:lnTo>
                      <a:lnTo>
                        <a:pt x="217" y="9"/>
                      </a:lnTo>
                      <a:lnTo>
                        <a:pt x="218" y="6"/>
                      </a:lnTo>
                      <a:lnTo>
                        <a:pt x="217" y="3"/>
                      </a:lnTo>
                      <a:lnTo>
                        <a:pt x="216" y="1"/>
                      </a:lnTo>
                      <a:lnTo>
                        <a:pt x="214" y="1"/>
                      </a:lnTo>
                      <a:lnTo>
                        <a:pt x="213" y="0"/>
                      </a:lnTo>
                      <a:lnTo>
                        <a:pt x="211" y="1"/>
                      </a:lnTo>
                      <a:lnTo>
                        <a:pt x="211"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3" name="Freeform 625"/>
                <p:cNvSpPr/>
                <p:nvPr/>
              </p:nvSpPr>
              <p:spPr bwMode="auto">
                <a:xfrm>
                  <a:off x="3640" y="7704"/>
                  <a:ext cx="146" cy="113"/>
                </a:xfrm>
                <a:custGeom>
                  <a:avLst/>
                  <a:gdLst/>
                  <a:ahLst/>
                  <a:cxnLst>
                    <a:cxn ang="0">
                      <a:pos x="187" y="1"/>
                    </a:cxn>
                    <a:cxn ang="0">
                      <a:pos x="187" y="1"/>
                    </a:cxn>
                    <a:cxn ang="0">
                      <a:pos x="175" y="9"/>
                    </a:cxn>
                    <a:cxn ang="0">
                      <a:pos x="163" y="18"/>
                    </a:cxn>
                    <a:cxn ang="0">
                      <a:pos x="141" y="37"/>
                    </a:cxn>
                    <a:cxn ang="0">
                      <a:pos x="119" y="58"/>
                    </a:cxn>
                    <a:cxn ang="0">
                      <a:pos x="98" y="80"/>
                    </a:cxn>
                    <a:cxn ang="0">
                      <a:pos x="98" y="80"/>
                    </a:cxn>
                    <a:cxn ang="0">
                      <a:pos x="87" y="90"/>
                    </a:cxn>
                    <a:cxn ang="0">
                      <a:pos x="76" y="101"/>
                    </a:cxn>
                    <a:cxn ang="0">
                      <a:pos x="50" y="121"/>
                    </a:cxn>
                    <a:cxn ang="0">
                      <a:pos x="25" y="142"/>
                    </a:cxn>
                    <a:cxn ang="0">
                      <a:pos x="13" y="152"/>
                    </a:cxn>
                    <a:cxn ang="0">
                      <a:pos x="1" y="162"/>
                    </a:cxn>
                    <a:cxn ang="0">
                      <a:pos x="1" y="162"/>
                    </a:cxn>
                    <a:cxn ang="0">
                      <a:pos x="0" y="164"/>
                    </a:cxn>
                    <a:cxn ang="0">
                      <a:pos x="0" y="166"/>
                    </a:cxn>
                    <a:cxn ang="0">
                      <a:pos x="0" y="167"/>
                    </a:cxn>
                    <a:cxn ang="0">
                      <a:pos x="1" y="170"/>
                    </a:cxn>
                    <a:cxn ang="0">
                      <a:pos x="2" y="171"/>
                    </a:cxn>
                    <a:cxn ang="0">
                      <a:pos x="4" y="171"/>
                    </a:cxn>
                    <a:cxn ang="0">
                      <a:pos x="6" y="171"/>
                    </a:cxn>
                    <a:cxn ang="0">
                      <a:pos x="8" y="170"/>
                    </a:cxn>
                    <a:cxn ang="0">
                      <a:pos x="8" y="170"/>
                    </a:cxn>
                    <a:cxn ang="0">
                      <a:pos x="19" y="159"/>
                    </a:cxn>
                    <a:cxn ang="0">
                      <a:pos x="30" y="150"/>
                    </a:cxn>
                    <a:cxn ang="0">
                      <a:pos x="54" y="131"/>
                    </a:cxn>
                    <a:cxn ang="0">
                      <a:pos x="78" y="112"/>
                    </a:cxn>
                    <a:cxn ang="0">
                      <a:pos x="88" y="102"/>
                    </a:cxn>
                    <a:cxn ang="0">
                      <a:pos x="99" y="92"/>
                    </a:cxn>
                    <a:cxn ang="0">
                      <a:pos x="99" y="92"/>
                    </a:cxn>
                    <a:cxn ang="0">
                      <a:pos x="121" y="69"/>
                    </a:cxn>
                    <a:cxn ang="0">
                      <a:pos x="144" y="48"/>
                    </a:cxn>
                    <a:cxn ang="0">
                      <a:pos x="167" y="27"/>
                    </a:cxn>
                    <a:cxn ang="0">
                      <a:pos x="179" y="18"/>
                    </a:cxn>
                    <a:cxn ang="0">
                      <a:pos x="191" y="9"/>
                    </a:cxn>
                    <a:cxn ang="0">
                      <a:pos x="191" y="9"/>
                    </a:cxn>
                    <a:cxn ang="0">
                      <a:pos x="193" y="7"/>
                    </a:cxn>
                    <a:cxn ang="0">
                      <a:pos x="194" y="6"/>
                    </a:cxn>
                    <a:cxn ang="0">
                      <a:pos x="193" y="4"/>
                    </a:cxn>
                    <a:cxn ang="0">
                      <a:pos x="193" y="2"/>
                    </a:cxn>
                    <a:cxn ang="0">
                      <a:pos x="192" y="1"/>
                    </a:cxn>
                    <a:cxn ang="0">
                      <a:pos x="190" y="0"/>
                    </a:cxn>
                    <a:cxn ang="0">
                      <a:pos x="189" y="0"/>
                    </a:cxn>
                    <a:cxn ang="0">
                      <a:pos x="187" y="1"/>
                    </a:cxn>
                    <a:cxn ang="0">
                      <a:pos x="187" y="1"/>
                    </a:cxn>
                  </a:cxnLst>
                  <a:rect l="0" t="0" r="r" b="b"/>
                  <a:pathLst>
                    <a:path w="194" h="171">
                      <a:moveTo>
                        <a:pt x="187" y="1"/>
                      </a:moveTo>
                      <a:lnTo>
                        <a:pt x="187" y="1"/>
                      </a:lnTo>
                      <a:lnTo>
                        <a:pt x="175" y="9"/>
                      </a:lnTo>
                      <a:lnTo>
                        <a:pt x="163" y="18"/>
                      </a:lnTo>
                      <a:lnTo>
                        <a:pt x="141" y="37"/>
                      </a:lnTo>
                      <a:lnTo>
                        <a:pt x="119" y="58"/>
                      </a:lnTo>
                      <a:lnTo>
                        <a:pt x="98" y="80"/>
                      </a:lnTo>
                      <a:lnTo>
                        <a:pt x="98" y="80"/>
                      </a:lnTo>
                      <a:lnTo>
                        <a:pt x="87" y="90"/>
                      </a:lnTo>
                      <a:lnTo>
                        <a:pt x="76" y="101"/>
                      </a:lnTo>
                      <a:lnTo>
                        <a:pt x="50" y="121"/>
                      </a:lnTo>
                      <a:lnTo>
                        <a:pt x="25" y="142"/>
                      </a:lnTo>
                      <a:lnTo>
                        <a:pt x="13" y="152"/>
                      </a:lnTo>
                      <a:lnTo>
                        <a:pt x="1" y="162"/>
                      </a:lnTo>
                      <a:lnTo>
                        <a:pt x="1" y="162"/>
                      </a:lnTo>
                      <a:lnTo>
                        <a:pt x="0" y="164"/>
                      </a:lnTo>
                      <a:lnTo>
                        <a:pt x="0" y="166"/>
                      </a:lnTo>
                      <a:lnTo>
                        <a:pt x="0" y="167"/>
                      </a:lnTo>
                      <a:lnTo>
                        <a:pt x="1" y="170"/>
                      </a:lnTo>
                      <a:lnTo>
                        <a:pt x="2" y="171"/>
                      </a:lnTo>
                      <a:lnTo>
                        <a:pt x="4" y="171"/>
                      </a:lnTo>
                      <a:lnTo>
                        <a:pt x="6" y="171"/>
                      </a:lnTo>
                      <a:lnTo>
                        <a:pt x="8" y="170"/>
                      </a:lnTo>
                      <a:lnTo>
                        <a:pt x="8" y="170"/>
                      </a:lnTo>
                      <a:lnTo>
                        <a:pt x="19" y="159"/>
                      </a:lnTo>
                      <a:lnTo>
                        <a:pt x="30" y="150"/>
                      </a:lnTo>
                      <a:lnTo>
                        <a:pt x="54" y="131"/>
                      </a:lnTo>
                      <a:lnTo>
                        <a:pt x="78" y="112"/>
                      </a:lnTo>
                      <a:lnTo>
                        <a:pt x="88" y="102"/>
                      </a:lnTo>
                      <a:lnTo>
                        <a:pt x="99" y="92"/>
                      </a:lnTo>
                      <a:lnTo>
                        <a:pt x="99" y="92"/>
                      </a:lnTo>
                      <a:lnTo>
                        <a:pt x="121" y="69"/>
                      </a:lnTo>
                      <a:lnTo>
                        <a:pt x="144" y="48"/>
                      </a:lnTo>
                      <a:lnTo>
                        <a:pt x="167" y="27"/>
                      </a:lnTo>
                      <a:lnTo>
                        <a:pt x="179" y="18"/>
                      </a:lnTo>
                      <a:lnTo>
                        <a:pt x="191" y="9"/>
                      </a:lnTo>
                      <a:lnTo>
                        <a:pt x="191" y="9"/>
                      </a:lnTo>
                      <a:lnTo>
                        <a:pt x="193" y="7"/>
                      </a:lnTo>
                      <a:lnTo>
                        <a:pt x="194" y="6"/>
                      </a:lnTo>
                      <a:lnTo>
                        <a:pt x="193" y="4"/>
                      </a:lnTo>
                      <a:lnTo>
                        <a:pt x="193" y="2"/>
                      </a:lnTo>
                      <a:lnTo>
                        <a:pt x="192" y="1"/>
                      </a:lnTo>
                      <a:lnTo>
                        <a:pt x="190" y="0"/>
                      </a:lnTo>
                      <a:lnTo>
                        <a:pt x="189" y="0"/>
                      </a:lnTo>
                      <a:lnTo>
                        <a:pt x="187" y="1"/>
                      </a:lnTo>
                      <a:lnTo>
                        <a:pt x="187"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4" name="Freeform 626"/>
                <p:cNvSpPr/>
                <p:nvPr/>
              </p:nvSpPr>
              <p:spPr bwMode="auto">
                <a:xfrm>
                  <a:off x="3710" y="7702"/>
                  <a:ext cx="157" cy="119"/>
                </a:xfrm>
                <a:custGeom>
                  <a:avLst/>
                  <a:gdLst/>
                  <a:ahLst/>
                  <a:cxnLst>
                    <a:cxn ang="0">
                      <a:pos x="203" y="1"/>
                    </a:cxn>
                    <a:cxn ang="0">
                      <a:pos x="203" y="1"/>
                    </a:cxn>
                    <a:cxn ang="0">
                      <a:pos x="189" y="7"/>
                    </a:cxn>
                    <a:cxn ang="0">
                      <a:pos x="176" y="15"/>
                    </a:cxn>
                    <a:cxn ang="0">
                      <a:pos x="163" y="25"/>
                    </a:cxn>
                    <a:cxn ang="0">
                      <a:pos x="151" y="35"/>
                    </a:cxn>
                    <a:cxn ang="0">
                      <a:pos x="127" y="58"/>
                    </a:cxn>
                    <a:cxn ang="0">
                      <a:pos x="105" y="80"/>
                    </a:cxn>
                    <a:cxn ang="0">
                      <a:pos x="105" y="80"/>
                    </a:cxn>
                    <a:cxn ang="0">
                      <a:pos x="93" y="91"/>
                    </a:cxn>
                    <a:cxn ang="0">
                      <a:pos x="82" y="103"/>
                    </a:cxn>
                    <a:cxn ang="0">
                      <a:pos x="69" y="115"/>
                    </a:cxn>
                    <a:cxn ang="0">
                      <a:pos x="58" y="126"/>
                    </a:cxn>
                    <a:cxn ang="0">
                      <a:pos x="58" y="126"/>
                    </a:cxn>
                    <a:cxn ang="0">
                      <a:pos x="30" y="150"/>
                    </a:cxn>
                    <a:cxn ang="0">
                      <a:pos x="2" y="172"/>
                    </a:cxn>
                    <a:cxn ang="0">
                      <a:pos x="2" y="172"/>
                    </a:cxn>
                    <a:cxn ang="0">
                      <a:pos x="0" y="175"/>
                    </a:cxn>
                    <a:cxn ang="0">
                      <a:pos x="0" y="176"/>
                    </a:cxn>
                    <a:cxn ang="0">
                      <a:pos x="1" y="178"/>
                    </a:cxn>
                    <a:cxn ang="0">
                      <a:pos x="2" y="179"/>
                    </a:cxn>
                    <a:cxn ang="0">
                      <a:pos x="5" y="181"/>
                    </a:cxn>
                    <a:cxn ang="0">
                      <a:pos x="6" y="180"/>
                    </a:cxn>
                    <a:cxn ang="0">
                      <a:pos x="9" y="179"/>
                    </a:cxn>
                    <a:cxn ang="0">
                      <a:pos x="9" y="179"/>
                    </a:cxn>
                    <a:cxn ang="0">
                      <a:pos x="55" y="140"/>
                    </a:cxn>
                    <a:cxn ang="0">
                      <a:pos x="78" y="121"/>
                    </a:cxn>
                    <a:cxn ang="0">
                      <a:pos x="88" y="109"/>
                    </a:cxn>
                    <a:cxn ang="0">
                      <a:pos x="98" y="98"/>
                    </a:cxn>
                    <a:cxn ang="0">
                      <a:pos x="98" y="98"/>
                    </a:cxn>
                    <a:cxn ang="0">
                      <a:pos x="110" y="88"/>
                    </a:cxn>
                    <a:cxn ang="0">
                      <a:pos x="121" y="77"/>
                    </a:cxn>
                    <a:cxn ang="0">
                      <a:pos x="144" y="57"/>
                    </a:cxn>
                    <a:cxn ang="0">
                      <a:pos x="144" y="57"/>
                    </a:cxn>
                    <a:cxn ang="0">
                      <a:pos x="158" y="43"/>
                    </a:cxn>
                    <a:cxn ang="0">
                      <a:pos x="173" y="30"/>
                    </a:cxn>
                    <a:cxn ang="0">
                      <a:pos x="180" y="24"/>
                    </a:cxn>
                    <a:cxn ang="0">
                      <a:pos x="188" y="19"/>
                    </a:cxn>
                    <a:cxn ang="0">
                      <a:pos x="197" y="13"/>
                    </a:cxn>
                    <a:cxn ang="0">
                      <a:pos x="206" y="9"/>
                    </a:cxn>
                    <a:cxn ang="0">
                      <a:pos x="206" y="9"/>
                    </a:cxn>
                    <a:cxn ang="0">
                      <a:pos x="208" y="8"/>
                    </a:cxn>
                    <a:cxn ang="0">
                      <a:pos x="209" y="7"/>
                    </a:cxn>
                    <a:cxn ang="0">
                      <a:pos x="209" y="3"/>
                    </a:cxn>
                    <a:cxn ang="0">
                      <a:pos x="208" y="2"/>
                    </a:cxn>
                    <a:cxn ang="0">
                      <a:pos x="207" y="1"/>
                    </a:cxn>
                    <a:cxn ang="0">
                      <a:pos x="205" y="0"/>
                    </a:cxn>
                    <a:cxn ang="0">
                      <a:pos x="203" y="1"/>
                    </a:cxn>
                    <a:cxn ang="0">
                      <a:pos x="203" y="1"/>
                    </a:cxn>
                  </a:cxnLst>
                  <a:rect l="0" t="0" r="r" b="b"/>
                  <a:pathLst>
                    <a:path w="209" h="181">
                      <a:moveTo>
                        <a:pt x="203" y="1"/>
                      </a:moveTo>
                      <a:lnTo>
                        <a:pt x="203" y="1"/>
                      </a:lnTo>
                      <a:lnTo>
                        <a:pt x="189" y="7"/>
                      </a:lnTo>
                      <a:lnTo>
                        <a:pt x="176" y="15"/>
                      </a:lnTo>
                      <a:lnTo>
                        <a:pt x="163" y="25"/>
                      </a:lnTo>
                      <a:lnTo>
                        <a:pt x="151" y="35"/>
                      </a:lnTo>
                      <a:lnTo>
                        <a:pt x="127" y="58"/>
                      </a:lnTo>
                      <a:lnTo>
                        <a:pt x="105" y="80"/>
                      </a:lnTo>
                      <a:lnTo>
                        <a:pt x="105" y="80"/>
                      </a:lnTo>
                      <a:lnTo>
                        <a:pt x="93" y="91"/>
                      </a:lnTo>
                      <a:lnTo>
                        <a:pt x="82" y="103"/>
                      </a:lnTo>
                      <a:lnTo>
                        <a:pt x="69" y="115"/>
                      </a:lnTo>
                      <a:lnTo>
                        <a:pt x="58" y="126"/>
                      </a:lnTo>
                      <a:lnTo>
                        <a:pt x="58" y="126"/>
                      </a:lnTo>
                      <a:lnTo>
                        <a:pt x="30" y="150"/>
                      </a:lnTo>
                      <a:lnTo>
                        <a:pt x="2" y="172"/>
                      </a:lnTo>
                      <a:lnTo>
                        <a:pt x="2" y="172"/>
                      </a:lnTo>
                      <a:lnTo>
                        <a:pt x="0" y="175"/>
                      </a:lnTo>
                      <a:lnTo>
                        <a:pt x="0" y="176"/>
                      </a:lnTo>
                      <a:lnTo>
                        <a:pt x="1" y="178"/>
                      </a:lnTo>
                      <a:lnTo>
                        <a:pt x="2" y="179"/>
                      </a:lnTo>
                      <a:lnTo>
                        <a:pt x="5" y="181"/>
                      </a:lnTo>
                      <a:lnTo>
                        <a:pt x="6" y="180"/>
                      </a:lnTo>
                      <a:lnTo>
                        <a:pt x="9" y="179"/>
                      </a:lnTo>
                      <a:lnTo>
                        <a:pt x="9" y="179"/>
                      </a:lnTo>
                      <a:lnTo>
                        <a:pt x="55" y="140"/>
                      </a:lnTo>
                      <a:lnTo>
                        <a:pt x="78" y="121"/>
                      </a:lnTo>
                      <a:lnTo>
                        <a:pt x="88" y="109"/>
                      </a:lnTo>
                      <a:lnTo>
                        <a:pt x="98" y="98"/>
                      </a:lnTo>
                      <a:lnTo>
                        <a:pt x="98" y="98"/>
                      </a:lnTo>
                      <a:lnTo>
                        <a:pt x="110" y="88"/>
                      </a:lnTo>
                      <a:lnTo>
                        <a:pt x="121" y="77"/>
                      </a:lnTo>
                      <a:lnTo>
                        <a:pt x="144" y="57"/>
                      </a:lnTo>
                      <a:lnTo>
                        <a:pt x="144" y="57"/>
                      </a:lnTo>
                      <a:lnTo>
                        <a:pt x="158" y="43"/>
                      </a:lnTo>
                      <a:lnTo>
                        <a:pt x="173" y="30"/>
                      </a:lnTo>
                      <a:lnTo>
                        <a:pt x="180" y="24"/>
                      </a:lnTo>
                      <a:lnTo>
                        <a:pt x="188" y="19"/>
                      </a:lnTo>
                      <a:lnTo>
                        <a:pt x="197" y="13"/>
                      </a:lnTo>
                      <a:lnTo>
                        <a:pt x="206" y="9"/>
                      </a:lnTo>
                      <a:lnTo>
                        <a:pt x="206" y="9"/>
                      </a:lnTo>
                      <a:lnTo>
                        <a:pt x="208" y="8"/>
                      </a:lnTo>
                      <a:lnTo>
                        <a:pt x="209" y="7"/>
                      </a:lnTo>
                      <a:lnTo>
                        <a:pt x="209" y="3"/>
                      </a:lnTo>
                      <a:lnTo>
                        <a:pt x="208" y="2"/>
                      </a:lnTo>
                      <a:lnTo>
                        <a:pt x="207" y="1"/>
                      </a:lnTo>
                      <a:lnTo>
                        <a:pt x="205" y="0"/>
                      </a:lnTo>
                      <a:lnTo>
                        <a:pt x="203" y="1"/>
                      </a:lnTo>
                      <a:lnTo>
                        <a:pt x="203"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5" name="Freeform 627"/>
                <p:cNvSpPr/>
                <p:nvPr/>
              </p:nvSpPr>
              <p:spPr bwMode="auto">
                <a:xfrm>
                  <a:off x="3764" y="7723"/>
                  <a:ext cx="144" cy="105"/>
                </a:xfrm>
                <a:custGeom>
                  <a:avLst/>
                  <a:gdLst/>
                  <a:ahLst/>
                  <a:cxnLst>
                    <a:cxn ang="0">
                      <a:pos x="182" y="1"/>
                    </a:cxn>
                    <a:cxn ang="0">
                      <a:pos x="182" y="1"/>
                    </a:cxn>
                    <a:cxn ang="0">
                      <a:pos x="158" y="18"/>
                    </a:cxn>
                    <a:cxn ang="0">
                      <a:pos x="133" y="34"/>
                    </a:cxn>
                    <a:cxn ang="0">
                      <a:pos x="110" y="53"/>
                    </a:cxn>
                    <a:cxn ang="0">
                      <a:pos x="87" y="72"/>
                    </a:cxn>
                    <a:cxn ang="0">
                      <a:pos x="87" y="72"/>
                    </a:cxn>
                    <a:cxn ang="0">
                      <a:pos x="65" y="92"/>
                    </a:cxn>
                    <a:cxn ang="0">
                      <a:pos x="42" y="112"/>
                    </a:cxn>
                    <a:cxn ang="0">
                      <a:pos x="31" y="122"/>
                    </a:cxn>
                    <a:cxn ang="0">
                      <a:pos x="20" y="132"/>
                    </a:cxn>
                    <a:cxn ang="0">
                      <a:pos x="10" y="143"/>
                    </a:cxn>
                    <a:cxn ang="0">
                      <a:pos x="1" y="155"/>
                    </a:cxn>
                    <a:cxn ang="0">
                      <a:pos x="1" y="155"/>
                    </a:cxn>
                    <a:cxn ang="0">
                      <a:pos x="0" y="156"/>
                    </a:cxn>
                    <a:cxn ang="0">
                      <a:pos x="0" y="158"/>
                    </a:cxn>
                    <a:cxn ang="0">
                      <a:pos x="1" y="159"/>
                    </a:cxn>
                    <a:cxn ang="0">
                      <a:pos x="2" y="161"/>
                    </a:cxn>
                    <a:cxn ang="0">
                      <a:pos x="6" y="161"/>
                    </a:cxn>
                    <a:cxn ang="0">
                      <a:pos x="7" y="161"/>
                    </a:cxn>
                    <a:cxn ang="0">
                      <a:pos x="9" y="159"/>
                    </a:cxn>
                    <a:cxn ang="0">
                      <a:pos x="9" y="159"/>
                    </a:cxn>
                    <a:cxn ang="0">
                      <a:pos x="17" y="149"/>
                    </a:cxn>
                    <a:cxn ang="0">
                      <a:pos x="26" y="138"/>
                    </a:cxn>
                    <a:cxn ang="0">
                      <a:pos x="47" y="121"/>
                    </a:cxn>
                    <a:cxn ang="0">
                      <a:pos x="68" y="103"/>
                    </a:cxn>
                    <a:cxn ang="0">
                      <a:pos x="88" y="85"/>
                    </a:cxn>
                    <a:cxn ang="0">
                      <a:pos x="88" y="85"/>
                    </a:cxn>
                    <a:cxn ang="0">
                      <a:pos x="111" y="64"/>
                    </a:cxn>
                    <a:cxn ang="0">
                      <a:pos x="136" y="44"/>
                    </a:cxn>
                    <a:cxn ang="0">
                      <a:pos x="161" y="27"/>
                    </a:cxn>
                    <a:cxn ang="0">
                      <a:pos x="188" y="9"/>
                    </a:cxn>
                    <a:cxn ang="0">
                      <a:pos x="188" y="9"/>
                    </a:cxn>
                    <a:cxn ang="0">
                      <a:pos x="189" y="8"/>
                    </a:cxn>
                    <a:cxn ang="0">
                      <a:pos x="190" y="6"/>
                    </a:cxn>
                    <a:cxn ang="0">
                      <a:pos x="190" y="4"/>
                    </a:cxn>
                    <a:cxn ang="0">
                      <a:pos x="189" y="3"/>
                    </a:cxn>
                    <a:cxn ang="0">
                      <a:pos x="188" y="1"/>
                    </a:cxn>
                    <a:cxn ang="0">
                      <a:pos x="185" y="1"/>
                    </a:cxn>
                    <a:cxn ang="0">
                      <a:pos x="184" y="0"/>
                    </a:cxn>
                    <a:cxn ang="0">
                      <a:pos x="182" y="1"/>
                    </a:cxn>
                    <a:cxn ang="0">
                      <a:pos x="182" y="1"/>
                    </a:cxn>
                  </a:cxnLst>
                  <a:rect l="0" t="0" r="r" b="b"/>
                  <a:pathLst>
                    <a:path w="190" h="161">
                      <a:moveTo>
                        <a:pt x="182" y="1"/>
                      </a:moveTo>
                      <a:lnTo>
                        <a:pt x="182" y="1"/>
                      </a:lnTo>
                      <a:lnTo>
                        <a:pt x="158" y="18"/>
                      </a:lnTo>
                      <a:lnTo>
                        <a:pt x="133" y="34"/>
                      </a:lnTo>
                      <a:lnTo>
                        <a:pt x="110" y="53"/>
                      </a:lnTo>
                      <a:lnTo>
                        <a:pt x="87" y="72"/>
                      </a:lnTo>
                      <a:lnTo>
                        <a:pt x="87" y="72"/>
                      </a:lnTo>
                      <a:lnTo>
                        <a:pt x="65" y="92"/>
                      </a:lnTo>
                      <a:lnTo>
                        <a:pt x="42" y="112"/>
                      </a:lnTo>
                      <a:lnTo>
                        <a:pt x="31" y="122"/>
                      </a:lnTo>
                      <a:lnTo>
                        <a:pt x="20" y="132"/>
                      </a:lnTo>
                      <a:lnTo>
                        <a:pt x="10" y="143"/>
                      </a:lnTo>
                      <a:lnTo>
                        <a:pt x="1" y="155"/>
                      </a:lnTo>
                      <a:lnTo>
                        <a:pt x="1" y="155"/>
                      </a:lnTo>
                      <a:lnTo>
                        <a:pt x="0" y="156"/>
                      </a:lnTo>
                      <a:lnTo>
                        <a:pt x="0" y="158"/>
                      </a:lnTo>
                      <a:lnTo>
                        <a:pt x="1" y="159"/>
                      </a:lnTo>
                      <a:lnTo>
                        <a:pt x="2" y="161"/>
                      </a:lnTo>
                      <a:lnTo>
                        <a:pt x="6" y="161"/>
                      </a:lnTo>
                      <a:lnTo>
                        <a:pt x="7" y="161"/>
                      </a:lnTo>
                      <a:lnTo>
                        <a:pt x="9" y="159"/>
                      </a:lnTo>
                      <a:lnTo>
                        <a:pt x="9" y="159"/>
                      </a:lnTo>
                      <a:lnTo>
                        <a:pt x="17" y="149"/>
                      </a:lnTo>
                      <a:lnTo>
                        <a:pt x="26" y="138"/>
                      </a:lnTo>
                      <a:lnTo>
                        <a:pt x="47" y="121"/>
                      </a:lnTo>
                      <a:lnTo>
                        <a:pt x="68" y="103"/>
                      </a:lnTo>
                      <a:lnTo>
                        <a:pt x="88" y="85"/>
                      </a:lnTo>
                      <a:lnTo>
                        <a:pt x="88" y="85"/>
                      </a:lnTo>
                      <a:lnTo>
                        <a:pt x="111" y="64"/>
                      </a:lnTo>
                      <a:lnTo>
                        <a:pt x="136" y="44"/>
                      </a:lnTo>
                      <a:lnTo>
                        <a:pt x="161" y="27"/>
                      </a:lnTo>
                      <a:lnTo>
                        <a:pt x="188" y="9"/>
                      </a:lnTo>
                      <a:lnTo>
                        <a:pt x="188" y="9"/>
                      </a:lnTo>
                      <a:lnTo>
                        <a:pt x="189" y="8"/>
                      </a:lnTo>
                      <a:lnTo>
                        <a:pt x="190" y="6"/>
                      </a:lnTo>
                      <a:lnTo>
                        <a:pt x="190" y="4"/>
                      </a:lnTo>
                      <a:lnTo>
                        <a:pt x="189" y="3"/>
                      </a:lnTo>
                      <a:lnTo>
                        <a:pt x="188" y="1"/>
                      </a:lnTo>
                      <a:lnTo>
                        <a:pt x="185" y="1"/>
                      </a:lnTo>
                      <a:lnTo>
                        <a:pt x="184" y="0"/>
                      </a:lnTo>
                      <a:lnTo>
                        <a:pt x="182" y="1"/>
                      </a:lnTo>
                      <a:lnTo>
                        <a:pt x="182"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6" name="Freeform 628"/>
                <p:cNvSpPr/>
                <p:nvPr/>
              </p:nvSpPr>
              <p:spPr bwMode="auto">
                <a:xfrm>
                  <a:off x="3811" y="7763"/>
                  <a:ext cx="85" cy="68"/>
                </a:xfrm>
                <a:custGeom>
                  <a:avLst/>
                  <a:gdLst/>
                  <a:ahLst/>
                  <a:cxnLst>
                    <a:cxn ang="0">
                      <a:pos x="106" y="1"/>
                    </a:cxn>
                    <a:cxn ang="0">
                      <a:pos x="106" y="1"/>
                    </a:cxn>
                    <a:cxn ang="0">
                      <a:pos x="91" y="9"/>
                    </a:cxn>
                    <a:cxn ang="0">
                      <a:pos x="78" y="19"/>
                    </a:cxn>
                    <a:cxn ang="0">
                      <a:pos x="65" y="29"/>
                    </a:cxn>
                    <a:cxn ang="0">
                      <a:pos x="52" y="40"/>
                    </a:cxn>
                    <a:cxn ang="0">
                      <a:pos x="29" y="63"/>
                    </a:cxn>
                    <a:cxn ang="0">
                      <a:pos x="29" y="63"/>
                    </a:cxn>
                    <a:cxn ang="0">
                      <a:pos x="16" y="77"/>
                    </a:cxn>
                    <a:cxn ang="0">
                      <a:pos x="10" y="85"/>
                    </a:cxn>
                    <a:cxn ang="0">
                      <a:pos x="2" y="91"/>
                    </a:cxn>
                    <a:cxn ang="0">
                      <a:pos x="2" y="91"/>
                    </a:cxn>
                    <a:cxn ang="0">
                      <a:pos x="1" y="92"/>
                    </a:cxn>
                    <a:cxn ang="0">
                      <a:pos x="0" y="94"/>
                    </a:cxn>
                    <a:cxn ang="0">
                      <a:pos x="0" y="96"/>
                    </a:cxn>
                    <a:cxn ang="0">
                      <a:pos x="1" y="97"/>
                    </a:cxn>
                    <a:cxn ang="0">
                      <a:pos x="2" y="99"/>
                    </a:cxn>
                    <a:cxn ang="0">
                      <a:pos x="3" y="100"/>
                    </a:cxn>
                    <a:cxn ang="0">
                      <a:pos x="5" y="100"/>
                    </a:cxn>
                    <a:cxn ang="0">
                      <a:pos x="7" y="99"/>
                    </a:cxn>
                    <a:cxn ang="0">
                      <a:pos x="7" y="99"/>
                    </a:cxn>
                    <a:cxn ang="0">
                      <a:pos x="13" y="95"/>
                    </a:cxn>
                    <a:cxn ang="0">
                      <a:pos x="18" y="90"/>
                    </a:cxn>
                    <a:cxn ang="0">
                      <a:pos x="29" y="79"/>
                    </a:cxn>
                    <a:cxn ang="0">
                      <a:pos x="40" y="67"/>
                    </a:cxn>
                    <a:cxn ang="0">
                      <a:pos x="50" y="56"/>
                    </a:cxn>
                    <a:cxn ang="0">
                      <a:pos x="50" y="56"/>
                    </a:cxn>
                    <a:cxn ang="0">
                      <a:pos x="64" y="42"/>
                    </a:cxn>
                    <a:cxn ang="0">
                      <a:pos x="78" y="30"/>
                    </a:cxn>
                    <a:cxn ang="0">
                      <a:pos x="94" y="19"/>
                    </a:cxn>
                    <a:cxn ang="0">
                      <a:pos x="111" y="9"/>
                    </a:cxn>
                    <a:cxn ang="0">
                      <a:pos x="111" y="9"/>
                    </a:cxn>
                    <a:cxn ang="0">
                      <a:pos x="112" y="8"/>
                    </a:cxn>
                    <a:cxn ang="0">
                      <a:pos x="113" y="6"/>
                    </a:cxn>
                    <a:cxn ang="0">
                      <a:pos x="113" y="4"/>
                    </a:cxn>
                    <a:cxn ang="0">
                      <a:pos x="112" y="3"/>
                    </a:cxn>
                    <a:cxn ang="0">
                      <a:pos x="111" y="1"/>
                    </a:cxn>
                    <a:cxn ang="0">
                      <a:pos x="110" y="1"/>
                    </a:cxn>
                    <a:cxn ang="0">
                      <a:pos x="108" y="0"/>
                    </a:cxn>
                    <a:cxn ang="0">
                      <a:pos x="106" y="1"/>
                    </a:cxn>
                    <a:cxn ang="0">
                      <a:pos x="106" y="1"/>
                    </a:cxn>
                  </a:cxnLst>
                  <a:rect l="0" t="0" r="r" b="b"/>
                  <a:pathLst>
                    <a:path w="113" h="100">
                      <a:moveTo>
                        <a:pt x="106" y="1"/>
                      </a:moveTo>
                      <a:lnTo>
                        <a:pt x="106" y="1"/>
                      </a:lnTo>
                      <a:lnTo>
                        <a:pt x="91" y="9"/>
                      </a:lnTo>
                      <a:lnTo>
                        <a:pt x="78" y="19"/>
                      </a:lnTo>
                      <a:lnTo>
                        <a:pt x="65" y="29"/>
                      </a:lnTo>
                      <a:lnTo>
                        <a:pt x="52" y="40"/>
                      </a:lnTo>
                      <a:lnTo>
                        <a:pt x="29" y="63"/>
                      </a:lnTo>
                      <a:lnTo>
                        <a:pt x="29" y="63"/>
                      </a:lnTo>
                      <a:lnTo>
                        <a:pt x="16" y="77"/>
                      </a:lnTo>
                      <a:lnTo>
                        <a:pt x="10" y="85"/>
                      </a:lnTo>
                      <a:lnTo>
                        <a:pt x="2" y="91"/>
                      </a:lnTo>
                      <a:lnTo>
                        <a:pt x="2" y="91"/>
                      </a:lnTo>
                      <a:lnTo>
                        <a:pt x="1" y="92"/>
                      </a:lnTo>
                      <a:lnTo>
                        <a:pt x="0" y="94"/>
                      </a:lnTo>
                      <a:lnTo>
                        <a:pt x="0" y="96"/>
                      </a:lnTo>
                      <a:lnTo>
                        <a:pt x="1" y="97"/>
                      </a:lnTo>
                      <a:lnTo>
                        <a:pt x="2" y="99"/>
                      </a:lnTo>
                      <a:lnTo>
                        <a:pt x="3" y="100"/>
                      </a:lnTo>
                      <a:lnTo>
                        <a:pt x="5" y="100"/>
                      </a:lnTo>
                      <a:lnTo>
                        <a:pt x="7" y="99"/>
                      </a:lnTo>
                      <a:lnTo>
                        <a:pt x="7" y="99"/>
                      </a:lnTo>
                      <a:lnTo>
                        <a:pt x="13" y="95"/>
                      </a:lnTo>
                      <a:lnTo>
                        <a:pt x="18" y="90"/>
                      </a:lnTo>
                      <a:lnTo>
                        <a:pt x="29" y="79"/>
                      </a:lnTo>
                      <a:lnTo>
                        <a:pt x="40" y="67"/>
                      </a:lnTo>
                      <a:lnTo>
                        <a:pt x="50" y="56"/>
                      </a:lnTo>
                      <a:lnTo>
                        <a:pt x="50" y="56"/>
                      </a:lnTo>
                      <a:lnTo>
                        <a:pt x="64" y="42"/>
                      </a:lnTo>
                      <a:lnTo>
                        <a:pt x="78" y="30"/>
                      </a:lnTo>
                      <a:lnTo>
                        <a:pt x="94" y="19"/>
                      </a:lnTo>
                      <a:lnTo>
                        <a:pt x="111" y="9"/>
                      </a:lnTo>
                      <a:lnTo>
                        <a:pt x="111" y="9"/>
                      </a:lnTo>
                      <a:lnTo>
                        <a:pt x="112" y="8"/>
                      </a:lnTo>
                      <a:lnTo>
                        <a:pt x="113" y="6"/>
                      </a:lnTo>
                      <a:lnTo>
                        <a:pt x="113" y="4"/>
                      </a:lnTo>
                      <a:lnTo>
                        <a:pt x="112" y="3"/>
                      </a:lnTo>
                      <a:lnTo>
                        <a:pt x="111" y="1"/>
                      </a:lnTo>
                      <a:lnTo>
                        <a:pt x="110" y="1"/>
                      </a:lnTo>
                      <a:lnTo>
                        <a:pt x="108" y="0"/>
                      </a:lnTo>
                      <a:lnTo>
                        <a:pt x="106" y="1"/>
                      </a:lnTo>
                      <a:lnTo>
                        <a:pt x="106"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7" name="Freeform 629"/>
                <p:cNvSpPr/>
                <p:nvPr/>
              </p:nvSpPr>
              <p:spPr bwMode="auto">
                <a:xfrm>
                  <a:off x="3397" y="7835"/>
                  <a:ext cx="90" cy="101"/>
                </a:xfrm>
                <a:custGeom>
                  <a:avLst/>
                  <a:gdLst/>
                  <a:ahLst/>
                  <a:cxnLst>
                    <a:cxn ang="0">
                      <a:pos x="108" y="3"/>
                    </a:cxn>
                    <a:cxn ang="0">
                      <a:pos x="108" y="3"/>
                    </a:cxn>
                    <a:cxn ang="0">
                      <a:pos x="104" y="15"/>
                    </a:cxn>
                    <a:cxn ang="0">
                      <a:pos x="99" y="25"/>
                    </a:cxn>
                    <a:cxn ang="0">
                      <a:pos x="94" y="36"/>
                    </a:cxn>
                    <a:cxn ang="0">
                      <a:pos x="87" y="45"/>
                    </a:cxn>
                    <a:cxn ang="0">
                      <a:pos x="72" y="64"/>
                    </a:cxn>
                    <a:cxn ang="0">
                      <a:pos x="58" y="82"/>
                    </a:cxn>
                    <a:cxn ang="0">
                      <a:pos x="58" y="82"/>
                    </a:cxn>
                    <a:cxn ang="0">
                      <a:pos x="30" y="115"/>
                    </a:cxn>
                    <a:cxn ang="0">
                      <a:pos x="17" y="132"/>
                    </a:cxn>
                    <a:cxn ang="0">
                      <a:pos x="2" y="147"/>
                    </a:cxn>
                    <a:cxn ang="0">
                      <a:pos x="2" y="147"/>
                    </a:cxn>
                    <a:cxn ang="0">
                      <a:pos x="1" y="148"/>
                    </a:cxn>
                    <a:cxn ang="0">
                      <a:pos x="0" y="150"/>
                    </a:cxn>
                    <a:cxn ang="0">
                      <a:pos x="1" y="152"/>
                    </a:cxn>
                    <a:cxn ang="0">
                      <a:pos x="2" y="153"/>
                    </a:cxn>
                    <a:cxn ang="0">
                      <a:pos x="3" y="154"/>
                    </a:cxn>
                    <a:cxn ang="0">
                      <a:pos x="5" y="155"/>
                    </a:cxn>
                    <a:cxn ang="0">
                      <a:pos x="7" y="154"/>
                    </a:cxn>
                    <a:cxn ang="0">
                      <a:pos x="8" y="153"/>
                    </a:cxn>
                    <a:cxn ang="0">
                      <a:pos x="8" y="153"/>
                    </a:cxn>
                    <a:cxn ang="0">
                      <a:pos x="26" y="136"/>
                    </a:cxn>
                    <a:cxn ang="0">
                      <a:pos x="41" y="116"/>
                    </a:cxn>
                    <a:cxn ang="0">
                      <a:pos x="73" y="78"/>
                    </a:cxn>
                    <a:cxn ang="0">
                      <a:pos x="73" y="78"/>
                    </a:cxn>
                    <a:cxn ang="0">
                      <a:pos x="87" y="61"/>
                    </a:cxn>
                    <a:cxn ang="0">
                      <a:pos x="99" y="45"/>
                    </a:cxn>
                    <a:cxn ang="0">
                      <a:pos x="105" y="36"/>
                    </a:cxn>
                    <a:cxn ang="0">
                      <a:pos x="109" y="26"/>
                    </a:cxn>
                    <a:cxn ang="0">
                      <a:pos x="114" y="16"/>
                    </a:cxn>
                    <a:cxn ang="0">
                      <a:pos x="117" y="7"/>
                    </a:cxn>
                    <a:cxn ang="0">
                      <a:pos x="117" y="7"/>
                    </a:cxn>
                    <a:cxn ang="0">
                      <a:pos x="118" y="5"/>
                    </a:cxn>
                    <a:cxn ang="0">
                      <a:pos x="117" y="2"/>
                    </a:cxn>
                    <a:cxn ang="0">
                      <a:pos x="116" y="1"/>
                    </a:cxn>
                    <a:cxn ang="0">
                      <a:pos x="114" y="0"/>
                    </a:cxn>
                    <a:cxn ang="0">
                      <a:pos x="112" y="0"/>
                    </a:cxn>
                    <a:cxn ang="0">
                      <a:pos x="111" y="0"/>
                    </a:cxn>
                    <a:cxn ang="0">
                      <a:pos x="108" y="1"/>
                    </a:cxn>
                    <a:cxn ang="0">
                      <a:pos x="108" y="3"/>
                    </a:cxn>
                    <a:cxn ang="0">
                      <a:pos x="108" y="3"/>
                    </a:cxn>
                  </a:cxnLst>
                  <a:rect l="0" t="0" r="r" b="b"/>
                  <a:pathLst>
                    <a:path w="118" h="155">
                      <a:moveTo>
                        <a:pt x="108" y="3"/>
                      </a:moveTo>
                      <a:lnTo>
                        <a:pt x="108" y="3"/>
                      </a:lnTo>
                      <a:lnTo>
                        <a:pt x="104" y="15"/>
                      </a:lnTo>
                      <a:lnTo>
                        <a:pt x="99" y="25"/>
                      </a:lnTo>
                      <a:lnTo>
                        <a:pt x="94" y="36"/>
                      </a:lnTo>
                      <a:lnTo>
                        <a:pt x="87" y="45"/>
                      </a:lnTo>
                      <a:lnTo>
                        <a:pt x="72" y="64"/>
                      </a:lnTo>
                      <a:lnTo>
                        <a:pt x="58" y="82"/>
                      </a:lnTo>
                      <a:lnTo>
                        <a:pt x="58" y="82"/>
                      </a:lnTo>
                      <a:lnTo>
                        <a:pt x="30" y="115"/>
                      </a:lnTo>
                      <a:lnTo>
                        <a:pt x="17" y="132"/>
                      </a:lnTo>
                      <a:lnTo>
                        <a:pt x="2" y="147"/>
                      </a:lnTo>
                      <a:lnTo>
                        <a:pt x="2" y="147"/>
                      </a:lnTo>
                      <a:lnTo>
                        <a:pt x="1" y="148"/>
                      </a:lnTo>
                      <a:lnTo>
                        <a:pt x="0" y="150"/>
                      </a:lnTo>
                      <a:lnTo>
                        <a:pt x="1" y="152"/>
                      </a:lnTo>
                      <a:lnTo>
                        <a:pt x="2" y="153"/>
                      </a:lnTo>
                      <a:lnTo>
                        <a:pt x="3" y="154"/>
                      </a:lnTo>
                      <a:lnTo>
                        <a:pt x="5" y="155"/>
                      </a:lnTo>
                      <a:lnTo>
                        <a:pt x="7" y="154"/>
                      </a:lnTo>
                      <a:lnTo>
                        <a:pt x="8" y="153"/>
                      </a:lnTo>
                      <a:lnTo>
                        <a:pt x="8" y="153"/>
                      </a:lnTo>
                      <a:lnTo>
                        <a:pt x="26" y="136"/>
                      </a:lnTo>
                      <a:lnTo>
                        <a:pt x="41" y="116"/>
                      </a:lnTo>
                      <a:lnTo>
                        <a:pt x="73" y="78"/>
                      </a:lnTo>
                      <a:lnTo>
                        <a:pt x="73" y="78"/>
                      </a:lnTo>
                      <a:lnTo>
                        <a:pt x="87" y="61"/>
                      </a:lnTo>
                      <a:lnTo>
                        <a:pt x="99" y="45"/>
                      </a:lnTo>
                      <a:lnTo>
                        <a:pt x="105" y="36"/>
                      </a:lnTo>
                      <a:lnTo>
                        <a:pt x="109" y="26"/>
                      </a:lnTo>
                      <a:lnTo>
                        <a:pt x="114" y="16"/>
                      </a:lnTo>
                      <a:lnTo>
                        <a:pt x="117" y="7"/>
                      </a:lnTo>
                      <a:lnTo>
                        <a:pt x="117" y="7"/>
                      </a:lnTo>
                      <a:lnTo>
                        <a:pt x="118" y="5"/>
                      </a:lnTo>
                      <a:lnTo>
                        <a:pt x="117" y="2"/>
                      </a:lnTo>
                      <a:lnTo>
                        <a:pt x="116" y="1"/>
                      </a:lnTo>
                      <a:lnTo>
                        <a:pt x="114" y="0"/>
                      </a:lnTo>
                      <a:lnTo>
                        <a:pt x="112" y="0"/>
                      </a:lnTo>
                      <a:lnTo>
                        <a:pt x="111" y="0"/>
                      </a:lnTo>
                      <a:lnTo>
                        <a:pt x="108" y="1"/>
                      </a:lnTo>
                      <a:lnTo>
                        <a:pt x="108" y="3"/>
                      </a:lnTo>
                      <a:lnTo>
                        <a:pt x="108" y="3"/>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8" name="Freeform 630"/>
                <p:cNvSpPr/>
                <p:nvPr/>
              </p:nvSpPr>
              <p:spPr bwMode="auto">
                <a:xfrm>
                  <a:off x="3503" y="7851"/>
                  <a:ext cx="54" cy="66"/>
                </a:xfrm>
                <a:custGeom>
                  <a:avLst/>
                  <a:gdLst/>
                  <a:ahLst/>
                  <a:cxnLst>
                    <a:cxn ang="0">
                      <a:pos x="65" y="1"/>
                    </a:cxn>
                    <a:cxn ang="0">
                      <a:pos x="65" y="1"/>
                    </a:cxn>
                    <a:cxn ang="0">
                      <a:pos x="55" y="11"/>
                    </a:cxn>
                    <a:cxn ang="0">
                      <a:pos x="46" y="21"/>
                    </a:cxn>
                    <a:cxn ang="0">
                      <a:pos x="38" y="31"/>
                    </a:cxn>
                    <a:cxn ang="0">
                      <a:pos x="30" y="44"/>
                    </a:cxn>
                    <a:cxn ang="0">
                      <a:pos x="16" y="67"/>
                    </a:cxn>
                    <a:cxn ang="0">
                      <a:pos x="9" y="79"/>
                    </a:cxn>
                    <a:cxn ang="0">
                      <a:pos x="1" y="90"/>
                    </a:cxn>
                    <a:cxn ang="0">
                      <a:pos x="1" y="90"/>
                    </a:cxn>
                    <a:cxn ang="0">
                      <a:pos x="0" y="92"/>
                    </a:cxn>
                    <a:cxn ang="0">
                      <a:pos x="0" y="94"/>
                    </a:cxn>
                    <a:cxn ang="0">
                      <a:pos x="1" y="95"/>
                    </a:cxn>
                    <a:cxn ang="0">
                      <a:pos x="2" y="96"/>
                    </a:cxn>
                    <a:cxn ang="0">
                      <a:pos x="6" y="97"/>
                    </a:cxn>
                    <a:cxn ang="0">
                      <a:pos x="8" y="96"/>
                    </a:cxn>
                    <a:cxn ang="0">
                      <a:pos x="10" y="95"/>
                    </a:cxn>
                    <a:cxn ang="0">
                      <a:pos x="10" y="95"/>
                    </a:cxn>
                    <a:cxn ang="0">
                      <a:pos x="17" y="84"/>
                    </a:cxn>
                    <a:cxn ang="0">
                      <a:pos x="24" y="73"/>
                    </a:cxn>
                    <a:cxn ang="0">
                      <a:pos x="38" y="49"/>
                    </a:cxn>
                    <a:cxn ang="0">
                      <a:pos x="45" y="37"/>
                    </a:cxn>
                    <a:cxn ang="0">
                      <a:pos x="53" y="27"/>
                    </a:cxn>
                    <a:cxn ang="0">
                      <a:pos x="61" y="17"/>
                    </a:cxn>
                    <a:cxn ang="0">
                      <a:pos x="72" y="7"/>
                    </a:cxn>
                    <a:cxn ang="0">
                      <a:pos x="72" y="7"/>
                    </a:cxn>
                    <a:cxn ang="0">
                      <a:pos x="73" y="6"/>
                    </a:cxn>
                    <a:cxn ang="0">
                      <a:pos x="74" y="4"/>
                    </a:cxn>
                    <a:cxn ang="0">
                      <a:pos x="73" y="2"/>
                    </a:cxn>
                    <a:cxn ang="0">
                      <a:pos x="72" y="1"/>
                    </a:cxn>
                    <a:cxn ang="0">
                      <a:pos x="69" y="0"/>
                    </a:cxn>
                    <a:cxn ang="0">
                      <a:pos x="67" y="0"/>
                    </a:cxn>
                    <a:cxn ang="0">
                      <a:pos x="65" y="1"/>
                    </a:cxn>
                    <a:cxn ang="0">
                      <a:pos x="65" y="1"/>
                    </a:cxn>
                  </a:cxnLst>
                  <a:rect l="0" t="0" r="r" b="b"/>
                  <a:pathLst>
                    <a:path w="74" h="97">
                      <a:moveTo>
                        <a:pt x="65" y="1"/>
                      </a:moveTo>
                      <a:lnTo>
                        <a:pt x="65" y="1"/>
                      </a:lnTo>
                      <a:lnTo>
                        <a:pt x="55" y="11"/>
                      </a:lnTo>
                      <a:lnTo>
                        <a:pt x="46" y="21"/>
                      </a:lnTo>
                      <a:lnTo>
                        <a:pt x="38" y="31"/>
                      </a:lnTo>
                      <a:lnTo>
                        <a:pt x="30" y="44"/>
                      </a:lnTo>
                      <a:lnTo>
                        <a:pt x="16" y="67"/>
                      </a:lnTo>
                      <a:lnTo>
                        <a:pt x="9" y="79"/>
                      </a:lnTo>
                      <a:lnTo>
                        <a:pt x="1" y="90"/>
                      </a:lnTo>
                      <a:lnTo>
                        <a:pt x="1" y="90"/>
                      </a:lnTo>
                      <a:lnTo>
                        <a:pt x="0" y="92"/>
                      </a:lnTo>
                      <a:lnTo>
                        <a:pt x="0" y="94"/>
                      </a:lnTo>
                      <a:lnTo>
                        <a:pt x="1" y="95"/>
                      </a:lnTo>
                      <a:lnTo>
                        <a:pt x="2" y="96"/>
                      </a:lnTo>
                      <a:lnTo>
                        <a:pt x="6" y="97"/>
                      </a:lnTo>
                      <a:lnTo>
                        <a:pt x="8" y="96"/>
                      </a:lnTo>
                      <a:lnTo>
                        <a:pt x="10" y="95"/>
                      </a:lnTo>
                      <a:lnTo>
                        <a:pt x="10" y="95"/>
                      </a:lnTo>
                      <a:lnTo>
                        <a:pt x="17" y="84"/>
                      </a:lnTo>
                      <a:lnTo>
                        <a:pt x="24" y="73"/>
                      </a:lnTo>
                      <a:lnTo>
                        <a:pt x="38" y="49"/>
                      </a:lnTo>
                      <a:lnTo>
                        <a:pt x="45" y="37"/>
                      </a:lnTo>
                      <a:lnTo>
                        <a:pt x="53" y="27"/>
                      </a:lnTo>
                      <a:lnTo>
                        <a:pt x="61" y="17"/>
                      </a:lnTo>
                      <a:lnTo>
                        <a:pt x="72" y="7"/>
                      </a:lnTo>
                      <a:lnTo>
                        <a:pt x="72" y="7"/>
                      </a:lnTo>
                      <a:lnTo>
                        <a:pt x="73" y="6"/>
                      </a:lnTo>
                      <a:lnTo>
                        <a:pt x="74" y="4"/>
                      </a:lnTo>
                      <a:lnTo>
                        <a:pt x="73" y="2"/>
                      </a:lnTo>
                      <a:lnTo>
                        <a:pt x="72" y="1"/>
                      </a:lnTo>
                      <a:lnTo>
                        <a:pt x="69" y="0"/>
                      </a:lnTo>
                      <a:lnTo>
                        <a:pt x="67" y="0"/>
                      </a:lnTo>
                      <a:lnTo>
                        <a:pt x="65" y="1"/>
                      </a:lnTo>
                      <a:lnTo>
                        <a:pt x="65"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99" name="Freeform 631"/>
                <p:cNvSpPr/>
                <p:nvPr/>
              </p:nvSpPr>
              <p:spPr bwMode="auto">
                <a:xfrm>
                  <a:off x="3589" y="7873"/>
                  <a:ext cx="58" cy="60"/>
                </a:xfrm>
                <a:custGeom>
                  <a:avLst/>
                  <a:gdLst/>
                  <a:ahLst/>
                  <a:cxnLst>
                    <a:cxn ang="0">
                      <a:pos x="71" y="1"/>
                    </a:cxn>
                    <a:cxn ang="0">
                      <a:pos x="71" y="1"/>
                    </a:cxn>
                    <a:cxn ang="0">
                      <a:pos x="52" y="21"/>
                    </a:cxn>
                    <a:cxn ang="0">
                      <a:pos x="33" y="40"/>
                    </a:cxn>
                    <a:cxn ang="0">
                      <a:pos x="17" y="62"/>
                    </a:cxn>
                    <a:cxn ang="0">
                      <a:pos x="8" y="74"/>
                    </a:cxn>
                    <a:cxn ang="0">
                      <a:pos x="1" y="85"/>
                    </a:cxn>
                    <a:cxn ang="0">
                      <a:pos x="1" y="85"/>
                    </a:cxn>
                    <a:cxn ang="0">
                      <a:pos x="0" y="87"/>
                    </a:cxn>
                    <a:cxn ang="0">
                      <a:pos x="0" y="88"/>
                    </a:cxn>
                    <a:cxn ang="0">
                      <a:pos x="1" y="90"/>
                    </a:cxn>
                    <a:cxn ang="0">
                      <a:pos x="2" y="91"/>
                    </a:cxn>
                    <a:cxn ang="0">
                      <a:pos x="4" y="91"/>
                    </a:cxn>
                    <a:cxn ang="0">
                      <a:pos x="6" y="91"/>
                    </a:cxn>
                    <a:cxn ang="0">
                      <a:pos x="7" y="91"/>
                    </a:cxn>
                    <a:cxn ang="0">
                      <a:pos x="9" y="89"/>
                    </a:cxn>
                    <a:cxn ang="0">
                      <a:pos x="9" y="89"/>
                    </a:cxn>
                    <a:cxn ang="0">
                      <a:pos x="17" y="78"/>
                    </a:cxn>
                    <a:cxn ang="0">
                      <a:pos x="24" y="67"/>
                    </a:cxn>
                    <a:cxn ang="0">
                      <a:pos x="41" y="47"/>
                    </a:cxn>
                    <a:cxn ang="0">
                      <a:pos x="59" y="27"/>
                    </a:cxn>
                    <a:cxn ang="0">
                      <a:pos x="78" y="8"/>
                    </a:cxn>
                    <a:cxn ang="0">
                      <a:pos x="78" y="8"/>
                    </a:cxn>
                    <a:cxn ang="0">
                      <a:pos x="79" y="6"/>
                    </a:cxn>
                    <a:cxn ang="0">
                      <a:pos x="80" y="4"/>
                    </a:cxn>
                    <a:cxn ang="0">
                      <a:pos x="79" y="3"/>
                    </a:cxn>
                    <a:cxn ang="0">
                      <a:pos x="78" y="1"/>
                    </a:cxn>
                    <a:cxn ang="0">
                      <a:pos x="76" y="0"/>
                    </a:cxn>
                    <a:cxn ang="0">
                      <a:pos x="74" y="0"/>
                    </a:cxn>
                    <a:cxn ang="0">
                      <a:pos x="72" y="0"/>
                    </a:cxn>
                    <a:cxn ang="0">
                      <a:pos x="71" y="1"/>
                    </a:cxn>
                    <a:cxn ang="0">
                      <a:pos x="71" y="1"/>
                    </a:cxn>
                  </a:cxnLst>
                  <a:rect l="0" t="0" r="r" b="b"/>
                  <a:pathLst>
                    <a:path w="80" h="91">
                      <a:moveTo>
                        <a:pt x="71" y="1"/>
                      </a:moveTo>
                      <a:lnTo>
                        <a:pt x="71" y="1"/>
                      </a:lnTo>
                      <a:lnTo>
                        <a:pt x="52" y="21"/>
                      </a:lnTo>
                      <a:lnTo>
                        <a:pt x="33" y="40"/>
                      </a:lnTo>
                      <a:lnTo>
                        <a:pt x="17" y="62"/>
                      </a:lnTo>
                      <a:lnTo>
                        <a:pt x="8" y="74"/>
                      </a:lnTo>
                      <a:lnTo>
                        <a:pt x="1" y="85"/>
                      </a:lnTo>
                      <a:lnTo>
                        <a:pt x="1" y="85"/>
                      </a:lnTo>
                      <a:lnTo>
                        <a:pt x="0" y="87"/>
                      </a:lnTo>
                      <a:lnTo>
                        <a:pt x="0" y="88"/>
                      </a:lnTo>
                      <a:lnTo>
                        <a:pt x="1" y="90"/>
                      </a:lnTo>
                      <a:lnTo>
                        <a:pt x="2" y="91"/>
                      </a:lnTo>
                      <a:lnTo>
                        <a:pt x="4" y="91"/>
                      </a:lnTo>
                      <a:lnTo>
                        <a:pt x="6" y="91"/>
                      </a:lnTo>
                      <a:lnTo>
                        <a:pt x="7" y="91"/>
                      </a:lnTo>
                      <a:lnTo>
                        <a:pt x="9" y="89"/>
                      </a:lnTo>
                      <a:lnTo>
                        <a:pt x="9" y="89"/>
                      </a:lnTo>
                      <a:lnTo>
                        <a:pt x="17" y="78"/>
                      </a:lnTo>
                      <a:lnTo>
                        <a:pt x="24" y="67"/>
                      </a:lnTo>
                      <a:lnTo>
                        <a:pt x="41" y="47"/>
                      </a:lnTo>
                      <a:lnTo>
                        <a:pt x="59" y="27"/>
                      </a:lnTo>
                      <a:lnTo>
                        <a:pt x="78" y="8"/>
                      </a:lnTo>
                      <a:lnTo>
                        <a:pt x="78" y="8"/>
                      </a:lnTo>
                      <a:lnTo>
                        <a:pt x="79" y="6"/>
                      </a:lnTo>
                      <a:lnTo>
                        <a:pt x="80" y="4"/>
                      </a:lnTo>
                      <a:lnTo>
                        <a:pt x="79" y="3"/>
                      </a:lnTo>
                      <a:lnTo>
                        <a:pt x="78" y="1"/>
                      </a:lnTo>
                      <a:lnTo>
                        <a:pt x="76" y="0"/>
                      </a:lnTo>
                      <a:lnTo>
                        <a:pt x="74" y="0"/>
                      </a:lnTo>
                      <a:lnTo>
                        <a:pt x="72" y="0"/>
                      </a:lnTo>
                      <a:lnTo>
                        <a:pt x="71" y="1"/>
                      </a:lnTo>
                      <a:lnTo>
                        <a:pt x="71"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0" name="Freeform 632"/>
                <p:cNvSpPr/>
                <p:nvPr/>
              </p:nvSpPr>
              <p:spPr bwMode="auto">
                <a:xfrm>
                  <a:off x="3971" y="8077"/>
                  <a:ext cx="61" cy="78"/>
                </a:xfrm>
                <a:custGeom>
                  <a:avLst/>
                  <a:gdLst/>
                  <a:ahLst/>
                  <a:cxnLst>
                    <a:cxn ang="0">
                      <a:pos x="71" y="2"/>
                    </a:cxn>
                    <a:cxn ang="0">
                      <a:pos x="71" y="2"/>
                    </a:cxn>
                    <a:cxn ang="0">
                      <a:pos x="59" y="17"/>
                    </a:cxn>
                    <a:cxn ang="0">
                      <a:pos x="48" y="31"/>
                    </a:cxn>
                    <a:cxn ang="0">
                      <a:pos x="37" y="45"/>
                    </a:cxn>
                    <a:cxn ang="0">
                      <a:pos x="26" y="59"/>
                    </a:cxn>
                    <a:cxn ang="0">
                      <a:pos x="26" y="59"/>
                    </a:cxn>
                    <a:cxn ang="0">
                      <a:pos x="17" y="71"/>
                    </a:cxn>
                    <a:cxn ang="0">
                      <a:pos x="10" y="84"/>
                    </a:cxn>
                    <a:cxn ang="0">
                      <a:pos x="7" y="90"/>
                    </a:cxn>
                    <a:cxn ang="0">
                      <a:pos x="3" y="97"/>
                    </a:cxn>
                    <a:cxn ang="0">
                      <a:pos x="1" y="104"/>
                    </a:cxn>
                    <a:cxn ang="0">
                      <a:pos x="0" y="112"/>
                    </a:cxn>
                    <a:cxn ang="0">
                      <a:pos x="0" y="112"/>
                    </a:cxn>
                    <a:cxn ang="0">
                      <a:pos x="0" y="114"/>
                    </a:cxn>
                    <a:cxn ang="0">
                      <a:pos x="1" y="116"/>
                    </a:cxn>
                    <a:cxn ang="0">
                      <a:pos x="2" y="116"/>
                    </a:cxn>
                    <a:cxn ang="0">
                      <a:pos x="4" y="117"/>
                    </a:cxn>
                    <a:cxn ang="0">
                      <a:pos x="8" y="116"/>
                    </a:cxn>
                    <a:cxn ang="0">
                      <a:pos x="10" y="114"/>
                    </a:cxn>
                    <a:cxn ang="0">
                      <a:pos x="10" y="112"/>
                    </a:cxn>
                    <a:cxn ang="0">
                      <a:pos x="10" y="112"/>
                    </a:cxn>
                    <a:cxn ang="0">
                      <a:pos x="12" y="103"/>
                    </a:cxn>
                    <a:cxn ang="0">
                      <a:pos x="14" y="94"/>
                    </a:cxn>
                    <a:cxn ang="0">
                      <a:pos x="19" y="86"/>
                    </a:cxn>
                    <a:cxn ang="0">
                      <a:pos x="23" y="78"/>
                    </a:cxn>
                    <a:cxn ang="0">
                      <a:pos x="34" y="62"/>
                    </a:cxn>
                    <a:cxn ang="0">
                      <a:pos x="47" y="48"/>
                    </a:cxn>
                    <a:cxn ang="0">
                      <a:pos x="47" y="48"/>
                    </a:cxn>
                    <a:cxn ang="0">
                      <a:pos x="62" y="28"/>
                    </a:cxn>
                    <a:cxn ang="0">
                      <a:pos x="79" y="7"/>
                    </a:cxn>
                    <a:cxn ang="0">
                      <a:pos x="79" y="7"/>
                    </a:cxn>
                    <a:cxn ang="0">
                      <a:pos x="80" y="5"/>
                    </a:cxn>
                    <a:cxn ang="0">
                      <a:pos x="79" y="3"/>
                    </a:cxn>
                    <a:cxn ang="0">
                      <a:pos x="79" y="2"/>
                    </a:cxn>
                    <a:cxn ang="0">
                      <a:pos x="77" y="1"/>
                    </a:cxn>
                    <a:cxn ang="0">
                      <a:pos x="74" y="0"/>
                    </a:cxn>
                    <a:cxn ang="0">
                      <a:pos x="72" y="1"/>
                    </a:cxn>
                    <a:cxn ang="0">
                      <a:pos x="71" y="2"/>
                    </a:cxn>
                    <a:cxn ang="0">
                      <a:pos x="71" y="2"/>
                    </a:cxn>
                  </a:cxnLst>
                  <a:rect l="0" t="0" r="r" b="b"/>
                  <a:pathLst>
                    <a:path w="80" h="117">
                      <a:moveTo>
                        <a:pt x="71" y="2"/>
                      </a:moveTo>
                      <a:lnTo>
                        <a:pt x="71" y="2"/>
                      </a:lnTo>
                      <a:lnTo>
                        <a:pt x="59" y="17"/>
                      </a:lnTo>
                      <a:lnTo>
                        <a:pt x="48" y="31"/>
                      </a:lnTo>
                      <a:lnTo>
                        <a:pt x="37" y="45"/>
                      </a:lnTo>
                      <a:lnTo>
                        <a:pt x="26" y="59"/>
                      </a:lnTo>
                      <a:lnTo>
                        <a:pt x="26" y="59"/>
                      </a:lnTo>
                      <a:lnTo>
                        <a:pt x="17" y="71"/>
                      </a:lnTo>
                      <a:lnTo>
                        <a:pt x="10" y="84"/>
                      </a:lnTo>
                      <a:lnTo>
                        <a:pt x="7" y="90"/>
                      </a:lnTo>
                      <a:lnTo>
                        <a:pt x="3" y="97"/>
                      </a:lnTo>
                      <a:lnTo>
                        <a:pt x="1" y="104"/>
                      </a:lnTo>
                      <a:lnTo>
                        <a:pt x="0" y="112"/>
                      </a:lnTo>
                      <a:lnTo>
                        <a:pt x="0" y="112"/>
                      </a:lnTo>
                      <a:lnTo>
                        <a:pt x="0" y="114"/>
                      </a:lnTo>
                      <a:lnTo>
                        <a:pt x="1" y="116"/>
                      </a:lnTo>
                      <a:lnTo>
                        <a:pt x="2" y="116"/>
                      </a:lnTo>
                      <a:lnTo>
                        <a:pt x="4" y="117"/>
                      </a:lnTo>
                      <a:lnTo>
                        <a:pt x="8" y="116"/>
                      </a:lnTo>
                      <a:lnTo>
                        <a:pt x="10" y="114"/>
                      </a:lnTo>
                      <a:lnTo>
                        <a:pt x="10" y="112"/>
                      </a:lnTo>
                      <a:lnTo>
                        <a:pt x="10" y="112"/>
                      </a:lnTo>
                      <a:lnTo>
                        <a:pt x="12" y="103"/>
                      </a:lnTo>
                      <a:lnTo>
                        <a:pt x="14" y="94"/>
                      </a:lnTo>
                      <a:lnTo>
                        <a:pt x="19" y="86"/>
                      </a:lnTo>
                      <a:lnTo>
                        <a:pt x="23" y="78"/>
                      </a:lnTo>
                      <a:lnTo>
                        <a:pt x="34" y="62"/>
                      </a:lnTo>
                      <a:lnTo>
                        <a:pt x="47" y="48"/>
                      </a:lnTo>
                      <a:lnTo>
                        <a:pt x="47" y="48"/>
                      </a:lnTo>
                      <a:lnTo>
                        <a:pt x="62" y="28"/>
                      </a:lnTo>
                      <a:lnTo>
                        <a:pt x="79" y="7"/>
                      </a:lnTo>
                      <a:lnTo>
                        <a:pt x="79" y="7"/>
                      </a:lnTo>
                      <a:lnTo>
                        <a:pt x="80" y="5"/>
                      </a:lnTo>
                      <a:lnTo>
                        <a:pt x="79" y="3"/>
                      </a:lnTo>
                      <a:lnTo>
                        <a:pt x="79" y="2"/>
                      </a:lnTo>
                      <a:lnTo>
                        <a:pt x="77" y="1"/>
                      </a:lnTo>
                      <a:lnTo>
                        <a:pt x="74" y="0"/>
                      </a:lnTo>
                      <a:lnTo>
                        <a:pt x="72" y="1"/>
                      </a:lnTo>
                      <a:lnTo>
                        <a:pt x="71" y="2"/>
                      </a:lnTo>
                      <a:lnTo>
                        <a:pt x="71" y="2"/>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1" name="Freeform 633"/>
                <p:cNvSpPr/>
                <p:nvPr/>
              </p:nvSpPr>
              <p:spPr bwMode="auto">
                <a:xfrm>
                  <a:off x="4025" y="8111"/>
                  <a:ext cx="43" cy="40"/>
                </a:xfrm>
                <a:custGeom>
                  <a:avLst/>
                  <a:gdLst/>
                  <a:ahLst/>
                  <a:cxnLst>
                    <a:cxn ang="0">
                      <a:pos x="52" y="0"/>
                    </a:cxn>
                    <a:cxn ang="0">
                      <a:pos x="52" y="0"/>
                    </a:cxn>
                    <a:cxn ang="0">
                      <a:pos x="45" y="6"/>
                    </a:cxn>
                    <a:cxn ang="0">
                      <a:pos x="39" y="11"/>
                    </a:cxn>
                    <a:cxn ang="0">
                      <a:pos x="25" y="25"/>
                    </a:cxn>
                    <a:cxn ang="0">
                      <a:pos x="14" y="38"/>
                    </a:cxn>
                    <a:cxn ang="0">
                      <a:pos x="2" y="51"/>
                    </a:cxn>
                    <a:cxn ang="0">
                      <a:pos x="2" y="51"/>
                    </a:cxn>
                    <a:cxn ang="0">
                      <a:pos x="0" y="53"/>
                    </a:cxn>
                    <a:cxn ang="0">
                      <a:pos x="0" y="54"/>
                    </a:cxn>
                    <a:cxn ang="0">
                      <a:pos x="1" y="57"/>
                    </a:cxn>
                    <a:cxn ang="0">
                      <a:pos x="2" y="58"/>
                    </a:cxn>
                    <a:cxn ang="0">
                      <a:pos x="3" y="59"/>
                    </a:cxn>
                    <a:cxn ang="0">
                      <a:pos x="5" y="60"/>
                    </a:cxn>
                    <a:cxn ang="0">
                      <a:pos x="6" y="60"/>
                    </a:cxn>
                    <a:cxn ang="0">
                      <a:pos x="8" y="58"/>
                    </a:cxn>
                    <a:cxn ang="0">
                      <a:pos x="8" y="58"/>
                    </a:cxn>
                    <a:cxn ang="0">
                      <a:pos x="20" y="45"/>
                    </a:cxn>
                    <a:cxn ang="0">
                      <a:pos x="32" y="32"/>
                    </a:cxn>
                    <a:cxn ang="0">
                      <a:pos x="44" y="19"/>
                    </a:cxn>
                    <a:cxn ang="0">
                      <a:pos x="50" y="13"/>
                    </a:cxn>
                    <a:cxn ang="0">
                      <a:pos x="57" y="8"/>
                    </a:cxn>
                    <a:cxn ang="0">
                      <a:pos x="57" y="8"/>
                    </a:cxn>
                    <a:cxn ang="0">
                      <a:pos x="58" y="7"/>
                    </a:cxn>
                    <a:cxn ang="0">
                      <a:pos x="59" y="5"/>
                    </a:cxn>
                    <a:cxn ang="0">
                      <a:pos x="58" y="2"/>
                    </a:cxn>
                    <a:cxn ang="0">
                      <a:pos x="57" y="0"/>
                    </a:cxn>
                    <a:cxn ang="0">
                      <a:pos x="56" y="0"/>
                    </a:cxn>
                    <a:cxn ang="0">
                      <a:pos x="54" y="0"/>
                    </a:cxn>
                    <a:cxn ang="0">
                      <a:pos x="52" y="0"/>
                    </a:cxn>
                    <a:cxn ang="0">
                      <a:pos x="52" y="0"/>
                    </a:cxn>
                  </a:cxnLst>
                  <a:rect l="0" t="0" r="r" b="b"/>
                  <a:pathLst>
                    <a:path w="59" h="60">
                      <a:moveTo>
                        <a:pt x="52" y="0"/>
                      </a:moveTo>
                      <a:lnTo>
                        <a:pt x="52" y="0"/>
                      </a:lnTo>
                      <a:lnTo>
                        <a:pt x="45" y="6"/>
                      </a:lnTo>
                      <a:lnTo>
                        <a:pt x="39" y="11"/>
                      </a:lnTo>
                      <a:lnTo>
                        <a:pt x="25" y="25"/>
                      </a:lnTo>
                      <a:lnTo>
                        <a:pt x="14" y="38"/>
                      </a:lnTo>
                      <a:lnTo>
                        <a:pt x="2" y="51"/>
                      </a:lnTo>
                      <a:lnTo>
                        <a:pt x="2" y="51"/>
                      </a:lnTo>
                      <a:lnTo>
                        <a:pt x="0" y="53"/>
                      </a:lnTo>
                      <a:lnTo>
                        <a:pt x="0" y="54"/>
                      </a:lnTo>
                      <a:lnTo>
                        <a:pt x="1" y="57"/>
                      </a:lnTo>
                      <a:lnTo>
                        <a:pt x="2" y="58"/>
                      </a:lnTo>
                      <a:lnTo>
                        <a:pt x="3" y="59"/>
                      </a:lnTo>
                      <a:lnTo>
                        <a:pt x="5" y="60"/>
                      </a:lnTo>
                      <a:lnTo>
                        <a:pt x="6" y="60"/>
                      </a:lnTo>
                      <a:lnTo>
                        <a:pt x="8" y="58"/>
                      </a:lnTo>
                      <a:lnTo>
                        <a:pt x="8" y="58"/>
                      </a:lnTo>
                      <a:lnTo>
                        <a:pt x="20" y="45"/>
                      </a:lnTo>
                      <a:lnTo>
                        <a:pt x="32" y="32"/>
                      </a:lnTo>
                      <a:lnTo>
                        <a:pt x="44" y="19"/>
                      </a:lnTo>
                      <a:lnTo>
                        <a:pt x="50" y="13"/>
                      </a:lnTo>
                      <a:lnTo>
                        <a:pt x="57" y="8"/>
                      </a:lnTo>
                      <a:lnTo>
                        <a:pt x="57" y="8"/>
                      </a:lnTo>
                      <a:lnTo>
                        <a:pt x="58" y="7"/>
                      </a:lnTo>
                      <a:lnTo>
                        <a:pt x="59" y="5"/>
                      </a:lnTo>
                      <a:lnTo>
                        <a:pt x="58" y="2"/>
                      </a:lnTo>
                      <a:lnTo>
                        <a:pt x="57" y="0"/>
                      </a:lnTo>
                      <a:lnTo>
                        <a:pt x="56" y="0"/>
                      </a:lnTo>
                      <a:lnTo>
                        <a:pt x="54" y="0"/>
                      </a:lnTo>
                      <a:lnTo>
                        <a:pt x="52" y="0"/>
                      </a:lnTo>
                      <a:lnTo>
                        <a:pt x="52" y="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2" name="Freeform 634"/>
                <p:cNvSpPr/>
                <p:nvPr/>
              </p:nvSpPr>
              <p:spPr bwMode="auto">
                <a:xfrm>
                  <a:off x="3319" y="8236"/>
                  <a:ext cx="63" cy="78"/>
                </a:xfrm>
                <a:custGeom>
                  <a:avLst/>
                  <a:gdLst/>
                  <a:ahLst/>
                  <a:cxnLst>
                    <a:cxn ang="0">
                      <a:pos x="77" y="2"/>
                    </a:cxn>
                    <a:cxn ang="0">
                      <a:pos x="77" y="2"/>
                    </a:cxn>
                    <a:cxn ang="0">
                      <a:pos x="66" y="13"/>
                    </a:cxn>
                    <a:cxn ang="0">
                      <a:pos x="55" y="27"/>
                    </a:cxn>
                    <a:cxn ang="0">
                      <a:pos x="45" y="39"/>
                    </a:cxn>
                    <a:cxn ang="0">
                      <a:pos x="35" y="52"/>
                    </a:cxn>
                    <a:cxn ang="0">
                      <a:pos x="17" y="80"/>
                    </a:cxn>
                    <a:cxn ang="0">
                      <a:pos x="1" y="110"/>
                    </a:cxn>
                    <a:cxn ang="0">
                      <a:pos x="1" y="110"/>
                    </a:cxn>
                    <a:cxn ang="0">
                      <a:pos x="0" y="112"/>
                    </a:cxn>
                    <a:cxn ang="0">
                      <a:pos x="1" y="113"/>
                    </a:cxn>
                    <a:cxn ang="0">
                      <a:pos x="2" y="115"/>
                    </a:cxn>
                    <a:cxn ang="0">
                      <a:pos x="3" y="116"/>
                    </a:cxn>
                    <a:cxn ang="0">
                      <a:pos x="4" y="116"/>
                    </a:cxn>
                    <a:cxn ang="0">
                      <a:pos x="6" y="116"/>
                    </a:cxn>
                    <a:cxn ang="0">
                      <a:pos x="8" y="116"/>
                    </a:cxn>
                    <a:cxn ang="0">
                      <a:pos x="9" y="114"/>
                    </a:cxn>
                    <a:cxn ang="0">
                      <a:pos x="9" y="114"/>
                    </a:cxn>
                    <a:cxn ang="0">
                      <a:pos x="24" y="85"/>
                    </a:cxn>
                    <a:cxn ang="0">
                      <a:pos x="42" y="59"/>
                    </a:cxn>
                    <a:cxn ang="0">
                      <a:pos x="52" y="45"/>
                    </a:cxn>
                    <a:cxn ang="0">
                      <a:pos x="62" y="33"/>
                    </a:cxn>
                    <a:cxn ang="0">
                      <a:pos x="73" y="20"/>
                    </a:cxn>
                    <a:cxn ang="0">
                      <a:pos x="84" y="8"/>
                    </a:cxn>
                    <a:cxn ang="0">
                      <a:pos x="84" y="8"/>
                    </a:cxn>
                    <a:cxn ang="0">
                      <a:pos x="85" y="6"/>
                    </a:cxn>
                    <a:cxn ang="0">
                      <a:pos x="85" y="5"/>
                    </a:cxn>
                    <a:cxn ang="0">
                      <a:pos x="84" y="3"/>
                    </a:cxn>
                    <a:cxn ang="0">
                      <a:pos x="83" y="2"/>
                    </a:cxn>
                    <a:cxn ang="0">
                      <a:pos x="82" y="1"/>
                    </a:cxn>
                    <a:cxn ang="0">
                      <a:pos x="80" y="0"/>
                    </a:cxn>
                    <a:cxn ang="0">
                      <a:pos x="79" y="0"/>
                    </a:cxn>
                    <a:cxn ang="0">
                      <a:pos x="77" y="2"/>
                    </a:cxn>
                    <a:cxn ang="0">
                      <a:pos x="77" y="2"/>
                    </a:cxn>
                  </a:cxnLst>
                  <a:rect l="0" t="0" r="r" b="b"/>
                  <a:pathLst>
                    <a:path w="85" h="116">
                      <a:moveTo>
                        <a:pt x="77" y="2"/>
                      </a:moveTo>
                      <a:lnTo>
                        <a:pt x="77" y="2"/>
                      </a:lnTo>
                      <a:lnTo>
                        <a:pt x="66" y="13"/>
                      </a:lnTo>
                      <a:lnTo>
                        <a:pt x="55" y="27"/>
                      </a:lnTo>
                      <a:lnTo>
                        <a:pt x="45" y="39"/>
                      </a:lnTo>
                      <a:lnTo>
                        <a:pt x="35" y="52"/>
                      </a:lnTo>
                      <a:lnTo>
                        <a:pt x="17" y="80"/>
                      </a:lnTo>
                      <a:lnTo>
                        <a:pt x="1" y="110"/>
                      </a:lnTo>
                      <a:lnTo>
                        <a:pt x="1" y="110"/>
                      </a:lnTo>
                      <a:lnTo>
                        <a:pt x="0" y="112"/>
                      </a:lnTo>
                      <a:lnTo>
                        <a:pt x="1" y="113"/>
                      </a:lnTo>
                      <a:lnTo>
                        <a:pt x="2" y="115"/>
                      </a:lnTo>
                      <a:lnTo>
                        <a:pt x="3" y="116"/>
                      </a:lnTo>
                      <a:lnTo>
                        <a:pt x="4" y="116"/>
                      </a:lnTo>
                      <a:lnTo>
                        <a:pt x="6" y="116"/>
                      </a:lnTo>
                      <a:lnTo>
                        <a:pt x="8" y="116"/>
                      </a:lnTo>
                      <a:lnTo>
                        <a:pt x="9" y="114"/>
                      </a:lnTo>
                      <a:lnTo>
                        <a:pt x="9" y="114"/>
                      </a:lnTo>
                      <a:lnTo>
                        <a:pt x="24" y="85"/>
                      </a:lnTo>
                      <a:lnTo>
                        <a:pt x="42" y="59"/>
                      </a:lnTo>
                      <a:lnTo>
                        <a:pt x="52" y="45"/>
                      </a:lnTo>
                      <a:lnTo>
                        <a:pt x="62" y="33"/>
                      </a:lnTo>
                      <a:lnTo>
                        <a:pt x="73" y="20"/>
                      </a:lnTo>
                      <a:lnTo>
                        <a:pt x="84" y="8"/>
                      </a:lnTo>
                      <a:lnTo>
                        <a:pt x="84" y="8"/>
                      </a:lnTo>
                      <a:lnTo>
                        <a:pt x="85" y="6"/>
                      </a:lnTo>
                      <a:lnTo>
                        <a:pt x="85" y="5"/>
                      </a:lnTo>
                      <a:lnTo>
                        <a:pt x="84" y="3"/>
                      </a:lnTo>
                      <a:lnTo>
                        <a:pt x="83" y="2"/>
                      </a:lnTo>
                      <a:lnTo>
                        <a:pt x="82" y="1"/>
                      </a:lnTo>
                      <a:lnTo>
                        <a:pt x="80" y="0"/>
                      </a:lnTo>
                      <a:lnTo>
                        <a:pt x="79" y="0"/>
                      </a:lnTo>
                      <a:lnTo>
                        <a:pt x="77" y="2"/>
                      </a:lnTo>
                      <a:lnTo>
                        <a:pt x="77" y="2"/>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3" name="Freeform 635"/>
                <p:cNvSpPr/>
                <p:nvPr/>
              </p:nvSpPr>
              <p:spPr bwMode="auto">
                <a:xfrm>
                  <a:off x="3346" y="8290"/>
                  <a:ext cx="49" cy="74"/>
                </a:xfrm>
                <a:custGeom>
                  <a:avLst/>
                  <a:gdLst/>
                  <a:ahLst/>
                  <a:cxnLst>
                    <a:cxn ang="0">
                      <a:pos x="58" y="1"/>
                    </a:cxn>
                    <a:cxn ang="0">
                      <a:pos x="58" y="1"/>
                    </a:cxn>
                    <a:cxn ang="0">
                      <a:pos x="40" y="25"/>
                    </a:cxn>
                    <a:cxn ang="0">
                      <a:pos x="25" y="51"/>
                    </a:cxn>
                    <a:cxn ang="0">
                      <a:pos x="17" y="63"/>
                    </a:cxn>
                    <a:cxn ang="0">
                      <a:pos x="11" y="77"/>
                    </a:cxn>
                    <a:cxn ang="0">
                      <a:pos x="5" y="91"/>
                    </a:cxn>
                    <a:cxn ang="0">
                      <a:pos x="0" y="105"/>
                    </a:cxn>
                    <a:cxn ang="0">
                      <a:pos x="0" y="105"/>
                    </a:cxn>
                    <a:cxn ang="0">
                      <a:pos x="0" y="107"/>
                    </a:cxn>
                    <a:cxn ang="0">
                      <a:pos x="1" y="109"/>
                    </a:cxn>
                    <a:cxn ang="0">
                      <a:pos x="2" y="110"/>
                    </a:cxn>
                    <a:cxn ang="0">
                      <a:pos x="3" y="111"/>
                    </a:cxn>
                    <a:cxn ang="0">
                      <a:pos x="5" y="111"/>
                    </a:cxn>
                    <a:cxn ang="0">
                      <a:pos x="7" y="110"/>
                    </a:cxn>
                    <a:cxn ang="0">
                      <a:pos x="8" y="109"/>
                    </a:cxn>
                    <a:cxn ang="0">
                      <a:pos x="9" y="108"/>
                    </a:cxn>
                    <a:cxn ang="0">
                      <a:pos x="9" y="108"/>
                    </a:cxn>
                    <a:cxn ang="0">
                      <a:pos x="14" y="93"/>
                    </a:cxn>
                    <a:cxn ang="0">
                      <a:pos x="19" y="81"/>
                    </a:cxn>
                    <a:cxn ang="0">
                      <a:pos x="26" y="68"/>
                    </a:cxn>
                    <a:cxn ang="0">
                      <a:pos x="33" y="55"/>
                    </a:cxn>
                    <a:cxn ang="0">
                      <a:pos x="48" y="31"/>
                    </a:cxn>
                    <a:cxn ang="0">
                      <a:pos x="65" y="9"/>
                    </a:cxn>
                    <a:cxn ang="0">
                      <a:pos x="65" y="9"/>
                    </a:cxn>
                    <a:cxn ang="0">
                      <a:pos x="66" y="7"/>
                    </a:cxn>
                    <a:cxn ang="0">
                      <a:pos x="66" y="5"/>
                    </a:cxn>
                    <a:cxn ang="0">
                      <a:pos x="64" y="1"/>
                    </a:cxn>
                    <a:cxn ang="0">
                      <a:pos x="63" y="0"/>
                    </a:cxn>
                    <a:cxn ang="0">
                      <a:pos x="62" y="0"/>
                    </a:cxn>
                    <a:cxn ang="0">
                      <a:pos x="60" y="0"/>
                    </a:cxn>
                    <a:cxn ang="0">
                      <a:pos x="58" y="1"/>
                    </a:cxn>
                    <a:cxn ang="0">
                      <a:pos x="58" y="1"/>
                    </a:cxn>
                  </a:cxnLst>
                  <a:rect l="0" t="0" r="r" b="b"/>
                  <a:pathLst>
                    <a:path w="66" h="111">
                      <a:moveTo>
                        <a:pt x="58" y="1"/>
                      </a:moveTo>
                      <a:lnTo>
                        <a:pt x="58" y="1"/>
                      </a:lnTo>
                      <a:lnTo>
                        <a:pt x="40" y="25"/>
                      </a:lnTo>
                      <a:lnTo>
                        <a:pt x="25" y="51"/>
                      </a:lnTo>
                      <a:lnTo>
                        <a:pt x="17" y="63"/>
                      </a:lnTo>
                      <a:lnTo>
                        <a:pt x="11" y="77"/>
                      </a:lnTo>
                      <a:lnTo>
                        <a:pt x="5" y="91"/>
                      </a:lnTo>
                      <a:lnTo>
                        <a:pt x="0" y="105"/>
                      </a:lnTo>
                      <a:lnTo>
                        <a:pt x="0" y="105"/>
                      </a:lnTo>
                      <a:lnTo>
                        <a:pt x="0" y="107"/>
                      </a:lnTo>
                      <a:lnTo>
                        <a:pt x="1" y="109"/>
                      </a:lnTo>
                      <a:lnTo>
                        <a:pt x="2" y="110"/>
                      </a:lnTo>
                      <a:lnTo>
                        <a:pt x="3" y="111"/>
                      </a:lnTo>
                      <a:lnTo>
                        <a:pt x="5" y="111"/>
                      </a:lnTo>
                      <a:lnTo>
                        <a:pt x="7" y="110"/>
                      </a:lnTo>
                      <a:lnTo>
                        <a:pt x="8" y="109"/>
                      </a:lnTo>
                      <a:lnTo>
                        <a:pt x="9" y="108"/>
                      </a:lnTo>
                      <a:lnTo>
                        <a:pt x="9" y="108"/>
                      </a:lnTo>
                      <a:lnTo>
                        <a:pt x="14" y="93"/>
                      </a:lnTo>
                      <a:lnTo>
                        <a:pt x="19" y="81"/>
                      </a:lnTo>
                      <a:lnTo>
                        <a:pt x="26" y="68"/>
                      </a:lnTo>
                      <a:lnTo>
                        <a:pt x="33" y="55"/>
                      </a:lnTo>
                      <a:lnTo>
                        <a:pt x="48" y="31"/>
                      </a:lnTo>
                      <a:lnTo>
                        <a:pt x="65" y="9"/>
                      </a:lnTo>
                      <a:lnTo>
                        <a:pt x="65" y="9"/>
                      </a:lnTo>
                      <a:lnTo>
                        <a:pt x="66" y="7"/>
                      </a:lnTo>
                      <a:lnTo>
                        <a:pt x="66" y="5"/>
                      </a:lnTo>
                      <a:lnTo>
                        <a:pt x="64" y="1"/>
                      </a:lnTo>
                      <a:lnTo>
                        <a:pt x="63" y="0"/>
                      </a:lnTo>
                      <a:lnTo>
                        <a:pt x="62" y="0"/>
                      </a:lnTo>
                      <a:lnTo>
                        <a:pt x="60" y="0"/>
                      </a:lnTo>
                      <a:lnTo>
                        <a:pt x="58" y="1"/>
                      </a:lnTo>
                      <a:lnTo>
                        <a:pt x="58"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4" name="Freeform 636"/>
                <p:cNvSpPr/>
                <p:nvPr/>
              </p:nvSpPr>
              <p:spPr bwMode="auto">
                <a:xfrm>
                  <a:off x="3577" y="8379"/>
                  <a:ext cx="232" cy="81"/>
                </a:xfrm>
                <a:custGeom>
                  <a:avLst/>
                  <a:gdLst/>
                  <a:ahLst/>
                  <a:cxnLst>
                    <a:cxn ang="0">
                      <a:pos x="279" y="125"/>
                    </a:cxn>
                    <a:cxn ang="0">
                      <a:pos x="166" y="123"/>
                    </a:cxn>
                    <a:cxn ang="0">
                      <a:pos x="110" y="121"/>
                    </a:cxn>
                    <a:cxn ang="0">
                      <a:pos x="55" y="121"/>
                    </a:cxn>
                    <a:cxn ang="0">
                      <a:pos x="28" y="118"/>
                    </a:cxn>
                    <a:cxn ang="0">
                      <a:pos x="15" y="111"/>
                    </a:cxn>
                    <a:cxn ang="0">
                      <a:pos x="12" y="108"/>
                    </a:cxn>
                    <a:cxn ang="0">
                      <a:pos x="5" y="97"/>
                    </a:cxn>
                    <a:cxn ang="0">
                      <a:pos x="1" y="80"/>
                    </a:cxn>
                    <a:cxn ang="0">
                      <a:pos x="0" y="42"/>
                    </a:cxn>
                    <a:cxn ang="0">
                      <a:pos x="1" y="21"/>
                    </a:cxn>
                    <a:cxn ang="0">
                      <a:pos x="1" y="16"/>
                    </a:cxn>
                    <a:cxn ang="0">
                      <a:pos x="5" y="8"/>
                    </a:cxn>
                    <a:cxn ang="0">
                      <a:pos x="11" y="3"/>
                    </a:cxn>
                    <a:cxn ang="0">
                      <a:pos x="19" y="0"/>
                    </a:cxn>
                    <a:cxn ang="0">
                      <a:pos x="23" y="0"/>
                    </a:cxn>
                    <a:cxn ang="0">
                      <a:pos x="32" y="1"/>
                    </a:cxn>
                    <a:cxn ang="0">
                      <a:pos x="39" y="5"/>
                    </a:cxn>
                    <a:cxn ang="0">
                      <a:pos x="44" y="12"/>
                    </a:cxn>
                    <a:cxn ang="0">
                      <a:pos x="46" y="21"/>
                    </a:cxn>
                    <a:cxn ang="0">
                      <a:pos x="46" y="34"/>
                    </a:cxn>
                    <a:cxn ang="0">
                      <a:pos x="46" y="46"/>
                    </a:cxn>
                    <a:cxn ang="0">
                      <a:pos x="46" y="58"/>
                    </a:cxn>
                    <a:cxn ang="0">
                      <a:pos x="44" y="64"/>
                    </a:cxn>
                    <a:cxn ang="0">
                      <a:pos x="40" y="69"/>
                    </a:cxn>
                    <a:cxn ang="0">
                      <a:pos x="43" y="76"/>
                    </a:cxn>
                    <a:cxn ang="0">
                      <a:pos x="48" y="76"/>
                    </a:cxn>
                    <a:cxn ang="0">
                      <a:pos x="55" y="76"/>
                    </a:cxn>
                    <a:cxn ang="0">
                      <a:pos x="67" y="75"/>
                    </a:cxn>
                    <a:cxn ang="0">
                      <a:pos x="89" y="74"/>
                    </a:cxn>
                    <a:cxn ang="0">
                      <a:pos x="105" y="75"/>
                    </a:cxn>
                    <a:cxn ang="0">
                      <a:pos x="133" y="77"/>
                    </a:cxn>
                    <a:cxn ang="0">
                      <a:pos x="207" y="79"/>
                    </a:cxn>
                    <a:cxn ang="0">
                      <a:pos x="243" y="79"/>
                    </a:cxn>
                    <a:cxn ang="0">
                      <a:pos x="266" y="31"/>
                    </a:cxn>
                    <a:cxn ang="0">
                      <a:pos x="266" y="25"/>
                    </a:cxn>
                    <a:cxn ang="0">
                      <a:pos x="270" y="17"/>
                    </a:cxn>
                    <a:cxn ang="0">
                      <a:pos x="276" y="12"/>
                    </a:cxn>
                    <a:cxn ang="0">
                      <a:pos x="285" y="9"/>
                    </a:cxn>
                    <a:cxn ang="0">
                      <a:pos x="289" y="9"/>
                    </a:cxn>
                    <a:cxn ang="0">
                      <a:pos x="297" y="10"/>
                    </a:cxn>
                    <a:cxn ang="0">
                      <a:pos x="304" y="14"/>
                    </a:cxn>
                    <a:cxn ang="0">
                      <a:pos x="309" y="21"/>
                    </a:cxn>
                    <a:cxn ang="0">
                      <a:pos x="311" y="31"/>
                    </a:cxn>
                    <a:cxn ang="0">
                      <a:pos x="311" y="102"/>
                    </a:cxn>
                    <a:cxn ang="0">
                      <a:pos x="309" y="111"/>
                    </a:cxn>
                    <a:cxn ang="0">
                      <a:pos x="304" y="118"/>
                    </a:cxn>
                    <a:cxn ang="0">
                      <a:pos x="301" y="120"/>
                    </a:cxn>
                    <a:cxn ang="0">
                      <a:pos x="293" y="124"/>
                    </a:cxn>
                    <a:cxn ang="0">
                      <a:pos x="287" y="124"/>
                    </a:cxn>
                    <a:cxn ang="0">
                      <a:pos x="286" y="124"/>
                    </a:cxn>
                    <a:cxn ang="0">
                      <a:pos x="279" y="125"/>
                    </a:cxn>
                  </a:cxnLst>
                  <a:rect l="0" t="0" r="r" b="b"/>
                  <a:pathLst>
                    <a:path w="311" h="125">
                      <a:moveTo>
                        <a:pt x="279" y="125"/>
                      </a:moveTo>
                      <a:lnTo>
                        <a:pt x="279" y="125"/>
                      </a:lnTo>
                      <a:lnTo>
                        <a:pt x="222" y="125"/>
                      </a:lnTo>
                      <a:lnTo>
                        <a:pt x="166" y="123"/>
                      </a:lnTo>
                      <a:lnTo>
                        <a:pt x="166" y="123"/>
                      </a:lnTo>
                      <a:lnTo>
                        <a:pt x="110" y="121"/>
                      </a:lnTo>
                      <a:lnTo>
                        <a:pt x="55" y="121"/>
                      </a:lnTo>
                      <a:lnTo>
                        <a:pt x="55" y="121"/>
                      </a:lnTo>
                      <a:lnTo>
                        <a:pt x="41" y="120"/>
                      </a:lnTo>
                      <a:lnTo>
                        <a:pt x="28" y="118"/>
                      </a:lnTo>
                      <a:lnTo>
                        <a:pt x="19" y="114"/>
                      </a:lnTo>
                      <a:lnTo>
                        <a:pt x="15" y="111"/>
                      </a:lnTo>
                      <a:lnTo>
                        <a:pt x="12" y="108"/>
                      </a:lnTo>
                      <a:lnTo>
                        <a:pt x="12" y="108"/>
                      </a:lnTo>
                      <a:lnTo>
                        <a:pt x="8" y="103"/>
                      </a:lnTo>
                      <a:lnTo>
                        <a:pt x="5" y="97"/>
                      </a:lnTo>
                      <a:lnTo>
                        <a:pt x="2" y="88"/>
                      </a:lnTo>
                      <a:lnTo>
                        <a:pt x="1" y="80"/>
                      </a:lnTo>
                      <a:lnTo>
                        <a:pt x="0" y="63"/>
                      </a:lnTo>
                      <a:lnTo>
                        <a:pt x="0" y="42"/>
                      </a:lnTo>
                      <a:lnTo>
                        <a:pt x="0" y="42"/>
                      </a:lnTo>
                      <a:lnTo>
                        <a:pt x="1" y="21"/>
                      </a:lnTo>
                      <a:lnTo>
                        <a:pt x="1" y="21"/>
                      </a:lnTo>
                      <a:lnTo>
                        <a:pt x="1" y="16"/>
                      </a:lnTo>
                      <a:lnTo>
                        <a:pt x="3" y="12"/>
                      </a:lnTo>
                      <a:lnTo>
                        <a:pt x="5" y="8"/>
                      </a:lnTo>
                      <a:lnTo>
                        <a:pt x="8" y="5"/>
                      </a:lnTo>
                      <a:lnTo>
                        <a:pt x="11" y="3"/>
                      </a:lnTo>
                      <a:lnTo>
                        <a:pt x="15" y="1"/>
                      </a:lnTo>
                      <a:lnTo>
                        <a:pt x="19" y="0"/>
                      </a:lnTo>
                      <a:lnTo>
                        <a:pt x="23" y="0"/>
                      </a:lnTo>
                      <a:lnTo>
                        <a:pt x="23" y="0"/>
                      </a:lnTo>
                      <a:lnTo>
                        <a:pt x="27" y="0"/>
                      </a:lnTo>
                      <a:lnTo>
                        <a:pt x="32" y="1"/>
                      </a:lnTo>
                      <a:lnTo>
                        <a:pt x="36" y="3"/>
                      </a:lnTo>
                      <a:lnTo>
                        <a:pt x="39" y="5"/>
                      </a:lnTo>
                      <a:lnTo>
                        <a:pt x="42" y="8"/>
                      </a:lnTo>
                      <a:lnTo>
                        <a:pt x="44" y="12"/>
                      </a:lnTo>
                      <a:lnTo>
                        <a:pt x="45" y="16"/>
                      </a:lnTo>
                      <a:lnTo>
                        <a:pt x="46" y="21"/>
                      </a:lnTo>
                      <a:lnTo>
                        <a:pt x="46" y="21"/>
                      </a:lnTo>
                      <a:lnTo>
                        <a:pt x="46" y="34"/>
                      </a:lnTo>
                      <a:lnTo>
                        <a:pt x="46" y="34"/>
                      </a:lnTo>
                      <a:lnTo>
                        <a:pt x="46" y="46"/>
                      </a:lnTo>
                      <a:lnTo>
                        <a:pt x="46" y="58"/>
                      </a:lnTo>
                      <a:lnTo>
                        <a:pt x="46" y="58"/>
                      </a:lnTo>
                      <a:lnTo>
                        <a:pt x="45" y="62"/>
                      </a:lnTo>
                      <a:lnTo>
                        <a:pt x="44" y="64"/>
                      </a:lnTo>
                      <a:lnTo>
                        <a:pt x="43" y="66"/>
                      </a:lnTo>
                      <a:lnTo>
                        <a:pt x="40" y="69"/>
                      </a:lnTo>
                      <a:lnTo>
                        <a:pt x="41" y="73"/>
                      </a:lnTo>
                      <a:lnTo>
                        <a:pt x="43" y="76"/>
                      </a:lnTo>
                      <a:lnTo>
                        <a:pt x="47" y="76"/>
                      </a:lnTo>
                      <a:lnTo>
                        <a:pt x="48" y="76"/>
                      </a:lnTo>
                      <a:lnTo>
                        <a:pt x="48" y="76"/>
                      </a:lnTo>
                      <a:lnTo>
                        <a:pt x="55" y="76"/>
                      </a:lnTo>
                      <a:lnTo>
                        <a:pt x="55" y="76"/>
                      </a:lnTo>
                      <a:lnTo>
                        <a:pt x="67" y="75"/>
                      </a:lnTo>
                      <a:lnTo>
                        <a:pt x="67" y="75"/>
                      </a:lnTo>
                      <a:lnTo>
                        <a:pt x="89" y="74"/>
                      </a:lnTo>
                      <a:lnTo>
                        <a:pt x="89" y="74"/>
                      </a:lnTo>
                      <a:lnTo>
                        <a:pt x="105" y="75"/>
                      </a:lnTo>
                      <a:lnTo>
                        <a:pt x="105" y="75"/>
                      </a:lnTo>
                      <a:lnTo>
                        <a:pt x="133" y="77"/>
                      </a:lnTo>
                      <a:lnTo>
                        <a:pt x="159" y="79"/>
                      </a:lnTo>
                      <a:lnTo>
                        <a:pt x="207" y="79"/>
                      </a:lnTo>
                      <a:lnTo>
                        <a:pt x="207" y="79"/>
                      </a:lnTo>
                      <a:lnTo>
                        <a:pt x="243" y="79"/>
                      </a:lnTo>
                      <a:lnTo>
                        <a:pt x="266" y="79"/>
                      </a:lnTo>
                      <a:lnTo>
                        <a:pt x="266" y="31"/>
                      </a:lnTo>
                      <a:lnTo>
                        <a:pt x="266" y="31"/>
                      </a:lnTo>
                      <a:lnTo>
                        <a:pt x="266" y="25"/>
                      </a:lnTo>
                      <a:lnTo>
                        <a:pt x="268" y="21"/>
                      </a:lnTo>
                      <a:lnTo>
                        <a:pt x="270" y="17"/>
                      </a:lnTo>
                      <a:lnTo>
                        <a:pt x="273" y="14"/>
                      </a:lnTo>
                      <a:lnTo>
                        <a:pt x="276" y="12"/>
                      </a:lnTo>
                      <a:lnTo>
                        <a:pt x="281" y="10"/>
                      </a:lnTo>
                      <a:lnTo>
                        <a:pt x="285" y="9"/>
                      </a:lnTo>
                      <a:lnTo>
                        <a:pt x="289" y="9"/>
                      </a:lnTo>
                      <a:lnTo>
                        <a:pt x="289" y="9"/>
                      </a:lnTo>
                      <a:lnTo>
                        <a:pt x="293" y="9"/>
                      </a:lnTo>
                      <a:lnTo>
                        <a:pt x="297" y="10"/>
                      </a:lnTo>
                      <a:lnTo>
                        <a:pt x="301" y="12"/>
                      </a:lnTo>
                      <a:lnTo>
                        <a:pt x="304" y="14"/>
                      </a:lnTo>
                      <a:lnTo>
                        <a:pt x="307" y="17"/>
                      </a:lnTo>
                      <a:lnTo>
                        <a:pt x="309" y="21"/>
                      </a:lnTo>
                      <a:lnTo>
                        <a:pt x="310" y="25"/>
                      </a:lnTo>
                      <a:lnTo>
                        <a:pt x="311" y="31"/>
                      </a:lnTo>
                      <a:lnTo>
                        <a:pt x="311" y="102"/>
                      </a:lnTo>
                      <a:lnTo>
                        <a:pt x="311" y="102"/>
                      </a:lnTo>
                      <a:lnTo>
                        <a:pt x="310" y="107"/>
                      </a:lnTo>
                      <a:lnTo>
                        <a:pt x="309" y="111"/>
                      </a:lnTo>
                      <a:lnTo>
                        <a:pt x="307" y="115"/>
                      </a:lnTo>
                      <a:lnTo>
                        <a:pt x="304" y="118"/>
                      </a:lnTo>
                      <a:lnTo>
                        <a:pt x="304" y="118"/>
                      </a:lnTo>
                      <a:lnTo>
                        <a:pt x="301" y="120"/>
                      </a:lnTo>
                      <a:lnTo>
                        <a:pt x="297" y="123"/>
                      </a:lnTo>
                      <a:lnTo>
                        <a:pt x="293" y="124"/>
                      </a:lnTo>
                      <a:lnTo>
                        <a:pt x="289" y="124"/>
                      </a:lnTo>
                      <a:lnTo>
                        <a:pt x="287" y="124"/>
                      </a:lnTo>
                      <a:lnTo>
                        <a:pt x="286" y="124"/>
                      </a:lnTo>
                      <a:lnTo>
                        <a:pt x="286" y="124"/>
                      </a:lnTo>
                      <a:lnTo>
                        <a:pt x="279" y="125"/>
                      </a:lnTo>
                      <a:lnTo>
                        <a:pt x="279" y="125"/>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5" name="Freeform 638"/>
                <p:cNvSpPr/>
                <p:nvPr/>
              </p:nvSpPr>
              <p:spPr bwMode="auto">
                <a:xfrm>
                  <a:off x="3395" y="8278"/>
                  <a:ext cx="277" cy="115"/>
                </a:xfrm>
                <a:custGeom>
                  <a:avLst/>
                  <a:gdLst/>
                  <a:ahLst/>
                  <a:cxnLst>
                    <a:cxn ang="0">
                      <a:pos x="74" y="175"/>
                    </a:cxn>
                    <a:cxn ang="0">
                      <a:pos x="34" y="160"/>
                    </a:cxn>
                    <a:cxn ang="0">
                      <a:pos x="13" y="142"/>
                    </a:cxn>
                    <a:cxn ang="0">
                      <a:pos x="4" y="126"/>
                    </a:cxn>
                    <a:cxn ang="0">
                      <a:pos x="0" y="104"/>
                    </a:cxn>
                    <a:cxn ang="0">
                      <a:pos x="2" y="65"/>
                    </a:cxn>
                    <a:cxn ang="0">
                      <a:pos x="15" y="37"/>
                    </a:cxn>
                    <a:cxn ang="0">
                      <a:pos x="32" y="25"/>
                    </a:cxn>
                    <a:cxn ang="0">
                      <a:pos x="61" y="12"/>
                    </a:cxn>
                    <a:cxn ang="0">
                      <a:pos x="103" y="6"/>
                    </a:cxn>
                    <a:cxn ang="0">
                      <a:pos x="125" y="4"/>
                    </a:cxn>
                    <a:cxn ang="0">
                      <a:pos x="194" y="0"/>
                    </a:cxn>
                    <a:cxn ang="0">
                      <a:pos x="251" y="3"/>
                    </a:cxn>
                    <a:cxn ang="0">
                      <a:pos x="288" y="9"/>
                    </a:cxn>
                    <a:cxn ang="0">
                      <a:pos x="317" y="14"/>
                    </a:cxn>
                    <a:cxn ang="0">
                      <a:pos x="341" y="27"/>
                    </a:cxn>
                    <a:cxn ang="0">
                      <a:pos x="356" y="42"/>
                    </a:cxn>
                    <a:cxn ang="0">
                      <a:pos x="368" y="75"/>
                    </a:cxn>
                    <a:cxn ang="0">
                      <a:pos x="364" y="113"/>
                    </a:cxn>
                    <a:cxn ang="0">
                      <a:pos x="357" y="129"/>
                    </a:cxn>
                    <a:cxn ang="0">
                      <a:pos x="344" y="140"/>
                    </a:cxn>
                    <a:cxn ang="0">
                      <a:pos x="315" y="155"/>
                    </a:cxn>
                    <a:cxn ang="0">
                      <a:pos x="274" y="163"/>
                    </a:cxn>
                    <a:cxn ang="0">
                      <a:pos x="273" y="163"/>
                    </a:cxn>
                    <a:cxn ang="0">
                      <a:pos x="261" y="164"/>
                    </a:cxn>
                    <a:cxn ang="0">
                      <a:pos x="248" y="160"/>
                    </a:cxn>
                    <a:cxn ang="0">
                      <a:pos x="240" y="152"/>
                    </a:cxn>
                    <a:cxn ang="0">
                      <a:pos x="239" y="139"/>
                    </a:cxn>
                    <a:cxn ang="0">
                      <a:pos x="245" y="128"/>
                    </a:cxn>
                    <a:cxn ang="0">
                      <a:pos x="256" y="120"/>
                    </a:cxn>
                    <a:cxn ang="0">
                      <a:pos x="265" y="119"/>
                    </a:cxn>
                    <a:cxn ang="0">
                      <a:pos x="295" y="113"/>
                    </a:cxn>
                    <a:cxn ang="0">
                      <a:pos x="311" y="104"/>
                    </a:cxn>
                    <a:cxn ang="0">
                      <a:pos x="318" y="92"/>
                    </a:cxn>
                    <a:cxn ang="0">
                      <a:pos x="320" y="72"/>
                    </a:cxn>
                    <a:cxn ang="0">
                      <a:pos x="318" y="66"/>
                    </a:cxn>
                    <a:cxn ang="0">
                      <a:pos x="306" y="57"/>
                    </a:cxn>
                    <a:cxn ang="0">
                      <a:pos x="276" y="50"/>
                    </a:cxn>
                    <a:cxn ang="0">
                      <a:pos x="247" y="50"/>
                    </a:cxn>
                    <a:cxn ang="0">
                      <a:pos x="158" y="48"/>
                    </a:cxn>
                    <a:cxn ang="0">
                      <a:pos x="124" y="49"/>
                    </a:cxn>
                    <a:cxn ang="0">
                      <a:pos x="96" y="50"/>
                    </a:cxn>
                    <a:cxn ang="0">
                      <a:pos x="63" y="57"/>
                    </a:cxn>
                    <a:cxn ang="0">
                      <a:pos x="51" y="64"/>
                    </a:cxn>
                    <a:cxn ang="0">
                      <a:pos x="47" y="75"/>
                    </a:cxn>
                    <a:cxn ang="0">
                      <a:pos x="47" y="94"/>
                    </a:cxn>
                    <a:cxn ang="0">
                      <a:pos x="52" y="115"/>
                    </a:cxn>
                    <a:cxn ang="0">
                      <a:pos x="68" y="126"/>
                    </a:cxn>
                    <a:cxn ang="0">
                      <a:pos x="81" y="128"/>
                    </a:cxn>
                    <a:cxn ang="0">
                      <a:pos x="91" y="133"/>
                    </a:cxn>
                    <a:cxn ang="0">
                      <a:pos x="98" y="126"/>
                    </a:cxn>
                    <a:cxn ang="0">
                      <a:pos x="106" y="124"/>
                    </a:cxn>
                    <a:cxn ang="0">
                      <a:pos x="120" y="124"/>
                    </a:cxn>
                    <a:cxn ang="0">
                      <a:pos x="130" y="130"/>
                    </a:cxn>
                    <a:cxn ang="0">
                      <a:pos x="136" y="143"/>
                    </a:cxn>
                    <a:cxn ang="0">
                      <a:pos x="134" y="155"/>
                    </a:cxn>
                    <a:cxn ang="0">
                      <a:pos x="128" y="165"/>
                    </a:cxn>
                    <a:cxn ang="0">
                      <a:pos x="119" y="168"/>
                    </a:cxn>
                    <a:cxn ang="0">
                      <a:pos x="111" y="172"/>
                    </a:cxn>
                    <a:cxn ang="0">
                      <a:pos x="88" y="176"/>
                    </a:cxn>
                  </a:cxnLst>
                  <a:rect l="0" t="0" r="r" b="b"/>
                  <a:pathLst>
                    <a:path w="369" h="176">
                      <a:moveTo>
                        <a:pt x="88" y="176"/>
                      </a:moveTo>
                      <a:lnTo>
                        <a:pt x="88" y="176"/>
                      </a:lnTo>
                      <a:lnTo>
                        <a:pt x="74" y="175"/>
                      </a:lnTo>
                      <a:lnTo>
                        <a:pt x="61" y="172"/>
                      </a:lnTo>
                      <a:lnTo>
                        <a:pt x="47" y="167"/>
                      </a:lnTo>
                      <a:lnTo>
                        <a:pt x="34" y="160"/>
                      </a:lnTo>
                      <a:lnTo>
                        <a:pt x="23" y="152"/>
                      </a:lnTo>
                      <a:lnTo>
                        <a:pt x="17" y="147"/>
                      </a:lnTo>
                      <a:lnTo>
                        <a:pt x="13" y="142"/>
                      </a:lnTo>
                      <a:lnTo>
                        <a:pt x="9" y="137"/>
                      </a:lnTo>
                      <a:lnTo>
                        <a:pt x="6" y="131"/>
                      </a:lnTo>
                      <a:lnTo>
                        <a:pt x="4" y="126"/>
                      </a:lnTo>
                      <a:lnTo>
                        <a:pt x="3" y="120"/>
                      </a:lnTo>
                      <a:lnTo>
                        <a:pt x="3" y="120"/>
                      </a:lnTo>
                      <a:lnTo>
                        <a:pt x="0" y="104"/>
                      </a:lnTo>
                      <a:lnTo>
                        <a:pt x="0" y="90"/>
                      </a:lnTo>
                      <a:lnTo>
                        <a:pt x="0" y="76"/>
                      </a:lnTo>
                      <a:lnTo>
                        <a:pt x="2" y="65"/>
                      </a:lnTo>
                      <a:lnTo>
                        <a:pt x="5" y="54"/>
                      </a:lnTo>
                      <a:lnTo>
                        <a:pt x="9" y="45"/>
                      </a:lnTo>
                      <a:lnTo>
                        <a:pt x="15" y="37"/>
                      </a:lnTo>
                      <a:lnTo>
                        <a:pt x="22" y="31"/>
                      </a:lnTo>
                      <a:lnTo>
                        <a:pt x="22" y="31"/>
                      </a:lnTo>
                      <a:lnTo>
                        <a:pt x="32" y="25"/>
                      </a:lnTo>
                      <a:lnTo>
                        <a:pt x="41" y="19"/>
                      </a:lnTo>
                      <a:lnTo>
                        <a:pt x="50" y="15"/>
                      </a:lnTo>
                      <a:lnTo>
                        <a:pt x="61" y="12"/>
                      </a:lnTo>
                      <a:lnTo>
                        <a:pt x="71" y="10"/>
                      </a:lnTo>
                      <a:lnTo>
                        <a:pt x="81" y="8"/>
                      </a:lnTo>
                      <a:lnTo>
                        <a:pt x="103" y="6"/>
                      </a:lnTo>
                      <a:lnTo>
                        <a:pt x="103" y="6"/>
                      </a:lnTo>
                      <a:lnTo>
                        <a:pt x="125" y="4"/>
                      </a:lnTo>
                      <a:lnTo>
                        <a:pt x="125" y="4"/>
                      </a:lnTo>
                      <a:lnTo>
                        <a:pt x="159" y="1"/>
                      </a:lnTo>
                      <a:lnTo>
                        <a:pt x="194" y="0"/>
                      </a:lnTo>
                      <a:lnTo>
                        <a:pt x="194" y="0"/>
                      </a:lnTo>
                      <a:lnTo>
                        <a:pt x="215" y="0"/>
                      </a:lnTo>
                      <a:lnTo>
                        <a:pt x="233" y="1"/>
                      </a:lnTo>
                      <a:lnTo>
                        <a:pt x="251" y="3"/>
                      </a:lnTo>
                      <a:lnTo>
                        <a:pt x="267" y="6"/>
                      </a:lnTo>
                      <a:lnTo>
                        <a:pt x="267" y="6"/>
                      </a:lnTo>
                      <a:lnTo>
                        <a:pt x="288" y="9"/>
                      </a:lnTo>
                      <a:lnTo>
                        <a:pt x="288" y="9"/>
                      </a:lnTo>
                      <a:lnTo>
                        <a:pt x="308" y="12"/>
                      </a:lnTo>
                      <a:lnTo>
                        <a:pt x="317" y="14"/>
                      </a:lnTo>
                      <a:lnTo>
                        <a:pt x="325" y="17"/>
                      </a:lnTo>
                      <a:lnTo>
                        <a:pt x="333" y="20"/>
                      </a:lnTo>
                      <a:lnTo>
                        <a:pt x="341" y="27"/>
                      </a:lnTo>
                      <a:lnTo>
                        <a:pt x="349" y="33"/>
                      </a:lnTo>
                      <a:lnTo>
                        <a:pt x="356" y="42"/>
                      </a:lnTo>
                      <a:lnTo>
                        <a:pt x="356" y="42"/>
                      </a:lnTo>
                      <a:lnTo>
                        <a:pt x="361" y="51"/>
                      </a:lnTo>
                      <a:lnTo>
                        <a:pt x="365" y="63"/>
                      </a:lnTo>
                      <a:lnTo>
                        <a:pt x="368" y="75"/>
                      </a:lnTo>
                      <a:lnTo>
                        <a:pt x="369" y="88"/>
                      </a:lnTo>
                      <a:lnTo>
                        <a:pt x="368" y="101"/>
                      </a:lnTo>
                      <a:lnTo>
                        <a:pt x="364" y="113"/>
                      </a:lnTo>
                      <a:lnTo>
                        <a:pt x="362" y="119"/>
                      </a:lnTo>
                      <a:lnTo>
                        <a:pt x="360" y="124"/>
                      </a:lnTo>
                      <a:lnTo>
                        <a:pt x="357" y="129"/>
                      </a:lnTo>
                      <a:lnTo>
                        <a:pt x="353" y="132"/>
                      </a:lnTo>
                      <a:lnTo>
                        <a:pt x="353" y="132"/>
                      </a:lnTo>
                      <a:lnTo>
                        <a:pt x="344" y="140"/>
                      </a:lnTo>
                      <a:lnTo>
                        <a:pt x="334" y="146"/>
                      </a:lnTo>
                      <a:lnTo>
                        <a:pt x="325" y="152"/>
                      </a:lnTo>
                      <a:lnTo>
                        <a:pt x="315" y="155"/>
                      </a:lnTo>
                      <a:lnTo>
                        <a:pt x="306" y="158"/>
                      </a:lnTo>
                      <a:lnTo>
                        <a:pt x="295" y="160"/>
                      </a:lnTo>
                      <a:lnTo>
                        <a:pt x="274" y="163"/>
                      </a:lnTo>
                      <a:lnTo>
                        <a:pt x="274" y="163"/>
                      </a:lnTo>
                      <a:lnTo>
                        <a:pt x="273" y="163"/>
                      </a:lnTo>
                      <a:lnTo>
                        <a:pt x="273" y="163"/>
                      </a:lnTo>
                      <a:lnTo>
                        <a:pt x="266" y="164"/>
                      </a:lnTo>
                      <a:lnTo>
                        <a:pt x="261" y="164"/>
                      </a:lnTo>
                      <a:lnTo>
                        <a:pt x="261" y="164"/>
                      </a:lnTo>
                      <a:lnTo>
                        <a:pt x="256" y="164"/>
                      </a:lnTo>
                      <a:lnTo>
                        <a:pt x="252" y="162"/>
                      </a:lnTo>
                      <a:lnTo>
                        <a:pt x="248" y="160"/>
                      </a:lnTo>
                      <a:lnTo>
                        <a:pt x="245" y="158"/>
                      </a:lnTo>
                      <a:lnTo>
                        <a:pt x="243" y="155"/>
                      </a:lnTo>
                      <a:lnTo>
                        <a:pt x="240" y="152"/>
                      </a:lnTo>
                      <a:lnTo>
                        <a:pt x="239" y="144"/>
                      </a:lnTo>
                      <a:lnTo>
                        <a:pt x="239" y="144"/>
                      </a:lnTo>
                      <a:lnTo>
                        <a:pt x="239" y="139"/>
                      </a:lnTo>
                      <a:lnTo>
                        <a:pt x="240" y="135"/>
                      </a:lnTo>
                      <a:lnTo>
                        <a:pt x="243" y="131"/>
                      </a:lnTo>
                      <a:lnTo>
                        <a:pt x="245" y="128"/>
                      </a:lnTo>
                      <a:lnTo>
                        <a:pt x="248" y="124"/>
                      </a:lnTo>
                      <a:lnTo>
                        <a:pt x="252" y="122"/>
                      </a:lnTo>
                      <a:lnTo>
                        <a:pt x="256" y="120"/>
                      </a:lnTo>
                      <a:lnTo>
                        <a:pt x="262" y="119"/>
                      </a:lnTo>
                      <a:lnTo>
                        <a:pt x="265" y="119"/>
                      </a:lnTo>
                      <a:lnTo>
                        <a:pt x="265" y="119"/>
                      </a:lnTo>
                      <a:lnTo>
                        <a:pt x="276" y="117"/>
                      </a:lnTo>
                      <a:lnTo>
                        <a:pt x="285" y="115"/>
                      </a:lnTo>
                      <a:lnTo>
                        <a:pt x="295" y="113"/>
                      </a:lnTo>
                      <a:lnTo>
                        <a:pt x="303" y="109"/>
                      </a:lnTo>
                      <a:lnTo>
                        <a:pt x="308" y="107"/>
                      </a:lnTo>
                      <a:lnTo>
                        <a:pt x="311" y="104"/>
                      </a:lnTo>
                      <a:lnTo>
                        <a:pt x="314" y="100"/>
                      </a:lnTo>
                      <a:lnTo>
                        <a:pt x="316" y="96"/>
                      </a:lnTo>
                      <a:lnTo>
                        <a:pt x="318" y="92"/>
                      </a:lnTo>
                      <a:lnTo>
                        <a:pt x="319" y="85"/>
                      </a:lnTo>
                      <a:lnTo>
                        <a:pt x="320" y="79"/>
                      </a:lnTo>
                      <a:lnTo>
                        <a:pt x="320" y="72"/>
                      </a:lnTo>
                      <a:lnTo>
                        <a:pt x="320" y="72"/>
                      </a:lnTo>
                      <a:lnTo>
                        <a:pt x="319" y="69"/>
                      </a:lnTo>
                      <a:lnTo>
                        <a:pt x="318" y="66"/>
                      </a:lnTo>
                      <a:lnTo>
                        <a:pt x="316" y="63"/>
                      </a:lnTo>
                      <a:lnTo>
                        <a:pt x="313" y="61"/>
                      </a:lnTo>
                      <a:lnTo>
                        <a:pt x="306" y="57"/>
                      </a:lnTo>
                      <a:lnTo>
                        <a:pt x="297" y="53"/>
                      </a:lnTo>
                      <a:lnTo>
                        <a:pt x="287" y="52"/>
                      </a:lnTo>
                      <a:lnTo>
                        <a:pt x="276" y="50"/>
                      </a:lnTo>
                      <a:lnTo>
                        <a:pt x="254" y="50"/>
                      </a:lnTo>
                      <a:lnTo>
                        <a:pt x="247" y="50"/>
                      </a:lnTo>
                      <a:lnTo>
                        <a:pt x="247" y="50"/>
                      </a:lnTo>
                      <a:lnTo>
                        <a:pt x="202" y="49"/>
                      </a:lnTo>
                      <a:lnTo>
                        <a:pt x="202" y="49"/>
                      </a:lnTo>
                      <a:lnTo>
                        <a:pt x="158" y="48"/>
                      </a:lnTo>
                      <a:lnTo>
                        <a:pt x="158" y="48"/>
                      </a:lnTo>
                      <a:lnTo>
                        <a:pt x="124" y="49"/>
                      </a:lnTo>
                      <a:lnTo>
                        <a:pt x="124" y="49"/>
                      </a:lnTo>
                      <a:lnTo>
                        <a:pt x="117" y="49"/>
                      </a:lnTo>
                      <a:lnTo>
                        <a:pt x="117" y="49"/>
                      </a:lnTo>
                      <a:lnTo>
                        <a:pt x="96" y="50"/>
                      </a:lnTo>
                      <a:lnTo>
                        <a:pt x="83" y="51"/>
                      </a:lnTo>
                      <a:lnTo>
                        <a:pt x="73" y="53"/>
                      </a:lnTo>
                      <a:lnTo>
                        <a:pt x="63" y="57"/>
                      </a:lnTo>
                      <a:lnTo>
                        <a:pt x="59" y="59"/>
                      </a:lnTo>
                      <a:lnTo>
                        <a:pt x="55" y="61"/>
                      </a:lnTo>
                      <a:lnTo>
                        <a:pt x="51" y="64"/>
                      </a:lnTo>
                      <a:lnTo>
                        <a:pt x="49" y="67"/>
                      </a:lnTo>
                      <a:lnTo>
                        <a:pt x="47" y="71"/>
                      </a:lnTo>
                      <a:lnTo>
                        <a:pt x="47" y="75"/>
                      </a:lnTo>
                      <a:lnTo>
                        <a:pt x="47" y="80"/>
                      </a:lnTo>
                      <a:lnTo>
                        <a:pt x="47" y="80"/>
                      </a:lnTo>
                      <a:lnTo>
                        <a:pt x="47" y="94"/>
                      </a:lnTo>
                      <a:lnTo>
                        <a:pt x="48" y="101"/>
                      </a:lnTo>
                      <a:lnTo>
                        <a:pt x="49" y="108"/>
                      </a:lnTo>
                      <a:lnTo>
                        <a:pt x="52" y="115"/>
                      </a:lnTo>
                      <a:lnTo>
                        <a:pt x="58" y="121"/>
                      </a:lnTo>
                      <a:lnTo>
                        <a:pt x="64" y="125"/>
                      </a:lnTo>
                      <a:lnTo>
                        <a:pt x="68" y="126"/>
                      </a:lnTo>
                      <a:lnTo>
                        <a:pt x="73" y="127"/>
                      </a:lnTo>
                      <a:lnTo>
                        <a:pt x="73" y="127"/>
                      </a:lnTo>
                      <a:lnTo>
                        <a:pt x="81" y="128"/>
                      </a:lnTo>
                      <a:lnTo>
                        <a:pt x="81" y="128"/>
                      </a:lnTo>
                      <a:lnTo>
                        <a:pt x="82" y="128"/>
                      </a:lnTo>
                      <a:lnTo>
                        <a:pt x="91" y="133"/>
                      </a:lnTo>
                      <a:lnTo>
                        <a:pt x="91" y="133"/>
                      </a:lnTo>
                      <a:lnTo>
                        <a:pt x="94" y="129"/>
                      </a:lnTo>
                      <a:lnTo>
                        <a:pt x="98" y="126"/>
                      </a:lnTo>
                      <a:lnTo>
                        <a:pt x="98" y="126"/>
                      </a:lnTo>
                      <a:lnTo>
                        <a:pt x="102" y="125"/>
                      </a:lnTo>
                      <a:lnTo>
                        <a:pt x="106" y="124"/>
                      </a:lnTo>
                      <a:lnTo>
                        <a:pt x="114" y="124"/>
                      </a:lnTo>
                      <a:lnTo>
                        <a:pt x="114" y="124"/>
                      </a:lnTo>
                      <a:lnTo>
                        <a:pt x="120" y="124"/>
                      </a:lnTo>
                      <a:lnTo>
                        <a:pt x="124" y="125"/>
                      </a:lnTo>
                      <a:lnTo>
                        <a:pt x="127" y="127"/>
                      </a:lnTo>
                      <a:lnTo>
                        <a:pt x="130" y="130"/>
                      </a:lnTo>
                      <a:lnTo>
                        <a:pt x="133" y="133"/>
                      </a:lnTo>
                      <a:lnTo>
                        <a:pt x="134" y="136"/>
                      </a:lnTo>
                      <a:lnTo>
                        <a:pt x="136" y="143"/>
                      </a:lnTo>
                      <a:lnTo>
                        <a:pt x="136" y="143"/>
                      </a:lnTo>
                      <a:lnTo>
                        <a:pt x="136" y="151"/>
                      </a:lnTo>
                      <a:lnTo>
                        <a:pt x="134" y="155"/>
                      </a:lnTo>
                      <a:lnTo>
                        <a:pt x="133" y="159"/>
                      </a:lnTo>
                      <a:lnTo>
                        <a:pt x="131" y="162"/>
                      </a:lnTo>
                      <a:lnTo>
                        <a:pt x="128" y="165"/>
                      </a:lnTo>
                      <a:lnTo>
                        <a:pt x="124" y="167"/>
                      </a:lnTo>
                      <a:lnTo>
                        <a:pt x="120" y="168"/>
                      </a:lnTo>
                      <a:lnTo>
                        <a:pt x="119" y="168"/>
                      </a:lnTo>
                      <a:lnTo>
                        <a:pt x="118" y="169"/>
                      </a:lnTo>
                      <a:lnTo>
                        <a:pt x="118" y="169"/>
                      </a:lnTo>
                      <a:lnTo>
                        <a:pt x="111" y="172"/>
                      </a:lnTo>
                      <a:lnTo>
                        <a:pt x="104" y="174"/>
                      </a:lnTo>
                      <a:lnTo>
                        <a:pt x="96" y="176"/>
                      </a:lnTo>
                      <a:lnTo>
                        <a:pt x="88" y="176"/>
                      </a:lnTo>
                      <a:lnTo>
                        <a:pt x="88" y="176"/>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6" name="Freeform 639"/>
                <p:cNvSpPr/>
                <p:nvPr/>
              </p:nvSpPr>
              <p:spPr bwMode="auto">
                <a:xfrm>
                  <a:off x="3694" y="8286"/>
                  <a:ext cx="292" cy="109"/>
                </a:xfrm>
                <a:custGeom>
                  <a:avLst/>
                  <a:gdLst/>
                  <a:ahLst/>
                  <a:cxnLst>
                    <a:cxn ang="0">
                      <a:pos x="105" y="165"/>
                    </a:cxn>
                    <a:cxn ang="0">
                      <a:pos x="67" y="159"/>
                    </a:cxn>
                    <a:cxn ang="0">
                      <a:pos x="30" y="142"/>
                    </a:cxn>
                    <a:cxn ang="0">
                      <a:pos x="14" y="126"/>
                    </a:cxn>
                    <a:cxn ang="0">
                      <a:pos x="3" y="102"/>
                    </a:cxn>
                    <a:cxn ang="0">
                      <a:pos x="0" y="73"/>
                    </a:cxn>
                    <a:cxn ang="0">
                      <a:pos x="2" y="53"/>
                    </a:cxn>
                    <a:cxn ang="0">
                      <a:pos x="13" y="29"/>
                    </a:cxn>
                    <a:cxn ang="0">
                      <a:pos x="33" y="14"/>
                    </a:cxn>
                    <a:cxn ang="0">
                      <a:pos x="59" y="5"/>
                    </a:cxn>
                    <a:cxn ang="0">
                      <a:pos x="119" y="0"/>
                    </a:cxn>
                    <a:cxn ang="0">
                      <a:pos x="150" y="1"/>
                    </a:cxn>
                    <a:cxn ang="0">
                      <a:pos x="202" y="2"/>
                    </a:cxn>
                    <a:cxn ang="0">
                      <a:pos x="309" y="12"/>
                    </a:cxn>
                    <a:cxn ang="0">
                      <a:pos x="333" y="17"/>
                    </a:cxn>
                    <a:cxn ang="0">
                      <a:pos x="361" y="32"/>
                    </a:cxn>
                    <a:cxn ang="0">
                      <a:pos x="383" y="58"/>
                    </a:cxn>
                    <a:cxn ang="0">
                      <a:pos x="388" y="69"/>
                    </a:cxn>
                    <a:cxn ang="0">
                      <a:pos x="390" y="93"/>
                    </a:cxn>
                    <a:cxn ang="0">
                      <a:pos x="377" y="126"/>
                    </a:cxn>
                    <a:cxn ang="0">
                      <a:pos x="360" y="143"/>
                    </a:cxn>
                    <a:cxn ang="0">
                      <a:pos x="335" y="155"/>
                    </a:cxn>
                    <a:cxn ang="0">
                      <a:pos x="308" y="160"/>
                    </a:cxn>
                    <a:cxn ang="0">
                      <a:pos x="290" y="161"/>
                    </a:cxn>
                    <a:cxn ang="0">
                      <a:pos x="264" y="160"/>
                    </a:cxn>
                    <a:cxn ang="0">
                      <a:pos x="255" y="158"/>
                    </a:cxn>
                    <a:cxn ang="0">
                      <a:pos x="245" y="149"/>
                    </a:cxn>
                    <a:cxn ang="0">
                      <a:pos x="242" y="138"/>
                    </a:cxn>
                    <a:cxn ang="0">
                      <a:pos x="243" y="129"/>
                    </a:cxn>
                    <a:cxn ang="0">
                      <a:pos x="251" y="119"/>
                    </a:cxn>
                    <a:cxn ang="0">
                      <a:pos x="264" y="115"/>
                    </a:cxn>
                    <a:cxn ang="0">
                      <a:pos x="299" y="116"/>
                    </a:cxn>
                    <a:cxn ang="0">
                      <a:pos x="310" y="114"/>
                    </a:cxn>
                    <a:cxn ang="0">
                      <a:pos x="319" y="108"/>
                    </a:cxn>
                    <a:cxn ang="0">
                      <a:pos x="325" y="91"/>
                    </a:cxn>
                    <a:cxn ang="0">
                      <a:pos x="323" y="61"/>
                    </a:cxn>
                    <a:cxn ang="0">
                      <a:pos x="308" y="58"/>
                    </a:cxn>
                    <a:cxn ang="0">
                      <a:pos x="275" y="55"/>
                    </a:cxn>
                    <a:cxn ang="0">
                      <a:pos x="204" y="49"/>
                    </a:cxn>
                    <a:cxn ang="0">
                      <a:pos x="157" y="47"/>
                    </a:cxn>
                    <a:cxn ang="0">
                      <a:pos x="119" y="45"/>
                    </a:cxn>
                    <a:cxn ang="0">
                      <a:pos x="87" y="45"/>
                    </a:cxn>
                    <a:cxn ang="0">
                      <a:pos x="54" y="55"/>
                    </a:cxn>
                    <a:cxn ang="0">
                      <a:pos x="48" y="62"/>
                    </a:cxn>
                    <a:cxn ang="0">
                      <a:pos x="43" y="73"/>
                    </a:cxn>
                    <a:cxn ang="0">
                      <a:pos x="45" y="87"/>
                    </a:cxn>
                    <a:cxn ang="0">
                      <a:pos x="51" y="99"/>
                    </a:cxn>
                    <a:cxn ang="0">
                      <a:pos x="68" y="115"/>
                    </a:cxn>
                    <a:cxn ang="0">
                      <a:pos x="86" y="121"/>
                    </a:cxn>
                    <a:cxn ang="0">
                      <a:pos x="86" y="121"/>
                    </a:cxn>
                    <a:cxn ang="0">
                      <a:pos x="128" y="120"/>
                    </a:cxn>
                    <a:cxn ang="0">
                      <a:pos x="141" y="123"/>
                    </a:cxn>
                    <a:cxn ang="0">
                      <a:pos x="147" y="133"/>
                    </a:cxn>
                    <a:cxn ang="0">
                      <a:pos x="148" y="141"/>
                    </a:cxn>
                    <a:cxn ang="0">
                      <a:pos x="146" y="153"/>
                    </a:cxn>
                    <a:cxn ang="0">
                      <a:pos x="137" y="162"/>
                    </a:cxn>
                    <a:cxn ang="0">
                      <a:pos x="127" y="165"/>
                    </a:cxn>
                  </a:cxnLst>
                  <a:rect l="0" t="0" r="r" b="b"/>
                  <a:pathLst>
                    <a:path w="390" h="165">
                      <a:moveTo>
                        <a:pt x="117" y="165"/>
                      </a:moveTo>
                      <a:lnTo>
                        <a:pt x="117" y="165"/>
                      </a:lnTo>
                      <a:lnTo>
                        <a:pt x="105" y="165"/>
                      </a:lnTo>
                      <a:lnTo>
                        <a:pt x="93" y="164"/>
                      </a:lnTo>
                      <a:lnTo>
                        <a:pt x="79" y="162"/>
                      </a:lnTo>
                      <a:lnTo>
                        <a:pt x="67" y="159"/>
                      </a:lnTo>
                      <a:lnTo>
                        <a:pt x="53" y="155"/>
                      </a:lnTo>
                      <a:lnTo>
                        <a:pt x="41" y="149"/>
                      </a:lnTo>
                      <a:lnTo>
                        <a:pt x="30" y="142"/>
                      </a:lnTo>
                      <a:lnTo>
                        <a:pt x="20" y="133"/>
                      </a:lnTo>
                      <a:lnTo>
                        <a:pt x="20" y="133"/>
                      </a:lnTo>
                      <a:lnTo>
                        <a:pt x="14" y="126"/>
                      </a:lnTo>
                      <a:lnTo>
                        <a:pt x="10" y="119"/>
                      </a:lnTo>
                      <a:lnTo>
                        <a:pt x="6" y="111"/>
                      </a:lnTo>
                      <a:lnTo>
                        <a:pt x="3" y="102"/>
                      </a:lnTo>
                      <a:lnTo>
                        <a:pt x="1" y="93"/>
                      </a:lnTo>
                      <a:lnTo>
                        <a:pt x="0" y="84"/>
                      </a:lnTo>
                      <a:lnTo>
                        <a:pt x="0" y="73"/>
                      </a:lnTo>
                      <a:lnTo>
                        <a:pt x="0" y="62"/>
                      </a:lnTo>
                      <a:lnTo>
                        <a:pt x="0" y="62"/>
                      </a:lnTo>
                      <a:lnTo>
                        <a:pt x="2" y="53"/>
                      </a:lnTo>
                      <a:lnTo>
                        <a:pt x="4" y="44"/>
                      </a:lnTo>
                      <a:lnTo>
                        <a:pt x="8" y="36"/>
                      </a:lnTo>
                      <a:lnTo>
                        <a:pt x="13" y="29"/>
                      </a:lnTo>
                      <a:lnTo>
                        <a:pt x="19" y="24"/>
                      </a:lnTo>
                      <a:lnTo>
                        <a:pt x="25" y="19"/>
                      </a:lnTo>
                      <a:lnTo>
                        <a:pt x="33" y="14"/>
                      </a:lnTo>
                      <a:lnTo>
                        <a:pt x="41" y="10"/>
                      </a:lnTo>
                      <a:lnTo>
                        <a:pt x="50" y="7"/>
                      </a:lnTo>
                      <a:lnTo>
                        <a:pt x="59" y="5"/>
                      </a:lnTo>
                      <a:lnTo>
                        <a:pt x="79" y="2"/>
                      </a:lnTo>
                      <a:lnTo>
                        <a:pt x="99" y="0"/>
                      </a:lnTo>
                      <a:lnTo>
                        <a:pt x="119" y="0"/>
                      </a:lnTo>
                      <a:lnTo>
                        <a:pt x="119" y="0"/>
                      </a:lnTo>
                      <a:lnTo>
                        <a:pt x="150" y="1"/>
                      </a:lnTo>
                      <a:lnTo>
                        <a:pt x="150" y="1"/>
                      </a:lnTo>
                      <a:lnTo>
                        <a:pt x="172" y="1"/>
                      </a:lnTo>
                      <a:lnTo>
                        <a:pt x="172" y="1"/>
                      </a:lnTo>
                      <a:lnTo>
                        <a:pt x="202" y="2"/>
                      </a:lnTo>
                      <a:lnTo>
                        <a:pt x="235" y="3"/>
                      </a:lnTo>
                      <a:lnTo>
                        <a:pt x="270" y="7"/>
                      </a:lnTo>
                      <a:lnTo>
                        <a:pt x="309" y="12"/>
                      </a:lnTo>
                      <a:lnTo>
                        <a:pt x="309" y="12"/>
                      </a:lnTo>
                      <a:lnTo>
                        <a:pt x="322" y="14"/>
                      </a:lnTo>
                      <a:lnTo>
                        <a:pt x="333" y="17"/>
                      </a:lnTo>
                      <a:lnTo>
                        <a:pt x="344" y="21"/>
                      </a:lnTo>
                      <a:lnTo>
                        <a:pt x="353" y="26"/>
                      </a:lnTo>
                      <a:lnTo>
                        <a:pt x="361" y="32"/>
                      </a:lnTo>
                      <a:lnTo>
                        <a:pt x="369" y="40"/>
                      </a:lnTo>
                      <a:lnTo>
                        <a:pt x="377" y="49"/>
                      </a:lnTo>
                      <a:lnTo>
                        <a:pt x="383" y="58"/>
                      </a:lnTo>
                      <a:lnTo>
                        <a:pt x="383" y="58"/>
                      </a:lnTo>
                      <a:lnTo>
                        <a:pt x="386" y="63"/>
                      </a:lnTo>
                      <a:lnTo>
                        <a:pt x="388" y="69"/>
                      </a:lnTo>
                      <a:lnTo>
                        <a:pt x="389" y="76"/>
                      </a:lnTo>
                      <a:lnTo>
                        <a:pt x="390" y="81"/>
                      </a:lnTo>
                      <a:lnTo>
                        <a:pt x="390" y="93"/>
                      </a:lnTo>
                      <a:lnTo>
                        <a:pt x="387" y="104"/>
                      </a:lnTo>
                      <a:lnTo>
                        <a:pt x="383" y="116"/>
                      </a:lnTo>
                      <a:lnTo>
                        <a:pt x="377" y="126"/>
                      </a:lnTo>
                      <a:lnTo>
                        <a:pt x="369" y="134"/>
                      </a:lnTo>
                      <a:lnTo>
                        <a:pt x="360" y="143"/>
                      </a:lnTo>
                      <a:lnTo>
                        <a:pt x="360" y="143"/>
                      </a:lnTo>
                      <a:lnTo>
                        <a:pt x="353" y="148"/>
                      </a:lnTo>
                      <a:lnTo>
                        <a:pt x="345" y="152"/>
                      </a:lnTo>
                      <a:lnTo>
                        <a:pt x="335" y="155"/>
                      </a:lnTo>
                      <a:lnTo>
                        <a:pt x="327" y="158"/>
                      </a:lnTo>
                      <a:lnTo>
                        <a:pt x="318" y="159"/>
                      </a:lnTo>
                      <a:lnTo>
                        <a:pt x="308" y="160"/>
                      </a:lnTo>
                      <a:lnTo>
                        <a:pt x="290" y="161"/>
                      </a:lnTo>
                      <a:lnTo>
                        <a:pt x="290" y="161"/>
                      </a:lnTo>
                      <a:lnTo>
                        <a:pt x="290" y="161"/>
                      </a:lnTo>
                      <a:lnTo>
                        <a:pt x="290" y="161"/>
                      </a:lnTo>
                      <a:lnTo>
                        <a:pt x="273" y="160"/>
                      </a:lnTo>
                      <a:lnTo>
                        <a:pt x="264" y="160"/>
                      </a:lnTo>
                      <a:lnTo>
                        <a:pt x="264" y="160"/>
                      </a:lnTo>
                      <a:lnTo>
                        <a:pt x="259" y="160"/>
                      </a:lnTo>
                      <a:lnTo>
                        <a:pt x="255" y="158"/>
                      </a:lnTo>
                      <a:lnTo>
                        <a:pt x="251" y="156"/>
                      </a:lnTo>
                      <a:lnTo>
                        <a:pt x="247" y="153"/>
                      </a:lnTo>
                      <a:lnTo>
                        <a:pt x="245" y="149"/>
                      </a:lnTo>
                      <a:lnTo>
                        <a:pt x="243" y="146"/>
                      </a:lnTo>
                      <a:lnTo>
                        <a:pt x="242" y="142"/>
                      </a:lnTo>
                      <a:lnTo>
                        <a:pt x="242" y="138"/>
                      </a:lnTo>
                      <a:lnTo>
                        <a:pt x="242" y="138"/>
                      </a:lnTo>
                      <a:lnTo>
                        <a:pt x="242" y="133"/>
                      </a:lnTo>
                      <a:lnTo>
                        <a:pt x="243" y="129"/>
                      </a:lnTo>
                      <a:lnTo>
                        <a:pt x="245" y="125"/>
                      </a:lnTo>
                      <a:lnTo>
                        <a:pt x="247" y="122"/>
                      </a:lnTo>
                      <a:lnTo>
                        <a:pt x="251" y="119"/>
                      </a:lnTo>
                      <a:lnTo>
                        <a:pt x="255" y="117"/>
                      </a:lnTo>
                      <a:lnTo>
                        <a:pt x="259" y="116"/>
                      </a:lnTo>
                      <a:lnTo>
                        <a:pt x="264" y="115"/>
                      </a:lnTo>
                      <a:lnTo>
                        <a:pt x="293" y="115"/>
                      </a:lnTo>
                      <a:lnTo>
                        <a:pt x="293" y="115"/>
                      </a:lnTo>
                      <a:lnTo>
                        <a:pt x="299" y="116"/>
                      </a:lnTo>
                      <a:lnTo>
                        <a:pt x="299" y="116"/>
                      </a:lnTo>
                      <a:lnTo>
                        <a:pt x="305" y="116"/>
                      </a:lnTo>
                      <a:lnTo>
                        <a:pt x="310" y="114"/>
                      </a:lnTo>
                      <a:lnTo>
                        <a:pt x="315" y="111"/>
                      </a:lnTo>
                      <a:lnTo>
                        <a:pt x="319" y="108"/>
                      </a:lnTo>
                      <a:lnTo>
                        <a:pt x="319" y="108"/>
                      </a:lnTo>
                      <a:lnTo>
                        <a:pt x="321" y="104"/>
                      </a:lnTo>
                      <a:lnTo>
                        <a:pt x="323" y="100"/>
                      </a:lnTo>
                      <a:lnTo>
                        <a:pt x="325" y="91"/>
                      </a:lnTo>
                      <a:lnTo>
                        <a:pt x="326" y="79"/>
                      </a:lnTo>
                      <a:lnTo>
                        <a:pt x="324" y="64"/>
                      </a:lnTo>
                      <a:lnTo>
                        <a:pt x="323" y="61"/>
                      </a:lnTo>
                      <a:lnTo>
                        <a:pt x="320" y="60"/>
                      </a:lnTo>
                      <a:lnTo>
                        <a:pt x="320" y="60"/>
                      </a:lnTo>
                      <a:lnTo>
                        <a:pt x="308" y="58"/>
                      </a:lnTo>
                      <a:lnTo>
                        <a:pt x="297" y="56"/>
                      </a:lnTo>
                      <a:lnTo>
                        <a:pt x="275" y="55"/>
                      </a:lnTo>
                      <a:lnTo>
                        <a:pt x="275" y="55"/>
                      </a:lnTo>
                      <a:lnTo>
                        <a:pt x="253" y="53"/>
                      </a:lnTo>
                      <a:lnTo>
                        <a:pt x="253" y="53"/>
                      </a:lnTo>
                      <a:lnTo>
                        <a:pt x="204" y="49"/>
                      </a:lnTo>
                      <a:lnTo>
                        <a:pt x="180" y="48"/>
                      </a:lnTo>
                      <a:lnTo>
                        <a:pt x="157" y="47"/>
                      </a:lnTo>
                      <a:lnTo>
                        <a:pt x="157" y="47"/>
                      </a:lnTo>
                      <a:lnTo>
                        <a:pt x="135" y="46"/>
                      </a:lnTo>
                      <a:lnTo>
                        <a:pt x="135" y="46"/>
                      </a:lnTo>
                      <a:lnTo>
                        <a:pt x="119" y="45"/>
                      </a:lnTo>
                      <a:lnTo>
                        <a:pt x="103" y="45"/>
                      </a:lnTo>
                      <a:lnTo>
                        <a:pt x="103" y="45"/>
                      </a:lnTo>
                      <a:lnTo>
                        <a:pt x="87" y="45"/>
                      </a:lnTo>
                      <a:lnTo>
                        <a:pt x="74" y="47"/>
                      </a:lnTo>
                      <a:lnTo>
                        <a:pt x="63" y="51"/>
                      </a:lnTo>
                      <a:lnTo>
                        <a:pt x="54" y="55"/>
                      </a:lnTo>
                      <a:lnTo>
                        <a:pt x="54" y="55"/>
                      </a:lnTo>
                      <a:lnTo>
                        <a:pt x="50" y="58"/>
                      </a:lnTo>
                      <a:lnTo>
                        <a:pt x="48" y="62"/>
                      </a:lnTo>
                      <a:lnTo>
                        <a:pt x="46" y="65"/>
                      </a:lnTo>
                      <a:lnTo>
                        <a:pt x="44" y="69"/>
                      </a:lnTo>
                      <a:lnTo>
                        <a:pt x="43" y="73"/>
                      </a:lnTo>
                      <a:lnTo>
                        <a:pt x="43" y="78"/>
                      </a:lnTo>
                      <a:lnTo>
                        <a:pt x="43" y="83"/>
                      </a:lnTo>
                      <a:lnTo>
                        <a:pt x="45" y="87"/>
                      </a:lnTo>
                      <a:lnTo>
                        <a:pt x="45" y="87"/>
                      </a:lnTo>
                      <a:lnTo>
                        <a:pt x="47" y="93"/>
                      </a:lnTo>
                      <a:lnTo>
                        <a:pt x="51" y="99"/>
                      </a:lnTo>
                      <a:lnTo>
                        <a:pt x="56" y="106"/>
                      </a:lnTo>
                      <a:lnTo>
                        <a:pt x="62" y="111"/>
                      </a:lnTo>
                      <a:lnTo>
                        <a:pt x="68" y="115"/>
                      </a:lnTo>
                      <a:lnTo>
                        <a:pt x="74" y="118"/>
                      </a:lnTo>
                      <a:lnTo>
                        <a:pt x="80" y="120"/>
                      </a:lnTo>
                      <a:lnTo>
                        <a:pt x="86" y="121"/>
                      </a:lnTo>
                      <a:lnTo>
                        <a:pt x="86" y="121"/>
                      </a:lnTo>
                      <a:lnTo>
                        <a:pt x="86" y="121"/>
                      </a:lnTo>
                      <a:lnTo>
                        <a:pt x="86" y="121"/>
                      </a:lnTo>
                      <a:lnTo>
                        <a:pt x="119" y="120"/>
                      </a:lnTo>
                      <a:lnTo>
                        <a:pt x="128" y="120"/>
                      </a:lnTo>
                      <a:lnTo>
                        <a:pt x="128" y="120"/>
                      </a:lnTo>
                      <a:lnTo>
                        <a:pt x="133" y="120"/>
                      </a:lnTo>
                      <a:lnTo>
                        <a:pt x="137" y="121"/>
                      </a:lnTo>
                      <a:lnTo>
                        <a:pt x="141" y="123"/>
                      </a:lnTo>
                      <a:lnTo>
                        <a:pt x="143" y="126"/>
                      </a:lnTo>
                      <a:lnTo>
                        <a:pt x="145" y="129"/>
                      </a:lnTo>
                      <a:lnTo>
                        <a:pt x="147" y="133"/>
                      </a:lnTo>
                      <a:lnTo>
                        <a:pt x="148" y="136"/>
                      </a:lnTo>
                      <a:lnTo>
                        <a:pt x="148" y="141"/>
                      </a:lnTo>
                      <a:lnTo>
                        <a:pt x="148" y="141"/>
                      </a:lnTo>
                      <a:lnTo>
                        <a:pt x="148" y="145"/>
                      </a:lnTo>
                      <a:lnTo>
                        <a:pt x="147" y="150"/>
                      </a:lnTo>
                      <a:lnTo>
                        <a:pt x="146" y="153"/>
                      </a:lnTo>
                      <a:lnTo>
                        <a:pt x="143" y="157"/>
                      </a:lnTo>
                      <a:lnTo>
                        <a:pt x="140" y="160"/>
                      </a:lnTo>
                      <a:lnTo>
                        <a:pt x="137" y="162"/>
                      </a:lnTo>
                      <a:lnTo>
                        <a:pt x="132" y="164"/>
                      </a:lnTo>
                      <a:lnTo>
                        <a:pt x="127" y="165"/>
                      </a:lnTo>
                      <a:lnTo>
                        <a:pt x="127" y="165"/>
                      </a:lnTo>
                      <a:lnTo>
                        <a:pt x="117" y="165"/>
                      </a:lnTo>
                      <a:lnTo>
                        <a:pt x="117" y="165"/>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7" name="Freeform 640"/>
                <p:cNvSpPr/>
                <p:nvPr/>
              </p:nvSpPr>
              <p:spPr bwMode="auto">
                <a:xfrm>
                  <a:off x="3377" y="8113"/>
                  <a:ext cx="243" cy="119"/>
                </a:xfrm>
                <a:custGeom>
                  <a:avLst/>
                  <a:gdLst/>
                  <a:ahLst/>
                  <a:cxnLst>
                    <a:cxn ang="0">
                      <a:pos x="219" y="181"/>
                    </a:cxn>
                    <a:cxn ang="0">
                      <a:pos x="164" y="177"/>
                    </a:cxn>
                    <a:cxn ang="0">
                      <a:pos x="136" y="175"/>
                    </a:cxn>
                    <a:cxn ang="0">
                      <a:pos x="131" y="175"/>
                    </a:cxn>
                    <a:cxn ang="0">
                      <a:pos x="93" y="173"/>
                    </a:cxn>
                    <a:cxn ang="0">
                      <a:pos x="60" y="169"/>
                    </a:cxn>
                    <a:cxn ang="0">
                      <a:pos x="39" y="163"/>
                    </a:cxn>
                    <a:cxn ang="0">
                      <a:pos x="22" y="154"/>
                    </a:cxn>
                    <a:cxn ang="0">
                      <a:pos x="8" y="141"/>
                    </a:cxn>
                    <a:cxn ang="0">
                      <a:pos x="1" y="125"/>
                    </a:cxn>
                    <a:cxn ang="0">
                      <a:pos x="0" y="115"/>
                    </a:cxn>
                    <a:cxn ang="0">
                      <a:pos x="2" y="100"/>
                    </a:cxn>
                    <a:cxn ang="0">
                      <a:pos x="7" y="86"/>
                    </a:cxn>
                    <a:cxn ang="0">
                      <a:pos x="16" y="71"/>
                    </a:cxn>
                    <a:cxn ang="0">
                      <a:pos x="38" y="44"/>
                    </a:cxn>
                    <a:cxn ang="0">
                      <a:pos x="67" y="25"/>
                    </a:cxn>
                    <a:cxn ang="0">
                      <a:pos x="83" y="16"/>
                    </a:cxn>
                    <a:cxn ang="0">
                      <a:pos x="84" y="15"/>
                    </a:cxn>
                    <a:cxn ang="0">
                      <a:pos x="91" y="9"/>
                    </a:cxn>
                    <a:cxn ang="0">
                      <a:pos x="101" y="7"/>
                    </a:cxn>
                    <a:cxn ang="0">
                      <a:pos x="115" y="6"/>
                    </a:cxn>
                    <a:cxn ang="0">
                      <a:pos x="128" y="4"/>
                    </a:cxn>
                    <a:cxn ang="0">
                      <a:pos x="157" y="0"/>
                    </a:cxn>
                    <a:cxn ang="0">
                      <a:pos x="170" y="1"/>
                    </a:cxn>
                    <a:cxn ang="0">
                      <a:pos x="207" y="8"/>
                    </a:cxn>
                    <a:cxn ang="0">
                      <a:pos x="212" y="9"/>
                    </a:cxn>
                    <a:cxn ang="0">
                      <a:pos x="223" y="12"/>
                    </a:cxn>
                    <a:cxn ang="0">
                      <a:pos x="225" y="11"/>
                    </a:cxn>
                    <a:cxn ang="0">
                      <a:pos x="230" y="10"/>
                    </a:cxn>
                    <a:cxn ang="0">
                      <a:pos x="242" y="14"/>
                    </a:cxn>
                    <a:cxn ang="0">
                      <a:pos x="255" y="25"/>
                    </a:cxn>
                    <a:cxn ang="0">
                      <a:pos x="264" y="31"/>
                    </a:cxn>
                    <a:cxn ang="0">
                      <a:pos x="278" y="44"/>
                    </a:cxn>
                    <a:cxn ang="0">
                      <a:pos x="304" y="74"/>
                    </a:cxn>
                    <a:cxn ang="0">
                      <a:pos x="314" y="90"/>
                    </a:cxn>
                    <a:cxn ang="0">
                      <a:pos x="320" y="105"/>
                    </a:cxn>
                    <a:cxn ang="0">
                      <a:pos x="323" y="122"/>
                    </a:cxn>
                    <a:cxn ang="0">
                      <a:pos x="320" y="137"/>
                    </a:cxn>
                    <a:cxn ang="0">
                      <a:pos x="312" y="152"/>
                    </a:cxn>
                    <a:cxn ang="0">
                      <a:pos x="306" y="159"/>
                    </a:cxn>
                    <a:cxn ang="0">
                      <a:pos x="289" y="169"/>
                    </a:cxn>
                    <a:cxn ang="0">
                      <a:pos x="266" y="176"/>
                    </a:cxn>
                    <a:cxn ang="0">
                      <a:pos x="237" y="180"/>
                    </a:cxn>
                    <a:cxn ang="0">
                      <a:pos x="219" y="181"/>
                    </a:cxn>
                    <a:cxn ang="0">
                      <a:pos x="219" y="181"/>
                    </a:cxn>
                  </a:cxnLst>
                  <a:rect l="0" t="0" r="r" b="b"/>
                  <a:pathLst>
                    <a:path w="323" h="181">
                      <a:moveTo>
                        <a:pt x="219" y="181"/>
                      </a:moveTo>
                      <a:lnTo>
                        <a:pt x="219" y="181"/>
                      </a:lnTo>
                      <a:lnTo>
                        <a:pt x="191" y="180"/>
                      </a:lnTo>
                      <a:lnTo>
                        <a:pt x="164" y="177"/>
                      </a:lnTo>
                      <a:lnTo>
                        <a:pt x="164" y="177"/>
                      </a:lnTo>
                      <a:lnTo>
                        <a:pt x="136" y="175"/>
                      </a:lnTo>
                      <a:lnTo>
                        <a:pt x="131" y="175"/>
                      </a:lnTo>
                      <a:lnTo>
                        <a:pt x="131" y="175"/>
                      </a:lnTo>
                      <a:lnTo>
                        <a:pt x="114" y="175"/>
                      </a:lnTo>
                      <a:lnTo>
                        <a:pt x="93" y="173"/>
                      </a:lnTo>
                      <a:lnTo>
                        <a:pt x="71" y="171"/>
                      </a:lnTo>
                      <a:lnTo>
                        <a:pt x="60" y="169"/>
                      </a:lnTo>
                      <a:lnTo>
                        <a:pt x="50" y="166"/>
                      </a:lnTo>
                      <a:lnTo>
                        <a:pt x="39" y="163"/>
                      </a:lnTo>
                      <a:lnTo>
                        <a:pt x="30" y="159"/>
                      </a:lnTo>
                      <a:lnTo>
                        <a:pt x="22" y="154"/>
                      </a:lnTo>
                      <a:lnTo>
                        <a:pt x="15" y="149"/>
                      </a:lnTo>
                      <a:lnTo>
                        <a:pt x="8" y="141"/>
                      </a:lnTo>
                      <a:lnTo>
                        <a:pt x="3" y="134"/>
                      </a:lnTo>
                      <a:lnTo>
                        <a:pt x="1" y="125"/>
                      </a:lnTo>
                      <a:lnTo>
                        <a:pt x="0" y="115"/>
                      </a:lnTo>
                      <a:lnTo>
                        <a:pt x="0" y="115"/>
                      </a:lnTo>
                      <a:lnTo>
                        <a:pt x="0" y="108"/>
                      </a:lnTo>
                      <a:lnTo>
                        <a:pt x="2" y="100"/>
                      </a:lnTo>
                      <a:lnTo>
                        <a:pt x="4" y="93"/>
                      </a:lnTo>
                      <a:lnTo>
                        <a:pt x="7" y="86"/>
                      </a:lnTo>
                      <a:lnTo>
                        <a:pt x="10" y="78"/>
                      </a:lnTo>
                      <a:lnTo>
                        <a:pt x="16" y="71"/>
                      </a:lnTo>
                      <a:lnTo>
                        <a:pt x="26" y="58"/>
                      </a:lnTo>
                      <a:lnTo>
                        <a:pt x="38" y="44"/>
                      </a:lnTo>
                      <a:lnTo>
                        <a:pt x="53" y="34"/>
                      </a:lnTo>
                      <a:lnTo>
                        <a:pt x="67" y="25"/>
                      </a:lnTo>
                      <a:lnTo>
                        <a:pt x="82" y="17"/>
                      </a:lnTo>
                      <a:lnTo>
                        <a:pt x="83" y="16"/>
                      </a:lnTo>
                      <a:lnTo>
                        <a:pt x="84" y="15"/>
                      </a:lnTo>
                      <a:lnTo>
                        <a:pt x="84" y="15"/>
                      </a:lnTo>
                      <a:lnTo>
                        <a:pt x="87" y="12"/>
                      </a:lnTo>
                      <a:lnTo>
                        <a:pt x="91" y="9"/>
                      </a:lnTo>
                      <a:lnTo>
                        <a:pt x="96" y="8"/>
                      </a:lnTo>
                      <a:lnTo>
                        <a:pt x="101" y="7"/>
                      </a:lnTo>
                      <a:lnTo>
                        <a:pt x="101" y="7"/>
                      </a:lnTo>
                      <a:lnTo>
                        <a:pt x="115" y="6"/>
                      </a:lnTo>
                      <a:lnTo>
                        <a:pt x="128" y="4"/>
                      </a:lnTo>
                      <a:lnTo>
                        <a:pt x="128" y="4"/>
                      </a:lnTo>
                      <a:lnTo>
                        <a:pt x="143" y="1"/>
                      </a:lnTo>
                      <a:lnTo>
                        <a:pt x="157" y="0"/>
                      </a:lnTo>
                      <a:lnTo>
                        <a:pt x="157" y="0"/>
                      </a:lnTo>
                      <a:lnTo>
                        <a:pt x="170" y="1"/>
                      </a:lnTo>
                      <a:lnTo>
                        <a:pt x="182" y="3"/>
                      </a:lnTo>
                      <a:lnTo>
                        <a:pt x="207" y="8"/>
                      </a:lnTo>
                      <a:lnTo>
                        <a:pt x="212" y="9"/>
                      </a:lnTo>
                      <a:lnTo>
                        <a:pt x="212" y="9"/>
                      </a:lnTo>
                      <a:lnTo>
                        <a:pt x="221" y="11"/>
                      </a:lnTo>
                      <a:lnTo>
                        <a:pt x="223" y="12"/>
                      </a:lnTo>
                      <a:lnTo>
                        <a:pt x="225" y="11"/>
                      </a:lnTo>
                      <a:lnTo>
                        <a:pt x="225" y="11"/>
                      </a:lnTo>
                      <a:lnTo>
                        <a:pt x="230" y="10"/>
                      </a:lnTo>
                      <a:lnTo>
                        <a:pt x="230" y="10"/>
                      </a:lnTo>
                      <a:lnTo>
                        <a:pt x="237" y="11"/>
                      </a:lnTo>
                      <a:lnTo>
                        <a:pt x="242" y="14"/>
                      </a:lnTo>
                      <a:lnTo>
                        <a:pt x="242" y="14"/>
                      </a:lnTo>
                      <a:lnTo>
                        <a:pt x="255" y="25"/>
                      </a:lnTo>
                      <a:lnTo>
                        <a:pt x="255" y="25"/>
                      </a:lnTo>
                      <a:lnTo>
                        <a:pt x="264" y="31"/>
                      </a:lnTo>
                      <a:lnTo>
                        <a:pt x="264" y="31"/>
                      </a:lnTo>
                      <a:lnTo>
                        <a:pt x="278" y="44"/>
                      </a:lnTo>
                      <a:lnTo>
                        <a:pt x="291" y="59"/>
                      </a:lnTo>
                      <a:lnTo>
                        <a:pt x="304" y="74"/>
                      </a:lnTo>
                      <a:lnTo>
                        <a:pt x="309" y="81"/>
                      </a:lnTo>
                      <a:lnTo>
                        <a:pt x="314" y="90"/>
                      </a:lnTo>
                      <a:lnTo>
                        <a:pt x="317" y="97"/>
                      </a:lnTo>
                      <a:lnTo>
                        <a:pt x="320" y="105"/>
                      </a:lnTo>
                      <a:lnTo>
                        <a:pt x="322" y="113"/>
                      </a:lnTo>
                      <a:lnTo>
                        <a:pt x="323" y="122"/>
                      </a:lnTo>
                      <a:lnTo>
                        <a:pt x="322" y="129"/>
                      </a:lnTo>
                      <a:lnTo>
                        <a:pt x="320" y="137"/>
                      </a:lnTo>
                      <a:lnTo>
                        <a:pt x="317" y="144"/>
                      </a:lnTo>
                      <a:lnTo>
                        <a:pt x="312" y="152"/>
                      </a:lnTo>
                      <a:lnTo>
                        <a:pt x="312" y="152"/>
                      </a:lnTo>
                      <a:lnTo>
                        <a:pt x="306" y="159"/>
                      </a:lnTo>
                      <a:lnTo>
                        <a:pt x="299" y="164"/>
                      </a:lnTo>
                      <a:lnTo>
                        <a:pt x="289" y="169"/>
                      </a:lnTo>
                      <a:lnTo>
                        <a:pt x="278" y="173"/>
                      </a:lnTo>
                      <a:lnTo>
                        <a:pt x="266" y="176"/>
                      </a:lnTo>
                      <a:lnTo>
                        <a:pt x="252" y="178"/>
                      </a:lnTo>
                      <a:lnTo>
                        <a:pt x="237" y="180"/>
                      </a:lnTo>
                      <a:lnTo>
                        <a:pt x="219" y="181"/>
                      </a:lnTo>
                      <a:lnTo>
                        <a:pt x="219" y="181"/>
                      </a:lnTo>
                      <a:lnTo>
                        <a:pt x="219" y="181"/>
                      </a:lnTo>
                      <a:lnTo>
                        <a:pt x="219" y="18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8" name="Freeform 641"/>
                <p:cNvSpPr/>
                <p:nvPr/>
              </p:nvSpPr>
              <p:spPr bwMode="auto">
                <a:xfrm>
                  <a:off x="3422" y="7970"/>
                  <a:ext cx="184" cy="155"/>
                </a:xfrm>
                <a:custGeom>
                  <a:avLst/>
                  <a:gdLst/>
                  <a:ahLst/>
                  <a:cxnLst>
                    <a:cxn ang="0">
                      <a:pos x="127" y="234"/>
                    </a:cxn>
                    <a:cxn ang="0">
                      <a:pos x="100" y="231"/>
                    </a:cxn>
                    <a:cxn ang="0">
                      <a:pos x="98" y="231"/>
                    </a:cxn>
                    <a:cxn ang="0">
                      <a:pos x="95" y="231"/>
                    </a:cxn>
                    <a:cxn ang="0">
                      <a:pos x="85" y="230"/>
                    </a:cxn>
                    <a:cxn ang="0">
                      <a:pos x="64" y="224"/>
                    </a:cxn>
                    <a:cxn ang="0">
                      <a:pos x="44" y="214"/>
                    </a:cxn>
                    <a:cxn ang="0">
                      <a:pos x="29" y="200"/>
                    </a:cxn>
                    <a:cxn ang="0">
                      <a:pos x="22" y="193"/>
                    </a:cxn>
                    <a:cxn ang="0">
                      <a:pos x="8" y="172"/>
                    </a:cxn>
                    <a:cxn ang="0">
                      <a:pos x="2" y="152"/>
                    </a:cxn>
                    <a:cxn ang="0">
                      <a:pos x="0" y="130"/>
                    </a:cxn>
                    <a:cxn ang="0">
                      <a:pos x="2" y="106"/>
                    </a:cxn>
                    <a:cxn ang="0">
                      <a:pos x="4" y="92"/>
                    </a:cxn>
                    <a:cxn ang="0">
                      <a:pos x="13" y="67"/>
                    </a:cxn>
                    <a:cxn ang="0">
                      <a:pos x="26" y="47"/>
                    </a:cxn>
                    <a:cxn ang="0">
                      <a:pos x="43" y="31"/>
                    </a:cxn>
                    <a:cxn ang="0">
                      <a:pos x="62" y="19"/>
                    </a:cxn>
                    <a:cxn ang="0">
                      <a:pos x="84" y="9"/>
                    </a:cxn>
                    <a:cxn ang="0">
                      <a:pos x="105" y="3"/>
                    </a:cxn>
                    <a:cxn ang="0">
                      <a:pos x="129" y="1"/>
                    </a:cxn>
                    <a:cxn ang="0">
                      <a:pos x="141" y="0"/>
                    </a:cxn>
                    <a:cxn ang="0">
                      <a:pos x="152" y="1"/>
                    </a:cxn>
                    <a:cxn ang="0">
                      <a:pos x="177" y="9"/>
                    </a:cxn>
                    <a:cxn ang="0">
                      <a:pos x="201" y="22"/>
                    </a:cxn>
                    <a:cxn ang="0">
                      <a:pos x="220" y="37"/>
                    </a:cxn>
                    <a:cxn ang="0">
                      <a:pos x="227" y="44"/>
                    </a:cxn>
                    <a:cxn ang="0">
                      <a:pos x="238" y="64"/>
                    </a:cxn>
                    <a:cxn ang="0">
                      <a:pos x="245" y="88"/>
                    </a:cxn>
                    <a:cxn ang="0">
                      <a:pos x="248" y="112"/>
                    </a:cxn>
                    <a:cxn ang="0">
                      <a:pos x="244" y="135"/>
                    </a:cxn>
                    <a:cxn ang="0">
                      <a:pos x="240" y="147"/>
                    </a:cxn>
                    <a:cxn ang="0">
                      <a:pos x="230" y="167"/>
                    </a:cxn>
                    <a:cxn ang="0">
                      <a:pos x="219" y="186"/>
                    </a:cxn>
                    <a:cxn ang="0">
                      <a:pos x="206" y="201"/>
                    </a:cxn>
                    <a:cxn ang="0">
                      <a:pos x="190" y="214"/>
                    </a:cxn>
                    <a:cxn ang="0">
                      <a:pos x="173" y="224"/>
                    </a:cxn>
                    <a:cxn ang="0">
                      <a:pos x="156" y="230"/>
                    </a:cxn>
                    <a:cxn ang="0">
                      <a:pos x="136" y="233"/>
                    </a:cxn>
                    <a:cxn ang="0">
                      <a:pos x="127" y="234"/>
                    </a:cxn>
                  </a:cxnLst>
                  <a:rect l="0" t="0" r="r" b="b"/>
                  <a:pathLst>
                    <a:path w="248" h="234">
                      <a:moveTo>
                        <a:pt x="127" y="234"/>
                      </a:moveTo>
                      <a:lnTo>
                        <a:pt x="127" y="234"/>
                      </a:lnTo>
                      <a:lnTo>
                        <a:pt x="114" y="233"/>
                      </a:lnTo>
                      <a:lnTo>
                        <a:pt x="100" y="231"/>
                      </a:lnTo>
                      <a:lnTo>
                        <a:pt x="99" y="231"/>
                      </a:lnTo>
                      <a:lnTo>
                        <a:pt x="98" y="231"/>
                      </a:lnTo>
                      <a:lnTo>
                        <a:pt x="98" y="231"/>
                      </a:lnTo>
                      <a:lnTo>
                        <a:pt x="95" y="231"/>
                      </a:lnTo>
                      <a:lnTo>
                        <a:pt x="95" y="231"/>
                      </a:lnTo>
                      <a:lnTo>
                        <a:pt x="85" y="230"/>
                      </a:lnTo>
                      <a:lnTo>
                        <a:pt x="74" y="228"/>
                      </a:lnTo>
                      <a:lnTo>
                        <a:pt x="64" y="224"/>
                      </a:lnTo>
                      <a:lnTo>
                        <a:pt x="54" y="219"/>
                      </a:lnTo>
                      <a:lnTo>
                        <a:pt x="44" y="214"/>
                      </a:lnTo>
                      <a:lnTo>
                        <a:pt x="36" y="208"/>
                      </a:lnTo>
                      <a:lnTo>
                        <a:pt x="29" y="200"/>
                      </a:lnTo>
                      <a:lnTo>
                        <a:pt x="22" y="193"/>
                      </a:lnTo>
                      <a:lnTo>
                        <a:pt x="22" y="193"/>
                      </a:lnTo>
                      <a:lnTo>
                        <a:pt x="14" y="183"/>
                      </a:lnTo>
                      <a:lnTo>
                        <a:pt x="8" y="172"/>
                      </a:lnTo>
                      <a:lnTo>
                        <a:pt x="4" y="162"/>
                      </a:lnTo>
                      <a:lnTo>
                        <a:pt x="2" y="152"/>
                      </a:lnTo>
                      <a:lnTo>
                        <a:pt x="0" y="141"/>
                      </a:lnTo>
                      <a:lnTo>
                        <a:pt x="0" y="130"/>
                      </a:lnTo>
                      <a:lnTo>
                        <a:pt x="0" y="119"/>
                      </a:lnTo>
                      <a:lnTo>
                        <a:pt x="2" y="106"/>
                      </a:lnTo>
                      <a:lnTo>
                        <a:pt x="2" y="106"/>
                      </a:lnTo>
                      <a:lnTo>
                        <a:pt x="4" y="92"/>
                      </a:lnTo>
                      <a:lnTo>
                        <a:pt x="8" y="79"/>
                      </a:lnTo>
                      <a:lnTo>
                        <a:pt x="13" y="67"/>
                      </a:lnTo>
                      <a:lnTo>
                        <a:pt x="20" y="57"/>
                      </a:lnTo>
                      <a:lnTo>
                        <a:pt x="26" y="47"/>
                      </a:lnTo>
                      <a:lnTo>
                        <a:pt x="34" y="38"/>
                      </a:lnTo>
                      <a:lnTo>
                        <a:pt x="43" y="31"/>
                      </a:lnTo>
                      <a:lnTo>
                        <a:pt x="53" y="24"/>
                      </a:lnTo>
                      <a:lnTo>
                        <a:pt x="62" y="19"/>
                      </a:lnTo>
                      <a:lnTo>
                        <a:pt x="72" y="13"/>
                      </a:lnTo>
                      <a:lnTo>
                        <a:pt x="84" y="9"/>
                      </a:lnTo>
                      <a:lnTo>
                        <a:pt x="94" y="6"/>
                      </a:lnTo>
                      <a:lnTo>
                        <a:pt x="105" y="3"/>
                      </a:lnTo>
                      <a:lnTo>
                        <a:pt x="117" y="2"/>
                      </a:lnTo>
                      <a:lnTo>
                        <a:pt x="129" y="1"/>
                      </a:lnTo>
                      <a:lnTo>
                        <a:pt x="140" y="0"/>
                      </a:lnTo>
                      <a:lnTo>
                        <a:pt x="141" y="0"/>
                      </a:lnTo>
                      <a:lnTo>
                        <a:pt x="141" y="0"/>
                      </a:lnTo>
                      <a:lnTo>
                        <a:pt x="152" y="1"/>
                      </a:lnTo>
                      <a:lnTo>
                        <a:pt x="164" y="4"/>
                      </a:lnTo>
                      <a:lnTo>
                        <a:pt x="177" y="9"/>
                      </a:lnTo>
                      <a:lnTo>
                        <a:pt x="189" y="14"/>
                      </a:lnTo>
                      <a:lnTo>
                        <a:pt x="201" y="22"/>
                      </a:lnTo>
                      <a:lnTo>
                        <a:pt x="212" y="29"/>
                      </a:lnTo>
                      <a:lnTo>
                        <a:pt x="220" y="37"/>
                      </a:lnTo>
                      <a:lnTo>
                        <a:pt x="227" y="44"/>
                      </a:lnTo>
                      <a:lnTo>
                        <a:pt x="227" y="44"/>
                      </a:lnTo>
                      <a:lnTo>
                        <a:pt x="232" y="54"/>
                      </a:lnTo>
                      <a:lnTo>
                        <a:pt x="238" y="64"/>
                      </a:lnTo>
                      <a:lnTo>
                        <a:pt x="242" y="75"/>
                      </a:lnTo>
                      <a:lnTo>
                        <a:pt x="245" y="88"/>
                      </a:lnTo>
                      <a:lnTo>
                        <a:pt x="247" y="99"/>
                      </a:lnTo>
                      <a:lnTo>
                        <a:pt x="248" y="112"/>
                      </a:lnTo>
                      <a:lnTo>
                        <a:pt x="247" y="124"/>
                      </a:lnTo>
                      <a:lnTo>
                        <a:pt x="244" y="135"/>
                      </a:lnTo>
                      <a:lnTo>
                        <a:pt x="244" y="135"/>
                      </a:lnTo>
                      <a:lnTo>
                        <a:pt x="240" y="147"/>
                      </a:lnTo>
                      <a:lnTo>
                        <a:pt x="235" y="157"/>
                      </a:lnTo>
                      <a:lnTo>
                        <a:pt x="230" y="167"/>
                      </a:lnTo>
                      <a:lnTo>
                        <a:pt x="224" y="177"/>
                      </a:lnTo>
                      <a:lnTo>
                        <a:pt x="219" y="186"/>
                      </a:lnTo>
                      <a:lnTo>
                        <a:pt x="212" y="194"/>
                      </a:lnTo>
                      <a:lnTo>
                        <a:pt x="206" y="201"/>
                      </a:lnTo>
                      <a:lnTo>
                        <a:pt x="197" y="208"/>
                      </a:lnTo>
                      <a:lnTo>
                        <a:pt x="190" y="214"/>
                      </a:lnTo>
                      <a:lnTo>
                        <a:pt x="182" y="219"/>
                      </a:lnTo>
                      <a:lnTo>
                        <a:pt x="173" y="224"/>
                      </a:lnTo>
                      <a:lnTo>
                        <a:pt x="164" y="227"/>
                      </a:lnTo>
                      <a:lnTo>
                        <a:pt x="156" y="230"/>
                      </a:lnTo>
                      <a:lnTo>
                        <a:pt x="147" y="232"/>
                      </a:lnTo>
                      <a:lnTo>
                        <a:pt x="136" y="233"/>
                      </a:lnTo>
                      <a:lnTo>
                        <a:pt x="127" y="234"/>
                      </a:lnTo>
                      <a:lnTo>
                        <a:pt x="127" y="234"/>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09" name="Freeform 642"/>
                <p:cNvSpPr/>
                <p:nvPr/>
              </p:nvSpPr>
              <p:spPr bwMode="auto">
                <a:xfrm>
                  <a:off x="3663" y="7982"/>
                  <a:ext cx="34" cy="74"/>
                </a:xfrm>
                <a:custGeom>
                  <a:avLst/>
                  <a:gdLst/>
                  <a:ahLst/>
                  <a:cxnLst>
                    <a:cxn ang="0">
                      <a:pos x="23" y="111"/>
                    </a:cxn>
                    <a:cxn ang="0">
                      <a:pos x="23" y="111"/>
                    </a:cxn>
                    <a:cxn ang="0">
                      <a:pos x="19" y="110"/>
                    </a:cxn>
                    <a:cxn ang="0">
                      <a:pos x="15" y="109"/>
                    </a:cxn>
                    <a:cxn ang="0">
                      <a:pos x="12" y="108"/>
                    </a:cxn>
                    <a:cxn ang="0">
                      <a:pos x="7" y="105"/>
                    </a:cxn>
                    <a:cxn ang="0">
                      <a:pos x="4" y="103"/>
                    </a:cxn>
                    <a:cxn ang="0">
                      <a:pos x="2" y="99"/>
                    </a:cxn>
                    <a:cxn ang="0">
                      <a:pos x="1" y="94"/>
                    </a:cxn>
                    <a:cxn ang="0">
                      <a:pos x="0" y="88"/>
                    </a:cxn>
                    <a:cxn ang="0">
                      <a:pos x="0" y="22"/>
                    </a:cxn>
                    <a:cxn ang="0">
                      <a:pos x="0" y="22"/>
                    </a:cxn>
                    <a:cxn ang="0">
                      <a:pos x="1" y="17"/>
                    </a:cxn>
                    <a:cxn ang="0">
                      <a:pos x="2" y="13"/>
                    </a:cxn>
                    <a:cxn ang="0">
                      <a:pos x="4" y="9"/>
                    </a:cxn>
                    <a:cxn ang="0">
                      <a:pos x="7" y="6"/>
                    </a:cxn>
                    <a:cxn ang="0">
                      <a:pos x="12" y="4"/>
                    </a:cxn>
                    <a:cxn ang="0">
                      <a:pos x="15" y="2"/>
                    </a:cxn>
                    <a:cxn ang="0">
                      <a:pos x="19" y="0"/>
                    </a:cxn>
                    <a:cxn ang="0">
                      <a:pos x="23" y="0"/>
                    </a:cxn>
                    <a:cxn ang="0">
                      <a:pos x="23" y="0"/>
                    </a:cxn>
                    <a:cxn ang="0">
                      <a:pos x="28" y="0"/>
                    </a:cxn>
                    <a:cxn ang="0">
                      <a:pos x="32" y="2"/>
                    </a:cxn>
                    <a:cxn ang="0">
                      <a:pos x="35" y="4"/>
                    </a:cxn>
                    <a:cxn ang="0">
                      <a:pos x="39" y="6"/>
                    </a:cxn>
                    <a:cxn ang="0">
                      <a:pos x="42" y="9"/>
                    </a:cxn>
                    <a:cxn ang="0">
                      <a:pos x="45" y="13"/>
                    </a:cxn>
                    <a:cxn ang="0">
                      <a:pos x="46" y="17"/>
                    </a:cxn>
                    <a:cxn ang="0">
                      <a:pos x="46" y="22"/>
                    </a:cxn>
                    <a:cxn ang="0">
                      <a:pos x="46" y="88"/>
                    </a:cxn>
                    <a:cxn ang="0">
                      <a:pos x="46" y="88"/>
                    </a:cxn>
                    <a:cxn ang="0">
                      <a:pos x="46" y="94"/>
                    </a:cxn>
                    <a:cxn ang="0">
                      <a:pos x="45" y="99"/>
                    </a:cxn>
                    <a:cxn ang="0">
                      <a:pos x="42" y="103"/>
                    </a:cxn>
                    <a:cxn ang="0">
                      <a:pos x="39" y="105"/>
                    </a:cxn>
                    <a:cxn ang="0">
                      <a:pos x="35" y="108"/>
                    </a:cxn>
                    <a:cxn ang="0">
                      <a:pos x="32" y="109"/>
                    </a:cxn>
                    <a:cxn ang="0">
                      <a:pos x="28" y="110"/>
                    </a:cxn>
                    <a:cxn ang="0">
                      <a:pos x="23" y="111"/>
                    </a:cxn>
                    <a:cxn ang="0">
                      <a:pos x="23" y="111"/>
                    </a:cxn>
                  </a:cxnLst>
                  <a:rect l="0" t="0" r="r" b="b"/>
                  <a:pathLst>
                    <a:path w="46" h="111">
                      <a:moveTo>
                        <a:pt x="23" y="111"/>
                      </a:moveTo>
                      <a:lnTo>
                        <a:pt x="23" y="111"/>
                      </a:lnTo>
                      <a:lnTo>
                        <a:pt x="19" y="110"/>
                      </a:lnTo>
                      <a:lnTo>
                        <a:pt x="15" y="109"/>
                      </a:lnTo>
                      <a:lnTo>
                        <a:pt x="12" y="108"/>
                      </a:lnTo>
                      <a:lnTo>
                        <a:pt x="7" y="105"/>
                      </a:lnTo>
                      <a:lnTo>
                        <a:pt x="4" y="103"/>
                      </a:lnTo>
                      <a:lnTo>
                        <a:pt x="2" y="99"/>
                      </a:lnTo>
                      <a:lnTo>
                        <a:pt x="1" y="94"/>
                      </a:lnTo>
                      <a:lnTo>
                        <a:pt x="0" y="88"/>
                      </a:lnTo>
                      <a:lnTo>
                        <a:pt x="0" y="22"/>
                      </a:lnTo>
                      <a:lnTo>
                        <a:pt x="0" y="22"/>
                      </a:lnTo>
                      <a:lnTo>
                        <a:pt x="1" y="17"/>
                      </a:lnTo>
                      <a:lnTo>
                        <a:pt x="2" y="13"/>
                      </a:lnTo>
                      <a:lnTo>
                        <a:pt x="4" y="9"/>
                      </a:lnTo>
                      <a:lnTo>
                        <a:pt x="7" y="6"/>
                      </a:lnTo>
                      <a:lnTo>
                        <a:pt x="12" y="4"/>
                      </a:lnTo>
                      <a:lnTo>
                        <a:pt x="15" y="2"/>
                      </a:lnTo>
                      <a:lnTo>
                        <a:pt x="19" y="0"/>
                      </a:lnTo>
                      <a:lnTo>
                        <a:pt x="23" y="0"/>
                      </a:lnTo>
                      <a:lnTo>
                        <a:pt x="23" y="0"/>
                      </a:lnTo>
                      <a:lnTo>
                        <a:pt x="28" y="0"/>
                      </a:lnTo>
                      <a:lnTo>
                        <a:pt x="32" y="2"/>
                      </a:lnTo>
                      <a:lnTo>
                        <a:pt x="35" y="4"/>
                      </a:lnTo>
                      <a:lnTo>
                        <a:pt x="39" y="6"/>
                      </a:lnTo>
                      <a:lnTo>
                        <a:pt x="42" y="9"/>
                      </a:lnTo>
                      <a:lnTo>
                        <a:pt x="45" y="13"/>
                      </a:lnTo>
                      <a:lnTo>
                        <a:pt x="46" y="17"/>
                      </a:lnTo>
                      <a:lnTo>
                        <a:pt x="46" y="22"/>
                      </a:lnTo>
                      <a:lnTo>
                        <a:pt x="46" y="88"/>
                      </a:lnTo>
                      <a:lnTo>
                        <a:pt x="46" y="88"/>
                      </a:lnTo>
                      <a:lnTo>
                        <a:pt x="46" y="94"/>
                      </a:lnTo>
                      <a:lnTo>
                        <a:pt x="45" y="99"/>
                      </a:lnTo>
                      <a:lnTo>
                        <a:pt x="42" y="103"/>
                      </a:lnTo>
                      <a:lnTo>
                        <a:pt x="39" y="105"/>
                      </a:lnTo>
                      <a:lnTo>
                        <a:pt x="35" y="108"/>
                      </a:lnTo>
                      <a:lnTo>
                        <a:pt x="32" y="109"/>
                      </a:lnTo>
                      <a:lnTo>
                        <a:pt x="28" y="110"/>
                      </a:lnTo>
                      <a:lnTo>
                        <a:pt x="23" y="111"/>
                      </a:lnTo>
                      <a:lnTo>
                        <a:pt x="23" y="11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0" name="Freeform 643"/>
                <p:cNvSpPr/>
                <p:nvPr/>
              </p:nvSpPr>
              <p:spPr bwMode="auto">
                <a:xfrm>
                  <a:off x="3739" y="7986"/>
                  <a:ext cx="34" cy="64"/>
                </a:xfrm>
                <a:custGeom>
                  <a:avLst/>
                  <a:gdLst/>
                  <a:ahLst/>
                  <a:cxnLst>
                    <a:cxn ang="0">
                      <a:pos x="23" y="96"/>
                    </a:cxn>
                    <a:cxn ang="0">
                      <a:pos x="23" y="96"/>
                    </a:cxn>
                    <a:cxn ang="0">
                      <a:pos x="19" y="96"/>
                    </a:cxn>
                    <a:cxn ang="0">
                      <a:pos x="15" y="95"/>
                    </a:cxn>
                    <a:cxn ang="0">
                      <a:pos x="11" y="92"/>
                    </a:cxn>
                    <a:cxn ang="0">
                      <a:pos x="8" y="90"/>
                    </a:cxn>
                    <a:cxn ang="0">
                      <a:pos x="5" y="86"/>
                    </a:cxn>
                    <a:cxn ang="0">
                      <a:pos x="3" y="82"/>
                    </a:cxn>
                    <a:cxn ang="0">
                      <a:pos x="1" y="78"/>
                    </a:cxn>
                    <a:cxn ang="0">
                      <a:pos x="0" y="73"/>
                    </a:cxn>
                    <a:cxn ang="0">
                      <a:pos x="0" y="22"/>
                    </a:cxn>
                    <a:cxn ang="0">
                      <a:pos x="0" y="22"/>
                    </a:cxn>
                    <a:cxn ang="0">
                      <a:pos x="1" y="18"/>
                    </a:cxn>
                    <a:cxn ang="0">
                      <a:pos x="3" y="14"/>
                    </a:cxn>
                    <a:cxn ang="0">
                      <a:pos x="5" y="10"/>
                    </a:cxn>
                    <a:cxn ang="0">
                      <a:pos x="8" y="7"/>
                    </a:cxn>
                    <a:cxn ang="0">
                      <a:pos x="11" y="4"/>
                    </a:cxn>
                    <a:cxn ang="0">
                      <a:pos x="15" y="2"/>
                    </a:cxn>
                    <a:cxn ang="0">
                      <a:pos x="19" y="1"/>
                    </a:cxn>
                    <a:cxn ang="0">
                      <a:pos x="23" y="0"/>
                    </a:cxn>
                    <a:cxn ang="0">
                      <a:pos x="23" y="0"/>
                    </a:cxn>
                    <a:cxn ang="0">
                      <a:pos x="28" y="1"/>
                    </a:cxn>
                    <a:cxn ang="0">
                      <a:pos x="32" y="2"/>
                    </a:cxn>
                    <a:cxn ang="0">
                      <a:pos x="37" y="4"/>
                    </a:cxn>
                    <a:cxn ang="0">
                      <a:pos x="40" y="7"/>
                    </a:cxn>
                    <a:cxn ang="0">
                      <a:pos x="43" y="10"/>
                    </a:cxn>
                    <a:cxn ang="0">
                      <a:pos x="45" y="14"/>
                    </a:cxn>
                    <a:cxn ang="0">
                      <a:pos x="46" y="18"/>
                    </a:cxn>
                    <a:cxn ang="0">
                      <a:pos x="46" y="22"/>
                    </a:cxn>
                    <a:cxn ang="0">
                      <a:pos x="46" y="73"/>
                    </a:cxn>
                    <a:cxn ang="0">
                      <a:pos x="46" y="73"/>
                    </a:cxn>
                    <a:cxn ang="0">
                      <a:pos x="46" y="78"/>
                    </a:cxn>
                    <a:cxn ang="0">
                      <a:pos x="45" y="82"/>
                    </a:cxn>
                    <a:cxn ang="0">
                      <a:pos x="43" y="86"/>
                    </a:cxn>
                    <a:cxn ang="0">
                      <a:pos x="40" y="90"/>
                    </a:cxn>
                    <a:cxn ang="0">
                      <a:pos x="37" y="92"/>
                    </a:cxn>
                    <a:cxn ang="0">
                      <a:pos x="32" y="95"/>
                    </a:cxn>
                    <a:cxn ang="0">
                      <a:pos x="28" y="96"/>
                    </a:cxn>
                    <a:cxn ang="0">
                      <a:pos x="23" y="96"/>
                    </a:cxn>
                    <a:cxn ang="0">
                      <a:pos x="23" y="96"/>
                    </a:cxn>
                  </a:cxnLst>
                  <a:rect l="0" t="0" r="r" b="b"/>
                  <a:pathLst>
                    <a:path w="46" h="96">
                      <a:moveTo>
                        <a:pt x="23" y="96"/>
                      </a:moveTo>
                      <a:lnTo>
                        <a:pt x="23" y="96"/>
                      </a:lnTo>
                      <a:lnTo>
                        <a:pt x="19" y="96"/>
                      </a:lnTo>
                      <a:lnTo>
                        <a:pt x="15" y="95"/>
                      </a:lnTo>
                      <a:lnTo>
                        <a:pt x="11" y="92"/>
                      </a:lnTo>
                      <a:lnTo>
                        <a:pt x="8" y="90"/>
                      </a:lnTo>
                      <a:lnTo>
                        <a:pt x="5" y="86"/>
                      </a:lnTo>
                      <a:lnTo>
                        <a:pt x="3" y="82"/>
                      </a:lnTo>
                      <a:lnTo>
                        <a:pt x="1" y="78"/>
                      </a:lnTo>
                      <a:lnTo>
                        <a:pt x="0" y="73"/>
                      </a:lnTo>
                      <a:lnTo>
                        <a:pt x="0" y="22"/>
                      </a:lnTo>
                      <a:lnTo>
                        <a:pt x="0" y="22"/>
                      </a:lnTo>
                      <a:lnTo>
                        <a:pt x="1" y="18"/>
                      </a:lnTo>
                      <a:lnTo>
                        <a:pt x="3" y="14"/>
                      </a:lnTo>
                      <a:lnTo>
                        <a:pt x="5" y="10"/>
                      </a:lnTo>
                      <a:lnTo>
                        <a:pt x="8" y="7"/>
                      </a:lnTo>
                      <a:lnTo>
                        <a:pt x="11" y="4"/>
                      </a:lnTo>
                      <a:lnTo>
                        <a:pt x="15" y="2"/>
                      </a:lnTo>
                      <a:lnTo>
                        <a:pt x="19" y="1"/>
                      </a:lnTo>
                      <a:lnTo>
                        <a:pt x="23" y="0"/>
                      </a:lnTo>
                      <a:lnTo>
                        <a:pt x="23" y="0"/>
                      </a:lnTo>
                      <a:lnTo>
                        <a:pt x="28" y="1"/>
                      </a:lnTo>
                      <a:lnTo>
                        <a:pt x="32" y="2"/>
                      </a:lnTo>
                      <a:lnTo>
                        <a:pt x="37" y="4"/>
                      </a:lnTo>
                      <a:lnTo>
                        <a:pt x="40" y="7"/>
                      </a:lnTo>
                      <a:lnTo>
                        <a:pt x="43" y="10"/>
                      </a:lnTo>
                      <a:lnTo>
                        <a:pt x="45" y="14"/>
                      </a:lnTo>
                      <a:lnTo>
                        <a:pt x="46" y="18"/>
                      </a:lnTo>
                      <a:lnTo>
                        <a:pt x="46" y="22"/>
                      </a:lnTo>
                      <a:lnTo>
                        <a:pt x="46" y="73"/>
                      </a:lnTo>
                      <a:lnTo>
                        <a:pt x="46" y="73"/>
                      </a:lnTo>
                      <a:lnTo>
                        <a:pt x="46" y="78"/>
                      </a:lnTo>
                      <a:lnTo>
                        <a:pt x="45" y="82"/>
                      </a:lnTo>
                      <a:lnTo>
                        <a:pt x="43" y="86"/>
                      </a:lnTo>
                      <a:lnTo>
                        <a:pt x="40" y="90"/>
                      </a:lnTo>
                      <a:lnTo>
                        <a:pt x="37" y="92"/>
                      </a:lnTo>
                      <a:lnTo>
                        <a:pt x="32" y="95"/>
                      </a:lnTo>
                      <a:lnTo>
                        <a:pt x="28" y="96"/>
                      </a:lnTo>
                      <a:lnTo>
                        <a:pt x="23" y="96"/>
                      </a:lnTo>
                      <a:lnTo>
                        <a:pt x="23" y="96"/>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1" name="Freeform 644"/>
                <p:cNvSpPr/>
                <p:nvPr/>
              </p:nvSpPr>
              <p:spPr bwMode="auto">
                <a:xfrm>
                  <a:off x="3818" y="7988"/>
                  <a:ext cx="34" cy="60"/>
                </a:xfrm>
                <a:custGeom>
                  <a:avLst/>
                  <a:gdLst/>
                  <a:ahLst/>
                  <a:cxnLst>
                    <a:cxn ang="0">
                      <a:pos x="23" y="90"/>
                    </a:cxn>
                    <a:cxn ang="0">
                      <a:pos x="23" y="90"/>
                    </a:cxn>
                    <a:cxn ang="0">
                      <a:pos x="18" y="90"/>
                    </a:cxn>
                    <a:cxn ang="0">
                      <a:pos x="14" y="88"/>
                    </a:cxn>
                    <a:cxn ang="0">
                      <a:pos x="10" y="85"/>
                    </a:cxn>
                    <a:cxn ang="0">
                      <a:pos x="7" y="83"/>
                    </a:cxn>
                    <a:cxn ang="0">
                      <a:pos x="4" y="79"/>
                    </a:cxn>
                    <a:cxn ang="0">
                      <a:pos x="2" y="76"/>
                    </a:cxn>
                    <a:cxn ang="0">
                      <a:pos x="1" y="72"/>
                    </a:cxn>
                    <a:cxn ang="0">
                      <a:pos x="0" y="67"/>
                    </a:cxn>
                    <a:cxn ang="0">
                      <a:pos x="0" y="22"/>
                    </a:cxn>
                    <a:cxn ang="0">
                      <a:pos x="0" y="22"/>
                    </a:cxn>
                    <a:cxn ang="0">
                      <a:pos x="1" y="18"/>
                    </a:cxn>
                    <a:cxn ang="0">
                      <a:pos x="2" y="14"/>
                    </a:cxn>
                    <a:cxn ang="0">
                      <a:pos x="4" y="10"/>
                    </a:cxn>
                    <a:cxn ang="0">
                      <a:pos x="7" y="7"/>
                    </a:cxn>
                    <a:cxn ang="0">
                      <a:pos x="10" y="4"/>
                    </a:cxn>
                    <a:cxn ang="0">
                      <a:pos x="14" y="2"/>
                    </a:cxn>
                    <a:cxn ang="0">
                      <a:pos x="18" y="1"/>
                    </a:cxn>
                    <a:cxn ang="0">
                      <a:pos x="23" y="0"/>
                    </a:cxn>
                    <a:cxn ang="0">
                      <a:pos x="23" y="0"/>
                    </a:cxn>
                    <a:cxn ang="0">
                      <a:pos x="27" y="1"/>
                    </a:cxn>
                    <a:cxn ang="0">
                      <a:pos x="32" y="2"/>
                    </a:cxn>
                    <a:cxn ang="0">
                      <a:pos x="35" y="4"/>
                    </a:cxn>
                    <a:cxn ang="0">
                      <a:pos x="39" y="7"/>
                    </a:cxn>
                    <a:cxn ang="0">
                      <a:pos x="41" y="10"/>
                    </a:cxn>
                    <a:cxn ang="0">
                      <a:pos x="43" y="14"/>
                    </a:cxn>
                    <a:cxn ang="0">
                      <a:pos x="45" y="18"/>
                    </a:cxn>
                    <a:cxn ang="0">
                      <a:pos x="45" y="22"/>
                    </a:cxn>
                    <a:cxn ang="0">
                      <a:pos x="45" y="67"/>
                    </a:cxn>
                    <a:cxn ang="0">
                      <a:pos x="45" y="67"/>
                    </a:cxn>
                    <a:cxn ang="0">
                      <a:pos x="45" y="72"/>
                    </a:cxn>
                    <a:cxn ang="0">
                      <a:pos x="43" y="76"/>
                    </a:cxn>
                    <a:cxn ang="0">
                      <a:pos x="41" y="79"/>
                    </a:cxn>
                    <a:cxn ang="0">
                      <a:pos x="39" y="83"/>
                    </a:cxn>
                    <a:cxn ang="0">
                      <a:pos x="35" y="85"/>
                    </a:cxn>
                    <a:cxn ang="0">
                      <a:pos x="32" y="88"/>
                    </a:cxn>
                    <a:cxn ang="0">
                      <a:pos x="27" y="90"/>
                    </a:cxn>
                    <a:cxn ang="0">
                      <a:pos x="23" y="90"/>
                    </a:cxn>
                    <a:cxn ang="0">
                      <a:pos x="23" y="90"/>
                    </a:cxn>
                  </a:cxnLst>
                  <a:rect l="0" t="0" r="r" b="b"/>
                  <a:pathLst>
                    <a:path w="45" h="90">
                      <a:moveTo>
                        <a:pt x="23" y="90"/>
                      </a:moveTo>
                      <a:lnTo>
                        <a:pt x="23" y="90"/>
                      </a:lnTo>
                      <a:lnTo>
                        <a:pt x="18" y="90"/>
                      </a:lnTo>
                      <a:lnTo>
                        <a:pt x="14" y="88"/>
                      </a:lnTo>
                      <a:lnTo>
                        <a:pt x="10" y="85"/>
                      </a:lnTo>
                      <a:lnTo>
                        <a:pt x="7" y="83"/>
                      </a:lnTo>
                      <a:lnTo>
                        <a:pt x="4" y="79"/>
                      </a:lnTo>
                      <a:lnTo>
                        <a:pt x="2" y="76"/>
                      </a:lnTo>
                      <a:lnTo>
                        <a:pt x="1" y="72"/>
                      </a:lnTo>
                      <a:lnTo>
                        <a:pt x="0" y="67"/>
                      </a:lnTo>
                      <a:lnTo>
                        <a:pt x="0" y="22"/>
                      </a:lnTo>
                      <a:lnTo>
                        <a:pt x="0" y="22"/>
                      </a:lnTo>
                      <a:lnTo>
                        <a:pt x="1" y="18"/>
                      </a:lnTo>
                      <a:lnTo>
                        <a:pt x="2" y="14"/>
                      </a:lnTo>
                      <a:lnTo>
                        <a:pt x="4" y="10"/>
                      </a:lnTo>
                      <a:lnTo>
                        <a:pt x="7" y="7"/>
                      </a:lnTo>
                      <a:lnTo>
                        <a:pt x="10" y="4"/>
                      </a:lnTo>
                      <a:lnTo>
                        <a:pt x="14" y="2"/>
                      </a:lnTo>
                      <a:lnTo>
                        <a:pt x="18" y="1"/>
                      </a:lnTo>
                      <a:lnTo>
                        <a:pt x="23" y="0"/>
                      </a:lnTo>
                      <a:lnTo>
                        <a:pt x="23" y="0"/>
                      </a:lnTo>
                      <a:lnTo>
                        <a:pt x="27" y="1"/>
                      </a:lnTo>
                      <a:lnTo>
                        <a:pt x="32" y="2"/>
                      </a:lnTo>
                      <a:lnTo>
                        <a:pt x="35" y="4"/>
                      </a:lnTo>
                      <a:lnTo>
                        <a:pt x="39" y="7"/>
                      </a:lnTo>
                      <a:lnTo>
                        <a:pt x="41" y="10"/>
                      </a:lnTo>
                      <a:lnTo>
                        <a:pt x="43" y="14"/>
                      </a:lnTo>
                      <a:lnTo>
                        <a:pt x="45" y="18"/>
                      </a:lnTo>
                      <a:lnTo>
                        <a:pt x="45" y="22"/>
                      </a:lnTo>
                      <a:lnTo>
                        <a:pt x="45" y="67"/>
                      </a:lnTo>
                      <a:lnTo>
                        <a:pt x="45" y="67"/>
                      </a:lnTo>
                      <a:lnTo>
                        <a:pt x="45" y="72"/>
                      </a:lnTo>
                      <a:lnTo>
                        <a:pt x="43" y="76"/>
                      </a:lnTo>
                      <a:lnTo>
                        <a:pt x="41" y="79"/>
                      </a:lnTo>
                      <a:lnTo>
                        <a:pt x="39" y="83"/>
                      </a:lnTo>
                      <a:lnTo>
                        <a:pt x="35" y="85"/>
                      </a:lnTo>
                      <a:lnTo>
                        <a:pt x="32" y="88"/>
                      </a:lnTo>
                      <a:lnTo>
                        <a:pt x="27" y="90"/>
                      </a:lnTo>
                      <a:lnTo>
                        <a:pt x="23" y="90"/>
                      </a:lnTo>
                      <a:lnTo>
                        <a:pt x="23" y="9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2" name="Freeform 645"/>
                <p:cNvSpPr/>
                <p:nvPr/>
              </p:nvSpPr>
              <p:spPr bwMode="auto">
                <a:xfrm>
                  <a:off x="3892" y="7988"/>
                  <a:ext cx="40" cy="68"/>
                </a:xfrm>
                <a:custGeom>
                  <a:avLst/>
                  <a:gdLst/>
                  <a:ahLst/>
                  <a:cxnLst>
                    <a:cxn ang="0">
                      <a:pos x="22" y="101"/>
                    </a:cxn>
                    <a:cxn ang="0">
                      <a:pos x="22" y="101"/>
                    </a:cxn>
                    <a:cxn ang="0">
                      <a:pos x="18" y="100"/>
                    </a:cxn>
                    <a:cxn ang="0">
                      <a:pos x="12" y="99"/>
                    </a:cxn>
                    <a:cxn ang="0">
                      <a:pos x="9" y="97"/>
                    </a:cxn>
                    <a:cxn ang="0">
                      <a:pos x="5" y="94"/>
                    </a:cxn>
                    <a:cxn ang="0">
                      <a:pos x="5" y="94"/>
                    </a:cxn>
                    <a:cxn ang="0">
                      <a:pos x="3" y="91"/>
                    </a:cxn>
                    <a:cxn ang="0">
                      <a:pos x="1" y="88"/>
                    </a:cxn>
                    <a:cxn ang="0">
                      <a:pos x="0" y="83"/>
                    </a:cxn>
                    <a:cxn ang="0">
                      <a:pos x="0" y="79"/>
                    </a:cxn>
                    <a:cxn ang="0">
                      <a:pos x="0" y="79"/>
                    </a:cxn>
                    <a:cxn ang="0">
                      <a:pos x="1" y="65"/>
                    </a:cxn>
                    <a:cxn ang="0">
                      <a:pos x="3" y="51"/>
                    </a:cxn>
                    <a:cxn ang="0">
                      <a:pos x="3" y="51"/>
                    </a:cxn>
                    <a:cxn ang="0">
                      <a:pos x="5" y="37"/>
                    </a:cxn>
                    <a:cxn ang="0">
                      <a:pos x="6" y="23"/>
                    </a:cxn>
                    <a:cxn ang="0">
                      <a:pos x="6" y="23"/>
                    </a:cxn>
                    <a:cxn ang="0">
                      <a:pos x="7" y="16"/>
                    </a:cxn>
                    <a:cxn ang="0">
                      <a:pos x="8" y="12"/>
                    </a:cxn>
                    <a:cxn ang="0">
                      <a:pos x="11" y="8"/>
                    </a:cxn>
                    <a:cxn ang="0">
                      <a:pos x="14" y="5"/>
                    </a:cxn>
                    <a:cxn ang="0">
                      <a:pos x="18" y="3"/>
                    </a:cxn>
                    <a:cxn ang="0">
                      <a:pos x="22" y="2"/>
                    </a:cxn>
                    <a:cxn ang="0">
                      <a:pos x="26" y="1"/>
                    </a:cxn>
                    <a:cxn ang="0">
                      <a:pos x="30" y="0"/>
                    </a:cxn>
                    <a:cxn ang="0">
                      <a:pos x="30" y="0"/>
                    </a:cxn>
                    <a:cxn ang="0">
                      <a:pos x="34" y="1"/>
                    </a:cxn>
                    <a:cxn ang="0">
                      <a:pos x="39" y="2"/>
                    </a:cxn>
                    <a:cxn ang="0">
                      <a:pos x="43" y="4"/>
                    </a:cxn>
                    <a:cxn ang="0">
                      <a:pos x="46" y="7"/>
                    </a:cxn>
                    <a:cxn ang="0">
                      <a:pos x="46" y="7"/>
                    </a:cxn>
                    <a:cxn ang="0">
                      <a:pos x="49" y="10"/>
                    </a:cxn>
                    <a:cxn ang="0">
                      <a:pos x="51" y="13"/>
                    </a:cxn>
                    <a:cxn ang="0">
                      <a:pos x="52" y="17"/>
                    </a:cxn>
                    <a:cxn ang="0">
                      <a:pos x="52" y="21"/>
                    </a:cxn>
                    <a:cxn ang="0">
                      <a:pos x="52" y="21"/>
                    </a:cxn>
                    <a:cxn ang="0">
                      <a:pos x="51" y="36"/>
                    </a:cxn>
                    <a:cxn ang="0">
                      <a:pos x="49" y="49"/>
                    </a:cxn>
                    <a:cxn ang="0">
                      <a:pos x="49" y="49"/>
                    </a:cxn>
                    <a:cxn ang="0">
                      <a:pos x="46" y="64"/>
                    </a:cxn>
                    <a:cxn ang="0">
                      <a:pos x="45" y="78"/>
                    </a:cxn>
                    <a:cxn ang="0">
                      <a:pos x="45" y="78"/>
                    </a:cxn>
                    <a:cxn ang="0">
                      <a:pos x="44" y="83"/>
                    </a:cxn>
                    <a:cxn ang="0">
                      <a:pos x="43" y="89"/>
                    </a:cxn>
                    <a:cxn ang="0">
                      <a:pos x="41" y="92"/>
                    </a:cxn>
                    <a:cxn ang="0">
                      <a:pos x="38" y="95"/>
                    </a:cxn>
                    <a:cxn ang="0">
                      <a:pos x="34" y="98"/>
                    </a:cxn>
                    <a:cxn ang="0">
                      <a:pos x="30" y="99"/>
                    </a:cxn>
                    <a:cxn ang="0">
                      <a:pos x="26" y="100"/>
                    </a:cxn>
                    <a:cxn ang="0">
                      <a:pos x="22" y="101"/>
                    </a:cxn>
                    <a:cxn ang="0">
                      <a:pos x="22" y="101"/>
                    </a:cxn>
                  </a:cxnLst>
                  <a:rect l="0" t="0" r="r" b="b"/>
                  <a:pathLst>
                    <a:path w="52" h="101">
                      <a:moveTo>
                        <a:pt x="22" y="101"/>
                      </a:moveTo>
                      <a:lnTo>
                        <a:pt x="22" y="101"/>
                      </a:lnTo>
                      <a:lnTo>
                        <a:pt x="18" y="100"/>
                      </a:lnTo>
                      <a:lnTo>
                        <a:pt x="12" y="99"/>
                      </a:lnTo>
                      <a:lnTo>
                        <a:pt x="9" y="97"/>
                      </a:lnTo>
                      <a:lnTo>
                        <a:pt x="5" y="94"/>
                      </a:lnTo>
                      <a:lnTo>
                        <a:pt x="5" y="94"/>
                      </a:lnTo>
                      <a:lnTo>
                        <a:pt x="3" y="91"/>
                      </a:lnTo>
                      <a:lnTo>
                        <a:pt x="1" y="88"/>
                      </a:lnTo>
                      <a:lnTo>
                        <a:pt x="0" y="83"/>
                      </a:lnTo>
                      <a:lnTo>
                        <a:pt x="0" y="79"/>
                      </a:lnTo>
                      <a:lnTo>
                        <a:pt x="0" y="79"/>
                      </a:lnTo>
                      <a:lnTo>
                        <a:pt x="1" y="65"/>
                      </a:lnTo>
                      <a:lnTo>
                        <a:pt x="3" y="51"/>
                      </a:lnTo>
                      <a:lnTo>
                        <a:pt x="3" y="51"/>
                      </a:lnTo>
                      <a:lnTo>
                        <a:pt x="5" y="37"/>
                      </a:lnTo>
                      <a:lnTo>
                        <a:pt x="6" y="23"/>
                      </a:lnTo>
                      <a:lnTo>
                        <a:pt x="6" y="23"/>
                      </a:lnTo>
                      <a:lnTo>
                        <a:pt x="7" y="16"/>
                      </a:lnTo>
                      <a:lnTo>
                        <a:pt x="8" y="12"/>
                      </a:lnTo>
                      <a:lnTo>
                        <a:pt x="11" y="8"/>
                      </a:lnTo>
                      <a:lnTo>
                        <a:pt x="14" y="5"/>
                      </a:lnTo>
                      <a:lnTo>
                        <a:pt x="18" y="3"/>
                      </a:lnTo>
                      <a:lnTo>
                        <a:pt x="22" y="2"/>
                      </a:lnTo>
                      <a:lnTo>
                        <a:pt x="26" y="1"/>
                      </a:lnTo>
                      <a:lnTo>
                        <a:pt x="30" y="0"/>
                      </a:lnTo>
                      <a:lnTo>
                        <a:pt x="30" y="0"/>
                      </a:lnTo>
                      <a:lnTo>
                        <a:pt x="34" y="1"/>
                      </a:lnTo>
                      <a:lnTo>
                        <a:pt x="39" y="2"/>
                      </a:lnTo>
                      <a:lnTo>
                        <a:pt x="43" y="4"/>
                      </a:lnTo>
                      <a:lnTo>
                        <a:pt x="46" y="7"/>
                      </a:lnTo>
                      <a:lnTo>
                        <a:pt x="46" y="7"/>
                      </a:lnTo>
                      <a:lnTo>
                        <a:pt x="49" y="10"/>
                      </a:lnTo>
                      <a:lnTo>
                        <a:pt x="51" y="13"/>
                      </a:lnTo>
                      <a:lnTo>
                        <a:pt x="52" y="17"/>
                      </a:lnTo>
                      <a:lnTo>
                        <a:pt x="52" y="21"/>
                      </a:lnTo>
                      <a:lnTo>
                        <a:pt x="52" y="21"/>
                      </a:lnTo>
                      <a:lnTo>
                        <a:pt x="51" y="36"/>
                      </a:lnTo>
                      <a:lnTo>
                        <a:pt x="49" y="49"/>
                      </a:lnTo>
                      <a:lnTo>
                        <a:pt x="49" y="49"/>
                      </a:lnTo>
                      <a:lnTo>
                        <a:pt x="46" y="64"/>
                      </a:lnTo>
                      <a:lnTo>
                        <a:pt x="45" y="78"/>
                      </a:lnTo>
                      <a:lnTo>
                        <a:pt x="45" y="78"/>
                      </a:lnTo>
                      <a:lnTo>
                        <a:pt x="44" y="83"/>
                      </a:lnTo>
                      <a:lnTo>
                        <a:pt x="43" y="89"/>
                      </a:lnTo>
                      <a:lnTo>
                        <a:pt x="41" y="92"/>
                      </a:lnTo>
                      <a:lnTo>
                        <a:pt x="38" y="95"/>
                      </a:lnTo>
                      <a:lnTo>
                        <a:pt x="34" y="98"/>
                      </a:lnTo>
                      <a:lnTo>
                        <a:pt x="30" y="99"/>
                      </a:lnTo>
                      <a:lnTo>
                        <a:pt x="26" y="100"/>
                      </a:lnTo>
                      <a:lnTo>
                        <a:pt x="22" y="101"/>
                      </a:lnTo>
                      <a:lnTo>
                        <a:pt x="22" y="10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3" name="Freeform 646"/>
                <p:cNvSpPr/>
                <p:nvPr/>
              </p:nvSpPr>
              <p:spPr bwMode="auto">
                <a:xfrm>
                  <a:off x="3989" y="7990"/>
                  <a:ext cx="43" cy="70"/>
                </a:xfrm>
                <a:custGeom>
                  <a:avLst/>
                  <a:gdLst/>
                  <a:ahLst/>
                  <a:cxnLst>
                    <a:cxn ang="0">
                      <a:pos x="23" y="105"/>
                    </a:cxn>
                    <a:cxn ang="0">
                      <a:pos x="23" y="105"/>
                    </a:cxn>
                    <a:cxn ang="0">
                      <a:pos x="19" y="104"/>
                    </a:cxn>
                    <a:cxn ang="0">
                      <a:pos x="15" y="103"/>
                    </a:cxn>
                    <a:cxn ang="0">
                      <a:pos x="10" y="100"/>
                    </a:cxn>
                    <a:cxn ang="0">
                      <a:pos x="6" y="97"/>
                    </a:cxn>
                    <a:cxn ang="0">
                      <a:pos x="6" y="97"/>
                    </a:cxn>
                    <a:cxn ang="0">
                      <a:pos x="4" y="94"/>
                    </a:cxn>
                    <a:cxn ang="0">
                      <a:pos x="2" y="90"/>
                    </a:cxn>
                    <a:cxn ang="0">
                      <a:pos x="1" y="87"/>
                    </a:cxn>
                    <a:cxn ang="0">
                      <a:pos x="0" y="83"/>
                    </a:cxn>
                    <a:cxn ang="0">
                      <a:pos x="0" y="83"/>
                    </a:cxn>
                    <a:cxn ang="0">
                      <a:pos x="1" y="74"/>
                    </a:cxn>
                    <a:cxn ang="0">
                      <a:pos x="3" y="65"/>
                    </a:cxn>
                    <a:cxn ang="0">
                      <a:pos x="3" y="65"/>
                    </a:cxn>
                    <a:cxn ang="0">
                      <a:pos x="6" y="53"/>
                    </a:cxn>
                    <a:cxn ang="0">
                      <a:pos x="6" y="46"/>
                    </a:cxn>
                    <a:cxn ang="0">
                      <a:pos x="6" y="40"/>
                    </a:cxn>
                    <a:cxn ang="0">
                      <a:pos x="6" y="40"/>
                    </a:cxn>
                    <a:cxn ang="0">
                      <a:pos x="6" y="31"/>
                    </a:cxn>
                    <a:cxn ang="0">
                      <a:pos x="7" y="22"/>
                    </a:cxn>
                    <a:cxn ang="0">
                      <a:pos x="8" y="17"/>
                    </a:cxn>
                    <a:cxn ang="0">
                      <a:pos x="10" y="13"/>
                    </a:cxn>
                    <a:cxn ang="0">
                      <a:pos x="13" y="9"/>
                    </a:cxn>
                    <a:cxn ang="0">
                      <a:pos x="17" y="6"/>
                    </a:cxn>
                    <a:cxn ang="0">
                      <a:pos x="17" y="6"/>
                    </a:cxn>
                    <a:cxn ang="0">
                      <a:pos x="21" y="3"/>
                    </a:cxn>
                    <a:cxn ang="0">
                      <a:pos x="25" y="1"/>
                    </a:cxn>
                    <a:cxn ang="0">
                      <a:pos x="30" y="0"/>
                    </a:cxn>
                    <a:cxn ang="0">
                      <a:pos x="34" y="0"/>
                    </a:cxn>
                    <a:cxn ang="0">
                      <a:pos x="34" y="0"/>
                    </a:cxn>
                    <a:cxn ang="0">
                      <a:pos x="38" y="0"/>
                    </a:cxn>
                    <a:cxn ang="0">
                      <a:pos x="42" y="1"/>
                    </a:cxn>
                    <a:cxn ang="0">
                      <a:pos x="46" y="3"/>
                    </a:cxn>
                    <a:cxn ang="0">
                      <a:pos x="49" y="6"/>
                    </a:cxn>
                    <a:cxn ang="0">
                      <a:pos x="49" y="6"/>
                    </a:cxn>
                    <a:cxn ang="0">
                      <a:pos x="53" y="12"/>
                    </a:cxn>
                    <a:cxn ang="0">
                      <a:pos x="55" y="20"/>
                    </a:cxn>
                    <a:cxn ang="0">
                      <a:pos x="56" y="23"/>
                    </a:cxn>
                    <a:cxn ang="0">
                      <a:pos x="55" y="27"/>
                    </a:cxn>
                    <a:cxn ang="0">
                      <a:pos x="54" y="31"/>
                    </a:cxn>
                    <a:cxn ang="0">
                      <a:pos x="53" y="34"/>
                    </a:cxn>
                    <a:cxn ang="0">
                      <a:pos x="52" y="35"/>
                    </a:cxn>
                    <a:cxn ang="0">
                      <a:pos x="52" y="35"/>
                    </a:cxn>
                    <a:cxn ang="0">
                      <a:pos x="52" y="41"/>
                    </a:cxn>
                    <a:cxn ang="0">
                      <a:pos x="52" y="41"/>
                    </a:cxn>
                    <a:cxn ang="0">
                      <a:pos x="52" y="52"/>
                    </a:cxn>
                    <a:cxn ang="0">
                      <a:pos x="52" y="52"/>
                    </a:cxn>
                    <a:cxn ang="0">
                      <a:pos x="51" y="58"/>
                    </a:cxn>
                    <a:cxn ang="0">
                      <a:pos x="50" y="66"/>
                    </a:cxn>
                    <a:cxn ang="0">
                      <a:pos x="50" y="66"/>
                    </a:cxn>
                    <a:cxn ang="0">
                      <a:pos x="48" y="73"/>
                    </a:cxn>
                    <a:cxn ang="0">
                      <a:pos x="47" y="81"/>
                    </a:cxn>
                    <a:cxn ang="0">
                      <a:pos x="47" y="81"/>
                    </a:cxn>
                    <a:cxn ang="0">
                      <a:pos x="46" y="87"/>
                    </a:cxn>
                    <a:cxn ang="0">
                      <a:pos x="44" y="91"/>
                    </a:cxn>
                    <a:cxn ang="0">
                      <a:pos x="41" y="95"/>
                    </a:cxn>
                    <a:cxn ang="0">
                      <a:pos x="39" y="98"/>
                    </a:cxn>
                    <a:cxn ang="0">
                      <a:pos x="36" y="101"/>
                    </a:cxn>
                    <a:cxn ang="0">
                      <a:pos x="32" y="103"/>
                    </a:cxn>
                    <a:cxn ang="0">
                      <a:pos x="28" y="104"/>
                    </a:cxn>
                    <a:cxn ang="0">
                      <a:pos x="23" y="105"/>
                    </a:cxn>
                    <a:cxn ang="0">
                      <a:pos x="23" y="105"/>
                    </a:cxn>
                  </a:cxnLst>
                  <a:rect l="0" t="0" r="r" b="b"/>
                  <a:pathLst>
                    <a:path w="56" h="105">
                      <a:moveTo>
                        <a:pt x="23" y="105"/>
                      </a:moveTo>
                      <a:lnTo>
                        <a:pt x="23" y="105"/>
                      </a:lnTo>
                      <a:lnTo>
                        <a:pt x="19" y="104"/>
                      </a:lnTo>
                      <a:lnTo>
                        <a:pt x="15" y="103"/>
                      </a:lnTo>
                      <a:lnTo>
                        <a:pt x="10" y="100"/>
                      </a:lnTo>
                      <a:lnTo>
                        <a:pt x="6" y="97"/>
                      </a:lnTo>
                      <a:lnTo>
                        <a:pt x="6" y="97"/>
                      </a:lnTo>
                      <a:lnTo>
                        <a:pt x="4" y="94"/>
                      </a:lnTo>
                      <a:lnTo>
                        <a:pt x="2" y="90"/>
                      </a:lnTo>
                      <a:lnTo>
                        <a:pt x="1" y="87"/>
                      </a:lnTo>
                      <a:lnTo>
                        <a:pt x="0" y="83"/>
                      </a:lnTo>
                      <a:lnTo>
                        <a:pt x="0" y="83"/>
                      </a:lnTo>
                      <a:lnTo>
                        <a:pt x="1" y="74"/>
                      </a:lnTo>
                      <a:lnTo>
                        <a:pt x="3" y="65"/>
                      </a:lnTo>
                      <a:lnTo>
                        <a:pt x="3" y="65"/>
                      </a:lnTo>
                      <a:lnTo>
                        <a:pt x="6" y="53"/>
                      </a:lnTo>
                      <a:lnTo>
                        <a:pt x="6" y="46"/>
                      </a:lnTo>
                      <a:lnTo>
                        <a:pt x="6" y="40"/>
                      </a:lnTo>
                      <a:lnTo>
                        <a:pt x="6" y="40"/>
                      </a:lnTo>
                      <a:lnTo>
                        <a:pt x="6" y="31"/>
                      </a:lnTo>
                      <a:lnTo>
                        <a:pt x="7" y="22"/>
                      </a:lnTo>
                      <a:lnTo>
                        <a:pt x="8" y="17"/>
                      </a:lnTo>
                      <a:lnTo>
                        <a:pt x="10" y="13"/>
                      </a:lnTo>
                      <a:lnTo>
                        <a:pt x="13" y="9"/>
                      </a:lnTo>
                      <a:lnTo>
                        <a:pt x="17" y="6"/>
                      </a:lnTo>
                      <a:lnTo>
                        <a:pt x="17" y="6"/>
                      </a:lnTo>
                      <a:lnTo>
                        <a:pt x="21" y="3"/>
                      </a:lnTo>
                      <a:lnTo>
                        <a:pt x="25" y="1"/>
                      </a:lnTo>
                      <a:lnTo>
                        <a:pt x="30" y="0"/>
                      </a:lnTo>
                      <a:lnTo>
                        <a:pt x="34" y="0"/>
                      </a:lnTo>
                      <a:lnTo>
                        <a:pt x="34" y="0"/>
                      </a:lnTo>
                      <a:lnTo>
                        <a:pt x="38" y="0"/>
                      </a:lnTo>
                      <a:lnTo>
                        <a:pt x="42" y="1"/>
                      </a:lnTo>
                      <a:lnTo>
                        <a:pt x="46" y="3"/>
                      </a:lnTo>
                      <a:lnTo>
                        <a:pt x="49" y="6"/>
                      </a:lnTo>
                      <a:lnTo>
                        <a:pt x="49" y="6"/>
                      </a:lnTo>
                      <a:lnTo>
                        <a:pt x="53" y="12"/>
                      </a:lnTo>
                      <a:lnTo>
                        <a:pt x="55" y="20"/>
                      </a:lnTo>
                      <a:lnTo>
                        <a:pt x="56" y="23"/>
                      </a:lnTo>
                      <a:lnTo>
                        <a:pt x="55" y="27"/>
                      </a:lnTo>
                      <a:lnTo>
                        <a:pt x="54" y="31"/>
                      </a:lnTo>
                      <a:lnTo>
                        <a:pt x="53" y="34"/>
                      </a:lnTo>
                      <a:lnTo>
                        <a:pt x="52" y="35"/>
                      </a:lnTo>
                      <a:lnTo>
                        <a:pt x="52" y="35"/>
                      </a:lnTo>
                      <a:lnTo>
                        <a:pt x="52" y="41"/>
                      </a:lnTo>
                      <a:lnTo>
                        <a:pt x="52" y="41"/>
                      </a:lnTo>
                      <a:lnTo>
                        <a:pt x="52" y="52"/>
                      </a:lnTo>
                      <a:lnTo>
                        <a:pt x="52" y="52"/>
                      </a:lnTo>
                      <a:lnTo>
                        <a:pt x="51" y="58"/>
                      </a:lnTo>
                      <a:lnTo>
                        <a:pt x="50" y="66"/>
                      </a:lnTo>
                      <a:lnTo>
                        <a:pt x="50" y="66"/>
                      </a:lnTo>
                      <a:lnTo>
                        <a:pt x="48" y="73"/>
                      </a:lnTo>
                      <a:lnTo>
                        <a:pt x="47" y="81"/>
                      </a:lnTo>
                      <a:lnTo>
                        <a:pt x="47" y="81"/>
                      </a:lnTo>
                      <a:lnTo>
                        <a:pt x="46" y="87"/>
                      </a:lnTo>
                      <a:lnTo>
                        <a:pt x="44" y="91"/>
                      </a:lnTo>
                      <a:lnTo>
                        <a:pt x="41" y="95"/>
                      </a:lnTo>
                      <a:lnTo>
                        <a:pt x="39" y="98"/>
                      </a:lnTo>
                      <a:lnTo>
                        <a:pt x="36" y="101"/>
                      </a:lnTo>
                      <a:lnTo>
                        <a:pt x="32" y="103"/>
                      </a:lnTo>
                      <a:lnTo>
                        <a:pt x="28" y="104"/>
                      </a:lnTo>
                      <a:lnTo>
                        <a:pt x="23" y="105"/>
                      </a:lnTo>
                      <a:lnTo>
                        <a:pt x="23" y="105"/>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4" name="Freeform 647"/>
                <p:cNvSpPr/>
                <p:nvPr/>
              </p:nvSpPr>
              <p:spPr bwMode="auto">
                <a:xfrm>
                  <a:off x="3656" y="8095"/>
                  <a:ext cx="279" cy="34"/>
                </a:xfrm>
                <a:custGeom>
                  <a:avLst/>
                  <a:gdLst/>
                  <a:ahLst/>
                  <a:cxnLst>
                    <a:cxn ang="0">
                      <a:pos x="347" y="50"/>
                    </a:cxn>
                    <a:cxn ang="0">
                      <a:pos x="347" y="50"/>
                    </a:cxn>
                    <a:cxn ang="0">
                      <a:pos x="265" y="49"/>
                    </a:cxn>
                    <a:cxn ang="0">
                      <a:pos x="185" y="48"/>
                    </a:cxn>
                    <a:cxn ang="0">
                      <a:pos x="185" y="48"/>
                    </a:cxn>
                    <a:cxn ang="0">
                      <a:pos x="103" y="46"/>
                    </a:cxn>
                    <a:cxn ang="0">
                      <a:pos x="22" y="46"/>
                    </a:cxn>
                    <a:cxn ang="0">
                      <a:pos x="22" y="46"/>
                    </a:cxn>
                    <a:cxn ang="0">
                      <a:pos x="16" y="45"/>
                    </a:cxn>
                    <a:cxn ang="0">
                      <a:pos x="12" y="44"/>
                    </a:cxn>
                    <a:cxn ang="0">
                      <a:pos x="8" y="41"/>
                    </a:cxn>
                    <a:cxn ang="0">
                      <a:pos x="5" y="39"/>
                    </a:cxn>
                    <a:cxn ang="0">
                      <a:pos x="3" y="35"/>
                    </a:cxn>
                    <a:cxn ang="0">
                      <a:pos x="1" y="32"/>
                    </a:cxn>
                    <a:cxn ang="0">
                      <a:pos x="0" y="28"/>
                    </a:cxn>
                    <a:cxn ang="0">
                      <a:pos x="0" y="24"/>
                    </a:cxn>
                    <a:cxn ang="0">
                      <a:pos x="0" y="24"/>
                    </a:cxn>
                    <a:cxn ang="0">
                      <a:pos x="0" y="19"/>
                    </a:cxn>
                    <a:cxn ang="0">
                      <a:pos x="1" y="14"/>
                    </a:cxn>
                    <a:cxn ang="0">
                      <a:pos x="3" y="11"/>
                    </a:cxn>
                    <a:cxn ang="0">
                      <a:pos x="5" y="7"/>
                    </a:cxn>
                    <a:cxn ang="0">
                      <a:pos x="8" y="5"/>
                    </a:cxn>
                    <a:cxn ang="0">
                      <a:pos x="12" y="2"/>
                    </a:cxn>
                    <a:cxn ang="0">
                      <a:pos x="16" y="1"/>
                    </a:cxn>
                    <a:cxn ang="0">
                      <a:pos x="22" y="0"/>
                    </a:cxn>
                    <a:cxn ang="0">
                      <a:pos x="22" y="0"/>
                    </a:cxn>
                    <a:cxn ang="0">
                      <a:pos x="103" y="1"/>
                    </a:cxn>
                    <a:cxn ang="0">
                      <a:pos x="185" y="2"/>
                    </a:cxn>
                    <a:cxn ang="0">
                      <a:pos x="185" y="2"/>
                    </a:cxn>
                    <a:cxn ang="0">
                      <a:pos x="265" y="3"/>
                    </a:cxn>
                    <a:cxn ang="0">
                      <a:pos x="347" y="4"/>
                    </a:cxn>
                    <a:cxn ang="0">
                      <a:pos x="347" y="4"/>
                    </a:cxn>
                    <a:cxn ang="0">
                      <a:pos x="353" y="4"/>
                    </a:cxn>
                    <a:cxn ang="0">
                      <a:pos x="357" y="5"/>
                    </a:cxn>
                    <a:cxn ang="0">
                      <a:pos x="361" y="8"/>
                    </a:cxn>
                    <a:cxn ang="0">
                      <a:pos x="364" y="10"/>
                    </a:cxn>
                    <a:cxn ang="0">
                      <a:pos x="367" y="14"/>
                    </a:cxn>
                    <a:cxn ang="0">
                      <a:pos x="368" y="18"/>
                    </a:cxn>
                    <a:cxn ang="0">
                      <a:pos x="369" y="22"/>
                    </a:cxn>
                    <a:cxn ang="0">
                      <a:pos x="370" y="27"/>
                    </a:cxn>
                    <a:cxn ang="0">
                      <a:pos x="370" y="27"/>
                    </a:cxn>
                    <a:cxn ang="0">
                      <a:pos x="369" y="31"/>
                    </a:cxn>
                    <a:cxn ang="0">
                      <a:pos x="368" y="35"/>
                    </a:cxn>
                    <a:cxn ang="0">
                      <a:pos x="367" y="38"/>
                    </a:cxn>
                    <a:cxn ang="0">
                      <a:pos x="364" y="42"/>
                    </a:cxn>
                    <a:cxn ang="0">
                      <a:pos x="361" y="45"/>
                    </a:cxn>
                    <a:cxn ang="0">
                      <a:pos x="357" y="48"/>
                    </a:cxn>
                    <a:cxn ang="0">
                      <a:pos x="353" y="49"/>
                    </a:cxn>
                    <a:cxn ang="0">
                      <a:pos x="347" y="50"/>
                    </a:cxn>
                    <a:cxn ang="0">
                      <a:pos x="347" y="50"/>
                    </a:cxn>
                  </a:cxnLst>
                  <a:rect l="0" t="0" r="r" b="b"/>
                  <a:pathLst>
                    <a:path w="370" h="50">
                      <a:moveTo>
                        <a:pt x="347" y="50"/>
                      </a:moveTo>
                      <a:lnTo>
                        <a:pt x="347" y="50"/>
                      </a:lnTo>
                      <a:lnTo>
                        <a:pt x="265" y="49"/>
                      </a:lnTo>
                      <a:lnTo>
                        <a:pt x="185" y="48"/>
                      </a:lnTo>
                      <a:lnTo>
                        <a:pt x="185" y="48"/>
                      </a:lnTo>
                      <a:lnTo>
                        <a:pt x="103" y="46"/>
                      </a:lnTo>
                      <a:lnTo>
                        <a:pt x="22" y="46"/>
                      </a:lnTo>
                      <a:lnTo>
                        <a:pt x="22" y="46"/>
                      </a:lnTo>
                      <a:lnTo>
                        <a:pt x="16" y="45"/>
                      </a:lnTo>
                      <a:lnTo>
                        <a:pt x="12" y="44"/>
                      </a:lnTo>
                      <a:lnTo>
                        <a:pt x="8" y="41"/>
                      </a:lnTo>
                      <a:lnTo>
                        <a:pt x="5" y="39"/>
                      </a:lnTo>
                      <a:lnTo>
                        <a:pt x="3" y="35"/>
                      </a:lnTo>
                      <a:lnTo>
                        <a:pt x="1" y="32"/>
                      </a:lnTo>
                      <a:lnTo>
                        <a:pt x="0" y="28"/>
                      </a:lnTo>
                      <a:lnTo>
                        <a:pt x="0" y="24"/>
                      </a:lnTo>
                      <a:lnTo>
                        <a:pt x="0" y="24"/>
                      </a:lnTo>
                      <a:lnTo>
                        <a:pt x="0" y="19"/>
                      </a:lnTo>
                      <a:lnTo>
                        <a:pt x="1" y="14"/>
                      </a:lnTo>
                      <a:lnTo>
                        <a:pt x="3" y="11"/>
                      </a:lnTo>
                      <a:lnTo>
                        <a:pt x="5" y="7"/>
                      </a:lnTo>
                      <a:lnTo>
                        <a:pt x="8" y="5"/>
                      </a:lnTo>
                      <a:lnTo>
                        <a:pt x="12" y="2"/>
                      </a:lnTo>
                      <a:lnTo>
                        <a:pt x="16" y="1"/>
                      </a:lnTo>
                      <a:lnTo>
                        <a:pt x="22" y="0"/>
                      </a:lnTo>
                      <a:lnTo>
                        <a:pt x="22" y="0"/>
                      </a:lnTo>
                      <a:lnTo>
                        <a:pt x="103" y="1"/>
                      </a:lnTo>
                      <a:lnTo>
                        <a:pt x="185" y="2"/>
                      </a:lnTo>
                      <a:lnTo>
                        <a:pt x="185" y="2"/>
                      </a:lnTo>
                      <a:lnTo>
                        <a:pt x="265" y="3"/>
                      </a:lnTo>
                      <a:lnTo>
                        <a:pt x="347" y="4"/>
                      </a:lnTo>
                      <a:lnTo>
                        <a:pt x="347" y="4"/>
                      </a:lnTo>
                      <a:lnTo>
                        <a:pt x="353" y="4"/>
                      </a:lnTo>
                      <a:lnTo>
                        <a:pt x="357" y="5"/>
                      </a:lnTo>
                      <a:lnTo>
                        <a:pt x="361" y="8"/>
                      </a:lnTo>
                      <a:lnTo>
                        <a:pt x="364" y="10"/>
                      </a:lnTo>
                      <a:lnTo>
                        <a:pt x="367" y="14"/>
                      </a:lnTo>
                      <a:lnTo>
                        <a:pt x="368" y="18"/>
                      </a:lnTo>
                      <a:lnTo>
                        <a:pt x="369" y="22"/>
                      </a:lnTo>
                      <a:lnTo>
                        <a:pt x="370" y="27"/>
                      </a:lnTo>
                      <a:lnTo>
                        <a:pt x="370" y="27"/>
                      </a:lnTo>
                      <a:lnTo>
                        <a:pt x="369" y="31"/>
                      </a:lnTo>
                      <a:lnTo>
                        <a:pt x="368" y="35"/>
                      </a:lnTo>
                      <a:lnTo>
                        <a:pt x="367" y="38"/>
                      </a:lnTo>
                      <a:lnTo>
                        <a:pt x="364" y="42"/>
                      </a:lnTo>
                      <a:lnTo>
                        <a:pt x="361" y="45"/>
                      </a:lnTo>
                      <a:lnTo>
                        <a:pt x="357" y="48"/>
                      </a:lnTo>
                      <a:lnTo>
                        <a:pt x="353" y="49"/>
                      </a:lnTo>
                      <a:lnTo>
                        <a:pt x="347" y="50"/>
                      </a:lnTo>
                      <a:lnTo>
                        <a:pt x="347" y="5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5" name="Freeform 648"/>
                <p:cNvSpPr/>
                <p:nvPr/>
              </p:nvSpPr>
              <p:spPr bwMode="auto">
                <a:xfrm>
                  <a:off x="3661" y="8155"/>
                  <a:ext cx="117" cy="30"/>
                </a:xfrm>
                <a:custGeom>
                  <a:avLst/>
                  <a:gdLst/>
                  <a:ahLst/>
                  <a:cxnLst>
                    <a:cxn ang="0">
                      <a:pos x="22" y="45"/>
                    </a:cxn>
                    <a:cxn ang="0">
                      <a:pos x="22" y="45"/>
                    </a:cxn>
                    <a:cxn ang="0">
                      <a:pos x="17" y="45"/>
                    </a:cxn>
                    <a:cxn ang="0">
                      <a:pos x="13" y="43"/>
                    </a:cxn>
                    <a:cxn ang="0">
                      <a:pos x="8" y="41"/>
                    </a:cxn>
                    <a:cxn ang="0">
                      <a:pos x="5" y="38"/>
                    </a:cxn>
                    <a:cxn ang="0">
                      <a:pos x="3" y="35"/>
                    </a:cxn>
                    <a:cxn ang="0">
                      <a:pos x="1" y="31"/>
                    </a:cxn>
                    <a:cxn ang="0">
                      <a:pos x="1" y="27"/>
                    </a:cxn>
                    <a:cxn ang="0">
                      <a:pos x="0" y="23"/>
                    </a:cxn>
                    <a:cxn ang="0">
                      <a:pos x="0" y="23"/>
                    </a:cxn>
                    <a:cxn ang="0">
                      <a:pos x="1" y="18"/>
                    </a:cxn>
                    <a:cxn ang="0">
                      <a:pos x="1" y="14"/>
                    </a:cxn>
                    <a:cxn ang="0">
                      <a:pos x="3" y="10"/>
                    </a:cxn>
                    <a:cxn ang="0">
                      <a:pos x="5" y="7"/>
                    </a:cxn>
                    <a:cxn ang="0">
                      <a:pos x="8" y="4"/>
                    </a:cxn>
                    <a:cxn ang="0">
                      <a:pos x="13" y="2"/>
                    </a:cxn>
                    <a:cxn ang="0">
                      <a:pos x="17" y="1"/>
                    </a:cxn>
                    <a:cxn ang="0">
                      <a:pos x="22" y="0"/>
                    </a:cxn>
                    <a:cxn ang="0">
                      <a:pos x="132" y="0"/>
                    </a:cxn>
                    <a:cxn ang="0">
                      <a:pos x="132" y="0"/>
                    </a:cxn>
                    <a:cxn ang="0">
                      <a:pos x="139" y="1"/>
                    </a:cxn>
                    <a:cxn ang="0">
                      <a:pos x="143" y="2"/>
                    </a:cxn>
                    <a:cxn ang="0">
                      <a:pos x="147" y="4"/>
                    </a:cxn>
                    <a:cxn ang="0">
                      <a:pos x="150" y="7"/>
                    </a:cxn>
                    <a:cxn ang="0">
                      <a:pos x="152" y="10"/>
                    </a:cxn>
                    <a:cxn ang="0">
                      <a:pos x="153" y="14"/>
                    </a:cxn>
                    <a:cxn ang="0">
                      <a:pos x="154" y="18"/>
                    </a:cxn>
                    <a:cxn ang="0">
                      <a:pos x="155" y="23"/>
                    </a:cxn>
                    <a:cxn ang="0">
                      <a:pos x="155" y="23"/>
                    </a:cxn>
                    <a:cxn ang="0">
                      <a:pos x="154" y="27"/>
                    </a:cxn>
                    <a:cxn ang="0">
                      <a:pos x="153" y="31"/>
                    </a:cxn>
                    <a:cxn ang="0">
                      <a:pos x="152" y="35"/>
                    </a:cxn>
                    <a:cxn ang="0">
                      <a:pos x="150" y="38"/>
                    </a:cxn>
                    <a:cxn ang="0">
                      <a:pos x="147" y="41"/>
                    </a:cxn>
                    <a:cxn ang="0">
                      <a:pos x="143" y="43"/>
                    </a:cxn>
                    <a:cxn ang="0">
                      <a:pos x="139" y="45"/>
                    </a:cxn>
                    <a:cxn ang="0">
                      <a:pos x="132" y="45"/>
                    </a:cxn>
                    <a:cxn ang="0">
                      <a:pos x="22" y="45"/>
                    </a:cxn>
                  </a:cxnLst>
                  <a:rect l="0" t="0" r="r" b="b"/>
                  <a:pathLst>
                    <a:path w="155" h="45">
                      <a:moveTo>
                        <a:pt x="22" y="45"/>
                      </a:moveTo>
                      <a:lnTo>
                        <a:pt x="22" y="45"/>
                      </a:lnTo>
                      <a:lnTo>
                        <a:pt x="17" y="45"/>
                      </a:lnTo>
                      <a:lnTo>
                        <a:pt x="13" y="43"/>
                      </a:lnTo>
                      <a:lnTo>
                        <a:pt x="8" y="41"/>
                      </a:lnTo>
                      <a:lnTo>
                        <a:pt x="5" y="38"/>
                      </a:lnTo>
                      <a:lnTo>
                        <a:pt x="3" y="35"/>
                      </a:lnTo>
                      <a:lnTo>
                        <a:pt x="1" y="31"/>
                      </a:lnTo>
                      <a:lnTo>
                        <a:pt x="1" y="27"/>
                      </a:lnTo>
                      <a:lnTo>
                        <a:pt x="0" y="23"/>
                      </a:lnTo>
                      <a:lnTo>
                        <a:pt x="0" y="23"/>
                      </a:lnTo>
                      <a:lnTo>
                        <a:pt x="1" y="18"/>
                      </a:lnTo>
                      <a:lnTo>
                        <a:pt x="1" y="14"/>
                      </a:lnTo>
                      <a:lnTo>
                        <a:pt x="3" y="10"/>
                      </a:lnTo>
                      <a:lnTo>
                        <a:pt x="5" y="7"/>
                      </a:lnTo>
                      <a:lnTo>
                        <a:pt x="8" y="4"/>
                      </a:lnTo>
                      <a:lnTo>
                        <a:pt x="13" y="2"/>
                      </a:lnTo>
                      <a:lnTo>
                        <a:pt x="17" y="1"/>
                      </a:lnTo>
                      <a:lnTo>
                        <a:pt x="22" y="0"/>
                      </a:lnTo>
                      <a:lnTo>
                        <a:pt x="132" y="0"/>
                      </a:lnTo>
                      <a:lnTo>
                        <a:pt x="132" y="0"/>
                      </a:lnTo>
                      <a:lnTo>
                        <a:pt x="139" y="1"/>
                      </a:lnTo>
                      <a:lnTo>
                        <a:pt x="143" y="2"/>
                      </a:lnTo>
                      <a:lnTo>
                        <a:pt x="147" y="4"/>
                      </a:lnTo>
                      <a:lnTo>
                        <a:pt x="150" y="7"/>
                      </a:lnTo>
                      <a:lnTo>
                        <a:pt x="152" y="10"/>
                      </a:lnTo>
                      <a:lnTo>
                        <a:pt x="153" y="14"/>
                      </a:lnTo>
                      <a:lnTo>
                        <a:pt x="154" y="18"/>
                      </a:lnTo>
                      <a:lnTo>
                        <a:pt x="155" y="23"/>
                      </a:lnTo>
                      <a:lnTo>
                        <a:pt x="155" y="23"/>
                      </a:lnTo>
                      <a:lnTo>
                        <a:pt x="154" y="27"/>
                      </a:lnTo>
                      <a:lnTo>
                        <a:pt x="153" y="31"/>
                      </a:lnTo>
                      <a:lnTo>
                        <a:pt x="152" y="35"/>
                      </a:lnTo>
                      <a:lnTo>
                        <a:pt x="150" y="38"/>
                      </a:lnTo>
                      <a:lnTo>
                        <a:pt x="147" y="41"/>
                      </a:lnTo>
                      <a:lnTo>
                        <a:pt x="143" y="43"/>
                      </a:lnTo>
                      <a:lnTo>
                        <a:pt x="139" y="45"/>
                      </a:lnTo>
                      <a:lnTo>
                        <a:pt x="132" y="45"/>
                      </a:lnTo>
                      <a:lnTo>
                        <a:pt x="22" y="45"/>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6" name="Freeform 649"/>
                <p:cNvSpPr/>
                <p:nvPr/>
              </p:nvSpPr>
              <p:spPr bwMode="auto">
                <a:xfrm>
                  <a:off x="3656" y="8208"/>
                  <a:ext cx="342" cy="40"/>
                </a:xfrm>
                <a:custGeom>
                  <a:avLst/>
                  <a:gdLst/>
                  <a:ahLst/>
                  <a:cxnLst>
                    <a:cxn ang="0">
                      <a:pos x="400" y="58"/>
                    </a:cxn>
                    <a:cxn ang="0">
                      <a:pos x="400" y="58"/>
                    </a:cxn>
                    <a:cxn ang="0">
                      <a:pos x="352" y="58"/>
                    </a:cxn>
                    <a:cxn ang="0">
                      <a:pos x="305" y="56"/>
                    </a:cxn>
                    <a:cxn ang="0">
                      <a:pos x="212" y="52"/>
                    </a:cxn>
                    <a:cxn ang="0">
                      <a:pos x="212" y="52"/>
                    </a:cxn>
                    <a:cxn ang="0">
                      <a:pos x="117" y="48"/>
                    </a:cxn>
                    <a:cxn ang="0">
                      <a:pos x="69" y="46"/>
                    </a:cxn>
                    <a:cxn ang="0">
                      <a:pos x="22" y="46"/>
                    </a:cxn>
                    <a:cxn ang="0">
                      <a:pos x="22" y="46"/>
                    </a:cxn>
                    <a:cxn ang="0">
                      <a:pos x="16" y="45"/>
                    </a:cxn>
                    <a:cxn ang="0">
                      <a:pos x="12" y="44"/>
                    </a:cxn>
                    <a:cxn ang="0">
                      <a:pos x="8" y="42"/>
                    </a:cxn>
                    <a:cxn ang="0">
                      <a:pos x="5" y="39"/>
                    </a:cxn>
                    <a:cxn ang="0">
                      <a:pos x="3" y="36"/>
                    </a:cxn>
                    <a:cxn ang="0">
                      <a:pos x="1" y="31"/>
                    </a:cxn>
                    <a:cxn ang="0">
                      <a:pos x="0" y="27"/>
                    </a:cxn>
                    <a:cxn ang="0">
                      <a:pos x="0" y="23"/>
                    </a:cxn>
                    <a:cxn ang="0">
                      <a:pos x="0" y="23"/>
                    </a:cxn>
                    <a:cxn ang="0">
                      <a:pos x="0" y="19"/>
                    </a:cxn>
                    <a:cxn ang="0">
                      <a:pos x="1" y="15"/>
                    </a:cxn>
                    <a:cxn ang="0">
                      <a:pos x="3" y="11"/>
                    </a:cxn>
                    <a:cxn ang="0">
                      <a:pos x="5" y="8"/>
                    </a:cxn>
                    <a:cxn ang="0">
                      <a:pos x="8" y="5"/>
                    </a:cxn>
                    <a:cxn ang="0">
                      <a:pos x="12" y="3"/>
                    </a:cxn>
                    <a:cxn ang="0">
                      <a:pos x="16" y="0"/>
                    </a:cxn>
                    <a:cxn ang="0">
                      <a:pos x="22" y="0"/>
                    </a:cxn>
                    <a:cxn ang="0">
                      <a:pos x="22" y="0"/>
                    </a:cxn>
                    <a:cxn ang="0">
                      <a:pos x="69" y="0"/>
                    </a:cxn>
                    <a:cxn ang="0">
                      <a:pos x="117" y="3"/>
                    </a:cxn>
                    <a:cxn ang="0">
                      <a:pos x="211" y="7"/>
                    </a:cxn>
                    <a:cxn ang="0">
                      <a:pos x="211" y="7"/>
                    </a:cxn>
                    <a:cxn ang="0">
                      <a:pos x="305" y="11"/>
                    </a:cxn>
                    <a:cxn ang="0">
                      <a:pos x="352" y="13"/>
                    </a:cxn>
                    <a:cxn ang="0">
                      <a:pos x="400" y="13"/>
                    </a:cxn>
                    <a:cxn ang="0">
                      <a:pos x="400" y="13"/>
                    </a:cxn>
                    <a:cxn ang="0">
                      <a:pos x="433" y="13"/>
                    </a:cxn>
                    <a:cxn ang="0">
                      <a:pos x="433" y="13"/>
                    </a:cxn>
                    <a:cxn ang="0">
                      <a:pos x="433" y="13"/>
                    </a:cxn>
                    <a:cxn ang="0">
                      <a:pos x="438" y="13"/>
                    </a:cxn>
                    <a:cxn ang="0">
                      <a:pos x="443" y="15"/>
                    </a:cxn>
                    <a:cxn ang="0">
                      <a:pos x="446" y="17"/>
                    </a:cxn>
                    <a:cxn ang="0">
                      <a:pos x="449" y="20"/>
                    </a:cxn>
                    <a:cxn ang="0">
                      <a:pos x="451" y="23"/>
                    </a:cxn>
                    <a:cxn ang="0">
                      <a:pos x="453" y="26"/>
                    </a:cxn>
                    <a:cxn ang="0">
                      <a:pos x="454" y="30"/>
                    </a:cxn>
                    <a:cxn ang="0">
                      <a:pos x="454" y="35"/>
                    </a:cxn>
                    <a:cxn ang="0">
                      <a:pos x="454" y="35"/>
                    </a:cxn>
                    <a:cxn ang="0">
                      <a:pos x="454" y="39"/>
                    </a:cxn>
                    <a:cxn ang="0">
                      <a:pos x="453" y="43"/>
                    </a:cxn>
                    <a:cxn ang="0">
                      <a:pos x="451" y="47"/>
                    </a:cxn>
                    <a:cxn ang="0">
                      <a:pos x="449" y="51"/>
                    </a:cxn>
                    <a:cxn ang="0">
                      <a:pos x="446" y="54"/>
                    </a:cxn>
                    <a:cxn ang="0">
                      <a:pos x="442" y="56"/>
                    </a:cxn>
                    <a:cxn ang="0">
                      <a:pos x="438" y="57"/>
                    </a:cxn>
                    <a:cxn ang="0">
                      <a:pos x="433" y="58"/>
                    </a:cxn>
                    <a:cxn ang="0">
                      <a:pos x="433" y="58"/>
                    </a:cxn>
                    <a:cxn ang="0">
                      <a:pos x="400" y="58"/>
                    </a:cxn>
                    <a:cxn ang="0">
                      <a:pos x="400" y="58"/>
                    </a:cxn>
                  </a:cxnLst>
                  <a:rect l="0" t="0" r="r" b="b"/>
                  <a:pathLst>
                    <a:path w="454" h="58">
                      <a:moveTo>
                        <a:pt x="400" y="58"/>
                      </a:moveTo>
                      <a:lnTo>
                        <a:pt x="400" y="58"/>
                      </a:lnTo>
                      <a:lnTo>
                        <a:pt x="352" y="58"/>
                      </a:lnTo>
                      <a:lnTo>
                        <a:pt x="305" y="56"/>
                      </a:lnTo>
                      <a:lnTo>
                        <a:pt x="212" y="52"/>
                      </a:lnTo>
                      <a:lnTo>
                        <a:pt x="212" y="52"/>
                      </a:lnTo>
                      <a:lnTo>
                        <a:pt x="117" y="48"/>
                      </a:lnTo>
                      <a:lnTo>
                        <a:pt x="69" y="46"/>
                      </a:lnTo>
                      <a:lnTo>
                        <a:pt x="22" y="46"/>
                      </a:lnTo>
                      <a:lnTo>
                        <a:pt x="22" y="46"/>
                      </a:lnTo>
                      <a:lnTo>
                        <a:pt x="16" y="45"/>
                      </a:lnTo>
                      <a:lnTo>
                        <a:pt x="12" y="44"/>
                      </a:lnTo>
                      <a:lnTo>
                        <a:pt x="8" y="42"/>
                      </a:lnTo>
                      <a:lnTo>
                        <a:pt x="5" y="39"/>
                      </a:lnTo>
                      <a:lnTo>
                        <a:pt x="3" y="36"/>
                      </a:lnTo>
                      <a:lnTo>
                        <a:pt x="1" y="31"/>
                      </a:lnTo>
                      <a:lnTo>
                        <a:pt x="0" y="27"/>
                      </a:lnTo>
                      <a:lnTo>
                        <a:pt x="0" y="23"/>
                      </a:lnTo>
                      <a:lnTo>
                        <a:pt x="0" y="23"/>
                      </a:lnTo>
                      <a:lnTo>
                        <a:pt x="0" y="19"/>
                      </a:lnTo>
                      <a:lnTo>
                        <a:pt x="1" y="15"/>
                      </a:lnTo>
                      <a:lnTo>
                        <a:pt x="3" y="11"/>
                      </a:lnTo>
                      <a:lnTo>
                        <a:pt x="5" y="8"/>
                      </a:lnTo>
                      <a:lnTo>
                        <a:pt x="8" y="5"/>
                      </a:lnTo>
                      <a:lnTo>
                        <a:pt x="12" y="3"/>
                      </a:lnTo>
                      <a:lnTo>
                        <a:pt x="16" y="0"/>
                      </a:lnTo>
                      <a:lnTo>
                        <a:pt x="22" y="0"/>
                      </a:lnTo>
                      <a:lnTo>
                        <a:pt x="22" y="0"/>
                      </a:lnTo>
                      <a:lnTo>
                        <a:pt x="69" y="0"/>
                      </a:lnTo>
                      <a:lnTo>
                        <a:pt x="117" y="3"/>
                      </a:lnTo>
                      <a:lnTo>
                        <a:pt x="211" y="7"/>
                      </a:lnTo>
                      <a:lnTo>
                        <a:pt x="211" y="7"/>
                      </a:lnTo>
                      <a:lnTo>
                        <a:pt x="305" y="11"/>
                      </a:lnTo>
                      <a:lnTo>
                        <a:pt x="352" y="13"/>
                      </a:lnTo>
                      <a:lnTo>
                        <a:pt x="400" y="13"/>
                      </a:lnTo>
                      <a:lnTo>
                        <a:pt x="400" y="13"/>
                      </a:lnTo>
                      <a:lnTo>
                        <a:pt x="433" y="13"/>
                      </a:lnTo>
                      <a:lnTo>
                        <a:pt x="433" y="13"/>
                      </a:lnTo>
                      <a:lnTo>
                        <a:pt x="433" y="13"/>
                      </a:lnTo>
                      <a:lnTo>
                        <a:pt x="438" y="13"/>
                      </a:lnTo>
                      <a:lnTo>
                        <a:pt x="443" y="15"/>
                      </a:lnTo>
                      <a:lnTo>
                        <a:pt x="446" y="17"/>
                      </a:lnTo>
                      <a:lnTo>
                        <a:pt x="449" y="20"/>
                      </a:lnTo>
                      <a:lnTo>
                        <a:pt x="451" y="23"/>
                      </a:lnTo>
                      <a:lnTo>
                        <a:pt x="453" y="26"/>
                      </a:lnTo>
                      <a:lnTo>
                        <a:pt x="454" y="30"/>
                      </a:lnTo>
                      <a:lnTo>
                        <a:pt x="454" y="35"/>
                      </a:lnTo>
                      <a:lnTo>
                        <a:pt x="454" y="35"/>
                      </a:lnTo>
                      <a:lnTo>
                        <a:pt x="454" y="39"/>
                      </a:lnTo>
                      <a:lnTo>
                        <a:pt x="453" y="43"/>
                      </a:lnTo>
                      <a:lnTo>
                        <a:pt x="451" y="47"/>
                      </a:lnTo>
                      <a:lnTo>
                        <a:pt x="449" y="51"/>
                      </a:lnTo>
                      <a:lnTo>
                        <a:pt x="446" y="54"/>
                      </a:lnTo>
                      <a:lnTo>
                        <a:pt x="442" y="56"/>
                      </a:lnTo>
                      <a:lnTo>
                        <a:pt x="438" y="57"/>
                      </a:lnTo>
                      <a:lnTo>
                        <a:pt x="433" y="58"/>
                      </a:lnTo>
                      <a:lnTo>
                        <a:pt x="433" y="58"/>
                      </a:lnTo>
                      <a:lnTo>
                        <a:pt x="400" y="58"/>
                      </a:lnTo>
                      <a:lnTo>
                        <a:pt x="400" y="58"/>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7" name="Freeform 650"/>
                <p:cNvSpPr/>
                <p:nvPr/>
              </p:nvSpPr>
              <p:spPr bwMode="auto">
                <a:xfrm>
                  <a:off x="3069" y="7680"/>
                  <a:ext cx="855" cy="648"/>
                </a:xfrm>
                <a:custGeom>
                  <a:avLst/>
                  <a:gdLst/>
                  <a:ahLst/>
                  <a:cxnLst>
                    <a:cxn ang="0">
                      <a:pos x="152" y="976"/>
                    </a:cxn>
                    <a:cxn ang="0">
                      <a:pos x="69" y="957"/>
                    </a:cxn>
                    <a:cxn ang="0">
                      <a:pos x="35" y="924"/>
                    </a:cxn>
                    <a:cxn ang="0">
                      <a:pos x="9" y="878"/>
                    </a:cxn>
                    <a:cxn ang="0">
                      <a:pos x="0" y="852"/>
                    </a:cxn>
                    <a:cxn ang="0">
                      <a:pos x="1" y="746"/>
                    </a:cxn>
                    <a:cxn ang="0">
                      <a:pos x="4" y="564"/>
                    </a:cxn>
                    <a:cxn ang="0">
                      <a:pos x="2" y="463"/>
                    </a:cxn>
                    <a:cxn ang="0">
                      <a:pos x="5" y="378"/>
                    </a:cxn>
                    <a:cxn ang="0">
                      <a:pos x="2" y="261"/>
                    </a:cxn>
                    <a:cxn ang="0">
                      <a:pos x="14" y="150"/>
                    </a:cxn>
                    <a:cxn ang="0">
                      <a:pos x="18" y="135"/>
                    </a:cxn>
                    <a:cxn ang="0">
                      <a:pos x="32" y="65"/>
                    </a:cxn>
                    <a:cxn ang="0">
                      <a:pos x="66" y="26"/>
                    </a:cxn>
                    <a:cxn ang="0">
                      <a:pos x="137" y="2"/>
                    </a:cxn>
                    <a:cxn ang="0">
                      <a:pos x="197" y="0"/>
                    </a:cxn>
                    <a:cxn ang="0">
                      <a:pos x="288" y="7"/>
                    </a:cxn>
                    <a:cxn ang="0">
                      <a:pos x="338" y="6"/>
                    </a:cxn>
                    <a:cxn ang="0">
                      <a:pos x="433" y="12"/>
                    </a:cxn>
                    <a:cxn ang="0">
                      <a:pos x="535" y="9"/>
                    </a:cxn>
                    <a:cxn ang="0">
                      <a:pos x="789" y="13"/>
                    </a:cxn>
                    <a:cxn ang="0">
                      <a:pos x="993" y="15"/>
                    </a:cxn>
                    <a:cxn ang="0">
                      <a:pos x="1078" y="33"/>
                    </a:cxn>
                    <a:cxn ang="0">
                      <a:pos x="1120" y="71"/>
                    </a:cxn>
                    <a:cxn ang="0">
                      <a:pos x="1139" y="149"/>
                    </a:cxn>
                    <a:cxn ang="0">
                      <a:pos x="1128" y="219"/>
                    </a:cxn>
                    <a:cxn ang="0">
                      <a:pos x="1111" y="230"/>
                    </a:cxn>
                    <a:cxn ang="0">
                      <a:pos x="1088" y="212"/>
                    </a:cxn>
                    <a:cxn ang="0">
                      <a:pos x="1092" y="184"/>
                    </a:cxn>
                    <a:cxn ang="0">
                      <a:pos x="1090" y="133"/>
                    </a:cxn>
                    <a:cxn ang="0">
                      <a:pos x="1069" y="80"/>
                    </a:cxn>
                    <a:cxn ang="0">
                      <a:pos x="1039" y="67"/>
                    </a:cxn>
                    <a:cxn ang="0">
                      <a:pos x="914" y="61"/>
                    </a:cxn>
                    <a:cxn ang="0">
                      <a:pos x="786" y="62"/>
                    </a:cxn>
                    <a:cxn ang="0">
                      <a:pos x="689" y="63"/>
                    </a:cxn>
                    <a:cxn ang="0">
                      <a:pos x="566" y="56"/>
                    </a:cxn>
                    <a:cxn ang="0">
                      <a:pos x="289" y="53"/>
                    </a:cxn>
                    <a:cxn ang="0">
                      <a:pos x="154" y="46"/>
                    </a:cxn>
                    <a:cxn ang="0">
                      <a:pos x="89" y="64"/>
                    </a:cxn>
                    <a:cxn ang="0">
                      <a:pos x="70" y="94"/>
                    </a:cxn>
                    <a:cxn ang="0">
                      <a:pos x="64" y="141"/>
                    </a:cxn>
                    <a:cxn ang="0">
                      <a:pos x="60" y="164"/>
                    </a:cxn>
                    <a:cxn ang="0">
                      <a:pos x="50" y="264"/>
                    </a:cxn>
                    <a:cxn ang="0">
                      <a:pos x="51" y="414"/>
                    </a:cxn>
                    <a:cxn ang="0">
                      <a:pos x="49" y="513"/>
                    </a:cxn>
                    <a:cxn ang="0">
                      <a:pos x="51" y="674"/>
                    </a:cxn>
                    <a:cxn ang="0">
                      <a:pos x="47" y="807"/>
                    </a:cxn>
                    <a:cxn ang="0">
                      <a:pos x="49" y="851"/>
                    </a:cxn>
                    <a:cxn ang="0">
                      <a:pos x="57" y="880"/>
                    </a:cxn>
                    <a:cxn ang="0">
                      <a:pos x="88" y="915"/>
                    </a:cxn>
                    <a:cxn ang="0">
                      <a:pos x="142" y="931"/>
                    </a:cxn>
                    <a:cxn ang="0">
                      <a:pos x="201" y="930"/>
                    </a:cxn>
                    <a:cxn ang="0">
                      <a:pos x="280" y="933"/>
                    </a:cxn>
                    <a:cxn ang="0">
                      <a:pos x="301" y="947"/>
                    </a:cxn>
                    <a:cxn ang="0">
                      <a:pos x="300" y="968"/>
                    </a:cxn>
                    <a:cxn ang="0">
                      <a:pos x="280" y="978"/>
                    </a:cxn>
                  </a:cxnLst>
                  <a:rect l="0" t="0" r="r" b="b"/>
                  <a:pathLst>
                    <a:path w="1139" h="978">
                      <a:moveTo>
                        <a:pt x="280" y="978"/>
                      </a:moveTo>
                      <a:lnTo>
                        <a:pt x="280" y="978"/>
                      </a:lnTo>
                      <a:lnTo>
                        <a:pt x="218" y="978"/>
                      </a:lnTo>
                      <a:lnTo>
                        <a:pt x="156" y="977"/>
                      </a:lnTo>
                      <a:lnTo>
                        <a:pt x="152" y="976"/>
                      </a:lnTo>
                      <a:lnTo>
                        <a:pt x="152" y="976"/>
                      </a:lnTo>
                      <a:lnTo>
                        <a:pt x="139" y="976"/>
                      </a:lnTo>
                      <a:lnTo>
                        <a:pt x="125" y="975"/>
                      </a:lnTo>
                      <a:lnTo>
                        <a:pt x="112" y="973"/>
                      </a:lnTo>
                      <a:lnTo>
                        <a:pt x="97" y="970"/>
                      </a:lnTo>
                      <a:lnTo>
                        <a:pt x="83" y="965"/>
                      </a:lnTo>
                      <a:lnTo>
                        <a:pt x="69" y="957"/>
                      </a:lnTo>
                      <a:lnTo>
                        <a:pt x="63" y="953"/>
                      </a:lnTo>
                      <a:lnTo>
                        <a:pt x="57" y="949"/>
                      </a:lnTo>
                      <a:lnTo>
                        <a:pt x="52" y="944"/>
                      </a:lnTo>
                      <a:lnTo>
                        <a:pt x="47" y="938"/>
                      </a:lnTo>
                      <a:lnTo>
                        <a:pt x="47" y="938"/>
                      </a:lnTo>
                      <a:lnTo>
                        <a:pt x="35" y="924"/>
                      </a:lnTo>
                      <a:lnTo>
                        <a:pt x="26" y="912"/>
                      </a:lnTo>
                      <a:lnTo>
                        <a:pt x="19" y="899"/>
                      </a:lnTo>
                      <a:lnTo>
                        <a:pt x="11" y="885"/>
                      </a:lnTo>
                      <a:lnTo>
                        <a:pt x="11" y="885"/>
                      </a:lnTo>
                      <a:lnTo>
                        <a:pt x="9" y="878"/>
                      </a:lnTo>
                      <a:lnTo>
                        <a:pt x="9" y="878"/>
                      </a:lnTo>
                      <a:lnTo>
                        <a:pt x="7" y="875"/>
                      </a:lnTo>
                      <a:lnTo>
                        <a:pt x="4" y="870"/>
                      </a:lnTo>
                      <a:lnTo>
                        <a:pt x="4" y="870"/>
                      </a:lnTo>
                      <a:lnTo>
                        <a:pt x="3" y="866"/>
                      </a:lnTo>
                      <a:lnTo>
                        <a:pt x="1" y="861"/>
                      </a:lnTo>
                      <a:lnTo>
                        <a:pt x="0" y="852"/>
                      </a:lnTo>
                      <a:lnTo>
                        <a:pt x="0" y="843"/>
                      </a:lnTo>
                      <a:lnTo>
                        <a:pt x="1" y="832"/>
                      </a:lnTo>
                      <a:lnTo>
                        <a:pt x="1" y="832"/>
                      </a:lnTo>
                      <a:lnTo>
                        <a:pt x="1" y="818"/>
                      </a:lnTo>
                      <a:lnTo>
                        <a:pt x="1" y="746"/>
                      </a:lnTo>
                      <a:lnTo>
                        <a:pt x="1" y="746"/>
                      </a:lnTo>
                      <a:lnTo>
                        <a:pt x="2" y="700"/>
                      </a:lnTo>
                      <a:lnTo>
                        <a:pt x="3" y="655"/>
                      </a:lnTo>
                      <a:lnTo>
                        <a:pt x="3" y="655"/>
                      </a:lnTo>
                      <a:lnTo>
                        <a:pt x="4" y="609"/>
                      </a:lnTo>
                      <a:lnTo>
                        <a:pt x="4" y="564"/>
                      </a:lnTo>
                      <a:lnTo>
                        <a:pt x="4" y="564"/>
                      </a:lnTo>
                      <a:lnTo>
                        <a:pt x="4" y="538"/>
                      </a:lnTo>
                      <a:lnTo>
                        <a:pt x="3" y="512"/>
                      </a:lnTo>
                      <a:lnTo>
                        <a:pt x="3" y="512"/>
                      </a:lnTo>
                      <a:lnTo>
                        <a:pt x="1" y="481"/>
                      </a:lnTo>
                      <a:lnTo>
                        <a:pt x="1" y="481"/>
                      </a:lnTo>
                      <a:lnTo>
                        <a:pt x="2" y="463"/>
                      </a:lnTo>
                      <a:lnTo>
                        <a:pt x="3" y="445"/>
                      </a:lnTo>
                      <a:lnTo>
                        <a:pt x="3" y="445"/>
                      </a:lnTo>
                      <a:lnTo>
                        <a:pt x="5" y="430"/>
                      </a:lnTo>
                      <a:lnTo>
                        <a:pt x="6" y="414"/>
                      </a:lnTo>
                      <a:lnTo>
                        <a:pt x="6" y="414"/>
                      </a:lnTo>
                      <a:lnTo>
                        <a:pt x="5" y="378"/>
                      </a:lnTo>
                      <a:lnTo>
                        <a:pt x="4" y="342"/>
                      </a:lnTo>
                      <a:lnTo>
                        <a:pt x="4" y="342"/>
                      </a:lnTo>
                      <a:lnTo>
                        <a:pt x="2" y="309"/>
                      </a:lnTo>
                      <a:lnTo>
                        <a:pt x="1" y="276"/>
                      </a:lnTo>
                      <a:lnTo>
                        <a:pt x="1" y="276"/>
                      </a:lnTo>
                      <a:lnTo>
                        <a:pt x="2" y="261"/>
                      </a:lnTo>
                      <a:lnTo>
                        <a:pt x="3" y="246"/>
                      </a:lnTo>
                      <a:lnTo>
                        <a:pt x="7" y="216"/>
                      </a:lnTo>
                      <a:lnTo>
                        <a:pt x="7" y="216"/>
                      </a:lnTo>
                      <a:lnTo>
                        <a:pt x="12" y="184"/>
                      </a:lnTo>
                      <a:lnTo>
                        <a:pt x="13" y="166"/>
                      </a:lnTo>
                      <a:lnTo>
                        <a:pt x="14" y="150"/>
                      </a:lnTo>
                      <a:lnTo>
                        <a:pt x="14" y="150"/>
                      </a:lnTo>
                      <a:lnTo>
                        <a:pt x="14" y="144"/>
                      </a:lnTo>
                      <a:lnTo>
                        <a:pt x="17" y="138"/>
                      </a:lnTo>
                      <a:lnTo>
                        <a:pt x="18" y="136"/>
                      </a:lnTo>
                      <a:lnTo>
                        <a:pt x="18" y="135"/>
                      </a:lnTo>
                      <a:lnTo>
                        <a:pt x="18" y="135"/>
                      </a:lnTo>
                      <a:lnTo>
                        <a:pt x="18" y="123"/>
                      </a:lnTo>
                      <a:lnTo>
                        <a:pt x="19" y="111"/>
                      </a:lnTo>
                      <a:lnTo>
                        <a:pt x="21" y="99"/>
                      </a:lnTo>
                      <a:lnTo>
                        <a:pt x="24" y="87"/>
                      </a:lnTo>
                      <a:lnTo>
                        <a:pt x="28" y="75"/>
                      </a:lnTo>
                      <a:lnTo>
                        <a:pt x="32" y="65"/>
                      </a:lnTo>
                      <a:lnTo>
                        <a:pt x="38" y="55"/>
                      </a:lnTo>
                      <a:lnTo>
                        <a:pt x="45" y="45"/>
                      </a:lnTo>
                      <a:lnTo>
                        <a:pt x="45" y="45"/>
                      </a:lnTo>
                      <a:lnTo>
                        <a:pt x="52" y="38"/>
                      </a:lnTo>
                      <a:lnTo>
                        <a:pt x="59" y="31"/>
                      </a:lnTo>
                      <a:lnTo>
                        <a:pt x="66" y="26"/>
                      </a:lnTo>
                      <a:lnTo>
                        <a:pt x="73" y="21"/>
                      </a:lnTo>
                      <a:lnTo>
                        <a:pt x="81" y="16"/>
                      </a:lnTo>
                      <a:lnTo>
                        <a:pt x="88" y="12"/>
                      </a:lnTo>
                      <a:lnTo>
                        <a:pt x="103" y="7"/>
                      </a:lnTo>
                      <a:lnTo>
                        <a:pt x="120" y="4"/>
                      </a:lnTo>
                      <a:lnTo>
                        <a:pt x="137" y="2"/>
                      </a:lnTo>
                      <a:lnTo>
                        <a:pt x="156" y="1"/>
                      </a:lnTo>
                      <a:lnTo>
                        <a:pt x="175" y="1"/>
                      </a:lnTo>
                      <a:lnTo>
                        <a:pt x="175" y="1"/>
                      </a:lnTo>
                      <a:lnTo>
                        <a:pt x="192" y="1"/>
                      </a:lnTo>
                      <a:lnTo>
                        <a:pt x="192" y="1"/>
                      </a:lnTo>
                      <a:lnTo>
                        <a:pt x="197" y="0"/>
                      </a:lnTo>
                      <a:lnTo>
                        <a:pt x="197" y="0"/>
                      </a:lnTo>
                      <a:lnTo>
                        <a:pt x="220" y="1"/>
                      </a:lnTo>
                      <a:lnTo>
                        <a:pt x="243" y="3"/>
                      </a:lnTo>
                      <a:lnTo>
                        <a:pt x="243" y="3"/>
                      </a:lnTo>
                      <a:lnTo>
                        <a:pt x="265" y="6"/>
                      </a:lnTo>
                      <a:lnTo>
                        <a:pt x="288" y="7"/>
                      </a:lnTo>
                      <a:lnTo>
                        <a:pt x="290" y="7"/>
                      </a:lnTo>
                      <a:lnTo>
                        <a:pt x="290" y="7"/>
                      </a:lnTo>
                      <a:lnTo>
                        <a:pt x="314" y="6"/>
                      </a:lnTo>
                      <a:lnTo>
                        <a:pt x="314" y="6"/>
                      </a:lnTo>
                      <a:lnTo>
                        <a:pt x="338" y="6"/>
                      </a:lnTo>
                      <a:lnTo>
                        <a:pt x="338" y="6"/>
                      </a:lnTo>
                      <a:lnTo>
                        <a:pt x="354" y="6"/>
                      </a:lnTo>
                      <a:lnTo>
                        <a:pt x="369" y="8"/>
                      </a:lnTo>
                      <a:lnTo>
                        <a:pt x="369" y="8"/>
                      </a:lnTo>
                      <a:lnTo>
                        <a:pt x="383" y="9"/>
                      </a:lnTo>
                      <a:lnTo>
                        <a:pt x="399" y="11"/>
                      </a:lnTo>
                      <a:lnTo>
                        <a:pt x="433" y="12"/>
                      </a:lnTo>
                      <a:lnTo>
                        <a:pt x="433" y="12"/>
                      </a:lnTo>
                      <a:lnTo>
                        <a:pt x="459" y="11"/>
                      </a:lnTo>
                      <a:lnTo>
                        <a:pt x="484" y="10"/>
                      </a:lnTo>
                      <a:lnTo>
                        <a:pt x="484" y="10"/>
                      </a:lnTo>
                      <a:lnTo>
                        <a:pt x="535" y="9"/>
                      </a:lnTo>
                      <a:lnTo>
                        <a:pt x="535" y="9"/>
                      </a:lnTo>
                      <a:lnTo>
                        <a:pt x="566" y="10"/>
                      </a:lnTo>
                      <a:lnTo>
                        <a:pt x="566" y="10"/>
                      </a:lnTo>
                      <a:lnTo>
                        <a:pt x="633" y="13"/>
                      </a:lnTo>
                      <a:lnTo>
                        <a:pt x="712" y="14"/>
                      </a:lnTo>
                      <a:lnTo>
                        <a:pt x="712" y="14"/>
                      </a:lnTo>
                      <a:lnTo>
                        <a:pt x="789" y="13"/>
                      </a:lnTo>
                      <a:lnTo>
                        <a:pt x="789" y="13"/>
                      </a:lnTo>
                      <a:lnTo>
                        <a:pt x="867" y="13"/>
                      </a:lnTo>
                      <a:lnTo>
                        <a:pt x="867" y="13"/>
                      </a:lnTo>
                      <a:lnTo>
                        <a:pt x="935" y="13"/>
                      </a:lnTo>
                      <a:lnTo>
                        <a:pt x="993" y="15"/>
                      </a:lnTo>
                      <a:lnTo>
                        <a:pt x="993" y="15"/>
                      </a:lnTo>
                      <a:lnTo>
                        <a:pt x="1013" y="17"/>
                      </a:lnTo>
                      <a:lnTo>
                        <a:pt x="1033" y="20"/>
                      </a:lnTo>
                      <a:lnTo>
                        <a:pt x="1052" y="24"/>
                      </a:lnTo>
                      <a:lnTo>
                        <a:pt x="1061" y="27"/>
                      </a:lnTo>
                      <a:lnTo>
                        <a:pt x="1070" y="30"/>
                      </a:lnTo>
                      <a:lnTo>
                        <a:pt x="1078" y="33"/>
                      </a:lnTo>
                      <a:lnTo>
                        <a:pt x="1087" y="38"/>
                      </a:lnTo>
                      <a:lnTo>
                        <a:pt x="1094" y="43"/>
                      </a:lnTo>
                      <a:lnTo>
                        <a:pt x="1101" y="48"/>
                      </a:lnTo>
                      <a:lnTo>
                        <a:pt x="1108" y="56"/>
                      </a:lnTo>
                      <a:lnTo>
                        <a:pt x="1115" y="63"/>
                      </a:lnTo>
                      <a:lnTo>
                        <a:pt x="1120" y="71"/>
                      </a:lnTo>
                      <a:lnTo>
                        <a:pt x="1125" y="80"/>
                      </a:lnTo>
                      <a:lnTo>
                        <a:pt x="1125" y="80"/>
                      </a:lnTo>
                      <a:lnTo>
                        <a:pt x="1130" y="95"/>
                      </a:lnTo>
                      <a:lnTo>
                        <a:pt x="1134" y="111"/>
                      </a:lnTo>
                      <a:lnTo>
                        <a:pt x="1137" y="130"/>
                      </a:lnTo>
                      <a:lnTo>
                        <a:pt x="1139" y="149"/>
                      </a:lnTo>
                      <a:lnTo>
                        <a:pt x="1139" y="167"/>
                      </a:lnTo>
                      <a:lnTo>
                        <a:pt x="1137" y="186"/>
                      </a:lnTo>
                      <a:lnTo>
                        <a:pt x="1133" y="203"/>
                      </a:lnTo>
                      <a:lnTo>
                        <a:pt x="1131" y="211"/>
                      </a:lnTo>
                      <a:lnTo>
                        <a:pt x="1128" y="219"/>
                      </a:lnTo>
                      <a:lnTo>
                        <a:pt x="1128" y="219"/>
                      </a:lnTo>
                      <a:lnTo>
                        <a:pt x="1124" y="224"/>
                      </a:lnTo>
                      <a:lnTo>
                        <a:pt x="1120" y="228"/>
                      </a:lnTo>
                      <a:lnTo>
                        <a:pt x="1116" y="229"/>
                      </a:lnTo>
                      <a:lnTo>
                        <a:pt x="1111" y="230"/>
                      </a:lnTo>
                      <a:lnTo>
                        <a:pt x="1111" y="230"/>
                      </a:lnTo>
                      <a:lnTo>
                        <a:pt x="1111" y="230"/>
                      </a:lnTo>
                      <a:lnTo>
                        <a:pt x="1105" y="229"/>
                      </a:lnTo>
                      <a:lnTo>
                        <a:pt x="1099" y="226"/>
                      </a:lnTo>
                      <a:lnTo>
                        <a:pt x="1094" y="222"/>
                      </a:lnTo>
                      <a:lnTo>
                        <a:pt x="1090" y="218"/>
                      </a:lnTo>
                      <a:lnTo>
                        <a:pt x="1090" y="218"/>
                      </a:lnTo>
                      <a:lnTo>
                        <a:pt x="1088" y="212"/>
                      </a:lnTo>
                      <a:lnTo>
                        <a:pt x="1087" y="207"/>
                      </a:lnTo>
                      <a:lnTo>
                        <a:pt x="1087" y="200"/>
                      </a:lnTo>
                      <a:lnTo>
                        <a:pt x="1089" y="195"/>
                      </a:lnTo>
                      <a:lnTo>
                        <a:pt x="1089" y="195"/>
                      </a:lnTo>
                      <a:lnTo>
                        <a:pt x="1091" y="190"/>
                      </a:lnTo>
                      <a:lnTo>
                        <a:pt x="1092" y="184"/>
                      </a:lnTo>
                      <a:lnTo>
                        <a:pt x="1093" y="172"/>
                      </a:lnTo>
                      <a:lnTo>
                        <a:pt x="1092" y="159"/>
                      </a:lnTo>
                      <a:lnTo>
                        <a:pt x="1091" y="147"/>
                      </a:lnTo>
                      <a:lnTo>
                        <a:pt x="1091" y="147"/>
                      </a:lnTo>
                      <a:lnTo>
                        <a:pt x="1090" y="133"/>
                      </a:lnTo>
                      <a:lnTo>
                        <a:pt x="1090" y="133"/>
                      </a:lnTo>
                      <a:lnTo>
                        <a:pt x="1089" y="123"/>
                      </a:lnTo>
                      <a:lnTo>
                        <a:pt x="1087" y="113"/>
                      </a:lnTo>
                      <a:lnTo>
                        <a:pt x="1084" y="102"/>
                      </a:lnTo>
                      <a:lnTo>
                        <a:pt x="1079" y="93"/>
                      </a:lnTo>
                      <a:lnTo>
                        <a:pt x="1073" y="85"/>
                      </a:lnTo>
                      <a:lnTo>
                        <a:pt x="1069" y="80"/>
                      </a:lnTo>
                      <a:lnTo>
                        <a:pt x="1064" y="77"/>
                      </a:lnTo>
                      <a:lnTo>
                        <a:pt x="1059" y="74"/>
                      </a:lnTo>
                      <a:lnTo>
                        <a:pt x="1053" y="71"/>
                      </a:lnTo>
                      <a:lnTo>
                        <a:pt x="1046" y="69"/>
                      </a:lnTo>
                      <a:lnTo>
                        <a:pt x="1039" y="67"/>
                      </a:lnTo>
                      <a:lnTo>
                        <a:pt x="1039" y="67"/>
                      </a:lnTo>
                      <a:lnTo>
                        <a:pt x="1022" y="64"/>
                      </a:lnTo>
                      <a:lnTo>
                        <a:pt x="1002" y="62"/>
                      </a:lnTo>
                      <a:lnTo>
                        <a:pt x="981" y="61"/>
                      </a:lnTo>
                      <a:lnTo>
                        <a:pt x="959" y="60"/>
                      </a:lnTo>
                      <a:lnTo>
                        <a:pt x="959" y="60"/>
                      </a:lnTo>
                      <a:lnTo>
                        <a:pt x="914" y="61"/>
                      </a:lnTo>
                      <a:lnTo>
                        <a:pt x="914" y="61"/>
                      </a:lnTo>
                      <a:lnTo>
                        <a:pt x="872" y="62"/>
                      </a:lnTo>
                      <a:lnTo>
                        <a:pt x="872" y="62"/>
                      </a:lnTo>
                      <a:lnTo>
                        <a:pt x="829" y="62"/>
                      </a:lnTo>
                      <a:lnTo>
                        <a:pt x="829" y="62"/>
                      </a:lnTo>
                      <a:lnTo>
                        <a:pt x="786" y="62"/>
                      </a:lnTo>
                      <a:lnTo>
                        <a:pt x="786" y="62"/>
                      </a:lnTo>
                      <a:lnTo>
                        <a:pt x="741" y="62"/>
                      </a:lnTo>
                      <a:lnTo>
                        <a:pt x="701" y="63"/>
                      </a:lnTo>
                      <a:lnTo>
                        <a:pt x="701" y="63"/>
                      </a:lnTo>
                      <a:lnTo>
                        <a:pt x="689" y="63"/>
                      </a:lnTo>
                      <a:lnTo>
                        <a:pt x="689" y="63"/>
                      </a:lnTo>
                      <a:lnTo>
                        <a:pt x="656" y="62"/>
                      </a:lnTo>
                      <a:lnTo>
                        <a:pt x="623" y="60"/>
                      </a:lnTo>
                      <a:lnTo>
                        <a:pt x="623" y="60"/>
                      </a:lnTo>
                      <a:lnTo>
                        <a:pt x="595" y="57"/>
                      </a:lnTo>
                      <a:lnTo>
                        <a:pt x="566" y="56"/>
                      </a:lnTo>
                      <a:lnTo>
                        <a:pt x="566" y="56"/>
                      </a:lnTo>
                      <a:lnTo>
                        <a:pt x="500" y="55"/>
                      </a:lnTo>
                      <a:lnTo>
                        <a:pt x="435" y="55"/>
                      </a:lnTo>
                      <a:lnTo>
                        <a:pt x="435" y="55"/>
                      </a:lnTo>
                      <a:lnTo>
                        <a:pt x="362" y="54"/>
                      </a:lnTo>
                      <a:lnTo>
                        <a:pt x="289" y="53"/>
                      </a:lnTo>
                      <a:lnTo>
                        <a:pt x="289" y="53"/>
                      </a:lnTo>
                      <a:lnTo>
                        <a:pt x="259" y="51"/>
                      </a:lnTo>
                      <a:lnTo>
                        <a:pt x="230" y="50"/>
                      </a:lnTo>
                      <a:lnTo>
                        <a:pt x="230" y="50"/>
                      </a:lnTo>
                      <a:lnTo>
                        <a:pt x="192" y="47"/>
                      </a:lnTo>
                      <a:lnTo>
                        <a:pt x="154" y="46"/>
                      </a:lnTo>
                      <a:lnTo>
                        <a:pt x="154" y="46"/>
                      </a:lnTo>
                      <a:lnTo>
                        <a:pt x="143" y="46"/>
                      </a:lnTo>
                      <a:lnTo>
                        <a:pt x="131" y="47"/>
                      </a:lnTo>
                      <a:lnTo>
                        <a:pt x="120" y="50"/>
                      </a:lnTo>
                      <a:lnTo>
                        <a:pt x="108" y="53"/>
                      </a:lnTo>
                      <a:lnTo>
                        <a:pt x="98" y="57"/>
                      </a:lnTo>
                      <a:lnTo>
                        <a:pt x="89" y="64"/>
                      </a:lnTo>
                      <a:lnTo>
                        <a:pt x="85" y="68"/>
                      </a:lnTo>
                      <a:lnTo>
                        <a:pt x="81" y="73"/>
                      </a:lnTo>
                      <a:lnTo>
                        <a:pt x="76" y="78"/>
                      </a:lnTo>
                      <a:lnTo>
                        <a:pt x="73" y="84"/>
                      </a:lnTo>
                      <a:lnTo>
                        <a:pt x="73" y="84"/>
                      </a:lnTo>
                      <a:lnTo>
                        <a:pt x="70" y="94"/>
                      </a:lnTo>
                      <a:lnTo>
                        <a:pt x="65" y="110"/>
                      </a:lnTo>
                      <a:lnTo>
                        <a:pt x="62" y="126"/>
                      </a:lnTo>
                      <a:lnTo>
                        <a:pt x="62" y="133"/>
                      </a:lnTo>
                      <a:lnTo>
                        <a:pt x="63" y="137"/>
                      </a:lnTo>
                      <a:lnTo>
                        <a:pt x="63" y="137"/>
                      </a:lnTo>
                      <a:lnTo>
                        <a:pt x="64" y="141"/>
                      </a:lnTo>
                      <a:lnTo>
                        <a:pt x="64" y="146"/>
                      </a:lnTo>
                      <a:lnTo>
                        <a:pt x="64" y="152"/>
                      </a:lnTo>
                      <a:lnTo>
                        <a:pt x="63" y="157"/>
                      </a:lnTo>
                      <a:lnTo>
                        <a:pt x="60" y="161"/>
                      </a:lnTo>
                      <a:lnTo>
                        <a:pt x="60" y="162"/>
                      </a:lnTo>
                      <a:lnTo>
                        <a:pt x="60" y="164"/>
                      </a:lnTo>
                      <a:lnTo>
                        <a:pt x="60" y="164"/>
                      </a:lnTo>
                      <a:lnTo>
                        <a:pt x="58" y="189"/>
                      </a:lnTo>
                      <a:lnTo>
                        <a:pt x="55" y="213"/>
                      </a:lnTo>
                      <a:lnTo>
                        <a:pt x="55" y="213"/>
                      </a:lnTo>
                      <a:lnTo>
                        <a:pt x="52" y="239"/>
                      </a:lnTo>
                      <a:lnTo>
                        <a:pt x="50" y="264"/>
                      </a:lnTo>
                      <a:lnTo>
                        <a:pt x="50" y="264"/>
                      </a:lnTo>
                      <a:lnTo>
                        <a:pt x="50" y="295"/>
                      </a:lnTo>
                      <a:lnTo>
                        <a:pt x="50" y="325"/>
                      </a:lnTo>
                      <a:lnTo>
                        <a:pt x="51" y="385"/>
                      </a:lnTo>
                      <a:lnTo>
                        <a:pt x="51" y="385"/>
                      </a:lnTo>
                      <a:lnTo>
                        <a:pt x="51" y="414"/>
                      </a:lnTo>
                      <a:lnTo>
                        <a:pt x="50" y="443"/>
                      </a:lnTo>
                      <a:lnTo>
                        <a:pt x="50" y="443"/>
                      </a:lnTo>
                      <a:lnTo>
                        <a:pt x="48" y="478"/>
                      </a:lnTo>
                      <a:lnTo>
                        <a:pt x="48" y="496"/>
                      </a:lnTo>
                      <a:lnTo>
                        <a:pt x="49" y="513"/>
                      </a:lnTo>
                      <a:lnTo>
                        <a:pt x="49" y="513"/>
                      </a:lnTo>
                      <a:lnTo>
                        <a:pt x="50" y="543"/>
                      </a:lnTo>
                      <a:lnTo>
                        <a:pt x="51" y="572"/>
                      </a:lnTo>
                      <a:lnTo>
                        <a:pt x="51" y="631"/>
                      </a:lnTo>
                      <a:lnTo>
                        <a:pt x="51" y="631"/>
                      </a:lnTo>
                      <a:lnTo>
                        <a:pt x="51" y="674"/>
                      </a:lnTo>
                      <a:lnTo>
                        <a:pt x="51" y="674"/>
                      </a:lnTo>
                      <a:lnTo>
                        <a:pt x="50" y="707"/>
                      </a:lnTo>
                      <a:lnTo>
                        <a:pt x="49" y="741"/>
                      </a:lnTo>
                      <a:lnTo>
                        <a:pt x="49" y="741"/>
                      </a:lnTo>
                      <a:lnTo>
                        <a:pt x="48" y="774"/>
                      </a:lnTo>
                      <a:lnTo>
                        <a:pt x="47" y="807"/>
                      </a:lnTo>
                      <a:lnTo>
                        <a:pt x="47" y="807"/>
                      </a:lnTo>
                      <a:lnTo>
                        <a:pt x="47" y="822"/>
                      </a:lnTo>
                      <a:lnTo>
                        <a:pt x="47" y="822"/>
                      </a:lnTo>
                      <a:lnTo>
                        <a:pt x="45" y="839"/>
                      </a:lnTo>
                      <a:lnTo>
                        <a:pt x="47" y="845"/>
                      </a:lnTo>
                      <a:lnTo>
                        <a:pt x="49" y="851"/>
                      </a:lnTo>
                      <a:lnTo>
                        <a:pt x="49" y="851"/>
                      </a:lnTo>
                      <a:lnTo>
                        <a:pt x="52" y="857"/>
                      </a:lnTo>
                      <a:lnTo>
                        <a:pt x="54" y="862"/>
                      </a:lnTo>
                      <a:lnTo>
                        <a:pt x="56" y="869"/>
                      </a:lnTo>
                      <a:lnTo>
                        <a:pt x="56" y="874"/>
                      </a:lnTo>
                      <a:lnTo>
                        <a:pt x="56" y="874"/>
                      </a:lnTo>
                      <a:lnTo>
                        <a:pt x="57" y="880"/>
                      </a:lnTo>
                      <a:lnTo>
                        <a:pt x="59" y="886"/>
                      </a:lnTo>
                      <a:lnTo>
                        <a:pt x="62" y="891"/>
                      </a:lnTo>
                      <a:lnTo>
                        <a:pt x="66" y="897"/>
                      </a:lnTo>
                      <a:lnTo>
                        <a:pt x="71" y="902"/>
                      </a:lnTo>
                      <a:lnTo>
                        <a:pt x="76" y="907"/>
                      </a:lnTo>
                      <a:lnTo>
                        <a:pt x="88" y="915"/>
                      </a:lnTo>
                      <a:lnTo>
                        <a:pt x="101" y="921"/>
                      </a:lnTo>
                      <a:lnTo>
                        <a:pt x="114" y="926"/>
                      </a:lnTo>
                      <a:lnTo>
                        <a:pt x="126" y="930"/>
                      </a:lnTo>
                      <a:lnTo>
                        <a:pt x="135" y="931"/>
                      </a:lnTo>
                      <a:lnTo>
                        <a:pt x="135" y="931"/>
                      </a:lnTo>
                      <a:lnTo>
                        <a:pt x="142" y="931"/>
                      </a:lnTo>
                      <a:lnTo>
                        <a:pt x="142" y="931"/>
                      </a:lnTo>
                      <a:lnTo>
                        <a:pt x="166" y="931"/>
                      </a:lnTo>
                      <a:lnTo>
                        <a:pt x="166" y="931"/>
                      </a:lnTo>
                      <a:lnTo>
                        <a:pt x="190" y="930"/>
                      </a:lnTo>
                      <a:lnTo>
                        <a:pt x="190" y="930"/>
                      </a:lnTo>
                      <a:lnTo>
                        <a:pt x="201" y="930"/>
                      </a:lnTo>
                      <a:lnTo>
                        <a:pt x="201" y="930"/>
                      </a:lnTo>
                      <a:lnTo>
                        <a:pt x="227" y="931"/>
                      </a:lnTo>
                      <a:lnTo>
                        <a:pt x="227" y="931"/>
                      </a:lnTo>
                      <a:lnTo>
                        <a:pt x="253" y="933"/>
                      </a:lnTo>
                      <a:lnTo>
                        <a:pt x="280" y="933"/>
                      </a:lnTo>
                      <a:lnTo>
                        <a:pt x="280" y="933"/>
                      </a:lnTo>
                      <a:lnTo>
                        <a:pt x="285" y="934"/>
                      </a:lnTo>
                      <a:lnTo>
                        <a:pt x="290" y="935"/>
                      </a:lnTo>
                      <a:lnTo>
                        <a:pt x="293" y="937"/>
                      </a:lnTo>
                      <a:lnTo>
                        <a:pt x="296" y="940"/>
                      </a:lnTo>
                      <a:lnTo>
                        <a:pt x="300" y="943"/>
                      </a:lnTo>
                      <a:lnTo>
                        <a:pt x="301" y="947"/>
                      </a:lnTo>
                      <a:lnTo>
                        <a:pt x="302" y="951"/>
                      </a:lnTo>
                      <a:lnTo>
                        <a:pt x="302" y="955"/>
                      </a:lnTo>
                      <a:lnTo>
                        <a:pt x="302" y="955"/>
                      </a:lnTo>
                      <a:lnTo>
                        <a:pt x="302" y="960"/>
                      </a:lnTo>
                      <a:lnTo>
                        <a:pt x="301" y="964"/>
                      </a:lnTo>
                      <a:lnTo>
                        <a:pt x="300" y="968"/>
                      </a:lnTo>
                      <a:lnTo>
                        <a:pt x="296" y="971"/>
                      </a:lnTo>
                      <a:lnTo>
                        <a:pt x="293" y="974"/>
                      </a:lnTo>
                      <a:lnTo>
                        <a:pt x="290" y="976"/>
                      </a:lnTo>
                      <a:lnTo>
                        <a:pt x="285" y="978"/>
                      </a:lnTo>
                      <a:lnTo>
                        <a:pt x="280" y="978"/>
                      </a:lnTo>
                      <a:lnTo>
                        <a:pt x="280" y="978"/>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8" name="Freeform 608"/>
                <p:cNvSpPr/>
                <p:nvPr/>
              </p:nvSpPr>
              <p:spPr bwMode="auto">
                <a:xfrm>
                  <a:off x="3125" y="7696"/>
                  <a:ext cx="148" cy="125"/>
                </a:xfrm>
                <a:custGeom>
                  <a:avLst/>
                  <a:gdLst/>
                  <a:ahLst/>
                  <a:cxnLst>
                    <a:cxn ang="0">
                      <a:pos x="192" y="1"/>
                    </a:cxn>
                    <a:cxn ang="0">
                      <a:pos x="192" y="1"/>
                    </a:cxn>
                    <a:cxn ang="0">
                      <a:pos x="180" y="11"/>
                    </a:cxn>
                    <a:cxn ang="0">
                      <a:pos x="167" y="21"/>
                    </a:cxn>
                    <a:cxn ang="0">
                      <a:pos x="144" y="43"/>
                    </a:cxn>
                    <a:cxn ang="0">
                      <a:pos x="123" y="66"/>
                    </a:cxn>
                    <a:cxn ang="0">
                      <a:pos x="110" y="77"/>
                    </a:cxn>
                    <a:cxn ang="0">
                      <a:pos x="99" y="87"/>
                    </a:cxn>
                    <a:cxn ang="0">
                      <a:pos x="99" y="87"/>
                    </a:cxn>
                    <a:cxn ang="0">
                      <a:pos x="73" y="110"/>
                    </a:cxn>
                    <a:cxn ang="0">
                      <a:pos x="48" y="133"/>
                    </a:cxn>
                    <a:cxn ang="0">
                      <a:pos x="1" y="181"/>
                    </a:cxn>
                    <a:cxn ang="0">
                      <a:pos x="1" y="181"/>
                    </a:cxn>
                    <a:cxn ang="0">
                      <a:pos x="0" y="184"/>
                    </a:cxn>
                    <a:cxn ang="0">
                      <a:pos x="0" y="187"/>
                    </a:cxn>
                    <a:cxn ang="0">
                      <a:pos x="2" y="189"/>
                    </a:cxn>
                    <a:cxn ang="0">
                      <a:pos x="5" y="190"/>
                    </a:cxn>
                    <a:cxn ang="0">
                      <a:pos x="9" y="190"/>
                    </a:cxn>
                    <a:cxn ang="0">
                      <a:pos x="9" y="190"/>
                    </a:cxn>
                    <a:cxn ang="0">
                      <a:pos x="12" y="189"/>
                    </a:cxn>
                    <a:cxn ang="0">
                      <a:pos x="13" y="188"/>
                    </a:cxn>
                    <a:cxn ang="0">
                      <a:pos x="14" y="185"/>
                    </a:cxn>
                    <a:cxn ang="0">
                      <a:pos x="13" y="183"/>
                    </a:cxn>
                    <a:cxn ang="0">
                      <a:pos x="13" y="183"/>
                    </a:cxn>
                    <a:cxn ang="0">
                      <a:pos x="56" y="141"/>
                    </a:cxn>
                    <a:cxn ang="0">
                      <a:pos x="99" y="100"/>
                    </a:cxn>
                    <a:cxn ang="0">
                      <a:pos x="99" y="100"/>
                    </a:cxn>
                    <a:cxn ang="0">
                      <a:pos x="123" y="77"/>
                    </a:cxn>
                    <a:cxn ang="0">
                      <a:pos x="147" y="53"/>
                    </a:cxn>
                    <a:cxn ang="0">
                      <a:pos x="171" y="30"/>
                    </a:cxn>
                    <a:cxn ang="0">
                      <a:pos x="184" y="19"/>
                    </a:cxn>
                    <a:cxn ang="0">
                      <a:pos x="197" y="9"/>
                    </a:cxn>
                    <a:cxn ang="0">
                      <a:pos x="197" y="9"/>
                    </a:cxn>
                    <a:cxn ang="0">
                      <a:pos x="198" y="7"/>
                    </a:cxn>
                    <a:cxn ang="0">
                      <a:pos x="199" y="6"/>
                    </a:cxn>
                    <a:cxn ang="0">
                      <a:pos x="198" y="2"/>
                    </a:cxn>
                    <a:cxn ang="0">
                      <a:pos x="197" y="1"/>
                    </a:cxn>
                    <a:cxn ang="0">
                      <a:pos x="195" y="0"/>
                    </a:cxn>
                    <a:cxn ang="0">
                      <a:pos x="194" y="0"/>
                    </a:cxn>
                    <a:cxn ang="0">
                      <a:pos x="192" y="1"/>
                    </a:cxn>
                    <a:cxn ang="0">
                      <a:pos x="192" y="1"/>
                    </a:cxn>
                  </a:cxnLst>
                  <a:rect l="0" t="0" r="r" b="b"/>
                  <a:pathLst>
                    <a:path w="199" h="190">
                      <a:moveTo>
                        <a:pt x="192" y="1"/>
                      </a:moveTo>
                      <a:lnTo>
                        <a:pt x="192" y="1"/>
                      </a:lnTo>
                      <a:lnTo>
                        <a:pt x="180" y="11"/>
                      </a:lnTo>
                      <a:lnTo>
                        <a:pt x="167" y="21"/>
                      </a:lnTo>
                      <a:lnTo>
                        <a:pt x="144" y="43"/>
                      </a:lnTo>
                      <a:lnTo>
                        <a:pt x="123" y="66"/>
                      </a:lnTo>
                      <a:lnTo>
                        <a:pt x="110" y="77"/>
                      </a:lnTo>
                      <a:lnTo>
                        <a:pt x="99" y="87"/>
                      </a:lnTo>
                      <a:lnTo>
                        <a:pt x="99" y="87"/>
                      </a:lnTo>
                      <a:lnTo>
                        <a:pt x="73" y="110"/>
                      </a:lnTo>
                      <a:lnTo>
                        <a:pt x="48" y="133"/>
                      </a:lnTo>
                      <a:lnTo>
                        <a:pt x="1" y="181"/>
                      </a:lnTo>
                      <a:lnTo>
                        <a:pt x="1" y="181"/>
                      </a:lnTo>
                      <a:lnTo>
                        <a:pt x="0" y="184"/>
                      </a:lnTo>
                      <a:lnTo>
                        <a:pt x="0" y="187"/>
                      </a:lnTo>
                      <a:lnTo>
                        <a:pt x="2" y="189"/>
                      </a:lnTo>
                      <a:lnTo>
                        <a:pt x="5" y="190"/>
                      </a:lnTo>
                      <a:lnTo>
                        <a:pt x="9" y="190"/>
                      </a:lnTo>
                      <a:lnTo>
                        <a:pt x="9" y="190"/>
                      </a:lnTo>
                      <a:lnTo>
                        <a:pt x="12" y="189"/>
                      </a:lnTo>
                      <a:lnTo>
                        <a:pt x="13" y="188"/>
                      </a:lnTo>
                      <a:lnTo>
                        <a:pt x="14" y="185"/>
                      </a:lnTo>
                      <a:lnTo>
                        <a:pt x="13" y="183"/>
                      </a:lnTo>
                      <a:lnTo>
                        <a:pt x="13" y="183"/>
                      </a:lnTo>
                      <a:lnTo>
                        <a:pt x="56" y="141"/>
                      </a:lnTo>
                      <a:lnTo>
                        <a:pt x="99" y="100"/>
                      </a:lnTo>
                      <a:lnTo>
                        <a:pt x="99" y="100"/>
                      </a:lnTo>
                      <a:lnTo>
                        <a:pt x="123" y="77"/>
                      </a:lnTo>
                      <a:lnTo>
                        <a:pt x="147" y="53"/>
                      </a:lnTo>
                      <a:lnTo>
                        <a:pt x="171" y="30"/>
                      </a:lnTo>
                      <a:lnTo>
                        <a:pt x="184" y="19"/>
                      </a:lnTo>
                      <a:lnTo>
                        <a:pt x="197" y="9"/>
                      </a:lnTo>
                      <a:lnTo>
                        <a:pt x="197" y="9"/>
                      </a:lnTo>
                      <a:lnTo>
                        <a:pt x="198" y="7"/>
                      </a:lnTo>
                      <a:lnTo>
                        <a:pt x="199" y="6"/>
                      </a:lnTo>
                      <a:lnTo>
                        <a:pt x="198" y="2"/>
                      </a:lnTo>
                      <a:lnTo>
                        <a:pt x="197" y="1"/>
                      </a:lnTo>
                      <a:lnTo>
                        <a:pt x="195" y="0"/>
                      </a:lnTo>
                      <a:lnTo>
                        <a:pt x="194" y="0"/>
                      </a:lnTo>
                      <a:lnTo>
                        <a:pt x="192" y="1"/>
                      </a:lnTo>
                      <a:lnTo>
                        <a:pt x="192"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19" name="Freeform 609"/>
                <p:cNvSpPr/>
                <p:nvPr/>
              </p:nvSpPr>
              <p:spPr bwMode="auto">
                <a:xfrm>
                  <a:off x="3114" y="7688"/>
                  <a:ext cx="209" cy="187"/>
                </a:xfrm>
                <a:custGeom>
                  <a:avLst/>
                  <a:gdLst/>
                  <a:ahLst/>
                  <a:cxnLst>
                    <a:cxn ang="0">
                      <a:pos x="272" y="1"/>
                    </a:cxn>
                    <a:cxn ang="0">
                      <a:pos x="272" y="1"/>
                    </a:cxn>
                    <a:cxn ang="0">
                      <a:pos x="257" y="19"/>
                    </a:cxn>
                    <a:cxn ang="0">
                      <a:pos x="242" y="38"/>
                    </a:cxn>
                    <a:cxn ang="0">
                      <a:pos x="228" y="56"/>
                    </a:cxn>
                    <a:cxn ang="0">
                      <a:pos x="212" y="74"/>
                    </a:cxn>
                    <a:cxn ang="0">
                      <a:pos x="212" y="74"/>
                    </a:cxn>
                    <a:cxn ang="0">
                      <a:pos x="196" y="90"/>
                    </a:cxn>
                    <a:cxn ang="0">
                      <a:pos x="179" y="106"/>
                    </a:cxn>
                    <a:cxn ang="0">
                      <a:pos x="145" y="139"/>
                    </a:cxn>
                    <a:cxn ang="0">
                      <a:pos x="145" y="139"/>
                    </a:cxn>
                    <a:cxn ang="0">
                      <a:pos x="77" y="203"/>
                    </a:cxn>
                    <a:cxn ang="0">
                      <a:pos x="8" y="267"/>
                    </a:cxn>
                    <a:cxn ang="0">
                      <a:pos x="8" y="267"/>
                    </a:cxn>
                    <a:cxn ang="0">
                      <a:pos x="7" y="268"/>
                    </a:cxn>
                    <a:cxn ang="0">
                      <a:pos x="7" y="268"/>
                    </a:cxn>
                    <a:cxn ang="0">
                      <a:pos x="2" y="272"/>
                    </a:cxn>
                    <a:cxn ang="0">
                      <a:pos x="2" y="272"/>
                    </a:cxn>
                    <a:cxn ang="0">
                      <a:pos x="1" y="273"/>
                    </a:cxn>
                    <a:cxn ang="0">
                      <a:pos x="0" y="275"/>
                    </a:cxn>
                    <a:cxn ang="0">
                      <a:pos x="1" y="277"/>
                    </a:cxn>
                    <a:cxn ang="0">
                      <a:pos x="3" y="279"/>
                    </a:cxn>
                    <a:cxn ang="0">
                      <a:pos x="7" y="280"/>
                    </a:cxn>
                    <a:cxn ang="0">
                      <a:pos x="7" y="280"/>
                    </a:cxn>
                    <a:cxn ang="0">
                      <a:pos x="10" y="279"/>
                    </a:cxn>
                    <a:cxn ang="0">
                      <a:pos x="12" y="278"/>
                    </a:cxn>
                    <a:cxn ang="0">
                      <a:pos x="14" y="274"/>
                    </a:cxn>
                    <a:cxn ang="0">
                      <a:pos x="14" y="274"/>
                    </a:cxn>
                    <a:cxn ang="0">
                      <a:pos x="84" y="210"/>
                    </a:cxn>
                    <a:cxn ang="0">
                      <a:pos x="118" y="178"/>
                    </a:cxn>
                    <a:cxn ang="0">
                      <a:pos x="152" y="145"/>
                    </a:cxn>
                    <a:cxn ang="0">
                      <a:pos x="152" y="145"/>
                    </a:cxn>
                    <a:cxn ang="0">
                      <a:pos x="185" y="113"/>
                    </a:cxn>
                    <a:cxn ang="0">
                      <a:pos x="218" y="80"/>
                    </a:cxn>
                    <a:cxn ang="0">
                      <a:pos x="218" y="80"/>
                    </a:cxn>
                    <a:cxn ang="0">
                      <a:pos x="234" y="62"/>
                    </a:cxn>
                    <a:cxn ang="0">
                      <a:pos x="249" y="45"/>
                    </a:cxn>
                    <a:cxn ang="0">
                      <a:pos x="264" y="26"/>
                    </a:cxn>
                    <a:cxn ang="0">
                      <a:pos x="279" y="9"/>
                    </a:cxn>
                    <a:cxn ang="0">
                      <a:pos x="279" y="9"/>
                    </a:cxn>
                    <a:cxn ang="0">
                      <a:pos x="280" y="7"/>
                    </a:cxn>
                    <a:cxn ang="0">
                      <a:pos x="280" y="5"/>
                    </a:cxn>
                    <a:cxn ang="0">
                      <a:pos x="280" y="3"/>
                    </a:cxn>
                    <a:cxn ang="0">
                      <a:pos x="279" y="1"/>
                    </a:cxn>
                    <a:cxn ang="0">
                      <a:pos x="277" y="0"/>
                    </a:cxn>
                    <a:cxn ang="0">
                      <a:pos x="276" y="0"/>
                    </a:cxn>
                    <a:cxn ang="0">
                      <a:pos x="274" y="0"/>
                    </a:cxn>
                    <a:cxn ang="0">
                      <a:pos x="272" y="1"/>
                    </a:cxn>
                    <a:cxn ang="0">
                      <a:pos x="272" y="1"/>
                    </a:cxn>
                  </a:cxnLst>
                  <a:rect l="0" t="0" r="r" b="b"/>
                  <a:pathLst>
                    <a:path w="280" h="280">
                      <a:moveTo>
                        <a:pt x="272" y="1"/>
                      </a:moveTo>
                      <a:lnTo>
                        <a:pt x="272" y="1"/>
                      </a:lnTo>
                      <a:lnTo>
                        <a:pt x="257" y="19"/>
                      </a:lnTo>
                      <a:lnTo>
                        <a:pt x="242" y="38"/>
                      </a:lnTo>
                      <a:lnTo>
                        <a:pt x="228" y="56"/>
                      </a:lnTo>
                      <a:lnTo>
                        <a:pt x="212" y="74"/>
                      </a:lnTo>
                      <a:lnTo>
                        <a:pt x="212" y="74"/>
                      </a:lnTo>
                      <a:lnTo>
                        <a:pt x="196" y="90"/>
                      </a:lnTo>
                      <a:lnTo>
                        <a:pt x="179" y="106"/>
                      </a:lnTo>
                      <a:lnTo>
                        <a:pt x="145" y="139"/>
                      </a:lnTo>
                      <a:lnTo>
                        <a:pt x="145" y="139"/>
                      </a:lnTo>
                      <a:lnTo>
                        <a:pt x="77" y="203"/>
                      </a:lnTo>
                      <a:lnTo>
                        <a:pt x="8" y="267"/>
                      </a:lnTo>
                      <a:lnTo>
                        <a:pt x="8" y="267"/>
                      </a:lnTo>
                      <a:lnTo>
                        <a:pt x="7" y="268"/>
                      </a:lnTo>
                      <a:lnTo>
                        <a:pt x="7" y="268"/>
                      </a:lnTo>
                      <a:lnTo>
                        <a:pt x="2" y="272"/>
                      </a:lnTo>
                      <a:lnTo>
                        <a:pt x="2" y="272"/>
                      </a:lnTo>
                      <a:lnTo>
                        <a:pt x="1" y="273"/>
                      </a:lnTo>
                      <a:lnTo>
                        <a:pt x="0" y="275"/>
                      </a:lnTo>
                      <a:lnTo>
                        <a:pt x="1" y="277"/>
                      </a:lnTo>
                      <a:lnTo>
                        <a:pt x="3" y="279"/>
                      </a:lnTo>
                      <a:lnTo>
                        <a:pt x="7" y="280"/>
                      </a:lnTo>
                      <a:lnTo>
                        <a:pt x="7" y="280"/>
                      </a:lnTo>
                      <a:lnTo>
                        <a:pt x="10" y="279"/>
                      </a:lnTo>
                      <a:lnTo>
                        <a:pt x="12" y="278"/>
                      </a:lnTo>
                      <a:lnTo>
                        <a:pt x="14" y="274"/>
                      </a:lnTo>
                      <a:lnTo>
                        <a:pt x="14" y="274"/>
                      </a:lnTo>
                      <a:lnTo>
                        <a:pt x="84" y="210"/>
                      </a:lnTo>
                      <a:lnTo>
                        <a:pt x="118" y="178"/>
                      </a:lnTo>
                      <a:lnTo>
                        <a:pt x="152" y="145"/>
                      </a:lnTo>
                      <a:lnTo>
                        <a:pt x="152" y="145"/>
                      </a:lnTo>
                      <a:lnTo>
                        <a:pt x="185" y="113"/>
                      </a:lnTo>
                      <a:lnTo>
                        <a:pt x="218" y="80"/>
                      </a:lnTo>
                      <a:lnTo>
                        <a:pt x="218" y="80"/>
                      </a:lnTo>
                      <a:lnTo>
                        <a:pt x="234" y="62"/>
                      </a:lnTo>
                      <a:lnTo>
                        <a:pt x="249" y="45"/>
                      </a:lnTo>
                      <a:lnTo>
                        <a:pt x="264" y="26"/>
                      </a:lnTo>
                      <a:lnTo>
                        <a:pt x="279" y="9"/>
                      </a:lnTo>
                      <a:lnTo>
                        <a:pt x="279" y="9"/>
                      </a:lnTo>
                      <a:lnTo>
                        <a:pt x="280" y="7"/>
                      </a:lnTo>
                      <a:lnTo>
                        <a:pt x="280" y="5"/>
                      </a:lnTo>
                      <a:lnTo>
                        <a:pt x="280" y="3"/>
                      </a:lnTo>
                      <a:lnTo>
                        <a:pt x="279" y="1"/>
                      </a:lnTo>
                      <a:lnTo>
                        <a:pt x="277" y="0"/>
                      </a:lnTo>
                      <a:lnTo>
                        <a:pt x="276" y="0"/>
                      </a:lnTo>
                      <a:lnTo>
                        <a:pt x="274" y="0"/>
                      </a:lnTo>
                      <a:lnTo>
                        <a:pt x="272" y="1"/>
                      </a:lnTo>
                      <a:lnTo>
                        <a:pt x="272"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0" name="Freeform 610"/>
                <p:cNvSpPr/>
                <p:nvPr/>
              </p:nvSpPr>
              <p:spPr bwMode="auto">
                <a:xfrm>
                  <a:off x="3154" y="7692"/>
                  <a:ext cx="223" cy="221"/>
                </a:xfrm>
                <a:custGeom>
                  <a:avLst/>
                  <a:gdLst/>
                  <a:ahLst/>
                  <a:cxnLst>
                    <a:cxn ang="0">
                      <a:pos x="290" y="1"/>
                    </a:cxn>
                    <a:cxn ang="0">
                      <a:pos x="290" y="1"/>
                    </a:cxn>
                    <a:cxn ang="0">
                      <a:pos x="199" y="101"/>
                    </a:cxn>
                    <a:cxn ang="0">
                      <a:pos x="154" y="149"/>
                    </a:cxn>
                    <a:cxn ang="0">
                      <a:pos x="107" y="199"/>
                    </a:cxn>
                    <a:cxn ang="0">
                      <a:pos x="107" y="199"/>
                    </a:cxn>
                    <a:cxn ang="0">
                      <a:pos x="88" y="220"/>
                    </a:cxn>
                    <a:cxn ang="0">
                      <a:pos x="69" y="240"/>
                    </a:cxn>
                    <a:cxn ang="0">
                      <a:pos x="51" y="262"/>
                    </a:cxn>
                    <a:cxn ang="0">
                      <a:pos x="31" y="284"/>
                    </a:cxn>
                    <a:cxn ang="0">
                      <a:pos x="31" y="284"/>
                    </a:cxn>
                    <a:cxn ang="0">
                      <a:pos x="13" y="302"/>
                    </a:cxn>
                    <a:cxn ang="0">
                      <a:pos x="5" y="314"/>
                    </a:cxn>
                    <a:cxn ang="0">
                      <a:pos x="2" y="319"/>
                    </a:cxn>
                    <a:cxn ang="0">
                      <a:pos x="0" y="325"/>
                    </a:cxn>
                    <a:cxn ang="0">
                      <a:pos x="0" y="325"/>
                    </a:cxn>
                    <a:cxn ang="0">
                      <a:pos x="0" y="327"/>
                    </a:cxn>
                    <a:cxn ang="0">
                      <a:pos x="1" y="329"/>
                    </a:cxn>
                    <a:cxn ang="0">
                      <a:pos x="1" y="329"/>
                    </a:cxn>
                    <a:cxn ang="0">
                      <a:pos x="1" y="330"/>
                    </a:cxn>
                    <a:cxn ang="0">
                      <a:pos x="1" y="330"/>
                    </a:cxn>
                    <a:cxn ang="0">
                      <a:pos x="3" y="331"/>
                    </a:cxn>
                    <a:cxn ang="0">
                      <a:pos x="5" y="331"/>
                    </a:cxn>
                    <a:cxn ang="0">
                      <a:pos x="6" y="330"/>
                    </a:cxn>
                    <a:cxn ang="0">
                      <a:pos x="8" y="329"/>
                    </a:cxn>
                    <a:cxn ang="0">
                      <a:pos x="9" y="328"/>
                    </a:cxn>
                    <a:cxn ang="0">
                      <a:pos x="9" y="326"/>
                    </a:cxn>
                    <a:cxn ang="0">
                      <a:pos x="9" y="325"/>
                    </a:cxn>
                    <a:cxn ang="0">
                      <a:pos x="8" y="323"/>
                    </a:cxn>
                    <a:cxn ang="0">
                      <a:pos x="8" y="323"/>
                    </a:cxn>
                    <a:cxn ang="0">
                      <a:pos x="9" y="323"/>
                    </a:cxn>
                    <a:cxn ang="0">
                      <a:pos x="11" y="322"/>
                    </a:cxn>
                    <a:cxn ang="0">
                      <a:pos x="18" y="316"/>
                    </a:cxn>
                    <a:cxn ang="0">
                      <a:pos x="27" y="302"/>
                    </a:cxn>
                    <a:cxn ang="0">
                      <a:pos x="27" y="302"/>
                    </a:cxn>
                    <a:cxn ang="0">
                      <a:pos x="47" y="281"/>
                    </a:cxn>
                    <a:cxn ang="0">
                      <a:pos x="47" y="281"/>
                    </a:cxn>
                    <a:cxn ang="0">
                      <a:pos x="65" y="258"/>
                    </a:cxn>
                    <a:cxn ang="0">
                      <a:pos x="85" y="236"/>
                    </a:cxn>
                    <a:cxn ang="0">
                      <a:pos x="126" y="193"/>
                    </a:cxn>
                    <a:cxn ang="0">
                      <a:pos x="126" y="193"/>
                    </a:cxn>
                    <a:cxn ang="0">
                      <a:pos x="169" y="147"/>
                    </a:cxn>
                    <a:cxn ang="0">
                      <a:pos x="213" y="101"/>
                    </a:cxn>
                    <a:cxn ang="0">
                      <a:pos x="298" y="7"/>
                    </a:cxn>
                    <a:cxn ang="0">
                      <a:pos x="298" y="7"/>
                    </a:cxn>
                    <a:cxn ang="0">
                      <a:pos x="299" y="6"/>
                    </a:cxn>
                    <a:cxn ang="0">
                      <a:pos x="299" y="4"/>
                    </a:cxn>
                    <a:cxn ang="0">
                      <a:pos x="298" y="2"/>
                    </a:cxn>
                    <a:cxn ang="0">
                      <a:pos x="297" y="1"/>
                    </a:cxn>
                    <a:cxn ang="0">
                      <a:pos x="295" y="0"/>
                    </a:cxn>
                    <a:cxn ang="0">
                      <a:pos x="293" y="0"/>
                    </a:cxn>
                    <a:cxn ang="0">
                      <a:pos x="292" y="0"/>
                    </a:cxn>
                    <a:cxn ang="0">
                      <a:pos x="290" y="1"/>
                    </a:cxn>
                    <a:cxn ang="0">
                      <a:pos x="290" y="1"/>
                    </a:cxn>
                  </a:cxnLst>
                  <a:rect l="0" t="0" r="r" b="b"/>
                  <a:pathLst>
                    <a:path w="299" h="331">
                      <a:moveTo>
                        <a:pt x="290" y="1"/>
                      </a:moveTo>
                      <a:lnTo>
                        <a:pt x="290" y="1"/>
                      </a:lnTo>
                      <a:lnTo>
                        <a:pt x="199" y="101"/>
                      </a:lnTo>
                      <a:lnTo>
                        <a:pt x="154" y="149"/>
                      </a:lnTo>
                      <a:lnTo>
                        <a:pt x="107" y="199"/>
                      </a:lnTo>
                      <a:lnTo>
                        <a:pt x="107" y="199"/>
                      </a:lnTo>
                      <a:lnTo>
                        <a:pt x="88" y="220"/>
                      </a:lnTo>
                      <a:lnTo>
                        <a:pt x="69" y="240"/>
                      </a:lnTo>
                      <a:lnTo>
                        <a:pt x="51" y="262"/>
                      </a:lnTo>
                      <a:lnTo>
                        <a:pt x="31" y="284"/>
                      </a:lnTo>
                      <a:lnTo>
                        <a:pt x="31" y="284"/>
                      </a:lnTo>
                      <a:lnTo>
                        <a:pt x="13" y="302"/>
                      </a:lnTo>
                      <a:lnTo>
                        <a:pt x="5" y="314"/>
                      </a:lnTo>
                      <a:lnTo>
                        <a:pt x="2" y="319"/>
                      </a:lnTo>
                      <a:lnTo>
                        <a:pt x="0" y="325"/>
                      </a:lnTo>
                      <a:lnTo>
                        <a:pt x="0" y="325"/>
                      </a:lnTo>
                      <a:lnTo>
                        <a:pt x="0" y="327"/>
                      </a:lnTo>
                      <a:lnTo>
                        <a:pt x="1" y="329"/>
                      </a:lnTo>
                      <a:lnTo>
                        <a:pt x="1" y="329"/>
                      </a:lnTo>
                      <a:lnTo>
                        <a:pt x="1" y="330"/>
                      </a:lnTo>
                      <a:lnTo>
                        <a:pt x="1" y="330"/>
                      </a:lnTo>
                      <a:lnTo>
                        <a:pt x="3" y="331"/>
                      </a:lnTo>
                      <a:lnTo>
                        <a:pt x="5" y="331"/>
                      </a:lnTo>
                      <a:lnTo>
                        <a:pt x="6" y="330"/>
                      </a:lnTo>
                      <a:lnTo>
                        <a:pt x="8" y="329"/>
                      </a:lnTo>
                      <a:lnTo>
                        <a:pt x="9" y="328"/>
                      </a:lnTo>
                      <a:lnTo>
                        <a:pt x="9" y="326"/>
                      </a:lnTo>
                      <a:lnTo>
                        <a:pt x="9" y="325"/>
                      </a:lnTo>
                      <a:lnTo>
                        <a:pt x="8" y="323"/>
                      </a:lnTo>
                      <a:lnTo>
                        <a:pt x="8" y="323"/>
                      </a:lnTo>
                      <a:lnTo>
                        <a:pt x="9" y="323"/>
                      </a:lnTo>
                      <a:lnTo>
                        <a:pt x="11" y="322"/>
                      </a:lnTo>
                      <a:lnTo>
                        <a:pt x="18" y="316"/>
                      </a:lnTo>
                      <a:lnTo>
                        <a:pt x="27" y="302"/>
                      </a:lnTo>
                      <a:lnTo>
                        <a:pt x="27" y="302"/>
                      </a:lnTo>
                      <a:lnTo>
                        <a:pt x="47" y="281"/>
                      </a:lnTo>
                      <a:lnTo>
                        <a:pt x="47" y="281"/>
                      </a:lnTo>
                      <a:lnTo>
                        <a:pt x="65" y="258"/>
                      </a:lnTo>
                      <a:lnTo>
                        <a:pt x="85" y="236"/>
                      </a:lnTo>
                      <a:lnTo>
                        <a:pt x="126" y="193"/>
                      </a:lnTo>
                      <a:lnTo>
                        <a:pt x="126" y="193"/>
                      </a:lnTo>
                      <a:lnTo>
                        <a:pt x="169" y="147"/>
                      </a:lnTo>
                      <a:lnTo>
                        <a:pt x="213" y="101"/>
                      </a:lnTo>
                      <a:lnTo>
                        <a:pt x="298" y="7"/>
                      </a:lnTo>
                      <a:lnTo>
                        <a:pt x="298" y="7"/>
                      </a:lnTo>
                      <a:lnTo>
                        <a:pt x="299" y="6"/>
                      </a:lnTo>
                      <a:lnTo>
                        <a:pt x="299" y="4"/>
                      </a:lnTo>
                      <a:lnTo>
                        <a:pt x="298" y="2"/>
                      </a:lnTo>
                      <a:lnTo>
                        <a:pt x="297" y="1"/>
                      </a:lnTo>
                      <a:lnTo>
                        <a:pt x="295" y="0"/>
                      </a:lnTo>
                      <a:lnTo>
                        <a:pt x="293" y="0"/>
                      </a:lnTo>
                      <a:lnTo>
                        <a:pt x="292" y="0"/>
                      </a:lnTo>
                      <a:lnTo>
                        <a:pt x="290" y="1"/>
                      </a:lnTo>
                      <a:lnTo>
                        <a:pt x="290"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1" name="Freeform 611"/>
                <p:cNvSpPr/>
                <p:nvPr/>
              </p:nvSpPr>
              <p:spPr bwMode="auto">
                <a:xfrm>
                  <a:off x="3107" y="7714"/>
                  <a:ext cx="313" cy="276"/>
                </a:xfrm>
                <a:custGeom>
                  <a:avLst/>
                  <a:gdLst/>
                  <a:ahLst/>
                  <a:cxnLst>
                    <a:cxn ang="0">
                      <a:pos x="410" y="0"/>
                    </a:cxn>
                    <a:cxn ang="0">
                      <a:pos x="386" y="17"/>
                    </a:cxn>
                    <a:cxn ang="0">
                      <a:pos x="365" y="40"/>
                    </a:cxn>
                    <a:cxn ang="0">
                      <a:pos x="336" y="76"/>
                    </a:cxn>
                    <a:cxn ang="0">
                      <a:pos x="325" y="87"/>
                    </a:cxn>
                    <a:cxn ang="0">
                      <a:pos x="299" y="115"/>
                    </a:cxn>
                    <a:cxn ang="0">
                      <a:pos x="240" y="167"/>
                    </a:cxn>
                    <a:cxn ang="0">
                      <a:pos x="212" y="194"/>
                    </a:cxn>
                    <a:cxn ang="0">
                      <a:pos x="153" y="253"/>
                    </a:cxn>
                    <a:cxn ang="0">
                      <a:pos x="95" y="312"/>
                    </a:cxn>
                    <a:cxn ang="0">
                      <a:pos x="42" y="363"/>
                    </a:cxn>
                    <a:cxn ang="0">
                      <a:pos x="20" y="385"/>
                    </a:cxn>
                    <a:cxn ang="0">
                      <a:pos x="5" y="402"/>
                    </a:cxn>
                    <a:cxn ang="0">
                      <a:pos x="1" y="410"/>
                    </a:cxn>
                    <a:cxn ang="0">
                      <a:pos x="1" y="414"/>
                    </a:cxn>
                    <a:cxn ang="0">
                      <a:pos x="5" y="417"/>
                    </a:cxn>
                    <a:cxn ang="0">
                      <a:pos x="10" y="416"/>
                    </a:cxn>
                    <a:cxn ang="0">
                      <a:pos x="17" y="413"/>
                    </a:cxn>
                    <a:cxn ang="0">
                      <a:pos x="19" y="409"/>
                    </a:cxn>
                    <a:cxn ang="0">
                      <a:pos x="19" y="406"/>
                    </a:cxn>
                    <a:cxn ang="0">
                      <a:pos x="17" y="403"/>
                    </a:cxn>
                    <a:cxn ang="0">
                      <a:pos x="32" y="386"/>
                    </a:cxn>
                    <a:cxn ang="0">
                      <a:pos x="49" y="369"/>
                    </a:cxn>
                    <a:cxn ang="0">
                      <a:pos x="101" y="318"/>
                    </a:cxn>
                    <a:cxn ang="0">
                      <a:pos x="185" y="235"/>
                    </a:cxn>
                    <a:cxn ang="0">
                      <a:pos x="212" y="206"/>
                    </a:cxn>
                    <a:cxn ang="0">
                      <a:pos x="239" y="180"/>
                    </a:cxn>
                    <a:cxn ang="0">
                      <a:pos x="293" y="131"/>
                    </a:cxn>
                    <a:cxn ang="0">
                      <a:pos x="321" y="106"/>
                    </a:cxn>
                    <a:cxn ang="0">
                      <a:pos x="368" y="54"/>
                    </a:cxn>
                    <a:cxn ang="0">
                      <a:pos x="378" y="41"/>
                    </a:cxn>
                    <a:cxn ang="0">
                      <a:pos x="395" y="22"/>
                    </a:cxn>
                    <a:cxn ang="0">
                      <a:pos x="408" y="12"/>
                    </a:cxn>
                    <a:cxn ang="0">
                      <a:pos x="415" y="8"/>
                    </a:cxn>
                    <a:cxn ang="0">
                      <a:pos x="417" y="6"/>
                    </a:cxn>
                    <a:cxn ang="0">
                      <a:pos x="416" y="2"/>
                    </a:cxn>
                    <a:cxn ang="0">
                      <a:pos x="412" y="0"/>
                    </a:cxn>
                    <a:cxn ang="0">
                      <a:pos x="410" y="0"/>
                    </a:cxn>
                  </a:cxnLst>
                  <a:rect l="0" t="0" r="r" b="b"/>
                  <a:pathLst>
                    <a:path w="417" h="417">
                      <a:moveTo>
                        <a:pt x="410" y="0"/>
                      </a:moveTo>
                      <a:lnTo>
                        <a:pt x="410" y="0"/>
                      </a:lnTo>
                      <a:lnTo>
                        <a:pt x="398" y="8"/>
                      </a:lnTo>
                      <a:lnTo>
                        <a:pt x="386" y="17"/>
                      </a:lnTo>
                      <a:lnTo>
                        <a:pt x="375" y="27"/>
                      </a:lnTo>
                      <a:lnTo>
                        <a:pt x="365" y="40"/>
                      </a:lnTo>
                      <a:lnTo>
                        <a:pt x="345" y="65"/>
                      </a:lnTo>
                      <a:lnTo>
                        <a:pt x="336" y="76"/>
                      </a:lnTo>
                      <a:lnTo>
                        <a:pt x="325" y="87"/>
                      </a:lnTo>
                      <a:lnTo>
                        <a:pt x="325" y="87"/>
                      </a:lnTo>
                      <a:lnTo>
                        <a:pt x="312" y="102"/>
                      </a:lnTo>
                      <a:lnTo>
                        <a:pt x="299" y="115"/>
                      </a:lnTo>
                      <a:lnTo>
                        <a:pt x="270" y="141"/>
                      </a:lnTo>
                      <a:lnTo>
                        <a:pt x="240" y="167"/>
                      </a:lnTo>
                      <a:lnTo>
                        <a:pt x="212" y="194"/>
                      </a:lnTo>
                      <a:lnTo>
                        <a:pt x="212" y="194"/>
                      </a:lnTo>
                      <a:lnTo>
                        <a:pt x="182" y="223"/>
                      </a:lnTo>
                      <a:lnTo>
                        <a:pt x="153" y="253"/>
                      </a:lnTo>
                      <a:lnTo>
                        <a:pt x="124" y="282"/>
                      </a:lnTo>
                      <a:lnTo>
                        <a:pt x="95" y="312"/>
                      </a:lnTo>
                      <a:lnTo>
                        <a:pt x="95" y="312"/>
                      </a:lnTo>
                      <a:lnTo>
                        <a:pt x="42" y="363"/>
                      </a:lnTo>
                      <a:lnTo>
                        <a:pt x="42" y="363"/>
                      </a:lnTo>
                      <a:lnTo>
                        <a:pt x="20" y="385"/>
                      </a:lnTo>
                      <a:lnTo>
                        <a:pt x="9" y="396"/>
                      </a:lnTo>
                      <a:lnTo>
                        <a:pt x="5" y="402"/>
                      </a:lnTo>
                      <a:lnTo>
                        <a:pt x="1" y="410"/>
                      </a:lnTo>
                      <a:lnTo>
                        <a:pt x="1" y="410"/>
                      </a:lnTo>
                      <a:lnTo>
                        <a:pt x="0" y="412"/>
                      </a:lnTo>
                      <a:lnTo>
                        <a:pt x="1" y="414"/>
                      </a:lnTo>
                      <a:lnTo>
                        <a:pt x="2" y="416"/>
                      </a:lnTo>
                      <a:lnTo>
                        <a:pt x="5" y="417"/>
                      </a:lnTo>
                      <a:lnTo>
                        <a:pt x="5" y="417"/>
                      </a:lnTo>
                      <a:lnTo>
                        <a:pt x="10" y="416"/>
                      </a:lnTo>
                      <a:lnTo>
                        <a:pt x="14" y="415"/>
                      </a:lnTo>
                      <a:lnTo>
                        <a:pt x="17" y="413"/>
                      </a:lnTo>
                      <a:lnTo>
                        <a:pt x="19" y="409"/>
                      </a:lnTo>
                      <a:lnTo>
                        <a:pt x="19" y="409"/>
                      </a:lnTo>
                      <a:lnTo>
                        <a:pt x="20" y="407"/>
                      </a:lnTo>
                      <a:lnTo>
                        <a:pt x="19" y="406"/>
                      </a:lnTo>
                      <a:lnTo>
                        <a:pt x="17" y="403"/>
                      </a:lnTo>
                      <a:lnTo>
                        <a:pt x="17" y="403"/>
                      </a:lnTo>
                      <a:lnTo>
                        <a:pt x="24" y="394"/>
                      </a:lnTo>
                      <a:lnTo>
                        <a:pt x="32" y="386"/>
                      </a:lnTo>
                      <a:lnTo>
                        <a:pt x="49" y="369"/>
                      </a:lnTo>
                      <a:lnTo>
                        <a:pt x="49" y="369"/>
                      </a:lnTo>
                      <a:lnTo>
                        <a:pt x="101" y="318"/>
                      </a:lnTo>
                      <a:lnTo>
                        <a:pt x="101" y="318"/>
                      </a:lnTo>
                      <a:lnTo>
                        <a:pt x="158" y="263"/>
                      </a:lnTo>
                      <a:lnTo>
                        <a:pt x="185" y="235"/>
                      </a:lnTo>
                      <a:lnTo>
                        <a:pt x="212" y="206"/>
                      </a:lnTo>
                      <a:lnTo>
                        <a:pt x="212" y="206"/>
                      </a:lnTo>
                      <a:lnTo>
                        <a:pt x="225" y="193"/>
                      </a:lnTo>
                      <a:lnTo>
                        <a:pt x="239" y="180"/>
                      </a:lnTo>
                      <a:lnTo>
                        <a:pt x="266" y="156"/>
                      </a:lnTo>
                      <a:lnTo>
                        <a:pt x="293" y="131"/>
                      </a:lnTo>
                      <a:lnTo>
                        <a:pt x="321" y="106"/>
                      </a:lnTo>
                      <a:lnTo>
                        <a:pt x="321" y="106"/>
                      </a:lnTo>
                      <a:lnTo>
                        <a:pt x="345" y="80"/>
                      </a:lnTo>
                      <a:lnTo>
                        <a:pt x="368" y="54"/>
                      </a:lnTo>
                      <a:lnTo>
                        <a:pt x="368" y="54"/>
                      </a:lnTo>
                      <a:lnTo>
                        <a:pt x="378" y="41"/>
                      </a:lnTo>
                      <a:lnTo>
                        <a:pt x="388" y="29"/>
                      </a:lnTo>
                      <a:lnTo>
                        <a:pt x="395" y="22"/>
                      </a:lnTo>
                      <a:lnTo>
                        <a:pt x="401" y="17"/>
                      </a:lnTo>
                      <a:lnTo>
                        <a:pt x="408" y="12"/>
                      </a:lnTo>
                      <a:lnTo>
                        <a:pt x="415" y="8"/>
                      </a:lnTo>
                      <a:lnTo>
                        <a:pt x="415" y="8"/>
                      </a:lnTo>
                      <a:lnTo>
                        <a:pt x="416" y="7"/>
                      </a:lnTo>
                      <a:lnTo>
                        <a:pt x="417" y="6"/>
                      </a:lnTo>
                      <a:lnTo>
                        <a:pt x="417" y="4"/>
                      </a:lnTo>
                      <a:lnTo>
                        <a:pt x="416" y="2"/>
                      </a:lnTo>
                      <a:lnTo>
                        <a:pt x="414" y="0"/>
                      </a:lnTo>
                      <a:lnTo>
                        <a:pt x="412" y="0"/>
                      </a:lnTo>
                      <a:lnTo>
                        <a:pt x="410" y="0"/>
                      </a:lnTo>
                      <a:lnTo>
                        <a:pt x="410" y="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2" name="Freeform 612"/>
                <p:cNvSpPr/>
                <p:nvPr/>
              </p:nvSpPr>
              <p:spPr bwMode="auto">
                <a:xfrm>
                  <a:off x="3114" y="7847"/>
                  <a:ext cx="202" cy="165"/>
                </a:xfrm>
                <a:custGeom>
                  <a:avLst/>
                  <a:gdLst/>
                  <a:ahLst/>
                  <a:cxnLst>
                    <a:cxn ang="0">
                      <a:pos x="262" y="0"/>
                    </a:cxn>
                    <a:cxn ang="0">
                      <a:pos x="262" y="0"/>
                    </a:cxn>
                    <a:cxn ang="0">
                      <a:pos x="255" y="5"/>
                    </a:cxn>
                    <a:cxn ang="0">
                      <a:pos x="248" y="10"/>
                    </a:cxn>
                    <a:cxn ang="0">
                      <a:pos x="234" y="23"/>
                    </a:cxn>
                    <a:cxn ang="0">
                      <a:pos x="210" y="49"/>
                    </a:cxn>
                    <a:cxn ang="0">
                      <a:pos x="210" y="49"/>
                    </a:cxn>
                    <a:cxn ang="0">
                      <a:pos x="193" y="65"/>
                    </a:cxn>
                    <a:cxn ang="0">
                      <a:pos x="178" y="83"/>
                    </a:cxn>
                    <a:cxn ang="0">
                      <a:pos x="162" y="99"/>
                    </a:cxn>
                    <a:cxn ang="0">
                      <a:pos x="147" y="116"/>
                    </a:cxn>
                    <a:cxn ang="0">
                      <a:pos x="147" y="116"/>
                    </a:cxn>
                    <a:cxn ang="0">
                      <a:pos x="112" y="150"/>
                    </a:cxn>
                    <a:cxn ang="0">
                      <a:pos x="76" y="182"/>
                    </a:cxn>
                    <a:cxn ang="0">
                      <a:pos x="39" y="212"/>
                    </a:cxn>
                    <a:cxn ang="0">
                      <a:pos x="2" y="242"/>
                    </a:cxn>
                    <a:cxn ang="0">
                      <a:pos x="2" y="242"/>
                    </a:cxn>
                    <a:cxn ang="0">
                      <a:pos x="1" y="244"/>
                    </a:cxn>
                    <a:cxn ang="0">
                      <a:pos x="0" y="245"/>
                    </a:cxn>
                    <a:cxn ang="0">
                      <a:pos x="1" y="249"/>
                    </a:cxn>
                    <a:cxn ang="0">
                      <a:pos x="2" y="250"/>
                    </a:cxn>
                    <a:cxn ang="0">
                      <a:pos x="3" y="251"/>
                    </a:cxn>
                    <a:cxn ang="0">
                      <a:pos x="5" y="251"/>
                    </a:cxn>
                    <a:cxn ang="0">
                      <a:pos x="7" y="250"/>
                    </a:cxn>
                    <a:cxn ang="0">
                      <a:pos x="7" y="250"/>
                    </a:cxn>
                    <a:cxn ang="0">
                      <a:pos x="11" y="248"/>
                    </a:cxn>
                    <a:cxn ang="0">
                      <a:pos x="17" y="246"/>
                    </a:cxn>
                    <a:cxn ang="0">
                      <a:pos x="21" y="244"/>
                    </a:cxn>
                    <a:cxn ang="0">
                      <a:pos x="26" y="241"/>
                    </a:cxn>
                    <a:cxn ang="0">
                      <a:pos x="26" y="241"/>
                    </a:cxn>
                    <a:cxn ang="0">
                      <a:pos x="27" y="240"/>
                    </a:cxn>
                    <a:cxn ang="0">
                      <a:pos x="28" y="238"/>
                    </a:cxn>
                    <a:cxn ang="0">
                      <a:pos x="28" y="235"/>
                    </a:cxn>
                    <a:cxn ang="0">
                      <a:pos x="27" y="234"/>
                    </a:cxn>
                    <a:cxn ang="0">
                      <a:pos x="27" y="234"/>
                    </a:cxn>
                    <a:cxn ang="0">
                      <a:pos x="57" y="211"/>
                    </a:cxn>
                    <a:cxn ang="0">
                      <a:pos x="86" y="186"/>
                    </a:cxn>
                    <a:cxn ang="0">
                      <a:pos x="114" y="161"/>
                    </a:cxn>
                    <a:cxn ang="0">
                      <a:pos x="142" y="135"/>
                    </a:cxn>
                    <a:cxn ang="0">
                      <a:pos x="142" y="135"/>
                    </a:cxn>
                    <a:cxn ang="0">
                      <a:pos x="174" y="101"/>
                    </a:cxn>
                    <a:cxn ang="0">
                      <a:pos x="206" y="67"/>
                    </a:cxn>
                    <a:cxn ang="0">
                      <a:pos x="206" y="67"/>
                    </a:cxn>
                    <a:cxn ang="0">
                      <a:pos x="220" y="51"/>
                    </a:cxn>
                    <a:cxn ang="0">
                      <a:pos x="234" y="35"/>
                    </a:cxn>
                    <a:cxn ang="0">
                      <a:pos x="250" y="21"/>
                    </a:cxn>
                    <a:cxn ang="0">
                      <a:pos x="258" y="14"/>
                    </a:cxn>
                    <a:cxn ang="0">
                      <a:pos x="268" y="8"/>
                    </a:cxn>
                    <a:cxn ang="0">
                      <a:pos x="268" y="8"/>
                    </a:cxn>
                    <a:cxn ang="0">
                      <a:pos x="270" y="7"/>
                    </a:cxn>
                    <a:cxn ang="0">
                      <a:pos x="270" y="5"/>
                    </a:cxn>
                    <a:cxn ang="0">
                      <a:pos x="270" y="4"/>
                    </a:cxn>
                    <a:cxn ang="0">
                      <a:pos x="270" y="2"/>
                    </a:cxn>
                    <a:cxn ang="0">
                      <a:pos x="268" y="1"/>
                    </a:cxn>
                    <a:cxn ang="0">
                      <a:pos x="267" y="0"/>
                    </a:cxn>
                    <a:cxn ang="0">
                      <a:pos x="264" y="0"/>
                    </a:cxn>
                    <a:cxn ang="0">
                      <a:pos x="262" y="0"/>
                    </a:cxn>
                    <a:cxn ang="0">
                      <a:pos x="262" y="0"/>
                    </a:cxn>
                  </a:cxnLst>
                  <a:rect l="0" t="0" r="r" b="b"/>
                  <a:pathLst>
                    <a:path w="270" h="251">
                      <a:moveTo>
                        <a:pt x="262" y="0"/>
                      </a:moveTo>
                      <a:lnTo>
                        <a:pt x="262" y="0"/>
                      </a:lnTo>
                      <a:lnTo>
                        <a:pt x="255" y="5"/>
                      </a:lnTo>
                      <a:lnTo>
                        <a:pt x="248" y="10"/>
                      </a:lnTo>
                      <a:lnTo>
                        <a:pt x="234" y="23"/>
                      </a:lnTo>
                      <a:lnTo>
                        <a:pt x="210" y="49"/>
                      </a:lnTo>
                      <a:lnTo>
                        <a:pt x="210" y="49"/>
                      </a:lnTo>
                      <a:lnTo>
                        <a:pt x="193" y="65"/>
                      </a:lnTo>
                      <a:lnTo>
                        <a:pt x="178" y="83"/>
                      </a:lnTo>
                      <a:lnTo>
                        <a:pt x="162" y="99"/>
                      </a:lnTo>
                      <a:lnTo>
                        <a:pt x="147" y="116"/>
                      </a:lnTo>
                      <a:lnTo>
                        <a:pt x="147" y="116"/>
                      </a:lnTo>
                      <a:lnTo>
                        <a:pt x="112" y="150"/>
                      </a:lnTo>
                      <a:lnTo>
                        <a:pt x="76" y="182"/>
                      </a:lnTo>
                      <a:lnTo>
                        <a:pt x="39" y="212"/>
                      </a:lnTo>
                      <a:lnTo>
                        <a:pt x="2" y="242"/>
                      </a:lnTo>
                      <a:lnTo>
                        <a:pt x="2" y="242"/>
                      </a:lnTo>
                      <a:lnTo>
                        <a:pt x="1" y="244"/>
                      </a:lnTo>
                      <a:lnTo>
                        <a:pt x="0" y="245"/>
                      </a:lnTo>
                      <a:lnTo>
                        <a:pt x="1" y="249"/>
                      </a:lnTo>
                      <a:lnTo>
                        <a:pt x="2" y="250"/>
                      </a:lnTo>
                      <a:lnTo>
                        <a:pt x="3" y="251"/>
                      </a:lnTo>
                      <a:lnTo>
                        <a:pt x="5" y="251"/>
                      </a:lnTo>
                      <a:lnTo>
                        <a:pt x="7" y="250"/>
                      </a:lnTo>
                      <a:lnTo>
                        <a:pt x="7" y="250"/>
                      </a:lnTo>
                      <a:lnTo>
                        <a:pt x="11" y="248"/>
                      </a:lnTo>
                      <a:lnTo>
                        <a:pt x="17" y="246"/>
                      </a:lnTo>
                      <a:lnTo>
                        <a:pt x="21" y="244"/>
                      </a:lnTo>
                      <a:lnTo>
                        <a:pt x="26" y="241"/>
                      </a:lnTo>
                      <a:lnTo>
                        <a:pt x="26" y="241"/>
                      </a:lnTo>
                      <a:lnTo>
                        <a:pt x="27" y="240"/>
                      </a:lnTo>
                      <a:lnTo>
                        <a:pt x="28" y="238"/>
                      </a:lnTo>
                      <a:lnTo>
                        <a:pt x="28" y="235"/>
                      </a:lnTo>
                      <a:lnTo>
                        <a:pt x="27" y="234"/>
                      </a:lnTo>
                      <a:lnTo>
                        <a:pt x="27" y="234"/>
                      </a:lnTo>
                      <a:lnTo>
                        <a:pt x="57" y="211"/>
                      </a:lnTo>
                      <a:lnTo>
                        <a:pt x="86" y="186"/>
                      </a:lnTo>
                      <a:lnTo>
                        <a:pt x="114" y="161"/>
                      </a:lnTo>
                      <a:lnTo>
                        <a:pt x="142" y="135"/>
                      </a:lnTo>
                      <a:lnTo>
                        <a:pt x="142" y="135"/>
                      </a:lnTo>
                      <a:lnTo>
                        <a:pt x="174" y="101"/>
                      </a:lnTo>
                      <a:lnTo>
                        <a:pt x="206" y="67"/>
                      </a:lnTo>
                      <a:lnTo>
                        <a:pt x="206" y="67"/>
                      </a:lnTo>
                      <a:lnTo>
                        <a:pt x="220" y="51"/>
                      </a:lnTo>
                      <a:lnTo>
                        <a:pt x="234" y="35"/>
                      </a:lnTo>
                      <a:lnTo>
                        <a:pt x="250" y="21"/>
                      </a:lnTo>
                      <a:lnTo>
                        <a:pt x="258" y="14"/>
                      </a:lnTo>
                      <a:lnTo>
                        <a:pt x="268" y="8"/>
                      </a:lnTo>
                      <a:lnTo>
                        <a:pt x="268" y="8"/>
                      </a:lnTo>
                      <a:lnTo>
                        <a:pt x="270" y="7"/>
                      </a:lnTo>
                      <a:lnTo>
                        <a:pt x="270" y="5"/>
                      </a:lnTo>
                      <a:lnTo>
                        <a:pt x="270" y="4"/>
                      </a:lnTo>
                      <a:lnTo>
                        <a:pt x="270" y="2"/>
                      </a:lnTo>
                      <a:lnTo>
                        <a:pt x="268" y="1"/>
                      </a:lnTo>
                      <a:lnTo>
                        <a:pt x="267" y="0"/>
                      </a:lnTo>
                      <a:lnTo>
                        <a:pt x="264" y="0"/>
                      </a:lnTo>
                      <a:lnTo>
                        <a:pt x="262" y="0"/>
                      </a:lnTo>
                      <a:lnTo>
                        <a:pt x="262" y="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3" name="Freeform 615"/>
                <p:cNvSpPr/>
                <p:nvPr/>
              </p:nvSpPr>
              <p:spPr bwMode="auto">
                <a:xfrm>
                  <a:off x="3121" y="8026"/>
                  <a:ext cx="169" cy="147"/>
                </a:xfrm>
                <a:custGeom>
                  <a:avLst/>
                  <a:gdLst/>
                  <a:ahLst/>
                  <a:cxnLst>
                    <a:cxn ang="0">
                      <a:pos x="216" y="1"/>
                    </a:cxn>
                    <a:cxn ang="0">
                      <a:pos x="203" y="9"/>
                    </a:cxn>
                    <a:cxn ang="0">
                      <a:pos x="193" y="19"/>
                    </a:cxn>
                    <a:cxn ang="0">
                      <a:pos x="173" y="43"/>
                    </a:cxn>
                    <a:cxn ang="0">
                      <a:pos x="159" y="58"/>
                    </a:cxn>
                    <a:cxn ang="0">
                      <a:pos x="129" y="91"/>
                    </a:cxn>
                    <a:cxn ang="0">
                      <a:pos x="48" y="173"/>
                    </a:cxn>
                    <a:cxn ang="0">
                      <a:pos x="37" y="182"/>
                    </a:cxn>
                    <a:cxn ang="0">
                      <a:pos x="15" y="200"/>
                    </a:cxn>
                    <a:cxn ang="0">
                      <a:pos x="5" y="209"/>
                    </a:cxn>
                    <a:cxn ang="0">
                      <a:pos x="3" y="212"/>
                    </a:cxn>
                    <a:cxn ang="0">
                      <a:pos x="1" y="216"/>
                    </a:cxn>
                    <a:cxn ang="0">
                      <a:pos x="1" y="220"/>
                    </a:cxn>
                    <a:cxn ang="0">
                      <a:pos x="6" y="223"/>
                    </a:cxn>
                    <a:cxn ang="0">
                      <a:pos x="9" y="221"/>
                    </a:cxn>
                    <a:cxn ang="0">
                      <a:pos x="11" y="218"/>
                    </a:cxn>
                    <a:cxn ang="0">
                      <a:pos x="11" y="218"/>
                    </a:cxn>
                    <a:cxn ang="0">
                      <a:pos x="14" y="216"/>
                    </a:cxn>
                    <a:cxn ang="0">
                      <a:pos x="14" y="213"/>
                    </a:cxn>
                    <a:cxn ang="0">
                      <a:pos x="34" y="196"/>
                    </a:cxn>
                    <a:cxn ang="0">
                      <a:pos x="54" y="179"/>
                    </a:cxn>
                    <a:cxn ang="0">
                      <a:pos x="113" y="120"/>
                    </a:cxn>
                    <a:cxn ang="0">
                      <a:pos x="141" y="91"/>
                    </a:cxn>
                    <a:cxn ang="0">
                      <a:pos x="168" y="63"/>
                    </a:cxn>
                    <a:cxn ang="0">
                      <a:pos x="189" y="43"/>
                    </a:cxn>
                    <a:cxn ang="0">
                      <a:pos x="194" y="36"/>
                    </a:cxn>
                    <a:cxn ang="0">
                      <a:pos x="205" y="19"/>
                    </a:cxn>
                    <a:cxn ang="0">
                      <a:pos x="221" y="9"/>
                    </a:cxn>
                    <a:cxn ang="0">
                      <a:pos x="223" y="8"/>
                    </a:cxn>
                    <a:cxn ang="0">
                      <a:pos x="223" y="5"/>
                    </a:cxn>
                    <a:cxn ang="0">
                      <a:pos x="220" y="1"/>
                    </a:cxn>
                    <a:cxn ang="0">
                      <a:pos x="216" y="1"/>
                    </a:cxn>
                  </a:cxnLst>
                  <a:rect l="0" t="0" r="r" b="b"/>
                  <a:pathLst>
                    <a:path w="223" h="223">
                      <a:moveTo>
                        <a:pt x="216" y="1"/>
                      </a:moveTo>
                      <a:lnTo>
                        <a:pt x="216" y="1"/>
                      </a:lnTo>
                      <a:lnTo>
                        <a:pt x="209" y="4"/>
                      </a:lnTo>
                      <a:lnTo>
                        <a:pt x="203" y="9"/>
                      </a:lnTo>
                      <a:lnTo>
                        <a:pt x="198" y="14"/>
                      </a:lnTo>
                      <a:lnTo>
                        <a:pt x="193" y="19"/>
                      </a:lnTo>
                      <a:lnTo>
                        <a:pt x="184" y="31"/>
                      </a:lnTo>
                      <a:lnTo>
                        <a:pt x="173" y="43"/>
                      </a:lnTo>
                      <a:lnTo>
                        <a:pt x="173" y="43"/>
                      </a:lnTo>
                      <a:lnTo>
                        <a:pt x="159" y="58"/>
                      </a:lnTo>
                      <a:lnTo>
                        <a:pt x="143" y="75"/>
                      </a:lnTo>
                      <a:lnTo>
                        <a:pt x="129" y="91"/>
                      </a:lnTo>
                      <a:lnTo>
                        <a:pt x="113" y="107"/>
                      </a:lnTo>
                      <a:lnTo>
                        <a:pt x="48" y="173"/>
                      </a:lnTo>
                      <a:lnTo>
                        <a:pt x="48" y="173"/>
                      </a:lnTo>
                      <a:lnTo>
                        <a:pt x="37" y="182"/>
                      </a:lnTo>
                      <a:lnTo>
                        <a:pt x="27" y="191"/>
                      </a:lnTo>
                      <a:lnTo>
                        <a:pt x="15" y="200"/>
                      </a:lnTo>
                      <a:lnTo>
                        <a:pt x="10" y="204"/>
                      </a:lnTo>
                      <a:lnTo>
                        <a:pt x="5" y="209"/>
                      </a:lnTo>
                      <a:lnTo>
                        <a:pt x="5" y="209"/>
                      </a:lnTo>
                      <a:lnTo>
                        <a:pt x="3" y="212"/>
                      </a:lnTo>
                      <a:lnTo>
                        <a:pt x="1" y="216"/>
                      </a:lnTo>
                      <a:lnTo>
                        <a:pt x="1" y="216"/>
                      </a:lnTo>
                      <a:lnTo>
                        <a:pt x="0" y="219"/>
                      </a:lnTo>
                      <a:lnTo>
                        <a:pt x="1" y="220"/>
                      </a:lnTo>
                      <a:lnTo>
                        <a:pt x="3" y="222"/>
                      </a:lnTo>
                      <a:lnTo>
                        <a:pt x="6" y="223"/>
                      </a:lnTo>
                      <a:lnTo>
                        <a:pt x="8" y="222"/>
                      </a:lnTo>
                      <a:lnTo>
                        <a:pt x="9" y="221"/>
                      </a:lnTo>
                      <a:lnTo>
                        <a:pt x="9" y="221"/>
                      </a:lnTo>
                      <a:lnTo>
                        <a:pt x="11" y="218"/>
                      </a:lnTo>
                      <a:lnTo>
                        <a:pt x="11" y="218"/>
                      </a:lnTo>
                      <a:lnTo>
                        <a:pt x="11" y="218"/>
                      </a:lnTo>
                      <a:lnTo>
                        <a:pt x="12" y="218"/>
                      </a:lnTo>
                      <a:lnTo>
                        <a:pt x="14" y="216"/>
                      </a:lnTo>
                      <a:lnTo>
                        <a:pt x="14" y="213"/>
                      </a:lnTo>
                      <a:lnTo>
                        <a:pt x="14" y="213"/>
                      </a:lnTo>
                      <a:lnTo>
                        <a:pt x="23" y="204"/>
                      </a:lnTo>
                      <a:lnTo>
                        <a:pt x="34" y="196"/>
                      </a:lnTo>
                      <a:lnTo>
                        <a:pt x="45" y="189"/>
                      </a:lnTo>
                      <a:lnTo>
                        <a:pt x="54" y="179"/>
                      </a:lnTo>
                      <a:lnTo>
                        <a:pt x="113" y="120"/>
                      </a:lnTo>
                      <a:lnTo>
                        <a:pt x="113" y="120"/>
                      </a:lnTo>
                      <a:lnTo>
                        <a:pt x="128" y="106"/>
                      </a:lnTo>
                      <a:lnTo>
                        <a:pt x="141" y="91"/>
                      </a:lnTo>
                      <a:lnTo>
                        <a:pt x="168" y="63"/>
                      </a:lnTo>
                      <a:lnTo>
                        <a:pt x="168" y="63"/>
                      </a:lnTo>
                      <a:lnTo>
                        <a:pt x="181" y="49"/>
                      </a:lnTo>
                      <a:lnTo>
                        <a:pt x="189" y="43"/>
                      </a:lnTo>
                      <a:lnTo>
                        <a:pt x="194" y="36"/>
                      </a:lnTo>
                      <a:lnTo>
                        <a:pt x="194" y="36"/>
                      </a:lnTo>
                      <a:lnTo>
                        <a:pt x="199" y="26"/>
                      </a:lnTo>
                      <a:lnTo>
                        <a:pt x="205" y="19"/>
                      </a:lnTo>
                      <a:lnTo>
                        <a:pt x="212" y="13"/>
                      </a:lnTo>
                      <a:lnTo>
                        <a:pt x="221" y="9"/>
                      </a:lnTo>
                      <a:lnTo>
                        <a:pt x="221" y="9"/>
                      </a:lnTo>
                      <a:lnTo>
                        <a:pt x="223" y="8"/>
                      </a:lnTo>
                      <a:lnTo>
                        <a:pt x="223" y="6"/>
                      </a:lnTo>
                      <a:lnTo>
                        <a:pt x="223" y="5"/>
                      </a:lnTo>
                      <a:lnTo>
                        <a:pt x="223" y="3"/>
                      </a:lnTo>
                      <a:lnTo>
                        <a:pt x="220" y="1"/>
                      </a:lnTo>
                      <a:lnTo>
                        <a:pt x="218" y="0"/>
                      </a:lnTo>
                      <a:lnTo>
                        <a:pt x="216" y="1"/>
                      </a:lnTo>
                      <a:lnTo>
                        <a:pt x="216"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4" name="Freeform 616"/>
                <p:cNvSpPr/>
                <p:nvPr/>
              </p:nvSpPr>
              <p:spPr bwMode="auto">
                <a:xfrm>
                  <a:off x="3143" y="8075"/>
                  <a:ext cx="173" cy="153"/>
                </a:xfrm>
                <a:custGeom>
                  <a:avLst/>
                  <a:gdLst/>
                  <a:ahLst/>
                  <a:cxnLst>
                    <a:cxn ang="0">
                      <a:pos x="223" y="2"/>
                    </a:cxn>
                    <a:cxn ang="0">
                      <a:pos x="223" y="2"/>
                    </a:cxn>
                    <a:cxn ang="0">
                      <a:pos x="221" y="5"/>
                    </a:cxn>
                    <a:cxn ang="0">
                      <a:pos x="218" y="8"/>
                    </a:cxn>
                    <a:cxn ang="0">
                      <a:pos x="211" y="12"/>
                    </a:cxn>
                    <a:cxn ang="0">
                      <a:pos x="205" y="15"/>
                    </a:cxn>
                    <a:cxn ang="0">
                      <a:pos x="203" y="18"/>
                    </a:cxn>
                    <a:cxn ang="0">
                      <a:pos x="200" y="20"/>
                    </a:cxn>
                    <a:cxn ang="0">
                      <a:pos x="200" y="20"/>
                    </a:cxn>
                    <a:cxn ang="0">
                      <a:pos x="178" y="50"/>
                    </a:cxn>
                    <a:cxn ang="0">
                      <a:pos x="178" y="50"/>
                    </a:cxn>
                    <a:cxn ang="0">
                      <a:pos x="164" y="69"/>
                    </a:cxn>
                    <a:cxn ang="0">
                      <a:pos x="149" y="87"/>
                    </a:cxn>
                    <a:cxn ang="0">
                      <a:pos x="133" y="104"/>
                    </a:cxn>
                    <a:cxn ang="0">
                      <a:pos x="115" y="121"/>
                    </a:cxn>
                    <a:cxn ang="0">
                      <a:pos x="115" y="121"/>
                    </a:cxn>
                    <a:cxn ang="0">
                      <a:pos x="86" y="146"/>
                    </a:cxn>
                    <a:cxn ang="0">
                      <a:pos x="56" y="170"/>
                    </a:cxn>
                    <a:cxn ang="0">
                      <a:pos x="41" y="183"/>
                    </a:cxn>
                    <a:cxn ang="0">
                      <a:pos x="27" y="195"/>
                    </a:cxn>
                    <a:cxn ang="0">
                      <a:pos x="14" y="210"/>
                    </a:cxn>
                    <a:cxn ang="0">
                      <a:pos x="1" y="224"/>
                    </a:cxn>
                    <a:cxn ang="0">
                      <a:pos x="1" y="224"/>
                    </a:cxn>
                    <a:cxn ang="0">
                      <a:pos x="0" y="225"/>
                    </a:cxn>
                    <a:cxn ang="0">
                      <a:pos x="0" y="227"/>
                    </a:cxn>
                    <a:cxn ang="0">
                      <a:pos x="2" y="230"/>
                    </a:cxn>
                    <a:cxn ang="0">
                      <a:pos x="3" y="231"/>
                    </a:cxn>
                    <a:cxn ang="0">
                      <a:pos x="5" y="232"/>
                    </a:cxn>
                    <a:cxn ang="0">
                      <a:pos x="6" y="231"/>
                    </a:cxn>
                    <a:cxn ang="0">
                      <a:pos x="8" y="230"/>
                    </a:cxn>
                    <a:cxn ang="0">
                      <a:pos x="8" y="230"/>
                    </a:cxn>
                    <a:cxn ang="0">
                      <a:pos x="21" y="215"/>
                    </a:cxn>
                    <a:cxn ang="0">
                      <a:pos x="35" y="200"/>
                    </a:cxn>
                    <a:cxn ang="0">
                      <a:pos x="50" y="187"/>
                    </a:cxn>
                    <a:cxn ang="0">
                      <a:pos x="66" y="174"/>
                    </a:cxn>
                    <a:cxn ang="0">
                      <a:pos x="98" y="148"/>
                    </a:cxn>
                    <a:cxn ang="0">
                      <a:pos x="129" y="122"/>
                    </a:cxn>
                    <a:cxn ang="0">
                      <a:pos x="129" y="122"/>
                    </a:cxn>
                    <a:cxn ang="0">
                      <a:pos x="144" y="107"/>
                    </a:cxn>
                    <a:cxn ang="0">
                      <a:pos x="158" y="93"/>
                    </a:cxn>
                    <a:cxn ang="0">
                      <a:pos x="170" y="77"/>
                    </a:cxn>
                    <a:cxn ang="0">
                      <a:pos x="181" y="61"/>
                    </a:cxn>
                    <a:cxn ang="0">
                      <a:pos x="181" y="61"/>
                    </a:cxn>
                    <a:cxn ang="0">
                      <a:pos x="189" y="51"/>
                    </a:cxn>
                    <a:cxn ang="0">
                      <a:pos x="197" y="39"/>
                    </a:cxn>
                    <a:cxn ang="0">
                      <a:pos x="206" y="29"/>
                    </a:cxn>
                    <a:cxn ang="0">
                      <a:pos x="211" y="25"/>
                    </a:cxn>
                    <a:cxn ang="0">
                      <a:pos x="217" y="22"/>
                    </a:cxn>
                    <a:cxn ang="0">
                      <a:pos x="217" y="22"/>
                    </a:cxn>
                    <a:cxn ang="0">
                      <a:pos x="222" y="19"/>
                    </a:cxn>
                    <a:cxn ang="0">
                      <a:pos x="225" y="14"/>
                    </a:cxn>
                    <a:cxn ang="0">
                      <a:pos x="231" y="7"/>
                    </a:cxn>
                    <a:cxn ang="0">
                      <a:pos x="231" y="7"/>
                    </a:cxn>
                    <a:cxn ang="0">
                      <a:pos x="232" y="5"/>
                    </a:cxn>
                    <a:cxn ang="0">
                      <a:pos x="232" y="3"/>
                    </a:cxn>
                    <a:cxn ang="0">
                      <a:pos x="231" y="2"/>
                    </a:cxn>
                    <a:cxn ang="0">
                      <a:pos x="230" y="1"/>
                    </a:cxn>
                    <a:cxn ang="0">
                      <a:pos x="228" y="0"/>
                    </a:cxn>
                    <a:cxn ang="0">
                      <a:pos x="226" y="0"/>
                    </a:cxn>
                    <a:cxn ang="0">
                      <a:pos x="225" y="0"/>
                    </a:cxn>
                    <a:cxn ang="0">
                      <a:pos x="223" y="2"/>
                    </a:cxn>
                    <a:cxn ang="0">
                      <a:pos x="223" y="2"/>
                    </a:cxn>
                  </a:cxnLst>
                  <a:rect l="0" t="0" r="r" b="b"/>
                  <a:pathLst>
                    <a:path w="232" h="232">
                      <a:moveTo>
                        <a:pt x="223" y="2"/>
                      </a:moveTo>
                      <a:lnTo>
                        <a:pt x="223" y="2"/>
                      </a:lnTo>
                      <a:lnTo>
                        <a:pt x="221" y="5"/>
                      </a:lnTo>
                      <a:lnTo>
                        <a:pt x="218" y="8"/>
                      </a:lnTo>
                      <a:lnTo>
                        <a:pt x="211" y="12"/>
                      </a:lnTo>
                      <a:lnTo>
                        <a:pt x="205" y="15"/>
                      </a:lnTo>
                      <a:lnTo>
                        <a:pt x="203" y="18"/>
                      </a:lnTo>
                      <a:lnTo>
                        <a:pt x="200" y="20"/>
                      </a:lnTo>
                      <a:lnTo>
                        <a:pt x="200" y="20"/>
                      </a:lnTo>
                      <a:lnTo>
                        <a:pt x="178" y="50"/>
                      </a:lnTo>
                      <a:lnTo>
                        <a:pt x="178" y="50"/>
                      </a:lnTo>
                      <a:lnTo>
                        <a:pt x="164" y="69"/>
                      </a:lnTo>
                      <a:lnTo>
                        <a:pt x="149" y="87"/>
                      </a:lnTo>
                      <a:lnTo>
                        <a:pt x="133" y="104"/>
                      </a:lnTo>
                      <a:lnTo>
                        <a:pt x="115" y="121"/>
                      </a:lnTo>
                      <a:lnTo>
                        <a:pt x="115" y="121"/>
                      </a:lnTo>
                      <a:lnTo>
                        <a:pt x="86" y="146"/>
                      </a:lnTo>
                      <a:lnTo>
                        <a:pt x="56" y="170"/>
                      </a:lnTo>
                      <a:lnTo>
                        <a:pt x="41" y="183"/>
                      </a:lnTo>
                      <a:lnTo>
                        <a:pt x="27" y="195"/>
                      </a:lnTo>
                      <a:lnTo>
                        <a:pt x="14" y="210"/>
                      </a:lnTo>
                      <a:lnTo>
                        <a:pt x="1" y="224"/>
                      </a:lnTo>
                      <a:lnTo>
                        <a:pt x="1" y="224"/>
                      </a:lnTo>
                      <a:lnTo>
                        <a:pt x="0" y="225"/>
                      </a:lnTo>
                      <a:lnTo>
                        <a:pt x="0" y="227"/>
                      </a:lnTo>
                      <a:lnTo>
                        <a:pt x="2" y="230"/>
                      </a:lnTo>
                      <a:lnTo>
                        <a:pt x="3" y="231"/>
                      </a:lnTo>
                      <a:lnTo>
                        <a:pt x="5" y="232"/>
                      </a:lnTo>
                      <a:lnTo>
                        <a:pt x="6" y="231"/>
                      </a:lnTo>
                      <a:lnTo>
                        <a:pt x="8" y="230"/>
                      </a:lnTo>
                      <a:lnTo>
                        <a:pt x="8" y="230"/>
                      </a:lnTo>
                      <a:lnTo>
                        <a:pt x="21" y="215"/>
                      </a:lnTo>
                      <a:lnTo>
                        <a:pt x="35" y="200"/>
                      </a:lnTo>
                      <a:lnTo>
                        <a:pt x="50" y="187"/>
                      </a:lnTo>
                      <a:lnTo>
                        <a:pt x="66" y="174"/>
                      </a:lnTo>
                      <a:lnTo>
                        <a:pt x="98" y="148"/>
                      </a:lnTo>
                      <a:lnTo>
                        <a:pt x="129" y="122"/>
                      </a:lnTo>
                      <a:lnTo>
                        <a:pt x="129" y="122"/>
                      </a:lnTo>
                      <a:lnTo>
                        <a:pt x="144" y="107"/>
                      </a:lnTo>
                      <a:lnTo>
                        <a:pt x="158" y="93"/>
                      </a:lnTo>
                      <a:lnTo>
                        <a:pt x="170" y="77"/>
                      </a:lnTo>
                      <a:lnTo>
                        <a:pt x="181" y="61"/>
                      </a:lnTo>
                      <a:lnTo>
                        <a:pt x="181" y="61"/>
                      </a:lnTo>
                      <a:lnTo>
                        <a:pt x="189" y="51"/>
                      </a:lnTo>
                      <a:lnTo>
                        <a:pt x="197" y="39"/>
                      </a:lnTo>
                      <a:lnTo>
                        <a:pt x="206" y="29"/>
                      </a:lnTo>
                      <a:lnTo>
                        <a:pt x="211" y="25"/>
                      </a:lnTo>
                      <a:lnTo>
                        <a:pt x="217" y="22"/>
                      </a:lnTo>
                      <a:lnTo>
                        <a:pt x="217" y="22"/>
                      </a:lnTo>
                      <a:lnTo>
                        <a:pt x="222" y="19"/>
                      </a:lnTo>
                      <a:lnTo>
                        <a:pt x="225" y="14"/>
                      </a:lnTo>
                      <a:lnTo>
                        <a:pt x="231" y="7"/>
                      </a:lnTo>
                      <a:lnTo>
                        <a:pt x="231" y="7"/>
                      </a:lnTo>
                      <a:lnTo>
                        <a:pt x="232" y="5"/>
                      </a:lnTo>
                      <a:lnTo>
                        <a:pt x="232" y="3"/>
                      </a:lnTo>
                      <a:lnTo>
                        <a:pt x="231" y="2"/>
                      </a:lnTo>
                      <a:lnTo>
                        <a:pt x="230" y="1"/>
                      </a:lnTo>
                      <a:lnTo>
                        <a:pt x="228" y="0"/>
                      </a:lnTo>
                      <a:lnTo>
                        <a:pt x="226" y="0"/>
                      </a:lnTo>
                      <a:lnTo>
                        <a:pt x="225" y="0"/>
                      </a:lnTo>
                      <a:lnTo>
                        <a:pt x="223" y="2"/>
                      </a:lnTo>
                      <a:lnTo>
                        <a:pt x="223" y="2"/>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5" name="Freeform 617"/>
                <p:cNvSpPr/>
                <p:nvPr/>
              </p:nvSpPr>
              <p:spPr bwMode="auto">
                <a:xfrm>
                  <a:off x="3157" y="8137"/>
                  <a:ext cx="146" cy="133"/>
                </a:xfrm>
                <a:custGeom>
                  <a:avLst/>
                  <a:gdLst/>
                  <a:ahLst/>
                  <a:cxnLst>
                    <a:cxn ang="0">
                      <a:pos x="185" y="4"/>
                    </a:cxn>
                    <a:cxn ang="0">
                      <a:pos x="180" y="15"/>
                    </a:cxn>
                    <a:cxn ang="0">
                      <a:pos x="172" y="26"/>
                    </a:cxn>
                    <a:cxn ang="0">
                      <a:pos x="152" y="46"/>
                    </a:cxn>
                    <a:cxn ang="0">
                      <a:pos x="141" y="60"/>
                    </a:cxn>
                    <a:cxn ang="0">
                      <a:pos x="116" y="85"/>
                    </a:cxn>
                    <a:cxn ang="0">
                      <a:pos x="102" y="96"/>
                    </a:cxn>
                    <a:cxn ang="0">
                      <a:pos x="76" y="122"/>
                    </a:cxn>
                    <a:cxn ang="0">
                      <a:pos x="49" y="149"/>
                    </a:cxn>
                    <a:cxn ang="0">
                      <a:pos x="36" y="160"/>
                    </a:cxn>
                    <a:cxn ang="0">
                      <a:pos x="13" y="181"/>
                    </a:cxn>
                    <a:cxn ang="0">
                      <a:pos x="1" y="191"/>
                    </a:cxn>
                    <a:cxn ang="0">
                      <a:pos x="0" y="197"/>
                    </a:cxn>
                    <a:cxn ang="0">
                      <a:pos x="4" y="199"/>
                    </a:cxn>
                    <a:cxn ang="0">
                      <a:pos x="5" y="199"/>
                    </a:cxn>
                    <a:cxn ang="0">
                      <a:pos x="15" y="194"/>
                    </a:cxn>
                    <a:cxn ang="0">
                      <a:pos x="17" y="193"/>
                    </a:cxn>
                    <a:cxn ang="0">
                      <a:pos x="18" y="190"/>
                    </a:cxn>
                    <a:cxn ang="0">
                      <a:pos x="18" y="188"/>
                    </a:cxn>
                    <a:cxn ang="0">
                      <a:pos x="55" y="156"/>
                    </a:cxn>
                    <a:cxn ang="0">
                      <a:pos x="70" y="142"/>
                    </a:cxn>
                    <a:cxn ang="0">
                      <a:pos x="99" y="112"/>
                    </a:cxn>
                    <a:cxn ang="0">
                      <a:pos x="115" y="98"/>
                    </a:cxn>
                    <a:cxn ang="0">
                      <a:pos x="142" y="73"/>
                    </a:cxn>
                    <a:cxn ang="0">
                      <a:pos x="164" y="45"/>
                    </a:cxn>
                    <a:cxn ang="0">
                      <a:pos x="169" y="40"/>
                    </a:cxn>
                    <a:cxn ang="0">
                      <a:pos x="182" y="27"/>
                    </a:cxn>
                    <a:cxn ang="0">
                      <a:pos x="189" y="18"/>
                    </a:cxn>
                    <a:cxn ang="0">
                      <a:pos x="193" y="6"/>
                    </a:cxn>
                    <a:cxn ang="0">
                      <a:pos x="193" y="4"/>
                    </a:cxn>
                    <a:cxn ang="0">
                      <a:pos x="190" y="1"/>
                    </a:cxn>
                    <a:cxn ang="0">
                      <a:pos x="187" y="1"/>
                    </a:cxn>
                    <a:cxn ang="0">
                      <a:pos x="185" y="4"/>
                    </a:cxn>
                  </a:cxnLst>
                  <a:rect l="0" t="0" r="r" b="b"/>
                  <a:pathLst>
                    <a:path w="193" h="199">
                      <a:moveTo>
                        <a:pt x="185" y="4"/>
                      </a:moveTo>
                      <a:lnTo>
                        <a:pt x="185" y="4"/>
                      </a:lnTo>
                      <a:lnTo>
                        <a:pt x="183" y="9"/>
                      </a:lnTo>
                      <a:lnTo>
                        <a:pt x="180" y="15"/>
                      </a:lnTo>
                      <a:lnTo>
                        <a:pt x="176" y="21"/>
                      </a:lnTo>
                      <a:lnTo>
                        <a:pt x="172" y="26"/>
                      </a:lnTo>
                      <a:lnTo>
                        <a:pt x="161" y="36"/>
                      </a:lnTo>
                      <a:lnTo>
                        <a:pt x="152" y="46"/>
                      </a:lnTo>
                      <a:lnTo>
                        <a:pt x="152" y="46"/>
                      </a:lnTo>
                      <a:lnTo>
                        <a:pt x="141" y="60"/>
                      </a:lnTo>
                      <a:lnTo>
                        <a:pt x="128" y="72"/>
                      </a:lnTo>
                      <a:lnTo>
                        <a:pt x="116" y="85"/>
                      </a:lnTo>
                      <a:lnTo>
                        <a:pt x="102" y="96"/>
                      </a:lnTo>
                      <a:lnTo>
                        <a:pt x="102" y="96"/>
                      </a:lnTo>
                      <a:lnTo>
                        <a:pt x="88" y="108"/>
                      </a:lnTo>
                      <a:lnTo>
                        <a:pt x="76" y="122"/>
                      </a:lnTo>
                      <a:lnTo>
                        <a:pt x="62" y="136"/>
                      </a:lnTo>
                      <a:lnTo>
                        <a:pt x="49" y="149"/>
                      </a:lnTo>
                      <a:lnTo>
                        <a:pt x="49" y="149"/>
                      </a:lnTo>
                      <a:lnTo>
                        <a:pt x="36" y="160"/>
                      </a:lnTo>
                      <a:lnTo>
                        <a:pt x="24" y="170"/>
                      </a:lnTo>
                      <a:lnTo>
                        <a:pt x="13" y="181"/>
                      </a:lnTo>
                      <a:lnTo>
                        <a:pt x="1" y="191"/>
                      </a:lnTo>
                      <a:lnTo>
                        <a:pt x="1" y="191"/>
                      </a:lnTo>
                      <a:lnTo>
                        <a:pt x="0" y="194"/>
                      </a:lnTo>
                      <a:lnTo>
                        <a:pt x="0" y="197"/>
                      </a:lnTo>
                      <a:lnTo>
                        <a:pt x="2" y="199"/>
                      </a:lnTo>
                      <a:lnTo>
                        <a:pt x="4" y="199"/>
                      </a:lnTo>
                      <a:lnTo>
                        <a:pt x="5" y="199"/>
                      </a:lnTo>
                      <a:lnTo>
                        <a:pt x="5" y="199"/>
                      </a:lnTo>
                      <a:lnTo>
                        <a:pt x="11" y="197"/>
                      </a:lnTo>
                      <a:lnTo>
                        <a:pt x="15" y="194"/>
                      </a:lnTo>
                      <a:lnTo>
                        <a:pt x="15" y="194"/>
                      </a:lnTo>
                      <a:lnTo>
                        <a:pt x="17" y="193"/>
                      </a:lnTo>
                      <a:lnTo>
                        <a:pt x="18" y="192"/>
                      </a:lnTo>
                      <a:lnTo>
                        <a:pt x="18" y="190"/>
                      </a:lnTo>
                      <a:lnTo>
                        <a:pt x="18" y="188"/>
                      </a:lnTo>
                      <a:lnTo>
                        <a:pt x="18" y="188"/>
                      </a:lnTo>
                      <a:lnTo>
                        <a:pt x="36" y="172"/>
                      </a:lnTo>
                      <a:lnTo>
                        <a:pt x="55" y="156"/>
                      </a:lnTo>
                      <a:lnTo>
                        <a:pt x="55" y="156"/>
                      </a:lnTo>
                      <a:lnTo>
                        <a:pt x="70" y="142"/>
                      </a:lnTo>
                      <a:lnTo>
                        <a:pt x="85" y="126"/>
                      </a:lnTo>
                      <a:lnTo>
                        <a:pt x="99" y="112"/>
                      </a:lnTo>
                      <a:lnTo>
                        <a:pt x="115" y="98"/>
                      </a:lnTo>
                      <a:lnTo>
                        <a:pt x="115" y="98"/>
                      </a:lnTo>
                      <a:lnTo>
                        <a:pt x="128" y="86"/>
                      </a:lnTo>
                      <a:lnTo>
                        <a:pt x="142" y="73"/>
                      </a:lnTo>
                      <a:lnTo>
                        <a:pt x="154" y="60"/>
                      </a:lnTo>
                      <a:lnTo>
                        <a:pt x="164" y="45"/>
                      </a:lnTo>
                      <a:lnTo>
                        <a:pt x="164" y="45"/>
                      </a:lnTo>
                      <a:lnTo>
                        <a:pt x="169" y="40"/>
                      </a:lnTo>
                      <a:lnTo>
                        <a:pt x="173" y="36"/>
                      </a:lnTo>
                      <a:lnTo>
                        <a:pt x="182" y="27"/>
                      </a:lnTo>
                      <a:lnTo>
                        <a:pt x="186" y="23"/>
                      </a:lnTo>
                      <a:lnTo>
                        <a:pt x="189" y="18"/>
                      </a:lnTo>
                      <a:lnTo>
                        <a:pt x="192" y="12"/>
                      </a:lnTo>
                      <a:lnTo>
                        <a:pt x="193" y="6"/>
                      </a:lnTo>
                      <a:lnTo>
                        <a:pt x="193" y="6"/>
                      </a:lnTo>
                      <a:lnTo>
                        <a:pt x="193" y="4"/>
                      </a:lnTo>
                      <a:lnTo>
                        <a:pt x="193" y="3"/>
                      </a:lnTo>
                      <a:lnTo>
                        <a:pt x="190" y="1"/>
                      </a:lnTo>
                      <a:lnTo>
                        <a:pt x="188" y="0"/>
                      </a:lnTo>
                      <a:lnTo>
                        <a:pt x="187" y="1"/>
                      </a:lnTo>
                      <a:lnTo>
                        <a:pt x="185" y="2"/>
                      </a:lnTo>
                      <a:lnTo>
                        <a:pt x="185" y="4"/>
                      </a:lnTo>
                      <a:lnTo>
                        <a:pt x="185" y="4"/>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6" name="Freeform 618"/>
                <p:cNvSpPr/>
                <p:nvPr/>
              </p:nvSpPr>
              <p:spPr bwMode="auto">
                <a:xfrm>
                  <a:off x="3206" y="8185"/>
                  <a:ext cx="103" cy="103"/>
                </a:xfrm>
                <a:custGeom>
                  <a:avLst/>
                  <a:gdLst/>
                  <a:ahLst/>
                  <a:cxnLst>
                    <a:cxn ang="0">
                      <a:pos x="128" y="4"/>
                    </a:cxn>
                    <a:cxn ang="0">
                      <a:pos x="128" y="4"/>
                    </a:cxn>
                    <a:cxn ang="0">
                      <a:pos x="126" y="10"/>
                    </a:cxn>
                    <a:cxn ang="0">
                      <a:pos x="122" y="14"/>
                    </a:cxn>
                    <a:cxn ang="0">
                      <a:pos x="114" y="24"/>
                    </a:cxn>
                    <a:cxn ang="0">
                      <a:pos x="104" y="33"/>
                    </a:cxn>
                    <a:cxn ang="0">
                      <a:pos x="95" y="42"/>
                    </a:cxn>
                    <a:cxn ang="0">
                      <a:pos x="95" y="42"/>
                    </a:cxn>
                    <a:cxn ang="0">
                      <a:pos x="78" y="62"/>
                    </a:cxn>
                    <a:cxn ang="0">
                      <a:pos x="59" y="83"/>
                    </a:cxn>
                    <a:cxn ang="0">
                      <a:pos x="59" y="83"/>
                    </a:cxn>
                    <a:cxn ang="0">
                      <a:pos x="50" y="94"/>
                    </a:cxn>
                    <a:cxn ang="0">
                      <a:pos x="42" y="106"/>
                    </a:cxn>
                    <a:cxn ang="0">
                      <a:pos x="32" y="116"/>
                    </a:cxn>
                    <a:cxn ang="0">
                      <a:pos x="27" y="121"/>
                    </a:cxn>
                    <a:cxn ang="0">
                      <a:pos x="22" y="126"/>
                    </a:cxn>
                    <a:cxn ang="0">
                      <a:pos x="22" y="126"/>
                    </a:cxn>
                    <a:cxn ang="0">
                      <a:pos x="16" y="131"/>
                    </a:cxn>
                    <a:cxn ang="0">
                      <a:pos x="10" y="137"/>
                    </a:cxn>
                    <a:cxn ang="0">
                      <a:pos x="4" y="143"/>
                    </a:cxn>
                    <a:cxn ang="0">
                      <a:pos x="0" y="150"/>
                    </a:cxn>
                    <a:cxn ang="0">
                      <a:pos x="0" y="150"/>
                    </a:cxn>
                    <a:cxn ang="0">
                      <a:pos x="0" y="152"/>
                    </a:cxn>
                    <a:cxn ang="0">
                      <a:pos x="0" y="154"/>
                    </a:cxn>
                    <a:cxn ang="0">
                      <a:pos x="2" y="156"/>
                    </a:cxn>
                    <a:cxn ang="0">
                      <a:pos x="4" y="157"/>
                    </a:cxn>
                    <a:cxn ang="0">
                      <a:pos x="7" y="157"/>
                    </a:cxn>
                    <a:cxn ang="0">
                      <a:pos x="8" y="156"/>
                    </a:cxn>
                    <a:cxn ang="0">
                      <a:pos x="9" y="154"/>
                    </a:cxn>
                    <a:cxn ang="0">
                      <a:pos x="9" y="154"/>
                    </a:cxn>
                    <a:cxn ang="0">
                      <a:pos x="12" y="150"/>
                    </a:cxn>
                    <a:cxn ang="0">
                      <a:pos x="15" y="145"/>
                    </a:cxn>
                    <a:cxn ang="0">
                      <a:pos x="23" y="137"/>
                    </a:cxn>
                    <a:cxn ang="0">
                      <a:pos x="42" y="122"/>
                    </a:cxn>
                    <a:cxn ang="0">
                      <a:pos x="42" y="122"/>
                    </a:cxn>
                    <a:cxn ang="0">
                      <a:pos x="44" y="119"/>
                    </a:cxn>
                    <a:cxn ang="0">
                      <a:pos x="47" y="115"/>
                    </a:cxn>
                    <a:cxn ang="0">
                      <a:pos x="51" y="108"/>
                    </a:cxn>
                    <a:cxn ang="0">
                      <a:pos x="51" y="108"/>
                    </a:cxn>
                    <a:cxn ang="0">
                      <a:pos x="63" y="92"/>
                    </a:cxn>
                    <a:cxn ang="0">
                      <a:pos x="77" y="78"/>
                    </a:cxn>
                    <a:cxn ang="0">
                      <a:pos x="77" y="78"/>
                    </a:cxn>
                    <a:cxn ang="0">
                      <a:pos x="94" y="58"/>
                    </a:cxn>
                    <a:cxn ang="0">
                      <a:pos x="113" y="37"/>
                    </a:cxn>
                    <a:cxn ang="0">
                      <a:pos x="113" y="37"/>
                    </a:cxn>
                    <a:cxn ang="0">
                      <a:pos x="126" y="23"/>
                    </a:cxn>
                    <a:cxn ang="0">
                      <a:pos x="133" y="16"/>
                    </a:cxn>
                    <a:cxn ang="0">
                      <a:pos x="136" y="12"/>
                    </a:cxn>
                    <a:cxn ang="0">
                      <a:pos x="138" y="6"/>
                    </a:cxn>
                    <a:cxn ang="0">
                      <a:pos x="138" y="6"/>
                    </a:cxn>
                    <a:cxn ang="0">
                      <a:pos x="138" y="4"/>
                    </a:cxn>
                    <a:cxn ang="0">
                      <a:pos x="137" y="3"/>
                    </a:cxn>
                    <a:cxn ang="0">
                      <a:pos x="136" y="1"/>
                    </a:cxn>
                    <a:cxn ang="0">
                      <a:pos x="134" y="1"/>
                    </a:cxn>
                    <a:cxn ang="0">
                      <a:pos x="133" y="0"/>
                    </a:cxn>
                    <a:cxn ang="0">
                      <a:pos x="130" y="1"/>
                    </a:cxn>
                    <a:cxn ang="0">
                      <a:pos x="129" y="2"/>
                    </a:cxn>
                    <a:cxn ang="0">
                      <a:pos x="128" y="4"/>
                    </a:cxn>
                    <a:cxn ang="0">
                      <a:pos x="128" y="4"/>
                    </a:cxn>
                  </a:cxnLst>
                  <a:rect l="0" t="0" r="r" b="b"/>
                  <a:pathLst>
                    <a:path w="138" h="157">
                      <a:moveTo>
                        <a:pt x="128" y="4"/>
                      </a:moveTo>
                      <a:lnTo>
                        <a:pt x="128" y="4"/>
                      </a:lnTo>
                      <a:lnTo>
                        <a:pt x="126" y="10"/>
                      </a:lnTo>
                      <a:lnTo>
                        <a:pt x="122" y="14"/>
                      </a:lnTo>
                      <a:lnTo>
                        <a:pt x="114" y="24"/>
                      </a:lnTo>
                      <a:lnTo>
                        <a:pt x="104" y="33"/>
                      </a:lnTo>
                      <a:lnTo>
                        <a:pt x="95" y="42"/>
                      </a:lnTo>
                      <a:lnTo>
                        <a:pt x="95" y="42"/>
                      </a:lnTo>
                      <a:lnTo>
                        <a:pt x="78" y="62"/>
                      </a:lnTo>
                      <a:lnTo>
                        <a:pt x="59" y="83"/>
                      </a:lnTo>
                      <a:lnTo>
                        <a:pt x="59" y="83"/>
                      </a:lnTo>
                      <a:lnTo>
                        <a:pt x="50" y="94"/>
                      </a:lnTo>
                      <a:lnTo>
                        <a:pt x="42" y="106"/>
                      </a:lnTo>
                      <a:lnTo>
                        <a:pt x="32" y="116"/>
                      </a:lnTo>
                      <a:lnTo>
                        <a:pt x="27" y="121"/>
                      </a:lnTo>
                      <a:lnTo>
                        <a:pt x="22" y="126"/>
                      </a:lnTo>
                      <a:lnTo>
                        <a:pt x="22" y="126"/>
                      </a:lnTo>
                      <a:lnTo>
                        <a:pt x="16" y="131"/>
                      </a:lnTo>
                      <a:lnTo>
                        <a:pt x="10" y="137"/>
                      </a:lnTo>
                      <a:lnTo>
                        <a:pt x="4" y="143"/>
                      </a:lnTo>
                      <a:lnTo>
                        <a:pt x="0" y="150"/>
                      </a:lnTo>
                      <a:lnTo>
                        <a:pt x="0" y="150"/>
                      </a:lnTo>
                      <a:lnTo>
                        <a:pt x="0" y="152"/>
                      </a:lnTo>
                      <a:lnTo>
                        <a:pt x="0" y="154"/>
                      </a:lnTo>
                      <a:lnTo>
                        <a:pt x="2" y="156"/>
                      </a:lnTo>
                      <a:lnTo>
                        <a:pt x="4" y="157"/>
                      </a:lnTo>
                      <a:lnTo>
                        <a:pt x="7" y="157"/>
                      </a:lnTo>
                      <a:lnTo>
                        <a:pt x="8" y="156"/>
                      </a:lnTo>
                      <a:lnTo>
                        <a:pt x="9" y="154"/>
                      </a:lnTo>
                      <a:lnTo>
                        <a:pt x="9" y="154"/>
                      </a:lnTo>
                      <a:lnTo>
                        <a:pt x="12" y="150"/>
                      </a:lnTo>
                      <a:lnTo>
                        <a:pt x="15" y="145"/>
                      </a:lnTo>
                      <a:lnTo>
                        <a:pt x="23" y="137"/>
                      </a:lnTo>
                      <a:lnTo>
                        <a:pt x="42" y="122"/>
                      </a:lnTo>
                      <a:lnTo>
                        <a:pt x="42" y="122"/>
                      </a:lnTo>
                      <a:lnTo>
                        <a:pt x="44" y="119"/>
                      </a:lnTo>
                      <a:lnTo>
                        <a:pt x="47" y="115"/>
                      </a:lnTo>
                      <a:lnTo>
                        <a:pt x="51" y="108"/>
                      </a:lnTo>
                      <a:lnTo>
                        <a:pt x="51" y="108"/>
                      </a:lnTo>
                      <a:lnTo>
                        <a:pt x="63" y="92"/>
                      </a:lnTo>
                      <a:lnTo>
                        <a:pt x="77" y="78"/>
                      </a:lnTo>
                      <a:lnTo>
                        <a:pt x="77" y="78"/>
                      </a:lnTo>
                      <a:lnTo>
                        <a:pt x="94" y="58"/>
                      </a:lnTo>
                      <a:lnTo>
                        <a:pt x="113" y="37"/>
                      </a:lnTo>
                      <a:lnTo>
                        <a:pt x="113" y="37"/>
                      </a:lnTo>
                      <a:lnTo>
                        <a:pt x="126" y="23"/>
                      </a:lnTo>
                      <a:lnTo>
                        <a:pt x="133" y="16"/>
                      </a:lnTo>
                      <a:lnTo>
                        <a:pt x="136" y="12"/>
                      </a:lnTo>
                      <a:lnTo>
                        <a:pt x="138" y="6"/>
                      </a:lnTo>
                      <a:lnTo>
                        <a:pt x="138" y="6"/>
                      </a:lnTo>
                      <a:lnTo>
                        <a:pt x="138" y="4"/>
                      </a:lnTo>
                      <a:lnTo>
                        <a:pt x="137" y="3"/>
                      </a:lnTo>
                      <a:lnTo>
                        <a:pt x="136" y="1"/>
                      </a:lnTo>
                      <a:lnTo>
                        <a:pt x="134" y="1"/>
                      </a:lnTo>
                      <a:lnTo>
                        <a:pt x="133" y="0"/>
                      </a:lnTo>
                      <a:lnTo>
                        <a:pt x="130" y="1"/>
                      </a:lnTo>
                      <a:lnTo>
                        <a:pt x="129" y="2"/>
                      </a:lnTo>
                      <a:lnTo>
                        <a:pt x="128" y="4"/>
                      </a:lnTo>
                      <a:lnTo>
                        <a:pt x="128" y="4"/>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7" name="Freeform 619"/>
                <p:cNvSpPr/>
                <p:nvPr/>
              </p:nvSpPr>
              <p:spPr bwMode="auto">
                <a:xfrm>
                  <a:off x="3249" y="8227"/>
                  <a:ext cx="79" cy="78"/>
                </a:xfrm>
                <a:custGeom>
                  <a:avLst/>
                  <a:gdLst/>
                  <a:ahLst/>
                  <a:cxnLst>
                    <a:cxn ang="0">
                      <a:pos x="96" y="1"/>
                    </a:cxn>
                    <a:cxn ang="0">
                      <a:pos x="96" y="1"/>
                    </a:cxn>
                    <a:cxn ang="0">
                      <a:pos x="70" y="27"/>
                    </a:cxn>
                    <a:cxn ang="0">
                      <a:pos x="44" y="53"/>
                    </a:cxn>
                    <a:cxn ang="0">
                      <a:pos x="31" y="66"/>
                    </a:cxn>
                    <a:cxn ang="0">
                      <a:pos x="19" y="81"/>
                    </a:cxn>
                    <a:cxn ang="0">
                      <a:pos x="8" y="95"/>
                    </a:cxn>
                    <a:cxn ang="0">
                      <a:pos x="0" y="112"/>
                    </a:cxn>
                    <a:cxn ang="0">
                      <a:pos x="0" y="112"/>
                    </a:cxn>
                    <a:cxn ang="0">
                      <a:pos x="0" y="114"/>
                    </a:cxn>
                    <a:cxn ang="0">
                      <a:pos x="0" y="116"/>
                    </a:cxn>
                    <a:cxn ang="0">
                      <a:pos x="3" y="118"/>
                    </a:cxn>
                    <a:cxn ang="0">
                      <a:pos x="4" y="119"/>
                    </a:cxn>
                    <a:cxn ang="0">
                      <a:pos x="6" y="119"/>
                    </a:cxn>
                    <a:cxn ang="0">
                      <a:pos x="7" y="118"/>
                    </a:cxn>
                    <a:cxn ang="0">
                      <a:pos x="8" y="116"/>
                    </a:cxn>
                    <a:cxn ang="0">
                      <a:pos x="8" y="116"/>
                    </a:cxn>
                    <a:cxn ang="0">
                      <a:pos x="17" y="100"/>
                    </a:cxn>
                    <a:cxn ang="0">
                      <a:pos x="27" y="86"/>
                    </a:cxn>
                    <a:cxn ang="0">
                      <a:pos x="38" y="72"/>
                    </a:cxn>
                    <a:cxn ang="0">
                      <a:pos x="51" y="58"/>
                    </a:cxn>
                    <a:cxn ang="0">
                      <a:pos x="77" y="33"/>
                    </a:cxn>
                    <a:cxn ang="0">
                      <a:pos x="102" y="9"/>
                    </a:cxn>
                    <a:cxn ang="0">
                      <a:pos x="102" y="9"/>
                    </a:cxn>
                    <a:cxn ang="0">
                      <a:pos x="103" y="6"/>
                    </a:cxn>
                    <a:cxn ang="0">
                      <a:pos x="104" y="4"/>
                    </a:cxn>
                    <a:cxn ang="0">
                      <a:pos x="103" y="3"/>
                    </a:cxn>
                    <a:cxn ang="0">
                      <a:pos x="102" y="1"/>
                    </a:cxn>
                    <a:cxn ang="0">
                      <a:pos x="101" y="0"/>
                    </a:cxn>
                    <a:cxn ang="0">
                      <a:pos x="99" y="0"/>
                    </a:cxn>
                    <a:cxn ang="0">
                      <a:pos x="98" y="0"/>
                    </a:cxn>
                    <a:cxn ang="0">
                      <a:pos x="96" y="1"/>
                    </a:cxn>
                    <a:cxn ang="0">
                      <a:pos x="96" y="1"/>
                    </a:cxn>
                  </a:cxnLst>
                  <a:rect l="0" t="0" r="r" b="b"/>
                  <a:pathLst>
                    <a:path w="104" h="119">
                      <a:moveTo>
                        <a:pt x="96" y="1"/>
                      </a:moveTo>
                      <a:lnTo>
                        <a:pt x="96" y="1"/>
                      </a:lnTo>
                      <a:lnTo>
                        <a:pt x="70" y="27"/>
                      </a:lnTo>
                      <a:lnTo>
                        <a:pt x="44" y="53"/>
                      </a:lnTo>
                      <a:lnTo>
                        <a:pt x="31" y="66"/>
                      </a:lnTo>
                      <a:lnTo>
                        <a:pt x="19" y="81"/>
                      </a:lnTo>
                      <a:lnTo>
                        <a:pt x="8" y="95"/>
                      </a:lnTo>
                      <a:lnTo>
                        <a:pt x="0" y="112"/>
                      </a:lnTo>
                      <a:lnTo>
                        <a:pt x="0" y="112"/>
                      </a:lnTo>
                      <a:lnTo>
                        <a:pt x="0" y="114"/>
                      </a:lnTo>
                      <a:lnTo>
                        <a:pt x="0" y="116"/>
                      </a:lnTo>
                      <a:lnTo>
                        <a:pt x="3" y="118"/>
                      </a:lnTo>
                      <a:lnTo>
                        <a:pt x="4" y="119"/>
                      </a:lnTo>
                      <a:lnTo>
                        <a:pt x="6" y="119"/>
                      </a:lnTo>
                      <a:lnTo>
                        <a:pt x="7" y="118"/>
                      </a:lnTo>
                      <a:lnTo>
                        <a:pt x="8" y="116"/>
                      </a:lnTo>
                      <a:lnTo>
                        <a:pt x="8" y="116"/>
                      </a:lnTo>
                      <a:lnTo>
                        <a:pt x="17" y="100"/>
                      </a:lnTo>
                      <a:lnTo>
                        <a:pt x="27" y="86"/>
                      </a:lnTo>
                      <a:lnTo>
                        <a:pt x="38" y="72"/>
                      </a:lnTo>
                      <a:lnTo>
                        <a:pt x="51" y="58"/>
                      </a:lnTo>
                      <a:lnTo>
                        <a:pt x="77" y="33"/>
                      </a:lnTo>
                      <a:lnTo>
                        <a:pt x="102" y="9"/>
                      </a:lnTo>
                      <a:lnTo>
                        <a:pt x="102" y="9"/>
                      </a:lnTo>
                      <a:lnTo>
                        <a:pt x="103" y="6"/>
                      </a:lnTo>
                      <a:lnTo>
                        <a:pt x="104" y="4"/>
                      </a:lnTo>
                      <a:lnTo>
                        <a:pt x="103" y="3"/>
                      </a:lnTo>
                      <a:lnTo>
                        <a:pt x="102" y="1"/>
                      </a:lnTo>
                      <a:lnTo>
                        <a:pt x="101" y="0"/>
                      </a:lnTo>
                      <a:lnTo>
                        <a:pt x="99" y="0"/>
                      </a:lnTo>
                      <a:lnTo>
                        <a:pt x="98" y="0"/>
                      </a:lnTo>
                      <a:lnTo>
                        <a:pt x="96" y="1"/>
                      </a:lnTo>
                      <a:lnTo>
                        <a:pt x="96"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8" name="Freeform 620"/>
                <p:cNvSpPr/>
                <p:nvPr/>
              </p:nvSpPr>
              <p:spPr bwMode="auto">
                <a:xfrm>
                  <a:off x="3382" y="7708"/>
                  <a:ext cx="119" cy="113"/>
                </a:xfrm>
                <a:custGeom>
                  <a:avLst/>
                  <a:gdLst/>
                  <a:ahLst/>
                  <a:cxnLst>
                    <a:cxn ang="0">
                      <a:pos x="154" y="1"/>
                    </a:cxn>
                    <a:cxn ang="0">
                      <a:pos x="154" y="1"/>
                    </a:cxn>
                    <a:cxn ang="0">
                      <a:pos x="142" y="10"/>
                    </a:cxn>
                    <a:cxn ang="0">
                      <a:pos x="132" y="18"/>
                    </a:cxn>
                    <a:cxn ang="0">
                      <a:pos x="112" y="36"/>
                    </a:cxn>
                    <a:cxn ang="0">
                      <a:pos x="93" y="56"/>
                    </a:cxn>
                    <a:cxn ang="0">
                      <a:pos x="75" y="76"/>
                    </a:cxn>
                    <a:cxn ang="0">
                      <a:pos x="75" y="76"/>
                    </a:cxn>
                    <a:cxn ang="0">
                      <a:pos x="52" y="100"/>
                    </a:cxn>
                    <a:cxn ang="0">
                      <a:pos x="29" y="125"/>
                    </a:cxn>
                    <a:cxn ang="0">
                      <a:pos x="29" y="125"/>
                    </a:cxn>
                    <a:cxn ang="0">
                      <a:pos x="20" y="135"/>
                    </a:cxn>
                    <a:cxn ang="0">
                      <a:pos x="12" y="144"/>
                    </a:cxn>
                    <a:cxn ang="0">
                      <a:pos x="6" y="153"/>
                    </a:cxn>
                    <a:cxn ang="0">
                      <a:pos x="0" y="165"/>
                    </a:cxn>
                    <a:cxn ang="0">
                      <a:pos x="0" y="165"/>
                    </a:cxn>
                    <a:cxn ang="0">
                      <a:pos x="0" y="167"/>
                    </a:cxn>
                    <a:cxn ang="0">
                      <a:pos x="0" y="170"/>
                    </a:cxn>
                    <a:cxn ang="0">
                      <a:pos x="2" y="171"/>
                    </a:cxn>
                    <a:cxn ang="0">
                      <a:pos x="4" y="172"/>
                    </a:cxn>
                    <a:cxn ang="0">
                      <a:pos x="4" y="172"/>
                    </a:cxn>
                    <a:cxn ang="0">
                      <a:pos x="9" y="172"/>
                    </a:cxn>
                    <a:cxn ang="0">
                      <a:pos x="13" y="171"/>
                    </a:cxn>
                    <a:cxn ang="0">
                      <a:pos x="16" y="168"/>
                    </a:cxn>
                    <a:cxn ang="0">
                      <a:pos x="18" y="163"/>
                    </a:cxn>
                    <a:cxn ang="0">
                      <a:pos x="18" y="163"/>
                    </a:cxn>
                    <a:cxn ang="0">
                      <a:pos x="18" y="161"/>
                    </a:cxn>
                    <a:cxn ang="0">
                      <a:pos x="17" y="159"/>
                    </a:cxn>
                    <a:cxn ang="0">
                      <a:pos x="16" y="158"/>
                    </a:cxn>
                    <a:cxn ang="0">
                      <a:pos x="14" y="157"/>
                    </a:cxn>
                    <a:cxn ang="0">
                      <a:pos x="14" y="157"/>
                    </a:cxn>
                    <a:cxn ang="0">
                      <a:pos x="20" y="148"/>
                    </a:cxn>
                    <a:cxn ang="0">
                      <a:pos x="28" y="139"/>
                    </a:cxn>
                    <a:cxn ang="0">
                      <a:pos x="43" y="121"/>
                    </a:cxn>
                    <a:cxn ang="0">
                      <a:pos x="60" y="105"/>
                    </a:cxn>
                    <a:cxn ang="0">
                      <a:pos x="75" y="89"/>
                    </a:cxn>
                    <a:cxn ang="0">
                      <a:pos x="75" y="89"/>
                    </a:cxn>
                    <a:cxn ang="0">
                      <a:pos x="95" y="67"/>
                    </a:cxn>
                    <a:cxn ang="0">
                      <a:pos x="114" y="47"/>
                    </a:cxn>
                    <a:cxn ang="0">
                      <a:pos x="125" y="36"/>
                    </a:cxn>
                    <a:cxn ang="0">
                      <a:pos x="135" y="27"/>
                    </a:cxn>
                    <a:cxn ang="0">
                      <a:pos x="146" y="18"/>
                    </a:cxn>
                    <a:cxn ang="0">
                      <a:pos x="158" y="10"/>
                    </a:cxn>
                    <a:cxn ang="0">
                      <a:pos x="158" y="10"/>
                    </a:cxn>
                    <a:cxn ang="0">
                      <a:pos x="160" y="9"/>
                    </a:cxn>
                    <a:cxn ang="0">
                      <a:pos x="160" y="6"/>
                    </a:cxn>
                    <a:cxn ang="0">
                      <a:pos x="160" y="4"/>
                    </a:cxn>
                    <a:cxn ang="0">
                      <a:pos x="160" y="3"/>
                    </a:cxn>
                    <a:cxn ang="0">
                      <a:pos x="159" y="1"/>
                    </a:cxn>
                    <a:cxn ang="0">
                      <a:pos x="157" y="1"/>
                    </a:cxn>
                    <a:cxn ang="0">
                      <a:pos x="156" y="0"/>
                    </a:cxn>
                    <a:cxn ang="0">
                      <a:pos x="154" y="1"/>
                    </a:cxn>
                    <a:cxn ang="0">
                      <a:pos x="154" y="1"/>
                    </a:cxn>
                  </a:cxnLst>
                  <a:rect l="0" t="0" r="r" b="b"/>
                  <a:pathLst>
                    <a:path w="160" h="172">
                      <a:moveTo>
                        <a:pt x="154" y="1"/>
                      </a:moveTo>
                      <a:lnTo>
                        <a:pt x="154" y="1"/>
                      </a:lnTo>
                      <a:lnTo>
                        <a:pt x="142" y="10"/>
                      </a:lnTo>
                      <a:lnTo>
                        <a:pt x="132" y="18"/>
                      </a:lnTo>
                      <a:lnTo>
                        <a:pt x="112" y="36"/>
                      </a:lnTo>
                      <a:lnTo>
                        <a:pt x="93" y="56"/>
                      </a:lnTo>
                      <a:lnTo>
                        <a:pt x="75" y="76"/>
                      </a:lnTo>
                      <a:lnTo>
                        <a:pt x="75" y="76"/>
                      </a:lnTo>
                      <a:lnTo>
                        <a:pt x="52" y="100"/>
                      </a:lnTo>
                      <a:lnTo>
                        <a:pt x="29" y="125"/>
                      </a:lnTo>
                      <a:lnTo>
                        <a:pt x="29" y="125"/>
                      </a:lnTo>
                      <a:lnTo>
                        <a:pt x="20" y="135"/>
                      </a:lnTo>
                      <a:lnTo>
                        <a:pt x="12" y="144"/>
                      </a:lnTo>
                      <a:lnTo>
                        <a:pt x="6" y="153"/>
                      </a:lnTo>
                      <a:lnTo>
                        <a:pt x="0" y="165"/>
                      </a:lnTo>
                      <a:lnTo>
                        <a:pt x="0" y="165"/>
                      </a:lnTo>
                      <a:lnTo>
                        <a:pt x="0" y="167"/>
                      </a:lnTo>
                      <a:lnTo>
                        <a:pt x="0" y="170"/>
                      </a:lnTo>
                      <a:lnTo>
                        <a:pt x="2" y="171"/>
                      </a:lnTo>
                      <a:lnTo>
                        <a:pt x="4" y="172"/>
                      </a:lnTo>
                      <a:lnTo>
                        <a:pt x="4" y="172"/>
                      </a:lnTo>
                      <a:lnTo>
                        <a:pt x="9" y="172"/>
                      </a:lnTo>
                      <a:lnTo>
                        <a:pt x="13" y="171"/>
                      </a:lnTo>
                      <a:lnTo>
                        <a:pt x="16" y="168"/>
                      </a:lnTo>
                      <a:lnTo>
                        <a:pt x="18" y="163"/>
                      </a:lnTo>
                      <a:lnTo>
                        <a:pt x="18" y="163"/>
                      </a:lnTo>
                      <a:lnTo>
                        <a:pt x="18" y="161"/>
                      </a:lnTo>
                      <a:lnTo>
                        <a:pt x="17" y="159"/>
                      </a:lnTo>
                      <a:lnTo>
                        <a:pt x="16" y="158"/>
                      </a:lnTo>
                      <a:lnTo>
                        <a:pt x="14" y="157"/>
                      </a:lnTo>
                      <a:lnTo>
                        <a:pt x="14" y="157"/>
                      </a:lnTo>
                      <a:lnTo>
                        <a:pt x="20" y="148"/>
                      </a:lnTo>
                      <a:lnTo>
                        <a:pt x="28" y="139"/>
                      </a:lnTo>
                      <a:lnTo>
                        <a:pt x="43" y="121"/>
                      </a:lnTo>
                      <a:lnTo>
                        <a:pt x="60" y="105"/>
                      </a:lnTo>
                      <a:lnTo>
                        <a:pt x="75" y="89"/>
                      </a:lnTo>
                      <a:lnTo>
                        <a:pt x="75" y="89"/>
                      </a:lnTo>
                      <a:lnTo>
                        <a:pt x="95" y="67"/>
                      </a:lnTo>
                      <a:lnTo>
                        <a:pt x="114" y="47"/>
                      </a:lnTo>
                      <a:lnTo>
                        <a:pt x="125" y="36"/>
                      </a:lnTo>
                      <a:lnTo>
                        <a:pt x="135" y="27"/>
                      </a:lnTo>
                      <a:lnTo>
                        <a:pt x="146" y="18"/>
                      </a:lnTo>
                      <a:lnTo>
                        <a:pt x="158" y="10"/>
                      </a:lnTo>
                      <a:lnTo>
                        <a:pt x="158" y="10"/>
                      </a:lnTo>
                      <a:lnTo>
                        <a:pt x="160" y="9"/>
                      </a:lnTo>
                      <a:lnTo>
                        <a:pt x="160" y="6"/>
                      </a:lnTo>
                      <a:lnTo>
                        <a:pt x="160" y="4"/>
                      </a:lnTo>
                      <a:lnTo>
                        <a:pt x="160" y="3"/>
                      </a:lnTo>
                      <a:lnTo>
                        <a:pt x="159" y="1"/>
                      </a:lnTo>
                      <a:lnTo>
                        <a:pt x="157" y="1"/>
                      </a:lnTo>
                      <a:lnTo>
                        <a:pt x="156" y="0"/>
                      </a:lnTo>
                      <a:lnTo>
                        <a:pt x="154" y="1"/>
                      </a:lnTo>
                      <a:lnTo>
                        <a:pt x="154"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29" name="Freeform 621"/>
                <p:cNvSpPr/>
                <p:nvPr/>
              </p:nvSpPr>
              <p:spPr bwMode="auto">
                <a:xfrm>
                  <a:off x="3449" y="7704"/>
                  <a:ext cx="130" cy="111"/>
                </a:xfrm>
                <a:custGeom>
                  <a:avLst/>
                  <a:gdLst/>
                  <a:ahLst/>
                  <a:cxnLst>
                    <a:cxn ang="0">
                      <a:pos x="168" y="1"/>
                    </a:cxn>
                    <a:cxn ang="0">
                      <a:pos x="168" y="1"/>
                    </a:cxn>
                    <a:cxn ang="0">
                      <a:pos x="144" y="19"/>
                    </a:cxn>
                    <a:cxn ang="0">
                      <a:pos x="123" y="37"/>
                    </a:cxn>
                    <a:cxn ang="0">
                      <a:pos x="102" y="57"/>
                    </a:cxn>
                    <a:cxn ang="0">
                      <a:pos x="81" y="78"/>
                    </a:cxn>
                    <a:cxn ang="0">
                      <a:pos x="81" y="78"/>
                    </a:cxn>
                    <a:cxn ang="0">
                      <a:pos x="56" y="101"/>
                    </a:cxn>
                    <a:cxn ang="0">
                      <a:pos x="44" y="114"/>
                    </a:cxn>
                    <a:cxn ang="0">
                      <a:pos x="31" y="125"/>
                    </a:cxn>
                    <a:cxn ang="0">
                      <a:pos x="31" y="125"/>
                    </a:cxn>
                    <a:cxn ang="0">
                      <a:pos x="21" y="132"/>
                    </a:cxn>
                    <a:cxn ang="0">
                      <a:pos x="13" y="140"/>
                    </a:cxn>
                    <a:cxn ang="0">
                      <a:pos x="6" y="149"/>
                    </a:cxn>
                    <a:cxn ang="0">
                      <a:pos x="3" y="154"/>
                    </a:cxn>
                    <a:cxn ang="0">
                      <a:pos x="0" y="159"/>
                    </a:cxn>
                    <a:cxn ang="0">
                      <a:pos x="0" y="159"/>
                    </a:cxn>
                    <a:cxn ang="0">
                      <a:pos x="0" y="160"/>
                    </a:cxn>
                    <a:cxn ang="0">
                      <a:pos x="0" y="162"/>
                    </a:cxn>
                    <a:cxn ang="0">
                      <a:pos x="2" y="165"/>
                    </a:cxn>
                    <a:cxn ang="0">
                      <a:pos x="5" y="166"/>
                    </a:cxn>
                    <a:cxn ang="0">
                      <a:pos x="6" y="165"/>
                    </a:cxn>
                    <a:cxn ang="0">
                      <a:pos x="8" y="164"/>
                    </a:cxn>
                    <a:cxn ang="0">
                      <a:pos x="12" y="160"/>
                    </a:cxn>
                    <a:cxn ang="0">
                      <a:pos x="12" y="160"/>
                    </a:cxn>
                    <a:cxn ang="0">
                      <a:pos x="13" y="157"/>
                    </a:cxn>
                    <a:cxn ang="0">
                      <a:pos x="13" y="155"/>
                    </a:cxn>
                    <a:cxn ang="0">
                      <a:pos x="13" y="155"/>
                    </a:cxn>
                    <a:cxn ang="0">
                      <a:pos x="20" y="147"/>
                    </a:cxn>
                    <a:cxn ang="0">
                      <a:pos x="27" y="140"/>
                    </a:cxn>
                    <a:cxn ang="0">
                      <a:pos x="44" y="126"/>
                    </a:cxn>
                    <a:cxn ang="0">
                      <a:pos x="44" y="126"/>
                    </a:cxn>
                    <a:cxn ang="0">
                      <a:pos x="55" y="116"/>
                    </a:cxn>
                    <a:cxn ang="0">
                      <a:pos x="67" y="106"/>
                    </a:cxn>
                    <a:cxn ang="0">
                      <a:pos x="88" y="84"/>
                    </a:cxn>
                    <a:cxn ang="0">
                      <a:pos x="88" y="84"/>
                    </a:cxn>
                    <a:cxn ang="0">
                      <a:pos x="108" y="64"/>
                    </a:cxn>
                    <a:cxn ang="0">
                      <a:pos x="129" y="45"/>
                    </a:cxn>
                    <a:cxn ang="0">
                      <a:pos x="149" y="26"/>
                    </a:cxn>
                    <a:cxn ang="0">
                      <a:pos x="172" y="9"/>
                    </a:cxn>
                    <a:cxn ang="0">
                      <a:pos x="172" y="9"/>
                    </a:cxn>
                    <a:cxn ang="0">
                      <a:pos x="174" y="7"/>
                    </a:cxn>
                    <a:cxn ang="0">
                      <a:pos x="174" y="5"/>
                    </a:cxn>
                    <a:cxn ang="0">
                      <a:pos x="174" y="2"/>
                    </a:cxn>
                    <a:cxn ang="0">
                      <a:pos x="173" y="1"/>
                    </a:cxn>
                    <a:cxn ang="0">
                      <a:pos x="171" y="0"/>
                    </a:cxn>
                    <a:cxn ang="0">
                      <a:pos x="169" y="0"/>
                    </a:cxn>
                    <a:cxn ang="0">
                      <a:pos x="168" y="1"/>
                    </a:cxn>
                    <a:cxn ang="0">
                      <a:pos x="168" y="1"/>
                    </a:cxn>
                  </a:cxnLst>
                  <a:rect l="0" t="0" r="r" b="b"/>
                  <a:pathLst>
                    <a:path w="174" h="166">
                      <a:moveTo>
                        <a:pt x="168" y="1"/>
                      </a:moveTo>
                      <a:lnTo>
                        <a:pt x="168" y="1"/>
                      </a:lnTo>
                      <a:lnTo>
                        <a:pt x="144" y="19"/>
                      </a:lnTo>
                      <a:lnTo>
                        <a:pt x="123" y="37"/>
                      </a:lnTo>
                      <a:lnTo>
                        <a:pt x="102" y="57"/>
                      </a:lnTo>
                      <a:lnTo>
                        <a:pt x="81" y="78"/>
                      </a:lnTo>
                      <a:lnTo>
                        <a:pt x="81" y="78"/>
                      </a:lnTo>
                      <a:lnTo>
                        <a:pt x="56" y="101"/>
                      </a:lnTo>
                      <a:lnTo>
                        <a:pt x="44" y="114"/>
                      </a:lnTo>
                      <a:lnTo>
                        <a:pt x="31" y="125"/>
                      </a:lnTo>
                      <a:lnTo>
                        <a:pt x="31" y="125"/>
                      </a:lnTo>
                      <a:lnTo>
                        <a:pt x="21" y="132"/>
                      </a:lnTo>
                      <a:lnTo>
                        <a:pt x="13" y="140"/>
                      </a:lnTo>
                      <a:lnTo>
                        <a:pt x="6" y="149"/>
                      </a:lnTo>
                      <a:lnTo>
                        <a:pt x="3" y="154"/>
                      </a:lnTo>
                      <a:lnTo>
                        <a:pt x="0" y="159"/>
                      </a:lnTo>
                      <a:lnTo>
                        <a:pt x="0" y="159"/>
                      </a:lnTo>
                      <a:lnTo>
                        <a:pt x="0" y="160"/>
                      </a:lnTo>
                      <a:lnTo>
                        <a:pt x="0" y="162"/>
                      </a:lnTo>
                      <a:lnTo>
                        <a:pt x="2" y="165"/>
                      </a:lnTo>
                      <a:lnTo>
                        <a:pt x="5" y="166"/>
                      </a:lnTo>
                      <a:lnTo>
                        <a:pt x="6" y="165"/>
                      </a:lnTo>
                      <a:lnTo>
                        <a:pt x="8" y="164"/>
                      </a:lnTo>
                      <a:lnTo>
                        <a:pt x="12" y="160"/>
                      </a:lnTo>
                      <a:lnTo>
                        <a:pt x="12" y="160"/>
                      </a:lnTo>
                      <a:lnTo>
                        <a:pt x="13" y="157"/>
                      </a:lnTo>
                      <a:lnTo>
                        <a:pt x="13" y="155"/>
                      </a:lnTo>
                      <a:lnTo>
                        <a:pt x="13" y="155"/>
                      </a:lnTo>
                      <a:lnTo>
                        <a:pt x="20" y="147"/>
                      </a:lnTo>
                      <a:lnTo>
                        <a:pt x="27" y="140"/>
                      </a:lnTo>
                      <a:lnTo>
                        <a:pt x="44" y="126"/>
                      </a:lnTo>
                      <a:lnTo>
                        <a:pt x="44" y="126"/>
                      </a:lnTo>
                      <a:lnTo>
                        <a:pt x="55" y="116"/>
                      </a:lnTo>
                      <a:lnTo>
                        <a:pt x="67" y="106"/>
                      </a:lnTo>
                      <a:lnTo>
                        <a:pt x="88" y="84"/>
                      </a:lnTo>
                      <a:lnTo>
                        <a:pt x="88" y="84"/>
                      </a:lnTo>
                      <a:lnTo>
                        <a:pt x="108" y="64"/>
                      </a:lnTo>
                      <a:lnTo>
                        <a:pt x="129" y="45"/>
                      </a:lnTo>
                      <a:lnTo>
                        <a:pt x="149" y="26"/>
                      </a:lnTo>
                      <a:lnTo>
                        <a:pt x="172" y="9"/>
                      </a:lnTo>
                      <a:lnTo>
                        <a:pt x="172" y="9"/>
                      </a:lnTo>
                      <a:lnTo>
                        <a:pt x="174" y="7"/>
                      </a:lnTo>
                      <a:lnTo>
                        <a:pt x="174" y="5"/>
                      </a:lnTo>
                      <a:lnTo>
                        <a:pt x="174" y="2"/>
                      </a:lnTo>
                      <a:lnTo>
                        <a:pt x="173" y="1"/>
                      </a:lnTo>
                      <a:lnTo>
                        <a:pt x="171" y="0"/>
                      </a:lnTo>
                      <a:lnTo>
                        <a:pt x="169" y="0"/>
                      </a:lnTo>
                      <a:lnTo>
                        <a:pt x="168" y="1"/>
                      </a:lnTo>
                      <a:lnTo>
                        <a:pt x="168"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0" name="Freeform 622"/>
                <p:cNvSpPr/>
                <p:nvPr/>
              </p:nvSpPr>
              <p:spPr bwMode="auto">
                <a:xfrm>
                  <a:off x="3487" y="7698"/>
                  <a:ext cx="171" cy="123"/>
                </a:xfrm>
                <a:custGeom>
                  <a:avLst/>
                  <a:gdLst/>
                  <a:ahLst/>
                  <a:cxnLst>
                    <a:cxn ang="0">
                      <a:pos x="221" y="0"/>
                    </a:cxn>
                    <a:cxn ang="0">
                      <a:pos x="221" y="0"/>
                    </a:cxn>
                    <a:cxn ang="0">
                      <a:pos x="166" y="38"/>
                    </a:cxn>
                    <a:cxn ang="0">
                      <a:pos x="139" y="58"/>
                    </a:cxn>
                    <a:cxn ang="0">
                      <a:pos x="112" y="78"/>
                    </a:cxn>
                    <a:cxn ang="0">
                      <a:pos x="112" y="78"/>
                    </a:cxn>
                    <a:cxn ang="0">
                      <a:pos x="84" y="102"/>
                    </a:cxn>
                    <a:cxn ang="0">
                      <a:pos x="55" y="125"/>
                    </a:cxn>
                    <a:cxn ang="0">
                      <a:pos x="27" y="150"/>
                    </a:cxn>
                    <a:cxn ang="0">
                      <a:pos x="15" y="163"/>
                    </a:cxn>
                    <a:cxn ang="0">
                      <a:pos x="2" y="176"/>
                    </a:cxn>
                    <a:cxn ang="0">
                      <a:pos x="2" y="176"/>
                    </a:cxn>
                    <a:cxn ang="0">
                      <a:pos x="0" y="179"/>
                    </a:cxn>
                    <a:cxn ang="0">
                      <a:pos x="1" y="182"/>
                    </a:cxn>
                    <a:cxn ang="0">
                      <a:pos x="2" y="184"/>
                    </a:cxn>
                    <a:cxn ang="0">
                      <a:pos x="5" y="185"/>
                    </a:cxn>
                    <a:cxn ang="0">
                      <a:pos x="5" y="185"/>
                    </a:cxn>
                    <a:cxn ang="0">
                      <a:pos x="10" y="184"/>
                    </a:cxn>
                    <a:cxn ang="0">
                      <a:pos x="12" y="183"/>
                    </a:cxn>
                    <a:cxn ang="0">
                      <a:pos x="14" y="181"/>
                    </a:cxn>
                    <a:cxn ang="0">
                      <a:pos x="15" y="176"/>
                    </a:cxn>
                    <a:cxn ang="0">
                      <a:pos x="15" y="176"/>
                    </a:cxn>
                    <a:cxn ang="0">
                      <a:pos x="25" y="166"/>
                    </a:cxn>
                    <a:cxn ang="0">
                      <a:pos x="36" y="156"/>
                    </a:cxn>
                    <a:cxn ang="0">
                      <a:pos x="59" y="136"/>
                    </a:cxn>
                    <a:cxn ang="0">
                      <a:pos x="82" y="117"/>
                    </a:cxn>
                    <a:cxn ang="0">
                      <a:pos x="106" y="97"/>
                    </a:cxn>
                    <a:cxn ang="0">
                      <a:pos x="106" y="97"/>
                    </a:cxn>
                    <a:cxn ang="0">
                      <a:pos x="135" y="73"/>
                    </a:cxn>
                    <a:cxn ang="0">
                      <a:pos x="164" y="50"/>
                    </a:cxn>
                    <a:cxn ang="0">
                      <a:pos x="194" y="29"/>
                    </a:cxn>
                    <a:cxn ang="0">
                      <a:pos x="225" y="8"/>
                    </a:cxn>
                    <a:cxn ang="0">
                      <a:pos x="225" y="8"/>
                    </a:cxn>
                    <a:cxn ang="0">
                      <a:pos x="227" y="7"/>
                    </a:cxn>
                    <a:cxn ang="0">
                      <a:pos x="227" y="5"/>
                    </a:cxn>
                    <a:cxn ang="0">
                      <a:pos x="227" y="4"/>
                    </a:cxn>
                    <a:cxn ang="0">
                      <a:pos x="227" y="2"/>
                    </a:cxn>
                    <a:cxn ang="0">
                      <a:pos x="226" y="1"/>
                    </a:cxn>
                    <a:cxn ang="0">
                      <a:pos x="224" y="0"/>
                    </a:cxn>
                    <a:cxn ang="0">
                      <a:pos x="223" y="0"/>
                    </a:cxn>
                    <a:cxn ang="0">
                      <a:pos x="221" y="0"/>
                    </a:cxn>
                    <a:cxn ang="0">
                      <a:pos x="221" y="0"/>
                    </a:cxn>
                  </a:cxnLst>
                  <a:rect l="0" t="0" r="r" b="b"/>
                  <a:pathLst>
                    <a:path w="227" h="185">
                      <a:moveTo>
                        <a:pt x="221" y="0"/>
                      </a:moveTo>
                      <a:lnTo>
                        <a:pt x="221" y="0"/>
                      </a:lnTo>
                      <a:lnTo>
                        <a:pt x="166" y="38"/>
                      </a:lnTo>
                      <a:lnTo>
                        <a:pt x="139" y="58"/>
                      </a:lnTo>
                      <a:lnTo>
                        <a:pt x="112" y="78"/>
                      </a:lnTo>
                      <a:lnTo>
                        <a:pt x="112" y="78"/>
                      </a:lnTo>
                      <a:lnTo>
                        <a:pt x="84" y="102"/>
                      </a:lnTo>
                      <a:lnTo>
                        <a:pt x="55" y="125"/>
                      </a:lnTo>
                      <a:lnTo>
                        <a:pt x="27" y="150"/>
                      </a:lnTo>
                      <a:lnTo>
                        <a:pt x="15" y="163"/>
                      </a:lnTo>
                      <a:lnTo>
                        <a:pt x="2" y="176"/>
                      </a:lnTo>
                      <a:lnTo>
                        <a:pt x="2" y="176"/>
                      </a:lnTo>
                      <a:lnTo>
                        <a:pt x="0" y="179"/>
                      </a:lnTo>
                      <a:lnTo>
                        <a:pt x="1" y="182"/>
                      </a:lnTo>
                      <a:lnTo>
                        <a:pt x="2" y="184"/>
                      </a:lnTo>
                      <a:lnTo>
                        <a:pt x="5" y="185"/>
                      </a:lnTo>
                      <a:lnTo>
                        <a:pt x="5" y="185"/>
                      </a:lnTo>
                      <a:lnTo>
                        <a:pt x="10" y="184"/>
                      </a:lnTo>
                      <a:lnTo>
                        <a:pt x="12" y="183"/>
                      </a:lnTo>
                      <a:lnTo>
                        <a:pt x="14" y="181"/>
                      </a:lnTo>
                      <a:lnTo>
                        <a:pt x="15" y="176"/>
                      </a:lnTo>
                      <a:lnTo>
                        <a:pt x="15" y="176"/>
                      </a:lnTo>
                      <a:lnTo>
                        <a:pt x="25" y="166"/>
                      </a:lnTo>
                      <a:lnTo>
                        <a:pt x="36" y="156"/>
                      </a:lnTo>
                      <a:lnTo>
                        <a:pt x="59" y="136"/>
                      </a:lnTo>
                      <a:lnTo>
                        <a:pt x="82" y="117"/>
                      </a:lnTo>
                      <a:lnTo>
                        <a:pt x="106" y="97"/>
                      </a:lnTo>
                      <a:lnTo>
                        <a:pt x="106" y="97"/>
                      </a:lnTo>
                      <a:lnTo>
                        <a:pt x="135" y="73"/>
                      </a:lnTo>
                      <a:lnTo>
                        <a:pt x="164" y="50"/>
                      </a:lnTo>
                      <a:lnTo>
                        <a:pt x="194" y="29"/>
                      </a:lnTo>
                      <a:lnTo>
                        <a:pt x="225" y="8"/>
                      </a:lnTo>
                      <a:lnTo>
                        <a:pt x="225" y="8"/>
                      </a:lnTo>
                      <a:lnTo>
                        <a:pt x="227" y="7"/>
                      </a:lnTo>
                      <a:lnTo>
                        <a:pt x="227" y="5"/>
                      </a:lnTo>
                      <a:lnTo>
                        <a:pt x="227" y="4"/>
                      </a:lnTo>
                      <a:lnTo>
                        <a:pt x="227" y="2"/>
                      </a:lnTo>
                      <a:lnTo>
                        <a:pt x="226" y="1"/>
                      </a:lnTo>
                      <a:lnTo>
                        <a:pt x="224" y="0"/>
                      </a:lnTo>
                      <a:lnTo>
                        <a:pt x="223" y="0"/>
                      </a:lnTo>
                      <a:lnTo>
                        <a:pt x="221" y="0"/>
                      </a:lnTo>
                      <a:lnTo>
                        <a:pt x="221" y="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1" name="Freeform 623"/>
                <p:cNvSpPr/>
                <p:nvPr/>
              </p:nvSpPr>
              <p:spPr bwMode="auto">
                <a:xfrm>
                  <a:off x="3559" y="7710"/>
                  <a:ext cx="153" cy="105"/>
                </a:xfrm>
                <a:custGeom>
                  <a:avLst/>
                  <a:gdLst/>
                  <a:ahLst/>
                  <a:cxnLst>
                    <a:cxn ang="0">
                      <a:pos x="198" y="1"/>
                    </a:cxn>
                    <a:cxn ang="0">
                      <a:pos x="198" y="1"/>
                    </a:cxn>
                    <a:cxn ang="0">
                      <a:pos x="185" y="8"/>
                    </a:cxn>
                    <a:cxn ang="0">
                      <a:pos x="174" y="15"/>
                    </a:cxn>
                    <a:cxn ang="0">
                      <a:pos x="162" y="23"/>
                    </a:cxn>
                    <a:cxn ang="0">
                      <a:pos x="152" y="31"/>
                    </a:cxn>
                    <a:cxn ang="0">
                      <a:pos x="131" y="50"/>
                    </a:cxn>
                    <a:cxn ang="0">
                      <a:pos x="112" y="69"/>
                    </a:cxn>
                    <a:cxn ang="0">
                      <a:pos x="112" y="69"/>
                    </a:cxn>
                    <a:cxn ang="0">
                      <a:pos x="86" y="90"/>
                    </a:cxn>
                    <a:cxn ang="0">
                      <a:pos x="59" y="111"/>
                    </a:cxn>
                    <a:cxn ang="0">
                      <a:pos x="31" y="130"/>
                    </a:cxn>
                    <a:cxn ang="0">
                      <a:pos x="2" y="148"/>
                    </a:cxn>
                    <a:cxn ang="0">
                      <a:pos x="2" y="148"/>
                    </a:cxn>
                    <a:cxn ang="0">
                      <a:pos x="1" y="149"/>
                    </a:cxn>
                    <a:cxn ang="0">
                      <a:pos x="0" y="151"/>
                    </a:cxn>
                    <a:cxn ang="0">
                      <a:pos x="0" y="153"/>
                    </a:cxn>
                    <a:cxn ang="0">
                      <a:pos x="1" y="154"/>
                    </a:cxn>
                    <a:cxn ang="0">
                      <a:pos x="2" y="156"/>
                    </a:cxn>
                    <a:cxn ang="0">
                      <a:pos x="3" y="157"/>
                    </a:cxn>
                    <a:cxn ang="0">
                      <a:pos x="5" y="157"/>
                    </a:cxn>
                    <a:cxn ang="0">
                      <a:pos x="8" y="156"/>
                    </a:cxn>
                    <a:cxn ang="0">
                      <a:pos x="8" y="156"/>
                    </a:cxn>
                    <a:cxn ang="0">
                      <a:pos x="33" y="140"/>
                    </a:cxn>
                    <a:cxn ang="0">
                      <a:pos x="58" y="122"/>
                    </a:cxn>
                    <a:cxn ang="0">
                      <a:pos x="82" y="105"/>
                    </a:cxn>
                    <a:cxn ang="0">
                      <a:pos x="106" y="85"/>
                    </a:cxn>
                    <a:cxn ang="0">
                      <a:pos x="106" y="85"/>
                    </a:cxn>
                    <a:cxn ang="0">
                      <a:pos x="129" y="66"/>
                    </a:cxn>
                    <a:cxn ang="0">
                      <a:pos x="152" y="44"/>
                    </a:cxn>
                    <a:cxn ang="0">
                      <a:pos x="163" y="35"/>
                    </a:cxn>
                    <a:cxn ang="0">
                      <a:pos x="176" y="25"/>
                    </a:cxn>
                    <a:cxn ang="0">
                      <a:pos x="188" y="17"/>
                    </a:cxn>
                    <a:cxn ang="0">
                      <a:pos x="202" y="10"/>
                    </a:cxn>
                    <a:cxn ang="0">
                      <a:pos x="202" y="10"/>
                    </a:cxn>
                    <a:cxn ang="0">
                      <a:pos x="204" y="9"/>
                    </a:cxn>
                    <a:cxn ang="0">
                      <a:pos x="204" y="7"/>
                    </a:cxn>
                    <a:cxn ang="0">
                      <a:pos x="204" y="5"/>
                    </a:cxn>
                    <a:cxn ang="0">
                      <a:pos x="204" y="4"/>
                    </a:cxn>
                    <a:cxn ang="0">
                      <a:pos x="201" y="1"/>
                    </a:cxn>
                    <a:cxn ang="0">
                      <a:pos x="199" y="0"/>
                    </a:cxn>
                    <a:cxn ang="0">
                      <a:pos x="198" y="1"/>
                    </a:cxn>
                    <a:cxn ang="0">
                      <a:pos x="198" y="1"/>
                    </a:cxn>
                  </a:cxnLst>
                  <a:rect l="0" t="0" r="r" b="b"/>
                  <a:pathLst>
                    <a:path w="204" h="157">
                      <a:moveTo>
                        <a:pt x="198" y="1"/>
                      </a:moveTo>
                      <a:lnTo>
                        <a:pt x="198" y="1"/>
                      </a:lnTo>
                      <a:lnTo>
                        <a:pt x="185" y="8"/>
                      </a:lnTo>
                      <a:lnTo>
                        <a:pt x="174" y="15"/>
                      </a:lnTo>
                      <a:lnTo>
                        <a:pt x="162" y="23"/>
                      </a:lnTo>
                      <a:lnTo>
                        <a:pt x="152" y="31"/>
                      </a:lnTo>
                      <a:lnTo>
                        <a:pt x="131" y="50"/>
                      </a:lnTo>
                      <a:lnTo>
                        <a:pt x="112" y="69"/>
                      </a:lnTo>
                      <a:lnTo>
                        <a:pt x="112" y="69"/>
                      </a:lnTo>
                      <a:lnTo>
                        <a:pt x="86" y="90"/>
                      </a:lnTo>
                      <a:lnTo>
                        <a:pt x="59" y="111"/>
                      </a:lnTo>
                      <a:lnTo>
                        <a:pt x="31" y="130"/>
                      </a:lnTo>
                      <a:lnTo>
                        <a:pt x="2" y="148"/>
                      </a:lnTo>
                      <a:lnTo>
                        <a:pt x="2" y="148"/>
                      </a:lnTo>
                      <a:lnTo>
                        <a:pt x="1" y="149"/>
                      </a:lnTo>
                      <a:lnTo>
                        <a:pt x="0" y="151"/>
                      </a:lnTo>
                      <a:lnTo>
                        <a:pt x="0" y="153"/>
                      </a:lnTo>
                      <a:lnTo>
                        <a:pt x="1" y="154"/>
                      </a:lnTo>
                      <a:lnTo>
                        <a:pt x="2" y="156"/>
                      </a:lnTo>
                      <a:lnTo>
                        <a:pt x="3" y="157"/>
                      </a:lnTo>
                      <a:lnTo>
                        <a:pt x="5" y="157"/>
                      </a:lnTo>
                      <a:lnTo>
                        <a:pt x="8" y="156"/>
                      </a:lnTo>
                      <a:lnTo>
                        <a:pt x="8" y="156"/>
                      </a:lnTo>
                      <a:lnTo>
                        <a:pt x="33" y="140"/>
                      </a:lnTo>
                      <a:lnTo>
                        <a:pt x="58" y="122"/>
                      </a:lnTo>
                      <a:lnTo>
                        <a:pt x="82" y="105"/>
                      </a:lnTo>
                      <a:lnTo>
                        <a:pt x="106" y="85"/>
                      </a:lnTo>
                      <a:lnTo>
                        <a:pt x="106" y="85"/>
                      </a:lnTo>
                      <a:lnTo>
                        <a:pt x="129" y="66"/>
                      </a:lnTo>
                      <a:lnTo>
                        <a:pt x="152" y="44"/>
                      </a:lnTo>
                      <a:lnTo>
                        <a:pt x="163" y="35"/>
                      </a:lnTo>
                      <a:lnTo>
                        <a:pt x="176" y="25"/>
                      </a:lnTo>
                      <a:lnTo>
                        <a:pt x="188" y="17"/>
                      </a:lnTo>
                      <a:lnTo>
                        <a:pt x="202" y="10"/>
                      </a:lnTo>
                      <a:lnTo>
                        <a:pt x="202" y="10"/>
                      </a:lnTo>
                      <a:lnTo>
                        <a:pt x="204" y="9"/>
                      </a:lnTo>
                      <a:lnTo>
                        <a:pt x="204" y="7"/>
                      </a:lnTo>
                      <a:lnTo>
                        <a:pt x="204" y="5"/>
                      </a:lnTo>
                      <a:lnTo>
                        <a:pt x="204" y="4"/>
                      </a:lnTo>
                      <a:lnTo>
                        <a:pt x="201" y="1"/>
                      </a:lnTo>
                      <a:lnTo>
                        <a:pt x="199" y="0"/>
                      </a:lnTo>
                      <a:lnTo>
                        <a:pt x="198" y="1"/>
                      </a:lnTo>
                      <a:lnTo>
                        <a:pt x="198"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2" name="Freeform 624"/>
                <p:cNvSpPr/>
                <p:nvPr/>
              </p:nvSpPr>
              <p:spPr bwMode="auto">
                <a:xfrm>
                  <a:off x="3604" y="7708"/>
                  <a:ext cx="164" cy="113"/>
                </a:xfrm>
                <a:custGeom>
                  <a:avLst/>
                  <a:gdLst/>
                  <a:ahLst/>
                  <a:cxnLst>
                    <a:cxn ang="0">
                      <a:pos x="211" y="1"/>
                    </a:cxn>
                    <a:cxn ang="0">
                      <a:pos x="211" y="1"/>
                    </a:cxn>
                    <a:cxn ang="0">
                      <a:pos x="185" y="21"/>
                    </a:cxn>
                    <a:cxn ang="0">
                      <a:pos x="159" y="41"/>
                    </a:cxn>
                    <a:cxn ang="0">
                      <a:pos x="135" y="61"/>
                    </a:cxn>
                    <a:cxn ang="0">
                      <a:pos x="109" y="81"/>
                    </a:cxn>
                    <a:cxn ang="0">
                      <a:pos x="109" y="81"/>
                    </a:cxn>
                    <a:cxn ang="0">
                      <a:pos x="55" y="122"/>
                    </a:cxn>
                    <a:cxn ang="0">
                      <a:pos x="28" y="142"/>
                    </a:cxn>
                    <a:cxn ang="0">
                      <a:pos x="1" y="163"/>
                    </a:cxn>
                    <a:cxn ang="0">
                      <a:pos x="1" y="163"/>
                    </a:cxn>
                    <a:cxn ang="0">
                      <a:pos x="0" y="166"/>
                    </a:cxn>
                    <a:cxn ang="0">
                      <a:pos x="0" y="167"/>
                    </a:cxn>
                    <a:cxn ang="0">
                      <a:pos x="0" y="169"/>
                    </a:cxn>
                    <a:cxn ang="0">
                      <a:pos x="1" y="170"/>
                    </a:cxn>
                    <a:cxn ang="0">
                      <a:pos x="4" y="172"/>
                    </a:cxn>
                    <a:cxn ang="0">
                      <a:pos x="6" y="171"/>
                    </a:cxn>
                    <a:cxn ang="0">
                      <a:pos x="9" y="170"/>
                    </a:cxn>
                    <a:cxn ang="0">
                      <a:pos x="9" y="170"/>
                    </a:cxn>
                    <a:cxn ang="0">
                      <a:pos x="32" y="151"/>
                    </a:cxn>
                    <a:cxn ang="0">
                      <a:pos x="58" y="132"/>
                    </a:cxn>
                    <a:cxn ang="0">
                      <a:pos x="83" y="114"/>
                    </a:cxn>
                    <a:cxn ang="0">
                      <a:pos x="108" y="94"/>
                    </a:cxn>
                    <a:cxn ang="0">
                      <a:pos x="108" y="94"/>
                    </a:cxn>
                    <a:cxn ang="0">
                      <a:pos x="121" y="84"/>
                    </a:cxn>
                    <a:cxn ang="0">
                      <a:pos x="135" y="74"/>
                    </a:cxn>
                    <a:cxn ang="0">
                      <a:pos x="149" y="63"/>
                    </a:cxn>
                    <a:cxn ang="0">
                      <a:pos x="162" y="53"/>
                    </a:cxn>
                    <a:cxn ang="0">
                      <a:pos x="162" y="53"/>
                    </a:cxn>
                    <a:cxn ang="0">
                      <a:pos x="188" y="31"/>
                    </a:cxn>
                    <a:cxn ang="0">
                      <a:pos x="202" y="20"/>
                    </a:cxn>
                    <a:cxn ang="0">
                      <a:pos x="216" y="10"/>
                    </a:cxn>
                    <a:cxn ang="0">
                      <a:pos x="216" y="10"/>
                    </a:cxn>
                    <a:cxn ang="0">
                      <a:pos x="217" y="9"/>
                    </a:cxn>
                    <a:cxn ang="0">
                      <a:pos x="218" y="6"/>
                    </a:cxn>
                    <a:cxn ang="0">
                      <a:pos x="217" y="3"/>
                    </a:cxn>
                    <a:cxn ang="0">
                      <a:pos x="216" y="1"/>
                    </a:cxn>
                    <a:cxn ang="0">
                      <a:pos x="214" y="1"/>
                    </a:cxn>
                    <a:cxn ang="0">
                      <a:pos x="213" y="0"/>
                    </a:cxn>
                    <a:cxn ang="0">
                      <a:pos x="211" y="1"/>
                    </a:cxn>
                    <a:cxn ang="0">
                      <a:pos x="211" y="1"/>
                    </a:cxn>
                  </a:cxnLst>
                  <a:rect l="0" t="0" r="r" b="b"/>
                  <a:pathLst>
                    <a:path w="218" h="172">
                      <a:moveTo>
                        <a:pt x="211" y="1"/>
                      </a:moveTo>
                      <a:lnTo>
                        <a:pt x="211" y="1"/>
                      </a:lnTo>
                      <a:lnTo>
                        <a:pt x="185" y="21"/>
                      </a:lnTo>
                      <a:lnTo>
                        <a:pt x="159" y="41"/>
                      </a:lnTo>
                      <a:lnTo>
                        <a:pt x="135" y="61"/>
                      </a:lnTo>
                      <a:lnTo>
                        <a:pt x="109" y="81"/>
                      </a:lnTo>
                      <a:lnTo>
                        <a:pt x="109" y="81"/>
                      </a:lnTo>
                      <a:lnTo>
                        <a:pt x="55" y="122"/>
                      </a:lnTo>
                      <a:lnTo>
                        <a:pt x="28" y="142"/>
                      </a:lnTo>
                      <a:lnTo>
                        <a:pt x="1" y="163"/>
                      </a:lnTo>
                      <a:lnTo>
                        <a:pt x="1" y="163"/>
                      </a:lnTo>
                      <a:lnTo>
                        <a:pt x="0" y="166"/>
                      </a:lnTo>
                      <a:lnTo>
                        <a:pt x="0" y="167"/>
                      </a:lnTo>
                      <a:lnTo>
                        <a:pt x="0" y="169"/>
                      </a:lnTo>
                      <a:lnTo>
                        <a:pt x="1" y="170"/>
                      </a:lnTo>
                      <a:lnTo>
                        <a:pt x="4" y="172"/>
                      </a:lnTo>
                      <a:lnTo>
                        <a:pt x="6" y="171"/>
                      </a:lnTo>
                      <a:lnTo>
                        <a:pt x="9" y="170"/>
                      </a:lnTo>
                      <a:lnTo>
                        <a:pt x="9" y="170"/>
                      </a:lnTo>
                      <a:lnTo>
                        <a:pt x="32" y="151"/>
                      </a:lnTo>
                      <a:lnTo>
                        <a:pt x="58" y="132"/>
                      </a:lnTo>
                      <a:lnTo>
                        <a:pt x="83" y="114"/>
                      </a:lnTo>
                      <a:lnTo>
                        <a:pt x="108" y="94"/>
                      </a:lnTo>
                      <a:lnTo>
                        <a:pt x="108" y="94"/>
                      </a:lnTo>
                      <a:lnTo>
                        <a:pt x="121" y="84"/>
                      </a:lnTo>
                      <a:lnTo>
                        <a:pt x="135" y="74"/>
                      </a:lnTo>
                      <a:lnTo>
                        <a:pt x="149" y="63"/>
                      </a:lnTo>
                      <a:lnTo>
                        <a:pt x="162" y="53"/>
                      </a:lnTo>
                      <a:lnTo>
                        <a:pt x="162" y="53"/>
                      </a:lnTo>
                      <a:lnTo>
                        <a:pt x="188" y="31"/>
                      </a:lnTo>
                      <a:lnTo>
                        <a:pt x="202" y="20"/>
                      </a:lnTo>
                      <a:lnTo>
                        <a:pt x="216" y="10"/>
                      </a:lnTo>
                      <a:lnTo>
                        <a:pt x="216" y="10"/>
                      </a:lnTo>
                      <a:lnTo>
                        <a:pt x="217" y="9"/>
                      </a:lnTo>
                      <a:lnTo>
                        <a:pt x="218" y="6"/>
                      </a:lnTo>
                      <a:lnTo>
                        <a:pt x="217" y="3"/>
                      </a:lnTo>
                      <a:lnTo>
                        <a:pt x="216" y="1"/>
                      </a:lnTo>
                      <a:lnTo>
                        <a:pt x="214" y="1"/>
                      </a:lnTo>
                      <a:lnTo>
                        <a:pt x="213" y="0"/>
                      </a:lnTo>
                      <a:lnTo>
                        <a:pt x="211" y="1"/>
                      </a:lnTo>
                      <a:lnTo>
                        <a:pt x="211"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3" name="Freeform 625"/>
                <p:cNvSpPr/>
                <p:nvPr/>
              </p:nvSpPr>
              <p:spPr bwMode="auto">
                <a:xfrm>
                  <a:off x="3676" y="7704"/>
                  <a:ext cx="146" cy="113"/>
                </a:xfrm>
                <a:custGeom>
                  <a:avLst/>
                  <a:gdLst/>
                  <a:ahLst/>
                  <a:cxnLst>
                    <a:cxn ang="0">
                      <a:pos x="187" y="1"/>
                    </a:cxn>
                    <a:cxn ang="0">
                      <a:pos x="187" y="1"/>
                    </a:cxn>
                    <a:cxn ang="0">
                      <a:pos x="175" y="9"/>
                    </a:cxn>
                    <a:cxn ang="0">
                      <a:pos x="163" y="18"/>
                    </a:cxn>
                    <a:cxn ang="0">
                      <a:pos x="141" y="37"/>
                    </a:cxn>
                    <a:cxn ang="0">
                      <a:pos x="119" y="58"/>
                    </a:cxn>
                    <a:cxn ang="0">
                      <a:pos x="98" y="80"/>
                    </a:cxn>
                    <a:cxn ang="0">
                      <a:pos x="98" y="80"/>
                    </a:cxn>
                    <a:cxn ang="0">
                      <a:pos x="87" y="90"/>
                    </a:cxn>
                    <a:cxn ang="0">
                      <a:pos x="76" y="101"/>
                    </a:cxn>
                    <a:cxn ang="0">
                      <a:pos x="50" y="121"/>
                    </a:cxn>
                    <a:cxn ang="0">
                      <a:pos x="25" y="142"/>
                    </a:cxn>
                    <a:cxn ang="0">
                      <a:pos x="13" y="152"/>
                    </a:cxn>
                    <a:cxn ang="0">
                      <a:pos x="1" y="162"/>
                    </a:cxn>
                    <a:cxn ang="0">
                      <a:pos x="1" y="162"/>
                    </a:cxn>
                    <a:cxn ang="0">
                      <a:pos x="0" y="164"/>
                    </a:cxn>
                    <a:cxn ang="0">
                      <a:pos x="0" y="166"/>
                    </a:cxn>
                    <a:cxn ang="0">
                      <a:pos x="0" y="167"/>
                    </a:cxn>
                    <a:cxn ang="0">
                      <a:pos x="1" y="170"/>
                    </a:cxn>
                    <a:cxn ang="0">
                      <a:pos x="2" y="171"/>
                    </a:cxn>
                    <a:cxn ang="0">
                      <a:pos x="4" y="171"/>
                    </a:cxn>
                    <a:cxn ang="0">
                      <a:pos x="6" y="171"/>
                    </a:cxn>
                    <a:cxn ang="0">
                      <a:pos x="8" y="170"/>
                    </a:cxn>
                    <a:cxn ang="0">
                      <a:pos x="8" y="170"/>
                    </a:cxn>
                    <a:cxn ang="0">
                      <a:pos x="19" y="159"/>
                    </a:cxn>
                    <a:cxn ang="0">
                      <a:pos x="30" y="150"/>
                    </a:cxn>
                    <a:cxn ang="0">
                      <a:pos x="54" y="131"/>
                    </a:cxn>
                    <a:cxn ang="0">
                      <a:pos x="78" y="112"/>
                    </a:cxn>
                    <a:cxn ang="0">
                      <a:pos x="88" y="102"/>
                    </a:cxn>
                    <a:cxn ang="0">
                      <a:pos x="99" y="92"/>
                    </a:cxn>
                    <a:cxn ang="0">
                      <a:pos x="99" y="92"/>
                    </a:cxn>
                    <a:cxn ang="0">
                      <a:pos x="121" y="69"/>
                    </a:cxn>
                    <a:cxn ang="0">
                      <a:pos x="144" y="48"/>
                    </a:cxn>
                    <a:cxn ang="0">
                      <a:pos x="167" y="27"/>
                    </a:cxn>
                    <a:cxn ang="0">
                      <a:pos x="179" y="18"/>
                    </a:cxn>
                    <a:cxn ang="0">
                      <a:pos x="191" y="9"/>
                    </a:cxn>
                    <a:cxn ang="0">
                      <a:pos x="191" y="9"/>
                    </a:cxn>
                    <a:cxn ang="0">
                      <a:pos x="193" y="7"/>
                    </a:cxn>
                    <a:cxn ang="0">
                      <a:pos x="194" y="6"/>
                    </a:cxn>
                    <a:cxn ang="0">
                      <a:pos x="193" y="4"/>
                    </a:cxn>
                    <a:cxn ang="0">
                      <a:pos x="193" y="2"/>
                    </a:cxn>
                    <a:cxn ang="0">
                      <a:pos x="192" y="1"/>
                    </a:cxn>
                    <a:cxn ang="0">
                      <a:pos x="190" y="0"/>
                    </a:cxn>
                    <a:cxn ang="0">
                      <a:pos x="189" y="0"/>
                    </a:cxn>
                    <a:cxn ang="0">
                      <a:pos x="187" y="1"/>
                    </a:cxn>
                    <a:cxn ang="0">
                      <a:pos x="187" y="1"/>
                    </a:cxn>
                  </a:cxnLst>
                  <a:rect l="0" t="0" r="r" b="b"/>
                  <a:pathLst>
                    <a:path w="194" h="171">
                      <a:moveTo>
                        <a:pt x="187" y="1"/>
                      </a:moveTo>
                      <a:lnTo>
                        <a:pt x="187" y="1"/>
                      </a:lnTo>
                      <a:lnTo>
                        <a:pt x="175" y="9"/>
                      </a:lnTo>
                      <a:lnTo>
                        <a:pt x="163" y="18"/>
                      </a:lnTo>
                      <a:lnTo>
                        <a:pt x="141" y="37"/>
                      </a:lnTo>
                      <a:lnTo>
                        <a:pt x="119" y="58"/>
                      </a:lnTo>
                      <a:lnTo>
                        <a:pt x="98" y="80"/>
                      </a:lnTo>
                      <a:lnTo>
                        <a:pt x="98" y="80"/>
                      </a:lnTo>
                      <a:lnTo>
                        <a:pt x="87" y="90"/>
                      </a:lnTo>
                      <a:lnTo>
                        <a:pt x="76" y="101"/>
                      </a:lnTo>
                      <a:lnTo>
                        <a:pt x="50" y="121"/>
                      </a:lnTo>
                      <a:lnTo>
                        <a:pt x="25" y="142"/>
                      </a:lnTo>
                      <a:lnTo>
                        <a:pt x="13" y="152"/>
                      </a:lnTo>
                      <a:lnTo>
                        <a:pt x="1" y="162"/>
                      </a:lnTo>
                      <a:lnTo>
                        <a:pt x="1" y="162"/>
                      </a:lnTo>
                      <a:lnTo>
                        <a:pt x="0" y="164"/>
                      </a:lnTo>
                      <a:lnTo>
                        <a:pt x="0" y="166"/>
                      </a:lnTo>
                      <a:lnTo>
                        <a:pt x="0" y="167"/>
                      </a:lnTo>
                      <a:lnTo>
                        <a:pt x="1" y="170"/>
                      </a:lnTo>
                      <a:lnTo>
                        <a:pt x="2" y="171"/>
                      </a:lnTo>
                      <a:lnTo>
                        <a:pt x="4" y="171"/>
                      </a:lnTo>
                      <a:lnTo>
                        <a:pt x="6" y="171"/>
                      </a:lnTo>
                      <a:lnTo>
                        <a:pt x="8" y="170"/>
                      </a:lnTo>
                      <a:lnTo>
                        <a:pt x="8" y="170"/>
                      </a:lnTo>
                      <a:lnTo>
                        <a:pt x="19" y="159"/>
                      </a:lnTo>
                      <a:lnTo>
                        <a:pt x="30" y="150"/>
                      </a:lnTo>
                      <a:lnTo>
                        <a:pt x="54" y="131"/>
                      </a:lnTo>
                      <a:lnTo>
                        <a:pt x="78" y="112"/>
                      </a:lnTo>
                      <a:lnTo>
                        <a:pt x="88" y="102"/>
                      </a:lnTo>
                      <a:lnTo>
                        <a:pt x="99" y="92"/>
                      </a:lnTo>
                      <a:lnTo>
                        <a:pt x="99" y="92"/>
                      </a:lnTo>
                      <a:lnTo>
                        <a:pt x="121" y="69"/>
                      </a:lnTo>
                      <a:lnTo>
                        <a:pt x="144" y="48"/>
                      </a:lnTo>
                      <a:lnTo>
                        <a:pt x="167" y="27"/>
                      </a:lnTo>
                      <a:lnTo>
                        <a:pt x="179" y="18"/>
                      </a:lnTo>
                      <a:lnTo>
                        <a:pt x="191" y="9"/>
                      </a:lnTo>
                      <a:lnTo>
                        <a:pt x="191" y="9"/>
                      </a:lnTo>
                      <a:lnTo>
                        <a:pt x="193" y="7"/>
                      </a:lnTo>
                      <a:lnTo>
                        <a:pt x="194" y="6"/>
                      </a:lnTo>
                      <a:lnTo>
                        <a:pt x="193" y="4"/>
                      </a:lnTo>
                      <a:lnTo>
                        <a:pt x="193" y="2"/>
                      </a:lnTo>
                      <a:lnTo>
                        <a:pt x="192" y="1"/>
                      </a:lnTo>
                      <a:lnTo>
                        <a:pt x="190" y="0"/>
                      </a:lnTo>
                      <a:lnTo>
                        <a:pt x="189" y="0"/>
                      </a:lnTo>
                      <a:lnTo>
                        <a:pt x="187" y="1"/>
                      </a:lnTo>
                      <a:lnTo>
                        <a:pt x="187"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4" name="Freeform 626"/>
                <p:cNvSpPr/>
                <p:nvPr/>
              </p:nvSpPr>
              <p:spPr bwMode="auto">
                <a:xfrm>
                  <a:off x="3746" y="7702"/>
                  <a:ext cx="157" cy="119"/>
                </a:xfrm>
                <a:custGeom>
                  <a:avLst/>
                  <a:gdLst/>
                  <a:ahLst/>
                  <a:cxnLst>
                    <a:cxn ang="0">
                      <a:pos x="203" y="1"/>
                    </a:cxn>
                    <a:cxn ang="0">
                      <a:pos x="203" y="1"/>
                    </a:cxn>
                    <a:cxn ang="0">
                      <a:pos x="189" y="7"/>
                    </a:cxn>
                    <a:cxn ang="0">
                      <a:pos x="176" y="15"/>
                    </a:cxn>
                    <a:cxn ang="0">
                      <a:pos x="163" y="25"/>
                    </a:cxn>
                    <a:cxn ang="0">
                      <a:pos x="151" y="35"/>
                    </a:cxn>
                    <a:cxn ang="0">
                      <a:pos x="127" y="58"/>
                    </a:cxn>
                    <a:cxn ang="0">
                      <a:pos x="105" y="80"/>
                    </a:cxn>
                    <a:cxn ang="0">
                      <a:pos x="105" y="80"/>
                    </a:cxn>
                    <a:cxn ang="0">
                      <a:pos x="93" y="91"/>
                    </a:cxn>
                    <a:cxn ang="0">
                      <a:pos x="82" y="103"/>
                    </a:cxn>
                    <a:cxn ang="0">
                      <a:pos x="69" y="115"/>
                    </a:cxn>
                    <a:cxn ang="0">
                      <a:pos x="58" y="126"/>
                    </a:cxn>
                    <a:cxn ang="0">
                      <a:pos x="58" y="126"/>
                    </a:cxn>
                    <a:cxn ang="0">
                      <a:pos x="30" y="150"/>
                    </a:cxn>
                    <a:cxn ang="0">
                      <a:pos x="2" y="172"/>
                    </a:cxn>
                    <a:cxn ang="0">
                      <a:pos x="2" y="172"/>
                    </a:cxn>
                    <a:cxn ang="0">
                      <a:pos x="0" y="175"/>
                    </a:cxn>
                    <a:cxn ang="0">
                      <a:pos x="0" y="176"/>
                    </a:cxn>
                    <a:cxn ang="0">
                      <a:pos x="1" y="178"/>
                    </a:cxn>
                    <a:cxn ang="0">
                      <a:pos x="2" y="179"/>
                    </a:cxn>
                    <a:cxn ang="0">
                      <a:pos x="5" y="181"/>
                    </a:cxn>
                    <a:cxn ang="0">
                      <a:pos x="6" y="180"/>
                    </a:cxn>
                    <a:cxn ang="0">
                      <a:pos x="9" y="179"/>
                    </a:cxn>
                    <a:cxn ang="0">
                      <a:pos x="9" y="179"/>
                    </a:cxn>
                    <a:cxn ang="0">
                      <a:pos x="55" y="140"/>
                    </a:cxn>
                    <a:cxn ang="0">
                      <a:pos x="78" y="121"/>
                    </a:cxn>
                    <a:cxn ang="0">
                      <a:pos x="88" y="109"/>
                    </a:cxn>
                    <a:cxn ang="0">
                      <a:pos x="98" y="98"/>
                    </a:cxn>
                    <a:cxn ang="0">
                      <a:pos x="98" y="98"/>
                    </a:cxn>
                    <a:cxn ang="0">
                      <a:pos x="110" y="88"/>
                    </a:cxn>
                    <a:cxn ang="0">
                      <a:pos x="121" y="77"/>
                    </a:cxn>
                    <a:cxn ang="0">
                      <a:pos x="144" y="57"/>
                    </a:cxn>
                    <a:cxn ang="0">
                      <a:pos x="144" y="57"/>
                    </a:cxn>
                    <a:cxn ang="0">
                      <a:pos x="158" y="43"/>
                    </a:cxn>
                    <a:cxn ang="0">
                      <a:pos x="173" y="30"/>
                    </a:cxn>
                    <a:cxn ang="0">
                      <a:pos x="180" y="24"/>
                    </a:cxn>
                    <a:cxn ang="0">
                      <a:pos x="188" y="19"/>
                    </a:cxn>
                    <a:cxn ang="0">
                      <a:pos x="197" y="13"/>
                    </a:cxn>
                    <a:cxn ang="0">
                      <a:pos x="206" y="9"/>
                    </a:cxn>
                    <a:cxn ang="0">
                      <a:pos x="206" y="9"/>
                    </a:cxn>
                    <a:cxn ang="0">
                      <a:pos x="208" y="8"/>
                    </a:cxn>
                    <a:cxn ang="0">
                      <a:pos x="209" y="7"/>
                    </a:cxn>
                    <a:cxn ang="0">
                      <a:pos x="209" y="3"/>
                    </a:cxn>
                    <a:cxn ang="0">
                      <a:pos x="208" y="2"/>
                    </a:cxn>
                    <a:cxn ang="0">
                      <a:pos x="207" y="1"/>
                    </a:cxn>
                    <a:cxn ang="0">
                      <a:pos x="205" y="0"/>
                    </a:cxn>
                    <a:cxn ang="0">
                      <a:pos x="203" y="1"/>
                    </a:cxn>
                    <a:cxn ang="0">
                      <a:pos x="203" y="1"/>
                    </a:cxn>
                  </a:cxnLst>
                  <a:rect l="0" t="0" r="r" b="b"/>
                  <a:pathLst>
                    <a:path w="209" h="181">
                      <a:moveTo>
                        <a:pt x="203" y="1"/>
                      </a:moveTo>
                      <a:lnTo>
                        <a:pt x="203" y="1"/>
                      </a:lnTo>
                      <a:lnTo>
                        <a:pt x="189" y="7"/>
                      </a:lnTo>
                      <a:lnTo>
                        <a:pt x="176" y="15"/>
                      </a:lnTo>
                      <a:lnTo>
                        <a:pt x="163" y="25"/>
                      </a:lnTo>
                      <a:lnTo>
                        <a:pt x="151" y="35"/>
                      </a:lnTo>
                      <a:lnTo>
                        <a:pt x="127" y="58"/>
                      </a:lnTo>
                      <a:lnTo>
                        <a:pt x="105" y="80"/>
                      </a:lnTo>
                      <a:lnTo>
                        <a:pt x="105" y="80"/>
                      </a:lnTo>
                      <a:lnTo>
                        <a:pt x="93" y="91"/>
                      </a:lnTo>
                      <a:lnTo>
                        <a:pt x="82" y="103"/>
                      </a:lnTo>
                      <a:lnTo>
                        <a:pt x="69" y="115"/>
                      </a:lnTo>
                      <a:lnTo>
                        <a:pt x="58" y="126"/>
                      </a:lnTo>
                      <a:lnTo>
                        <a:pt x="58" y="126"/>
                      </a:lnTo>
                      <a:lnTo>
                        <a:pt x="30" y="150"/>
                      </a:lnTo>
                      <a:lnTo>
                        <a:pt x="2" y="172"/>
                      </a:lnTo>
                      <a:lnTo>
                        <a:pt x="2" y="172"/>
                      </a:lnTo>
                      <a:lnTo>
                        <a:pt x="0" y="175"/>
                      </a:lnTo>
                      <a:lnTo>
                        <a:pt x="0" y="176"/>
                      </a:lnTo>
                      <a:lnTo>
                        <a:pt x="1" y="178"/>
                      </a:lnTo>
                      <a:lnTo>
                        <a:pt x="2" y="179"/>
                      </a:lnTo>
                      <a:lnTo>
                        <a:pt x="5" y="181"/>
                      </a:lnTo>
                      <a:lnTo>
                        <a:pt x="6" y="180"/>
                      </a:lnTo>
                      <a:lnTo>
                        <a:pt x="9" y="179"/>
                      </a:lnTo>
                      <a:lnTo>
                        <a:pt x="9" y="179"/>
                      </a:lnTo>
                      <a:lnTo>
                        <a:pt x="55" y="140"/>
                      </a:lnTo>
                      <a:lnTo>
                        <a:pt x="78" y="121"/>
                      </a:lnTo>
                      <a:lnTo>
                        <a:pt x="88" y="109"/>
                      </a:lnTo>
                      <a:lnTo>
                        <a:pt x="98" y="98"/>
                      </a:lnTo>
                      <a:lnTo>
                        <a:pt x="98" y="98"/>
                      </a:lnTo>
                      <a:lnTo>
                        <a:pt x="110" y="88"/>
                      </a:lnTo>
                      <a:lnTo>
                        <a:pt x="121" y="77"/>
                      </a:lnTo>
                      <a:lnTo>
                        <a:pt x="144" y="57"/>
                      </a:lnTo>
                      <a:lnTo>
                        <a:pt x="144" y="57"/>
                      </a:lnTo>
                      <a:lnTo>
                        <a:pt x="158" y="43"/>
                      </a:lnTo>
                      <a:lnTo>
                        <a:pt x="173" y="30"/>
                      </a:lnTo>
                      <a:lnTo>
                        <a:pt x="180" y="24"/>
                      </a:lnTo>
                      <a:lnTo>
                        <a:pt x="188" y="19"/>
                      </a:lnTo>
                      <a:lnTo>
                        <a:pt x="197" y="13"/>
                      </a:lnTo>
                      <a:lnTo>
                        <a:pt x="206" y="9"/>
                      </a:lnTo>
                      <a:lnTo>
                        <a:pt x="206" y="9"/>
                      </a:lnTo>
                      <a:lnTo>
                        <a:pt x="208" y="8"/>
                      </a:lnTo>
                      <a:lnTo>
                        <a:pt x="209" y="7"/>
                      </a:lnTo>
                      <a:lnTo>
                        <a:pt x="209" y="3"/>
                      </a:lnTo>
                      <a:lnTo>
                        <a:pt x="208" y="2"/>
                      </a:lnTo>
                      <a:lnTo>
                        <a:pt x="207" y="1"/>
                      </a:lnTo>
                      <a:lnTo>
                        <a:pt x="205" y="0"/>
                      </a:lnTo>
                      <a:lnTo>
                        <a:pt x="203" y="1"/>
                      </a:lnTo>
                      <a:lnTo>
                        <a:pt x="203"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5" name="Freeform 627"/>
                <p:cNvSpPr/>
                <p:nvPr/>
              </p:nvSpPr>
              <p:spPr bwMode="auto">
                <a:xfrm>
                  <a:off x="3800" y="7724"/>
                  <a:ext cx="144" cy="105"/>
                </a:xfrm>
                <a:custGeom>
                  <a:avLst/>
                  <a:gdLst/>
                  <a:ahLst/>
                  <a:cxnLst>
                    <a:cxn ang="0">
                      <a:pos x="182" y="1"/>
                    </a:cxn>
                    <a:cxn ang="0">
                      <a:pos x="182" y="1"/>
                    </a:cxn>
                    <a:cxn ang="0">
                      <a:pos x="158" y="18"/>
                    </a:cxn>
                    <a:cxn ang="0">
                      <a:pos x="133" y="34"/>
                    </a:cxn>
                    <a:cxn ang="0">
                      <a:pos x="110" y="53"/>
                    </a:cxn>
                    <a:cxn ang="0">
                      <a:pos x="87" y="72"/>
                    </a:cxn>
                    <a:cxn ang="0">
                      <a:pos x="87" y="72"/>
                    </a:cxn>
                    <a:cxn ang="0">
                      <a:pos x="65" y="92"/>
                    </a:cxn>
                    <a:cxn ang="0">
                      <a:pos x="42" y="112"/>
                    </a:cxn>
                    <a:cxn ang="0">
                      <a:pos x="31" y="122"/>
                    </a:cxn>
                    <a:cxn ang="0">
                      <a:pos x="20" y="132"/>
                    </a:cxn>
                    <a:cxn ang="0">
                      <a:pos x="10" y="143"/>
                    </a:cxn>
                    <a:cxn ang="0">
                      <a:pos x="1" y="155"/>
                    </a:cxn>
                    <a:cxn ang="0">
                      <a:pos x="1" y="155"/>
                    </a:cxn>
                    <a:cxn ang="0">
                      <a:pos x="0" y="156"/>
                    </a:cxn>
                    <a:cxn ang="0">
                      <a:pos x="0" y="158"/>
                    </a:cxn>
                    <a:cxn ang="0">
                      <a:pos x="1" y="159"/>
                    </a:cxn>
                    <a:cxn ang="0">
                      <a:pos x="2" y="161"/>
                    </a:cxn>
                    <a:cxn ang="0">
                      <a:pos x="6" y="161"/>
                    </a:cxn>
                    <a:cxn ang="0">
                      <a:pos x="7" y="161"/>
                    </a:cxn>
                    <a:cxn ang="0">
                      <a:pos x="9" y="159"/>
                    </a:cxn>
                    <a:cxn ang="0">
                      <a:pos x="9" y="159"/>
                    </a:cxn>
                    <a:cxn ang="0">
                      <a:pos x="17" y="149"/>
                    </a:cxn>
                    <a:cxn ang="0">
                      <a:pos x="26" y="138"/>
                    </a:cxn>
                    <a:cxn ang="0">
                      <a:pos x="47" y="121"/>
                    </a:cxn>
                    <a:cxn ang="0">
                      <a:pos x="68" y="103"/>
                    </a:cxn>
                    <a:cxn ang="0">
                      <a:pos x="88" y="85"/>
                    </a:cxn>
                    <a:cxn ang="0">
                      <a:pos x="88" y="85"/>
                    </a:cxn>
                    <a:cxn ang="0">
                      <a:pos x="111" y="64"/>
                    </a:cxn>
                    <a:cxn ang="0">
                      <a:pos x="136" y="44"/>
                    </a:cxn>
                    <a:cxn ang="0">
                      <a:pos x="161" y="27"/>
                    </a:cxn>
                    <a:cxn ang="0">
                      <a:pos x="188" y="9"/>
                    </a:cxn>
                    <a:cxn ang="0">
                      <a:pos x="188" y="9"/>
                    </a:cxn>
                    <a:cxn ang="0">
                      <a:pos x="189" y="8"/>
                    </a:cxn>
                    <a:cxn ang="0">
                      <a:pos x="190" y="6"/>
                    </a:cxn>
                    <a:cxn ang="0">
                      <a:pos x="190" y="4"/>
                    </a:cxn>
                    <a:cxn ang="0">
                      <a:pos x="189" y="3"/>
                    </a:cxn>
                    <a:cxn ang="0">
                      <a:pos x="188" y="1"/>
                    </a:cxn>
                    <a:cxn ang="0">
                      <a:pos x="185" y="1"/>
                    </a:cxn>
                    <a:cxn ang="0">
                      <a:pos x="184" y="0"/>
                    </a:cxn>
                    <a:cxn ang="0">
                      <a:pos x="182" y="1"/>
                    </a:cxn>
                    <a:cxn ang="0">
                      <a:pos x="182" y="1"/>
                    </a:cxn>
                  </a:cxnLst>
                  <a:rect l="0" t="0" r="r" b="b"/>
                  <a:pathLst>
                    <a:path w="190" h="161">
                      <a:moveTo>
                        <a:pt x="182" y="1"/>
                      </a:moveTo>
                      <a:lnTo>
                        <a:pt x="182" y="1"/>
                      </a:lnTo>
                      <a:lnTo>
                        <a:pt x="158" y="18"/>
                      </a:lnTo>
                      <a:lnTo>
                        <a:pt x="133" y="34"/>
                      </a:lnTo>
                      <a:lnTo>
                        <a:pt x="110" y="53"/>
                      </a:lnTo>
                      <a:lnTo>
                        <a:pt x="87" y="72"/>
                      </a:lnTo>
                      <a:lnTo>
                        <a:pt x="87" y="72"/>
                      </a:lnTo>
                      <a:lnTo>
                        <a:pt x="65" y="92"/>
                      </a:lnTo>
                      <a:lnTo>
                        <a:pt x="42" y="112"/>
                      </a:lnTo>
                      <a:lnTo>
                        <a:pt x="31" y="122"/>
                      </a:lnTo>
                      <a:lnTo>
                        <a:pt x="20" y="132"/>
                      </a:lnTo>
                      <a:lnTo>
                        <a:pt x="10" y="143"/>
                      </a:lnTo>
                      <a:lnTo>
                        <a:pt x="1" y="155"/>
                      </a:lnTo>
                      <a:lnTo>
                        <a:pt x="1" y="155"/>
                      </a:lnTo>
                      <a:lnTo>
                        <a:pt x="0" y="156"/>
                      </a:lnTo>
                      <a:lnTo>
                        <a:pt x="0" y="158"/>
                      </a:lnTo>
                      <a:lnTo>
                        <a:pt x="1" y="159"/>
                      </a:lnTo>
                      <a:lnTo>
                        <a:pt x="2" y="161"/>
                      </a:lnTo>
                      <a:lnTo>
                        <a:pt x="6" y="161"/>
                      </a:lnTo>
                      <a:lnTo>
                        <a:pt x="7" y="161"/>
                      </a:lnTo>
                      <a:lnTo>
                        <a:pt x="9" y="159"/>
                      </a:lnTo>
                      <a:lnTo>
                        <a:pt x="9" y="159"/>
                      </a:lnTo>
                      <a:lnTo>
                        <a:pt x="17" y="149"/>
                      </a:lnTo>
                      <a:lnTo>
                        <a:pt x="26" y="138"/>
                      </a:lnTo>
                      <a:lnTo>
                        <a:pt x="47" y="121"/>
                      </a:lnTo>
                      <a:lnTo>
                        <a:pt x="68" y="103"/>
                      </a:lnTo>
                      <a:lnTo>
                        <a:pt x="88" y="85"/>
                      </a:lnTo>
                      <a:lnTo>
                        <a:pt x="88" y="85"/>
                      </a:lnTo>
                      <a:lnTo>
                        <a:pt x="111" y="64"/>
                      </a:lnTo>
                      <a:lnTo>
                        <a:pt x="136" y="44"/>
                      </a:lnTo>
                      <a:lnTo>
                        <a:pt x="161" y="27"/>
                      </a:lnTo>
                      <a:lnTo>
                        <a:pt x="188" y="9"/>
                      </a:lnTo>
                      <a:lnTo>
                        <a:pt x="188" y="9"/>
                      </a:lnTo>
                      <a:lnTo>
                        <a:pt x="189" y="8"/>
                      </a:lnTo>
                      <a:lnTo>
                        <a:pt x="190" y="6"/>
                      </a:lnTo>
                      <a:lnTo>
                        <a:pt x="190" y="4"/>
                      </a:lnTo>
                      <a:lnTo>
                        <a:pt x="189" y="3"/>
                      </a:lnTo>
                      <a:lnTo>
                        <a:pt x="188" y="1"/>
                      </a:lnTo>
                      <a:lnTo>
                        <a:pt x="185" y="1"/>
                      </a:lnTo>
                      <a:lnTo>
                        <a:pt x="184" y="0"/>
                      </a:lnTo>
                      <a:lnTo>
                        <a:pt x="182" y="1"/>
                      </a:lnTo>
                      <a:lnTo>
                        <a:pt x="182"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6" name="Freeform 628"/>
                <p:cNvSpPr/>
                <p:nvPr/>
              </p:nvSpPr>
              <p:spPr bwMode="auto">
                <a:xfrm>
                  <a:off x="3847" y="7763"/>
                  <a:ext cx="85" cy="68"/>
                </a:xfrm>
                <a:custGeom>
                  <a:avLst/>
                  <a:gdLst/>
                  <a:ahLst/>
                  <a:cxnLst>
                    <a:cxn ang="0">
                      <a:pos x="106" y="1"/>
                    </a:cxn>
                    <a:cxn ang="0">
                      <a:pos x="106" y="1"/>
                    </a:cxn>
                    <a:cxn ang="0">
                      <a:pos x="91" y="9"/>
                    </a:cxn>
                    <a:cxn ang="0">
                      <a:pos x="78" y="19"/>
                    </a:cxn>
                    <a:cxn ang="0">
                      <a:pos x="65" y="29"/>
                    </a:cxn>
                    <a:cxn ang="0">
                      <a:pos x="52" y="40"/>
                    </a:cxn>
                    <a:cxn ang="0">
                      <a:pos x="29" y="63"/>
                    </a:cxn>
                    <a:cxn ang="0">
                      <a:pos x="29" y="63"/>
                    </a:cxn>
                    <a:cxn ang="0">
                      <a:pos x="16" y="77"/>
                    </a:cxn>
                    <a:cxn ang="0">
                      <a:pos x="10" y="85"/>
                    </a:cxn>
                    <a:cxn ang="0">
                      <a:pos x="2" y="91"/>
                    </a:cxn>
                    <a:cxn ang="0">
                      <a:pos x="2" y="91"/>
                    </a:cxn>
                    <a:cxn ang="0">
                      <a:pos x="1" y="92"/>
                    </a:cxn>
                    <a:cxn ang="0">
                      <a:pos x="0" y="94"/>
                    </a:cxn>
                    <a:cxn ang="0">
                      <a:pos x="0" y="96"/>
                    </a:cxn>
                    <a:cxn ang="0">
                      <a:pos x="1" y="97"/>
                    </a:cxn>
                    <a:cxn ang="0">
                      <a:pos x="2" y="99"/>
                    </a:cxn>
                    <a:cxn ang="0">
                      <a:pos x="3" y="100"/>
                    </a:cxn>
                    <a:cxn ang="0">
                      <a:pos x="5" y="100"/>
                    </a:cxn>
                    <a:cxn ang="0">
                      <a:pos x="7" y="99"/>
                    </a:cxn>
                    <a:cxn ang="0">
                      <a:pos x="7" y="99"/>
                    </a:cxn>
                    <a:cxn ang="0">
                      <a:pos x="13" y="95"/>
                    </a:cxn>
                    <a:cxn ang="0">
                      <a:pos x="18" y="90"/>
                    </a:cxn>
                    <a:cxn ang="0">
                      <a:pos x="29" y="79"/>
                    </a:cxn>
                    <a:cxn ang="0">
                      <a:pos x="40" y="67"/>
                    </a:cxn>
                    <a:cxn ang="0">
                      <a:pos x="50" y="56"/>
                    </a:cxn>
                    <a:cxn ang="0">
                      <a:pos x="50" y="56"/>
                    </a:cxn>
                    <a:cxn ang="0">
                      <a:pos x="64" y="42"/>
                    </a:cxn>
                    <a:cxn ang="0">
                      <a:pos x="78" y="30"/>
                    </a:cxn>
                    <a:cxn ang="0">
                      <a:pos x="94" y="19"/>
                    </a:cxn>
                    <a:cxn ang="0">
                      <a:pos x="111" y="9"/>
                    </a:cxn>
                    <a:cxn ang="0">
                      <a:pos x="111" y="9"/>
                    </a:cxn>
                    <a:cxn ang="0">
                      <a:pos x="112" y="8"/>
                    </a:cxn>
                    <a:cxn ang="0">
                      <a:pos x="113" y="6"/>
                    </a:cxn>
                    <a:cxn ang="0">
                      <a:pos x="113" y="4"/>
                    </a:cxn>
                    <a:cxn ang="0">
                      <a:pos x="112" y="3"/>
                    </a:cxn>
                    <a:cxn ang="0">
                      <a:pos x="111" y="1"/>
                    </a:cxn>
                    <a:cxn ang="0">
                      <a:pos x="110" y="1"/>
                    </a:cxn>
                    <a:cxn ang="0">
                      <a:pos x="108" y="0"/>
                    </a:cxn>
                    <a:cxn ang="0">
                      <a:pos x="106" y="1"/>
                    </a:cxn>
                    <a:cxn ang="0">
                      <a:pos x="106" y="1"/>
                    </a:cxn>
                  </a:cxnLst>
                  <a:rect l="0" t="0" r="r" b="b"/>
                  <a:pathLst>
                    <a:path w="113" h="100">
                      <a:moveTo>
                        <a:pt x="106" y="1"/>
                      </a:moveTo>
                      <a:lnTo>
                        <a:pt x="106" y="1"/>
                      </a:lnTo>
                      <a:lnTo>
                        <a:pt x="91" y="9"/>
                      </a:lnTo>
                      <a:lnTo>
                        <a:pt x="78" y="19"/>
                      </a:lnTo>
                      <a:lnTo>
                        <a:pt x="65" y="29"/>
                      </a:lnTo>
                      <a:lnTo>
                        <a:pt x="52" y="40"/>
                      </a:lnTo>
                      <a:lnTo>
                        <a:pt x="29" y="63"/>
                      </a:lnTo>
                      <a:lnTo>
                        <a:pt x="29" y="63"/>
                      </a:lnTo>
                      <a:lnTo>
                        <a:pt x="16" y="77"/>
                      </a:lnTo>
                      <a:lnTo>
                        <a:pt x="10" y="85"/>
                      </a:lnTo>
                      <a:lnTo>
                        <a:pt x="2" y="91"/>
                      </a:lnTo>
                      <a:lnTo>
                        <a:pt x="2" y="91"/>
                      </a:lnTo>
                      <a:lnTo>
                        <a:pt x="1" y="92"/>
                      </a:lnTo>
                      <a:lnTo>
                        <a:pt x="0" y="94"/>
                      </a:lnTo>
                      <a:lnTo>
                        <a:pt x="0" y="96"/>
                      </a:lnTo>
                      <a:lnTo>
                        <a:pt x="1" y="97"/>
                      </a:lnTo>
                      <a:lnTo>
                        <a:pt x="2" y="99"/>
                      </a:lnTo>
                      <a:lnTo>
                        <a:pt x="3" y="100"/>
                      </a:lnTo>
                      <a:lnTo>
                        <a:pt x="5" y="100"/>
                      </a:lnTo>
                      <a:lnTo>
                        <a:pt x="7" y="99"/>
                      </a:lnTo>
                      <a:lnTo>
                        <a:pt x="7" y="99"/>
                      </a:lnTo>
                      <a:lnTo>
                        <a:pt x="13" y="95"/>
                      </a:lnTo>
                      <a:lnTo>
                        <a:pt x="18" y="90"/>
                      </a:lnTo>
                      <a:lnTo>
                        <a:pt x="29" y="79"/>
                      </a:lnTo>
                      <a:lnTo>
                        <a:pt x="40" y="67"/>
                      </a:lnTo>
                      <a:lnTo>
                        <a:pt x="50" y="56"/>
                      </a:lnTo>
                      <a:lnTo>
                        <a:pt x="50" y="56"/>
                      </a:lnTo>
                      <a:lnTo>
                        <a:pt x="64" y="42"/>
                      </a:lnTo>
                      <a:lnTo>
                        <a:pt x="78" y="30"/>
                      </a:lnTo>
                      <a:lnTo>
                        <a:pt x="94" y="19"/>
                      </a:lnTo>
                      <a:lnTo>
                        <a:pt x="111" y="9"/>
                      </a:lnTo>
                      <a:lnTo>
                        <a:pt x="111" y="9"/>
                      </a:lnTo>
                      <a:lnTo>
                        <a:pt x="112" y="8"/>
                      </a:lnTo>
                      <a:lnTo>
                        <a:pt x="113" y="6"/>
                      </a:lnTo>
                      <a:lnTo>
                        <a:pt x="113" y="4"/>
                      </a:lnTo>
                      <a:lnTo>
                        <a:pt x="112" y="3"/>
                      </a:lnTo>
                      <a:lnTo>
                        <a:pt x="111" y="1"/>
                      </a:lnTo>
                      <a:lnTo>
                        <a:pt x="110" y="1"/>
                      </a:lnTo>
                      <a:lnTo>
                        <a:pt x="108" y="0"/>
                      </a:lnTo>
                      <a:lnTo>
                        <a:pt x="106" y="1"/>
                      </a:lnTo>
                      <a:lnTo>
                        <a:pt x="106"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7" name="Freeform 629"/>
                <p:cNvSpPr/>
                <p:nvPr/>
              </p:nvSpPr>
              <p:spPr bwMode="auto">
                <a:xfrm>
                  <a:off x="3433" y="7835"/>
                  <a:ext cx="90" cy="101"/>
                </a:xfrm>
                <a:custGeom>
                  <a:avLst/>
                  <a:gdLst/>
                  <a:ahLst/>
                  <a:cxnLst>
                    <a:cxn ang="0">
                      <a:pos x="108" y="3"/>
                    </a:cxn>
                    <a:cxn ang="0">
                      <a:pos x="108" y="3"/>
                    </a:cxn>
                    <a:cxn ang="0">
                      <a:pos x="104" y="15"/>
                    </a:cxn>
                    <a:cxn ang="0">
                      <a:pos x="99" y="25"/>
                    </a:cxn>
                    <a:cxn ang="0">
                      <a:pos x="94" y="36"/>
                    </a:cxn>
                    <a:cxn ang="0">
                      <a:pos x="87" y="45"/>
                    </a:cxn>
                    <a:cxn ang="0">
                      <a:pos x="72" y="64"/>
                    </a:cxn>
                    <a:cxn ang="0">
                      <a:pos x="58" y="82"/>
                    </a:cxn>
                    <a:cxn ang="0">
                      <a:pos x="58" y="82"/>
                    </a:cxn>
                    <a:cxn ang="0">
                      <a:pos x="30" y="115"/>
                    </a:cxn>
                    <a:cxn ang="0">
                      <a:pos x="17" y="132"/>
                    </a:cxn>
                    <a:cxn ang="0">
                      <a:pos x="2" y="147"/>
                    </a:cxn>
                    <a:cxn ang="0">
                      <a:pos x="2" y="147"/>
                    </a:cxn>
                    <a:cxn ang="0">
                      <a:pos x="1" y="148"/>
                    </a:cxn>
                    <a:cxn ang="0">
                      <a:pos x="0" y="150"/>
                    </a:cxn>
                    <a:cxn ang="0">
                      <a:pos x="1" y="152"/>
                    </a:cxn>
                    <a:cxn ang="0">
                      <a:pos x="2" y="153"/>
                    </a:cxn>
                    <a:cxn ang="0">
                      <a:pos x="3" y="154"/>
                    </a:cxn>
                    <a:cxn ang="0">
                      <a:pos x="5" y="155"/>
                    </a:cxn>
                    <a:cxn ang="0">
                      <a:pos x="7" y="154"/>
                    </a:cxn>
                    <a:cxn ang="0">
                      <a:pos x="8" y="153"/>
                    </a:cxn>
                    <a:cxn ang="0">
                      <a:pos x="8" y="153"/>
                    </a:cxn>
                    <a:cxn ang="0">
                      <a:pos x="26" y="136"/>
                    </a:cxn>
                    <a:cxn ang="0">
                      <a:pos x="41" y="116"/>
                    </a:cxn>
                    <a:cxn ang="0">
                      <a:pos x="73" y="78"/>
                    </a:cxn>
                    <a:cxn ang="0">
                      <a:pos x="73" y="78"/>
                    </a:cxn>
                    <a:cxn ang="0">
                      <a:pos x="87" y="61"/>
                    </a:cxn>
                    <a:cxn ang="0">
                      <a:pos x="99" y="45"/>
                    </a:cxn>
                    <a:cxn ang="0">
                      <a:pos x="105" y="36"/>
                    </a:cxn>
                    <a:cxn ang="0">
                      <a:pos x="109" y="26"/>
                    </a:cxn>
                    <a:cxn ang="0">
                      <a:pos x="114" y="16"/>
                    </a:cxn>
                    <a:cxn ang="0">
                      <a:pos x="117" y="7"/>
                    </a:cxn>
                    <a:cxn ang="0">
                      <a:pos x="117" y="7"/>
                    </a:cxn>
                    <a:cxn ang="0">
                      <a:pos x="118" y="5"/>
                    </a:cxn>
                    <a:cxn ang="0">
                      <a:pos x="117" y="2"/>
                    </a:cxn>
                    <a:cxn ang="0">
                      <a:pos x="116" y="1"/>
                    </a:cxn>
                    <a:cxn ang="0">
                      <a:pos x="114" y="0"/>
                    </a:cxn>
                    <a:cxn ang="0">
                      <a:pos x="112" y="0"/>
                    </a:cxn>
                    <a:cxn ang="0">
                      <a:pos x="111" y="0"/>
                    </a:cxn>
                    <a:cxn ang="0">
                      <a:pos x="108" y="1"/>
                    </a:cxn>
                    <a:cxn ang="0">
                      <a:pos x="108" y="3"/>
                    </a:cxn>
                    <a:cxn ang="0">
                      <a:pos x="108" y="3"/>
                    </a:cxn>
                  </a:cxnLst>
                  <a:rect l="0" t="0" r="r" b="b"/>
                  <a:pathLst>
                    <a:path w="118" h="155">
                      <a:moveTo>
                        <a:pt x="108" y="3"/>
                      </a:moveTo>
                      <a:lnTo>
                        <a:pt x="108" y="3"/>
                      </a:lnTo>
                      <a:lnTo>
                        <a:pt x="104" y="15"/>
                      </a:lnTo>
                      <a:lnTo>
                        <a:pt x="99" y="25"/>
                      </a:lnTo>
                      <a:lnTo>
                        <a:pt x="94" y="36"/>
                      </a:lnTo>
                      <a:lnTo>
                        <a:pt x="87" y="45"/>
                      </a:lnTo>
                      <a:lnTo>
                        <a:pt x="72" y="64"/>
                      </a:lnTo>
                      <a:lnTo>
                        <a:pt x="58" y="82"/>
                      </a:lnTo>
                      <a:lnTo>
                        <a:pt x="58" y="82"/>
                      </a:lnTo>
                      <a:lnTo>
                        <a:pt x="30" y="115"/>
                      </a:lnTo>
                      <a:lnTo>
                        <a:pt x="17" y="132"/>
                      </a:lnTo>
                      <a:lnTo>
                        <a:pt x="2" y="147"/>
                      </a:lnTo>
                      <a:lnTo>
                        <a:pt x="2" y="147"/>
                      </a:lnTo>
                      <a:lnTo>
                        <a:pt x="1" y="148"/>
                      </a:lnTo>
                      <a:lnTo>
                        <a:pt x="0" y="150"/>
                      </a:lnTo>
                      <a:lnTo>
                        <a:pt x="1" y="152"/>
                      </a:lnTo>
                      <a:lnTo>
                        <a:pt x="2" y="153"/>
                      </a:lnTo>
                      <a:lnTo>
                        <a:pt x="3" y="154"/>
                      </a:lnTo>
                      <a:lnTo>
                        <a:pt x="5" y="155"/>
                      </a:lnTo>
                      <a:lnTo>
                        <a:pt x="7" y="154"/>
                      </a:lnTo>
                      <a:lnTo>
                        <a:pt x="8" y="153"/>
                      </a:lnTo>
                      <a:lnTo>
                        <a:pt x="8" y="153"/>
                      </a:lnTo>
                      <a:lnTo>
                        <a:pt x="26" y="136"/>
                      </a:lnTo>
                      <a:lnTo>
                        <a:pt x="41" y="116"/>
                      </a:lnTo>
                      <a:lnTo>
                        <a:pt x="73" y="78"/>
                      </a:lnTo>
                      <a:lnTo>
                        <a:pt x="73" y="78"/>
                      </a:lnTo>
                      <a:lnTo>
                        <a:pt x="87" y="61"/>
                      </a:lnTo>
                      <a:lnTo>
                        <a:pt x="99" y="45"/>
                      </a:lnTo>
                      <a:lnTo>
                        <a:pt x="105" y="36"/>
                      </a:lnTo>
                      <a:lnTo>
                        <a:pt x="109" y="26"/>
                      </a:lnTo>
                      <a:lnTo>
                        <a:pt x="114" y="16"/>
                      </a:lnTo>
                      <a:lnTo>
                        <a:pt x="117" y="7"/>
                      </a:lnTo>
                      <a:lnTo>
                        <a:pt x="117" y="7"/>
                      </a:lnTo>
                      <a:lnTo>
                        <a:pt x="118" y="5"/>
                      </a:lnTo>
                      <a:lnTo>
                        <a:pt x="117" y="2"/>
                      </a:lnTo>
                      <a:lnTo>
                        <a:pt x="116" y="1"/>
                      </a:lnTo>
                      <a:lnTo>
                        <a:pt x="114" y="0"/>
                      </a:lnTo>
                      <a:lnTo>
                        <a:pt x="112" y="0"/>
                      </a:lnTo>
                      <a:lnTo>
                        <a:pt x="111" y="0"/>
                      </a:lnTo>
                      <a:lnTo>
                        <a:pt x="108" y="1"/>
                      </a:lnTo>
                      <a:lnTo>
                        <a:pt x="108" y="3"/>
                      </a:lnTo>
                      <a:lnTo>
                        <a:pt x="108" y="3"/>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8" name="Freeform 630"/>
                <p:cNvSpPr/>
                <p:nvPr/>
              </p:nvSpPr>
              <p:spPr bwMode="auto">
                <a:xfrm>
                  <a:off x="3539" y="7851"/>
                  <a:ext cx="54" cy="66"/>
                </a:xfrm>
                <a:custGeom>
                  <a:avLst/>
                  <a:gdLst/>
                  <a:ahLst/>
                  <a:cxnLst>
                    <a:cxn ang="0">
                      <a:pos x="65" y="1"/>
                    </a:cxn>
                    <a:cxn ang="0">
                      <a:pos x="65" y="1"/>
                    </a:cxn>
                    <a:cxn ang="0">
                      <a:pos x="55" y="11"/>
                    </a:cxn>
                    <a:cxn ang="0">
                      <a:pos x="46" y="21"/>
                    </a:cxn>
                    <a:cxn ang="0">
                      <a:pos x="38" y="31"/>
                    </a:cxn>
                    <a:cxn ang="0">
                      <a:pos x="30" y="44"/>
                    </a:cxn>
                    <a:cxn ang="0">
                      <a:pos x="16" y="67"/>
                    </a:cxn>
                    <a:cxn ang="0">
                      <a:pos x="9" y="79"/>
                    </a:cxn>
                    <a:cxn ang="0">
                      <a:pos x="1" y="90"/>
                    </a:cxn>
                    <a:cxn ang="0">
                      <a:pos x="1" y="90"/>
                    </a:cxn>
                    <a:cxn ang="0">
                      <a:pos x="0" y="92"/>
                    </a:cxn>
                    <a:cxn ang="0">
                      <a:pos x="0" y="94"/>
                    </a:cxn>
                    <a:cxn ang="0">
                      <a:pos x="1" y="95"/>
                    </a:cxn>
                    <a:cxn ang="0">
                      <a:pos x="2" y="96"/>
                    </a:cxn>
                    <a:cxn ang="0">
                      <a:pos x="6" y="97"/>
                    </a:cxn>
                    <a:cxn ang="0">
                      <a:pos x="8" y="96"/>
                    </a:cxn>
                    <a:cxn ang="0">
                      <a:pos x="10" y="95"/>
                    </a:cxn>
                    <a:cxn ang="0">
                      <a:pos x="10" y="95"/>
                    </a:cxn>
                    <a:cxn ang="0">
                      <a:pos x="17" y="84"/>
                    </a:cxn>
                    <a:cxn ang="0">
                      <a:pos x="24" y="73"/>
                    </a:cxn>
                    <a:cxn ang="0">
                      <a:pos x="38" y="49"/>
                    </a:cxn>
                    <a:cxn ang="0">
                      <a:pos x="45" y="37"/>
                    </a:cxn>
                    <a:cxn ang="0">
                      <a:pos x="53" y="27"/>
                    </a:cxn>
                    <a:cxn ang="0">
                      <a:pos x="61" y="17"/>
                    </a:cxn>
                    <a:cxn ang="0">
                      <a:pos x="72" y="7"/>
                    </a:cxn>
                    <a:cxn ang="0">
                      <a:pos x="72" y="7"/>
                    </a:cxn>
                    <a:cxn ang="0">
                      <a:pos x="73" y="6"/>
                    </a:cxn>
                    <a:cxn ang="0">
                      <a:pos x="74" y="4"/>
                    </a:cxn>
                    <a:cxn ang="0">
                      <a:pos x="73" y="2"/>
                    </a:cxn>
                    <a:cxn ang="0">
                      <a:pos x="72" y="1"/>
                    </a:cxn>
                    <a:cxn ang="0">
                      <a:pos x="69" y="0"/>
                    </a:cxn>
                    <a:cxn ang="0">
                      <a:pos x="67" y="0"/>
                    </a:cxn>
                    <a:cxn ang="0">
                      <a:pos x="65" y="1"/>
                    </a:cxn>
                    <a:cxn ang="0">
                      <a:pos x="65" y="1"/>
                    </a:cxn>
                  </a:cxnLst>
                  <a:rect l="0" t="0" r="r" b="b"/>
                  <a:pathLst>
                    <a:path w="74" h="97">
                      <a:moveTo>
                        <a:pt x="65" y="1"/>
                      </a:moveTo>
                      <a:lnTo>
                        <a:pt x="65" y="1"/>
                      </a:lnTo>
                      <a:lnTo>
                        <a:pt x="55" y="11"/>
                      </a:lnTo>
                      <a:lnTo>
                        <a:pt x="46" y="21"/>
                      </a:lnTo>
                      <a:lnTo>
                        <a:pt x="38" y="31"/>
                      </a:lnTo>
                      <a:lnTo>
                        <a:pt x="30" y="44"/>
                      </a:lnTo>
                      <a:lnTo>
                        <a:pt x="16" y="67"/>
                      </a:lnTo>
                      <a:lnTo>
                        <a:pt x="9" y="79"/>
                      </a:lnTo>
                      <a:lnTo>
                        <a:pt x="1" y="90"/>
                      </a:lnTo>
                      <a:lnTo>
                        <a:pt x="1" y="90"/>
                      </a:lnTo>
                      <a:lnTo>
                        <a:pt x="0" y="92"/>
                      </a:lnTo>
                      <a:lnTo>
                        <a:pt x="0" y="94"/>
                      </a:lnTo>
                      <a:lnTo>
                        <a:pt x="1" y="95"/>
                      </a:lnTo>
                      <a:lnTo>
                        <a:pt x="2" y="96"/>
                      </a:lnTo>
                      <a:lnTo>
                        <a:pt x="6" y="97"/>
                      </a:lnTo>
                      <a:lnTo>
                        <a:pt x="8" y="96"/>
                      </a:lnTo>
                      <a:lnTo>
                        <a:pt x="10" y="95"/>
                      </a:lnTo>
                      <a:lnTo>
                        <a:pt x="10" y="95"/>
                      </a:lnTo>
                      <a:lnTo>
                        <a:pt x="17" y="84"/>
                      </a:lnTo>
                      <a:lnTo>
                        <a:pt x="24" y="73"/>
                      </a:lnTo>
                      <a:lnTo>
                        <a:pt x="38" y="49"/>
                      </a:lnTo>
                      <a:lnTo>
                        <a:pt x="45" y="37"/>
                      </a:lnTo>
                      <a:lnTo>
                        <a:pt x="53" y="27"/>
                      </a:lnTo>
                      <a:lnTo>
                        <a:pt x="61" y="17"/>
                      </a:lnTo>
                      <a:lnTo>
                        <a:pt x="72" y="7"/>
                      </a:lnTo>
                      <a:lnTo>
                        <a:pt x="72" y="7"/>
                      </a:lnTo>
                      <a:lnTo>
                        <a:pt x="73" y="6"/>
                      </a:lnTo>
                      <a:lnTo>
                        <a:pt x="74" y="4"/>
                      </a:lnTo>
                      <a:lnTo>
                        <a:pt x="73" y="2"/>
                      </a:lnTo>
                      <a:lnTo>
                        <a:pt x="72" y="1"/>
                      </a:lnTo>
                      <a:lnTo>
                        <a:pt x="69" y="0"/>
                      </a:lnTo>
                      <a:lnTo>
                        <a:pt x="67" y="0"/>
                      </a:lnTo>
                      <a:lnTo>
                        <a:pt x="65" y="1"/>
                      </a:lnTo>
                      <a:lnTo>
                        <a:pt x="65"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39" name="Freeform 631"/>
                <p:cNvSpPr/>
                <p:nvPr/>
              </p:nvSpPr>
              <p:spPr bwMode="auto">
                <a:xfrm>
                  <a:off x="3625" y="7873"/>
                  <a:ext cx="58" cy="60"/>
                </a:xfrm>
                <a:custGeom>
                  <a:avLst/>
                  <a:gdLst/>
                  <a:ahLst/>
                  <a:cxnLst>
                    <a:cxn ang="0">
                      <a:pos x="71" y="1"/>
                    </a:cxn>
                    <a:cxn ang="0">
                      <a:pos x="71" y="1"/>
                    </a:cxn>
                    <a:cxn ang="0">
                      <a:pos x="52" y="21"/>
                    </a:cxn>
                    <a:cxn ang="0">
                      <a:pos x="33" y="40"/>
                    </a:cxn>
                    <a:cxn ang="0">
                      <a:pos x="17" y="62"/>
                    </a:cxn>
                    <a:cxn ang="0">
                      <a:pos x="8" y="74"/>
                    </a:cxn>
                    <a:cxn ang="0">
                      <a:pos x="1" y="85"/>
                    </a:cxn>
                    <a:cxn ang="0">
                      <a:pos x="1" y="85"/>
                    </a:cxn>
                    <a:cxn ang="0">
                      <a:pos x="0" y="87"/>
                    </a:cxn>
                    <a:cxn ang="0">
                      <a:pos x="0" y="88"/>
                    </a:cxn>
                    <a:cxn ang="0">
                      <a:pos x="1" y="90"/>
                    </a:cxn>
                    <a:cxn ang="0">
                      <a:pos x="2" y="91"/>
                    </a:cxn>
                    <a:cxn ang="0">
                      <a:pos x="4" y="91"/>
                    </a:cxn>
                    <a:cxn ang="0">
                      <a:pos x="6" y="91"/>
                    </a:cxn>
                    <a:cxn ang="0">
                      <a:pos x="7" y="91"/>
                    </a:cxn>
                    <a:cxn ang="0">
                      <a:pos x="9" y="89"/>
                    </a:cxn>
                    <a:cxn ang="0">
                      <a:pos x="9" y="89"/>
                    </a:cxn>
                    <a:cxn ang="0">
                      <a:pos x="17" y="78"/>
                    </a:cxn>
                    <a:cxn ang="0">
                      <a:pos x="24" y="67"/>
                    </a:cxn>
                    <a:cxn ang="0">
                      <a:pos x="41" y="47"/>
                    </a:cxn>
                    <a:cxn ang="0">
                      <a:pos x="59" y="27"/>
                    </a:cxn>
                    <a:cxn ang="0">
                      <a:pos x="78" y="8"/>
                    </a:cxn>
                    <a:cxn ang="0">
                      <a:pos x="78" y="8"/>
                    </a:cxn>
                    <a:cxn ang="0">
                      <a:pos x="79" y="6"/>
                    </a:cxn>
                    <a:cxn ang="0">
                      <a:pos x="80" y="4"/>
                    </a:cxn>
                    <a:cxn ang="0">
                      <a:pos x="79" y="3"/>
                    </a:cxn>
                    <a:cxn ang="0">
                      <a:pos x="78" y="1"/>
                    </a:cxn>
                    <a:cxn ang="0">
                      <a:pos x="76" y="0"/>
                    </a:cxn>
                    <a:cxn ang="0">
                      <a:pos x="74" y="0"/>
                    </a:cxn>
                    <a:cxn ang="0">
                      <a:pos x="72" y="0"/>
                    </a:cxn>
                    <a:cxn ang="0">
                      <a:pos x="71" y="1"/>
                    </a:cxn>
                    <a:cxn ang="0">
                      <a:pos x="71" y="1"/>
                    </a:cxn>
                  </a:cxnLst>
                  <a:rect l="0" t="0" r="r" b="b"/>
                  <a:pathLst>
                    <a:path w="80" h="91">
                      <a:moveTo>
                        <a:pt x="71" y="1"/>
                      </a:moveTo>
                      <a:lnTo>
                        <a:pt x="71" y="1"/>
                      </a:lnTo>
                      <a:lnTo>
                        <a:pt x="52" y="21"/>
                      </a:lnTo>
                      <a:lnTo>
                        <a:pt x="33" y="40"/>
                      </a:lnTo>
                      <a:lnTo>
                        <a:pt x="17" y="62"/>
                      </a:lnTo>
                      <a:lnTo>
                        <a:pt x="8" y="74"/>
                      </a:lnTo>
                      <a:lnTo>
                        <a:pt x="1" y="85"/>
                      </a:lnTo>
                      <a:lnTo>
                        <a:pt x="1" y="85"/>
                      </a:lnTo>
                      <a:lnTo>
                        <a:pt x="0" y="87"/>
                      </a:lnTo>
                      <a:lnTo>
                        <a:pt x="0" y="88"/>
                      </a:lnTo>
                      <a:lnTo>
                        <a:pt x="1" y="90"/>
                      </a:lnTo>
                      <a:lnTo>
                        <a:pt x="2" y="91"/>
                      </a:lnTo>
                      <a:lnTo>
                        <a:pt x="4" y="91"/>
                      </a:lnTo>
                      <a:lnTo>
                        <a:pt x="6" y="91"/>
                      </a:lnTo>
                      <a:lnTo>
                        <a:pt x="7" y="91"/>
                      </a:lnTo>
                      <a:lnTo>
                        <a:pt x="9" y="89"/>
                      </a:lnTo>
                      <a:lnTo>
                        <a:pt x="9" y="89"/>
                      </a:lnTo>
                      <a:lnTo>
                        <a:pt x="17" y="78"/>
                      </a:lnTo>
                      <a:lnTo>
                        <a:pt x="24" y="67"/>
                      </a:lnTo>
                      <a:lnTo>
                        <a:pt x="41" y="47"/>
                      </a:lnTo>
                      <a:lnTo>
                        <a:pt x="59" y="27"/>
                      </a:lnTo>
                      <a:lnTo>
                        <a:pt x="78" y="8"/>
                      </a:lnTo>
                      <a:lnTo>
                        <a:pt x="78" y="8"/>
                      </a:lnTo>
                      <a:lnTo>
                        <a:pt x="79" y="6"/>
                      </a:lnTo>
                      <a:lnTo>
                        <a:pt x="80" y="4"/>
                      </a:lnTo>
                      <a:lnTo>
                        <a:pt x="79" y="3"/>
                      </a:lnTo>
                      <a:lnTo>
                        <a:pt x="78" y="1"/>
                      </a:lnTo>
                      <a:lnTo>
                        <a:pt x="76" y="0"/>
                      </a:lnTo>
                      <a:lnTo>
                        <a:pt x="74" y="0"/>
                      </a:lnTo>
                      <a:lnTo>
                        <a:pt x="72" y="0"/>
                      </a:lnTo>
                      <a:lnTo>
                        <a:pt x="71" y="1"/>
                      </a:lnTo>
                      <a:lnTo>
                        <a:pt x="71"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0" name="Freeform 632"/>
                <p:cNvSpPr/>
                <p:nvPr/>
              </p:nvSpPr>
              <p:spPr bwMode="auto">
                <a:xfrm>
                  <a:off x="4007" y="8077"/>
                  <a:ext cx="61" cy="78"/>
                </a:xfrm>
                <a:custGeom>
                  <a:avLst/>
                  <a:gdLst/>
                  <a:ahLst/>
                  <a:cxnLst>
                    <a:cxn ang="0">
                      <a:pos x="71" y="2"/>
                    </a:cxn>
                    <a:cxn ang="0">
                      <a:pos x="71" y="2"/>
                    </a:cxn>
                    <a:cxn ang="0">
                      <a:pos x="59" y="17"/>
                    </a:cxn>
                    <a:cxn ang="0">
                      <a:pos x="48" y="31"/>
                    </a:cxn>
                    <a:cxn ang="0">
                      <a:pos x="37" y="45"/>
                    </a:cxn>
                    <a:cxn ang="0">
                      <a:pos x="26" y="59"/>
                    </a:cxn>
                    <a:cxn ang="0">
                      <a:pos x="26" y="59"/>
                    </a:cxn>
                    <a:cxn ang="0">
                      <a:pos x="17" y="71"/>
                    </a:cxn>
                    <a:cxn ang="0">
                      <a:pos x="10" y="84"/>
                    </a:cxn>
                    <a:cxn ang="0">
                      <a:pos x="7" y="90"/>
                    </a:cxn>
                    <a:cxn ang="0">
                      <a:pos x="3" y="97"/>
                    </a:cxn>
                    <a:cxn ang="0">
                      <a:pos x="1" y="104"/>
                    </a:cxn>
                    <a:cxn ang="0">
                      <a:pos x="0" y="112"/>
                    </a:cxn>
                    <a:cxn ang="0">
                      <a:pos x="0" y="112"/>
                    </a:cxn>
                    <a:cxn ang="0">
                      <a:pos x="0" y="114"/>
                    </a:cxn>
                    <a:cxn ang="0">
                      <a:pos x="1" y="116"/>
                    </a:cxn>
                    <a:cxn ang="0">
                      <a:pos x="2" y="116"/>
                    </a:cxn>
                    <a:cxn ang="0">
                      <a:pos x="4" y="117"/>
                    </a:cxn>
                    <a:cxn ang="0">
                      <a:pos x="8" y="116"/>
                    </a:cxn>
                    <a:cxn ang="0">
                      <a:pos x="10" y="114"/>
                    </a:cxn>
                    <a:cxn ang="0">
                      <a:pos x="10" y="112"/>
                    </a:cxn>
                    <a:cxn ang="0">
                      <a:pos x="10" y="112"/>
                    </a:cxn>
                    <a:cxn ang="0">
                      <a:pos x="12" y="103"/>
                    </a:cxn>
                    <a:cxn ang="0">
                      <a:pos x="14" y="94"/>
                    </a:cxn>
                    <a:cxn ang="0">
                      <a:pos x="19" y="86"/>
                    </a:cxn>
                    <a:cxn ang="0">
                      <a:pos x="23" y="78"/>
                    </a:cxn>
                    <a:cxn ang="0">
                      <a:pos x="34" y="62"/>
                    </a:cxn>
                    <a:cxn ang="0">
                      <a:pos x="47" y="48"/>
                    </a:cxn>
                    <a:cxn ang="0">
                      <a:pos x="47" y="48"/>
                    </a:cxn>
                    <a:cxn ang="0">
                      <a:pos x="62" y="28"/>
                    </a:cxn>
                    <a:cxn ang="0">
                      <a:pos x="79" y="7"/>
                    </a:cxn>
                    <a:cxn ang="0">
                      <a:pos x="79" y="7"/>
                    </a:cxn>
                    <a:cxn ang="0">
                      <a:pos x="80" y="5"/>
                    </a:cxn>
                    <a:cxn ang="0">
                      <a:pos x="79" y="3"/>
                    </a:cxn>
                    <a:cxn ang="0">
                      <a:pos x="79" y="2"/>
                    </a:cxn>
                    <a:cxn ang="0">
                      <a:pos x="77" y="1"/>
                    </a:cxn>
                    <a:cxn ang="0">
                      <a:pos x="74" y="0"/>
                    </a:cxn>
                    <a:cxn ang="0">
                      <a:pos x="72" y="1"/>
                    </a:cxn>
                    <a:cxn ang="0">
                      <a:pos x="71" y="2"/>
                    </a:cxn>
                    <a:cxn ang="0">
                      <a:pos x="71" y="2"/>
                    </a:cxn>
                  </a:cxnLst>
                  <a:rect l="0" t="0" r="r" b="b"/>
                  <a:pathLst>
                    <a:path w="80" h="117">
                      <a:moveTo>
                        <a:pt x="71" y="2"/>
                      </a:moveTo>
                      <a:lnTo>
                        <a:pt x="71" y="2"/>
                      </a:lnTo>
                      <a:lnTo>
                        <a:pt x="59" y="17"/>
                      </a:lnTo>
                      <a:lnTo>
                        <a:pt x="48" y="31"/>
                      </a:lnTo>
                      <a:lnTo>
                        <a:pt x="37" y="45"/>
                      </a:lnTo>
                      <a:lnTo>
                        <a:pt x="26" y="59"/>
                      </a:lnTo>
                      <a:lnTo>
                        <a:pt x="26" y="59"/>
                      </a:lnTo>
                      <a:lnTo>
                        <a:pt x="17" y="71"/>
                      </a:lnTo>
                      <a:lnTo>
                        <a:pt x="10" y="84"/>
                      </a:lnTo>
                      <a:lnTo>
                        <a:pt x="7" y="90"/>
                      </a:lnTo>
                      <a:lnTo>
                        <a:pt x="3" y="97"/>
                      </a:lnTo>
                      <a:lnTo>
                        <a:pt x="1" y="104"/>
                      </a:lnTo>
                      <a:lnTo>
                        <a:pt x="0" y="112"/>
                      </a:lnTo>
                      <a:lnTo>
                        <a:pt x="0" y="112"/>
                      </a:lnTo>
                      <a:lnTo>
                        <a:pt x="0" y="114"/>
                      </a:lnTo>
                      <a:lnTo>
                        <a:pt x="1" y="116"/>
                      </a:lnTo>
                      <a:lnTo>
                        <a:pt x="2" y="116"/>
                      </a:lnTo>
                      <a:lnTo>
                        <a:pt x="4" y="117"/>
                      </a:lnTo>
                      <a:lnTo>
                        <a:pt x="8" y="116"/>
                      </a:lnTo>
                      <a:lnTo>
                        <a:pt x="10" y="114"/>
                      </a:lnTo>
                      <a:lnTo>
                        <a:pt x="10" y="112"/>
                      </a:lnTo>
                      <a:lnTo>
                        <a:pt x="10" y="112"/>
                      </a:lnTo>
                      <a:lnTo>
                        <a:pt x="12" y="103"/>
                      </a:lnTo>
                      <a:lnTo>
                        <a:pt x="14" y="94"/>
                      </a:lnTo>
                      <a:lnTo>
                        <a:pt x="19" y="86"/>
                      </a:lnTo>
                      <a:lnTo>
                        <a:pt x="23" y="78"/>
                      </a:lnTo>
                      <a:lnTo>
                        <a:pt x="34" y="62"/>
                      </a:lnTo>
                      <a:lnTo>
                        <a:pt x="47" y="48"/>
                      </a:lnTo>
                      <a:lnTo>
                        <a:pt x="47" y="48"/>
                      </a:lnTo>
                      <a:lnTo>
                        <a:pt x="62" y="28"/>
                      </a:lnTo>
                      <a:lnTo>
                        <a:pt x="79" y="7"/>
                      </a:lnTo>
                      <a:lnTo>
                        <a:pt x="79" y="7"/>
                      </a:lnTo>
                      <a:lnTo>
                        <a:pt x="80" y="5"/>
                      </a:lnTo>
                      <a:lnTo>
                        <a:pt x="79" y="3"/>
                      </a:lnTo>
                      <a:lnTo>
                        <a:pt x="79" y="2"/>
                      </a:lnTo>
                      <a:lnTo>
                        <a:pt x="77" y="1"/>
                      </a:lnTo>
                      <a:lnTo>
                        <a:pt x="74" y="0"/>
                      </a:lnTo>
                      <a:lnTo>
                        <a:pt x="72" y="1"/>
                      </a:lnTo>
                      <a:lnTo>
                        <a:pt x="71" y="2"/>
                      </a:lnTo>
                      <a:lnTo>
                        <a:pt x="71" y="2"/>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1" name="Freeform 633"/>
                <p:cNvSpPr/>
                <p:nvPr/>
              </p:nvSpPr>
              <p:spPr bwMode="auto">
                <a:xfrm>
                  <a:off x="4061" y="8111"/>
                  <a:ext cx="43" cy="40"/>
                </a:xfrm>
                <a:custGeom>
                  <a:avLst/>
                  <a:gdLst/>
                  <a:ahLst/>
                  <a:cxnLst>
                    <a:cxn ang="0">
                      <a:pos x="52" y="0"/>
                    </a:cxn>
                    <a:cxn ang="0">
                      <a:pos x="52" y="0"/>
                    </a:cxn>
                    <a:cxn ang="0">
                      <a:pos x="45" y="6"/>
                    </a:cxn>
                    <a:cxn ang="0">
                      <a:pos x="39" y="11"/>
                    </a:cxn>
                    <a:cxn ang="0">
                      <a:pos x="25" y="25"/>
                    </a:cxn>
                    <a:cxn ang="0">
                      <a:pos x="14" y="38"/>
                    </a:cxn>
                    <a:cxn ang="0">
                      <a:pos x="2" y="51"/>
                    </a:cxn>
                    <a:cxn ang="0">
                      <a:pos x="2" y="51"/>
                    </a:cxn>
                    <a:cxn ang="0">
                      <a:pos x="0" y="53"/>
                    </a:cxn>
                    <a:cxn ang="0">
                      <a:pos x="0" y="54"/>
                    </a:cxn>
                    <a:cxn ang="0">
                      <a:pos x="1" y="57"/>
                    </a:cxn>
                    <a:cxn ang="0">
                      <a:pos x="2" y="58"/>
                    </a:cxn>
                    <a:cxn ang="0">
                      <a:pos x="3" y="59"/>
                    </a:cxn>
                    <a:cxn ang="0">
                      <a:pos x="5" y="60"/>
                    </a:cxn>
                    <a:cxn ang="0">
                      <a:pos x="6" y="60"/>
                    </a:cxn>
                    <a:cxn ang="0">
                      <a:pos x="8" y="58"/>
                    </a:cxn>
                    <a:cxn ang="0">
                      <a:pos x="8" y="58"/>
                    </a:cxn>
                    <a:cxn ang="0">
                      <a:pos x="20" y="45"/>
                    </a:cxn>
                    <a:cxn ang="0">
                      <a:pos x="32" y="32"/>
                    </a:cxn>
                    <a:cxn ang="0">
                      <a:pos x="44" y="19"/>
                    </a:cxn>
                    <a:cxn ang="0">
                      <a:pos x="50" y="13"/>
                    </a:cxn>
                    <a:cxn ang="0">
                      <a:pos x="57" y="8"/>
                    </a:cxn>
                    <a:cxn ang="0">
                      <a:pos x="57" y="8"/>
                    </a:cxn>
                    <a:cxn ang="0">
                      <a:pos x="58" y="7"/>
                    </a:cxn>
                    <a:cxn ang="0">
                      <a:pos x="59" y="5"/>
                    </a:cxn>
                    <a:cxn ang="0">
                      <a:pos x="58" y="2"/>
                    </a:cxn>
                    <a:cxn ang="0">
                      <a:pos x="57" y="0"/>
                    </a:cxn>
                    <a:cxn ang="0">
                      <a:pos x="56" y="0"/>
                    </a:cxn>
                    <a:cxn ang="0">
                      <a:pos x="54" y="0"/>
                    </a:cxn>
                    <a:cxn ang="0">
                      <a:pos x="52" y="0"/>
                    </a:cxn>
                    <a:cxn ang="0">
                      <a:pos x="52" y="0"/>
                    </a:cxn>
                  </a:cxnLst>
                  <a:rect l="0" t="0" r="r" b="b"/>
                  <a:pathLst>
                    <a:path w="59" h="60">
                      <a:moveTo>
                        <a:pt x="52" y="0"/>
                      </a:moveTo>
                      <a:lnTo>
                        <a:pt x="52" y="0"/>
                      </a:lnTo>
                      <a:lnTo>
                        <a:pt x="45" y="6"/>
                      </a:lnTo>
                      <a:lnTo>
                        <a:pt x="39" y="11"/>
                      </a:lnTo>
                      <a:lnTo>
                        <a:pt x="25" y="25"/>
                      </a:lnTo>
                      <a:lnTo>
                        <a:pt x="14" y="38"/>
                      </a:lnTo>
                      <a:lnTo>
                        <a:pt x="2" y="51"/>
                      </a:lnTo>
                      <a:lnTo>
                        <a:pt x="2" y="51"/>
                      </a:lnTo>
                      <a:lnTo>
                        <a:pt x="0" y="53"/>
                      </a:lnTo>
                      <a:lnTo>
                        <a:pt x="0" y="54"/>
                      </a:lnTo>
                      <a:lnTo>
                        <a:pt x="1" y="57"/>
                      </a:lnTo>
                      <a:lnTo>
                        <a:pt x="2" y="58"/>
                      </a:lnTo>
                      <a:lnTo>
                        <a:pt x="3" y="59"/>
                      </a:lnTo>
                      <a:lnTo>
                        <a:pt x="5" y="60"/>
                      </a:lnTo>
                      <a:lnTo>
                        <a:pt x="6" y="60"/>
                      </a:lnTo>
                      <a:lnTo>
                        <a:pt x="8" y="58"/>
                      </a:lnTo>
                      <a:lnTo>
                        <a:pt x="8" y="58"/>
                      </a:lnTo>
                      <a:lnTo>
                        <a:pt x="20" y="45"/>
                      </a:lnTo>
                      <a:lnTo>
                        <a:pt x="32" y="32"/>
                      </a:lnTo>
                      <a:lnTo>
                        <a:pt x="44" y="19"/>
                      </a:lnTo>
                      <a:lnTo>
                        <a:pt x="50" y="13"/>
                      </a:lnTo>
                      <a:lnTo>
                        <a:pt x="57" y="8"/>
                      </a:lnTo>
                      <a:lnTo>
                        <a:pt x="57" y="8"/>
                      </a:lnTo>
                      <a:lnTo>
                        <a:pt x="58" y="7"/>
                      </a:lnTo>
                      <a:lnTo>
                        <a:pt x="59" y="5"/>
                      </a:lnTo>
                      <a:lnTo>
                        <a:pt x="58" y="2"/>
                      </a:lnTo>
                      <a:lnTo>
                        <a:pt x="57" y="0"/>
                      </a:lnTo>
                      <a:lnTo>
                        <a:pt x="56" y="0"/>
                      </a:lnTo>
                      <a:lnTo>
                        <a:pt x="54" y="0"/>
                      </a:lnTo>
                      <a:lnTo>
                        <a:pt x="52" y="0"/>
                      </a:lnTo>
                      <a:lnTo>
                        <a:pt x="52" y="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2" name="Freeform 634"/>
                <p:cNvSpPr/>
                <p:nvPr/>
              </p:nvSpPr>
              <p:spPr bwMode="auto">
                <a:xfrm>
                  <a:off x="3355" y="8236"/>
                  <a:ext cx="63" cy="78"/>
                </a:xfrm>
                <a:custGeom>
                  <a:avLst/>
                  <a:gdLst/>
                  <a:ahLst/>
                  <a:cxnLst>
                    <a:cxn ang="0">
                      <a:pos x="77" y="2"/>
                    </a:cxn>
                    <a:cxn ang="0">
                      <a:pos x="77" y="2"/>
                    </a:cxn>
                    <a:cxn ang="0">
                      <a:pos x="66" y="13"/>
                    </a:cxn>
                    <a:cxn ang="0">
                      <a:pos x="55" y="27"/>
                    </a:cxn>
                    <a:cxn ang="0">
                      <a:pos x="45" y="39"/>
                    </a:cxn>
                    <a:cxn ang="0">
                      <a:pos x="35" y="52"/>
                    </a:cxn>
                    <a:cxn ang="0">
                      <a:pos x="17" y="80"/>
                    </a:cxn>
                    <a:cxn ang="0">
                      <a:pos x="1" y="110"/>
                    </a:cxn>
                    <a:cxn ang="0">
                      <a:pos x="1" y="110"/>
                    </a:cxn>
                    <a:cxn ang="0">
                      <a:pos x="0" y="112"/>
                    </a:cxn>
                    <a:cxn ang="0">
                      <a:pos x="1" y="113"/>
                    </a:cxn>
                    <a:cxn ang="0">
                      <a:pos x="2" y="115"/>
                    </a:cxn>
                    <a:cxn ang="0">
                      <a:pos x="3" y="116"/>
                    </a:cxn>
                    <a:cxn ang="0">
                      <a:pos x="4" y="116"/>
                    </a:cxn>
                    <a:cxn ang="0">
                      <a:pos x="6" y="116"/>
                    </a:cxn>
                    <a:cxn ang="0">
                      <a:pos x="8" y="116"/>
                    </a:cxn>
                    <a:cxn ang="0">
                      <a:pos x="9" y="114"/>
                    </a:cxn>
                    <a:cxn ang="0">
                      <a:pos x="9" y="114"/>
                    </a:cxn>
                    <a:cxn ang="0">
                      <a:pos x="24" y="85"/>
                    </a:cxn>
                    <a:cxn ang="0">
                      <a:pos x="42" y="59"/>
                    </a:cxn>
                    <a:cxn ang="0">
                      <a:pos x="52" y="45"/>
                    </a:cxn>
                    <a:cxn ang="0">
                      <a:pos x="62" y="33"/>
                    </a:cxn>
                    <a:cxn ang="0">
                      <a:pos x="73" y="20"/>
                    </a:cxn>
                    <a:cxn ang="0">
                      <a:pos x="84" y="8"/>
                    </a:cxn>
                    <a:cxn ang="0">
                      <a:pos x="84" y="8"/>
                    </a:cxn>
                    <a:cxn ang="0">
                      <a:pos x="85" y="6"/>
                    </a:cxn>
                    <a:cxn ang="0">
                      <a:pos x="85" y="5"/>
                    </a:cxn>
                    <a:cxn ang="0">
                      <a:pos x="84" y="3"/>
                    </a:cxn>
                    <a:cxn ang="0">
                      <a:pos x="83" y="2"/>
                    </a:cxn>
                    <a:cxn ang="0">
                      <a:pos x="82" y="1"/>
                    </a:cxn>
                    <a:cxn ang="0">
                      <a:pos x="80" y="0"/>
                    </a:cxn>
                    <a:cxn ang="0">
                      <a:pos x="79" y="0"/>
                    </a:cxn>
                    <a:cxn ang="0">
                      <a:pos x="77" y="2"/>
                    </a:cxn>
                    <a:cxn ang="0">
                      <a:pos x="77" y="2"/>
                    </a:cxn>
                  </a:cxnLst>
                  <a:rect l="0" t="0" r="r" b="b"/>
                  <a:pathLst>
                    <a:path w="85" h="116">
                      <a:moveTo>
                        <a:pt x="77" y="2"/>
                      </a:moveTo>
                      <a:lnTo>
                        <a:pt x="77" y="2"/>
                      </a:lnTo>
                      <a:lnTo>
                        <a:pt x="66" y="13"/>
                      </a:lnTo>
                      <a:lnTo>
                        <a:pt x="55" y="27"/>
                      </a:lnTo>
                      <a:lnTo>
                        <a:pt x="45" y="39"/>
                      </a:lnTo>
                      <a:lnTo>
                        <a:pt x="35" y="52"/>
                      </a:lnTo>
                      <a:lnTo>
                        <a:pt x="17" y="80"/>
                      </a:lnTo>
                      <a:lnTo>
                        <a:pt x="1" y="110"/>
                      </a:lnTo>
                      <a:lnTo>
                        <a:pt x="1" y="110"/>
                      </a:lnTo>
                      <a:lnTo>
                        <a:pt x="0" y="112"/>
                      </a:lnTo>
                      <a:lnTo>
                        <a:pt x="1" y="113"/>
                      </a:lnTo>
                      <a:lnTo>
                        <a:pt x="2" y="115"/>
                      </a:lnTo>
                      <a:lnTo>
                        <a:pt x="3" y="116"/>
                      </a:lnTo>
                      <a:lnTo>
                        <a:pt x="4" y="116"/>
                      </a:lnTo>
                      <a:lnTo>
                        <a:pt x="6" y="116"/>
                      </a:lnTo>
                      <a:lnTo>
                        <a:pt x="8" y="116"/>
                      </a:lnTo>
                      <a:lnTo>
                        <a:pt x="9" y="114"/>
                      </a:lnTo>
                      <a:lnTo>
                        <a:pt x="9" y="114"/>
                      </a:lnTo>
                      <a:lnTo>
                        <a:pt x="24" y="85"/>
                      </a:lnTo>
                      <a:lnTo>
                        <a:pt x="42" y="59"/>
                      </a:lnTo>
                      <a:lnTo>
                        <a:pt x="52" y="45"/>
                      </a:lnTo>
                      <a:lnTo>
                        <a:pt x="62" y="33"/>
                      </a:lnTo>
                      <a:lnTo>
                        <a:pt x="73" y="20"/>
                      </a:lnTo>
                      <a:lnTo>
                        <a:pt x="84" y="8"/>
                      </a:lnTo>
                      <a:lnTo>
                        <a:pt x="84" y="8"/>
                      </a:lnTo>
                      <a:lnTo>
                        <a:pt x="85" y="6"/>
                      </a:lnTo>
                      <a:lnTo>
                        <a:pt x="85" y="5"/>
                      </a:lnTo>
                      <a:lnTo>
                        <a:pt x="84" y="3"/>
                      </a:lnTo>
                      <a:lnTo>
                        <a:pt x="83" y="2"/>
                      </a:lnTo>
                      <a:lnTo>
                        <a:pt x="82" y="1"/>
                      </a:lnTo>
                      <a:lnTo>
                        <a:pt x="80" y="0"/>
                      </a:lnTo>
                      <a:lnTo>
                        <a:pt x="79" y="0"/>
                      </a:lnTo>
                      <a:lnTo>
                        <a:pt x="77" y="2"/>
                      </a:lnTo>
                      <a:lnTo>
                        <a:pt x="77" y="2"/>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3" name="Freeform 635"/>
                <p:cNvSpPr/>
                <p:nvPr/>
              </p:nvSpPr>
              <p:spPr bwMode="auto">
                <a:xfrm>
                  <a:off x="3382" y="8290"/>
                  <a:ext cx="49" cy="74"/>
                </a:xfrm>
                <a:custGeom>
                  <a:avLst/>
                  <a:gdLst/>
                  <a:ahLst/>
                  <a:cxnLst>
                    <a:cxn ang="0">
                      <a:pos x="58" y="1"/>
                    </a:cxn>
                    <a:cxn ang="0">
                      <a:pos x="58" y="1"/>
                    </a:cxn>
                    <a:cxn ang="0">
                      <a:pos x="40" y="25"/>
                    </a:cxn>
                    <a:cxn ang="0">
                      <a:pos x="25" y="51"/>
                    </a:cxn>
                    <a:cxn ang="0">
                      <a:pos x="17" y="63"/>
                    </a:cxn>
                    <a:cxn ang="0">
                      <a:pos x="11" y="77"/>
                    </a:cxn>
                    <a:cxn ang="0">
                      <a:pos x="5" y="91"/>
                    </a:cxn>
                    <a:cxn ang="0">
                      <a:pos x="0" y="105"/>
                    </a:cxn>
                    <a:cxn ang="0">
                      <a:pos x="0" y="105"/>
                    </a:cxn>
                    <a:cxn ang="0">
                      <a:pos x="0" y="107"/>
                    </a:cxn>
                    <a:cxn ang="0">
                      <a:pos x="1" y="109"/>
                    </a:cxn>
                    <a:cxn ang="0">
                      <a:pos x="2" y="110"/>
                    </a:cxn>
                    <a:cxn ang="0">
                      <a:pos x="3" y="111"/>
                    </a:cxn>
                    <a:cxn ang="0">
                      <a:pos x="5" y="111"/>
                    </a:cxn>
                    <a:cxn ang="0">
                      <a:pos x="7" y="110"/>
                    </a:cxn>
                    <a:cxn ang="0">
                      <a:pos x="8" y="109"/>
                    </a:cxn>
                    <a:cxn ang="0">
                      <a:pos x="9" y="108"/>
                    </a:cxn>
                    <a:cxn ang="0">
                      <a:pos x="9" y="108"/>
                    </a:cxn>
                    <a:cxn ang="0">
                      <a:pos x="14" y="93"/>
                    </a:cxn>
                    <a:cxn ang="0">
                      <a:pos x="19" y="81"/>
                    </a:cxn>
                    <a:cxn ang="0">
                      <a:pos x="26" y="68"/>
                    </a:cxn>
                    <a:cxn ang="0">
                      <a:pos x="33" y="55"/>
                    </a:cxn>
                    <a:cxn ang="0">
                      <a:pos x="48" y="31"/>
                    </a:cxn>
                    <a:cxn ang="0">
                      <a:pos x="65" y="9"/>
                    </a:cxn>
                    <a:cxn ang="0">
                      <a:pos x="65" y="9"/>
                    </a:cxn>
                    <a:cxn ang="0">
                      <a:pos x="66" y="7"/>
                    </a:cxn>
                    <a:cxn ang="0">
                      <a:pos x="66" y="5"/>
                    </a:cxn>
                    <a:cxn ang="0">
                      <a:pos x="64" y="1"/>
                    </a:cxn>
                    <a:cxn ang="0">
                      <a:pos x="63" y="0"/>
                    </a:cxn>
                    <a:cxn ang="0">
                      <a:pos x="62" y="0"/>
                    </a:cxn>
                    <a:cxn ang="0">
                      <a:pos x="60" y="0"/>
                    </a:cxn>
                    <a:cxn ang="0">
                      <a:pos x="58" y="1"/>
                    </a:cxn>
                    <a:cxn ang="0">
                      <a:pos x="58" y="1"/>
                    </a:cxn>
                  </a:cxnLst>
                  <a:rect l="0" t="0" r="r" b="b"/>
                  <a:pathLst>
                    <a:path w="66" h="111">
                      <a:moveTo>
                        <a:pt x="58" y="1"/>
                      </a:moveTo>
                      <a:lnTo>
                        <a:pt x="58" y="1"/>
                      </a:lnTo>
                      <a:lnTo>
                        <a:pt x="40" y="25"/>
                      </a:lnTo>
                      <a:lnTo>
                        <a:pt x="25" y="51"/>
                      </a:lnTo>
                      <a:lnTo>
                        <a:pt x="17" y="63"/>
                      </a:lnTo>
                      <a:lnTo>
                        <a:pt x="11" y="77"/>
                      </a:lnTo>
                      <a:lnTo>
                        <a:pt x="5" y="91"/>
                      </a:lnTo>
                      <a:lnTo>
                        <a:pt x="0" y="105"/>
                      </a:lnTo>
                      <a:lnTo>
                        <a:pt x="0" y="105"/>
                      </a:lnTo>
                      <a:lnTo>
                        <a:pt x="0" y="107"/>
                      </a:lnTo>
                      <a:lnTo>
                        <a:pt x="1" y="109"/>
                      </a:lnTo>
                      <a:lnTo>
                        <a:pt x="2" y="110"/>
                      </a:lnTo>
                      <a:lnTo>
                        <a:pt x="3" y="111"/>
                      </a:lnTo>
                      <a:lnTo>
                        <a:pt x="5" y="111"/>
                      </a:lnTo>
                      <a:lnTo>
                        <a:pt x="7" y="110"/>
                      </a:lnTo>
                      <a:lnTo>
                        <a:pt x="8" y="109"/>
                      </a:lnTo>
                      <a:lnTo>
                        <a:pt x="9" y="108"/>
                      </a:lnTo>
                      <a:lnTo>
                        <a:pt x="9" y="108"/>
                      </a:lnTo>
                      <a:lnTo>
                        <a:pt x="14" y="93"/>
                      </a:lnTo>
                      <a:lnTo>
                        <a:pt x="19" y="81"/>
                      </a:lnTo>
                      <a:lnTo>
                        <a:pt x="26" y="68"/>
                      </a:lnTo>
                      <a:lnTo>
                        <a:pt x="33" y="55"/>
                      </a:lnTo>
                      <a:lnTo>
                        <a:pt x="48" y="31"/>
                      </a:lnTo>
                      <a:lnTo>
                        <a:pt x="65" y="9"/>
                      </a:lnTo>
                      <a:lnTo>
                        <a:pt x="65" y="9"/>
                      </a:lnTo>
                      <a:lnTo>
                        <a:pt x="66" y="7"/>
                      </a:lnTo>
                      <a:lnTo>
                        <a:pt x="66" y="5"/>
                      </a:lnTo>
                      <a:lnTo>
                        <a:pt x="64" y="1"/>
                      </a:lnTo>
                      <a:lnTo>
                        <a:pt x="63" y="0"/>
                      </a:lnTo>
                      <a:lnTo>
                        <a:pt x="62" y="0"/>
                      </a:lnTo>
                      <a:lnTo>
                        <a:pt x="60" y="0"/>
                      </a:lnTo>
                      <a:lnTo>
                        <a:pt x="58" y="1"/>
                      </a:lnTo>
                      <a:lnTo>
                        <a:pt x="58" y="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4" name="Freeform 636"/>
                <p:cNvSpPr/>
                <p:nvPr/>
              </p:nvSpPr>
              <p:spPr bwMode="auto">
                <a:xfrm>
                  <a:off x="3613" y="8380"/>
                  <a:ext cx="232" cy="81"/>
                </a:xfrm>
                <a:custGeom>
                  <a:avLst/>
                  <a:gdLst/>
                  <a:ahLst/>
                  <a:cxnLst>
                    <a:cxn ang="0">
                      <a:pos x="279" y="125"/>
                    </a:cxn>
                    <a:cxn ang="0">
                      <a:pos x="166" y="123"/>
                    </a:cxn>
                    <a:cxn ang="0">
                      <a:pos x="110" y="121"/>
                    </a:cxn>
                    <a:cxn ang="0">
                      <a:pos x="55" y="121"/>
                    </a:cxn>
                    <a:cxn ang="0">
                      <a:pos x="28" y="118"/>
                    </a:cxn>
                    <a:cxn ang="0">
                      <a:pos x="15" y="111"/>
                    </a:cxn>
                    <a:cxn ang="0">
                      <a:pos x="12" y="108"/>
                    </a:cxn>
                    <a:cxn ang="0">
                      <a:pos x="5" y="97"/>
                    </a:cxn>
                    <a:cxn ang="0">
                      <a:pos x="1" y="80"/>
                    </a:cxn>
                    <a:cxn ang="0">
                      <a:pos x="0" y="42"/>
                    </a:cxn>
                    <a:cxn ang="0">
                      <a:pos x="1" y="21"/>
                    </a:cxn>
                    <a:cxn ang="0">
                      <a:pos x="1" y="16"/>
                    </a:cxn>
                    <a:cxn ang="0">
                      <a:pos x="5" y="8"/>
                    </a:cxn>
                    <a:cxn ang="0">
                      <a:pos x="11" y="3"/>
                    </a:cxn>
                    <a:cxn ang="0">
                      <a:pos x="19" y="0"/>
                    </a:cxn>
                    <a:cxn ang="0">
                      <a:pos x="23" y="0"/>
                    </a:cxn>
                    <a:cxn ang="0">
                      <a:pos x="32" y="1"/>
                    </a:cxn>
                    <a:cxn ang="0">
                      <a:pos x="39" y="5"/>
                    </a:cxn>
                    <a:cxn ang="0">
                      <a:pos x="44" y="12"/>
                    </a:cxn>
                    <a:cxn ang="0">
                      <a:pos x="46" y="21"/>
                    </a:cxn>
                    <a:cxn ang="0">
                      <a:pos x="46" y="34"/>
                    </a:cxn>
                    <a:cxn ang="0">
                      <a:pos x="46" y="46"/>
                    </a:cxn>
                    <a:cxn ang="0">
                      <a:pos x="46" y="58"/>
                    </a:cxn>
                    <a:cxn ang="0">
                      <a:pos x="44" y="64"/>
                    </a:cxn>
                    <a:cxn ang="0">
                      <a:pos x="40" y="69"/>
                    </a:cxn>
                    <a:cxn ang="0">
                      <a:pos x="43" y="76"/>
                    </a:cxn>
                    <a:cxn ang="0">
                      <a:pos x="48" y="76"/>
                    </a:cxn>
                    <a:cxn ang="0">
                      <a:pos x="55" y="76"/>
                    </a:cxn>
                    <a:cxn ang="0">
                      <a:pos x="67" y="75"/>
                    </a:cxn>
                    <a:cxn ang="0">
                      <a:pos x="89" y="74"/>
                    </a:cxn>
                    <a:cxn ang="0">
                      <a:pos x="105" y="75"/>
                    </a:cxn>
                    <a:cxn ang="0">
                      <a:pos x="133" y="77"/>
                    </a:cxn>
                    <a:cxn ang="0">
                      <a:pos x="207" y="79"/>
                    </a:cxn>
                    <a:cxn ang="0">
                      <a:pos x="243" y="79"/>
                    </a:cxn>
                    <a:cxn ang="0">
                      <a:pos x="266" y="31"/>
                    </a:cxn>
                    <a:cxn ang="0">
                      <a:pos x="266" y="25"/>
                    </a:cxn>
                    <a:cxn ang="0">
                      <a:pos x="270" y="17"/>
                    </a:cxn>
                    <a:cxn ang="0">
                      <a:pos x="276" y="12"/>
                    </a:cxn>
                    <a:cxn ang="0">
                      <a:pos x="285" y="9"/>
                    </a:cxn>
                    <a:cxn ang="0">
                      <a:pos x="289" y="9"/>
                    </a:cxn>
                    <a:cxn ang="0">
                      <a:pos x="297" y="10"/>
                    </a:cxn>
                    <a:cxn ang="0">
                      <a:pos x="304" y="14"/>
                    </a:cxn>
                    <a:cxn ang="0">
                      <a:pos x="309" y="21"/>
                    </a:cxn>
                    <a:cxn ang="0">
                      <a:pos x="311" y="31"/>
                    </a:cxn>
                    <a:cxn ang="0">
                      <a:pos x="311" y="102"/>
                    </a:cxn>
                    <a:cxn ang="0">
                      <a:pos x="309" y="111"/>
                    </a:cxn>
                    <a:cxn ang="0">
                      <a:pos x="304" y="118"/>
                    </a:cxn>
                    <a:cxn ang="0">
                      <a:pos x="301" y="120"/>
                    </a:cxn>
                    <a:cxn ang="0">
                      <a:pos x="293" y="124"/>
                    </a:cxn>
                    <a:cxn ang="0">
                      <a:pos x="287" y="124"/>
                    </a:cxn>
                    <a:cxn ang="0">
                      <a:pos x="286" y="124"/>
                    </a:cxn>
                    <a:cxn ang="0">
                      <a:pos x="279" y="125"/>
                    </a:cxn>
                  </a:cxnLst>
                  <a:rect l="0" t="0" r="r" b="b"/>
                  <a:pathLst>
                    <a:path w="311" h="125">
                      <a:moveTo>
                        <a:pt x="279" y="125"/>
                      </a:moveTo>
                      <a:lnTo>
                        <a:pt x="279" y="125"/>
                      </a:lnTo>
                      <a:lnTo>
                        <a:pt x="222" y="125"/>
                      </a:lnTo>
                      <a:lnTo>
                        <a:pt x="166" y="123"/>
                      </a:lnTo>
                      <a:lnTo>
                        <a:pt x="166" y="123"/>
                      </a:lnTo>
                      <a:lnTo>
                        <a:pt x="110" y="121"/>
                      </a:lnTo>
                      <a:lnTo>
                        <a:pt x="55" y="121"/>
                      </a:lnTo>
                      <a:lnTo>
                        <a:pt x="55" y="121"/>
                      </a:lnTo>
                      <a:lnTo>
                        <a:pt x="41" y="120"/>
                      </a:lnTo>
                      <a:lnTo>
                        <a:pt x="28" y="118"/>
                      </a:lnTo>
                      <a:lnTo>
                        <a:pt x="19" y="114"/>
                      </a:lnTo>
                      <a:lnTo>
                        <a:pt x="15" y="111"/>
                      </a:lnTo>
                      <a:lnTo>
                        <a:pt x="12" y="108"/>
                      </a:lnTo>
                      <a:lnTo>
                        <a:pt x="12" y="108"/>
                      </a:lnTo>
                      <a:lnTo>
                        <a:pt x="8" y="103"/>
                      </a:lnTo>
                      <a:lnTo>
                        <a:pt x="5" y="97"/>
                      </a:lnTo>
                      <a:lnTo>
                        <a:pt x="2" y="88"/>
                      </a:lnTo>
                      <a:lnTo>
                        <a:pt x="1" y="80"/>
                      </a:lnTo>
                      <a:lnTo>
                        <a:pt x="0" y="63"/>
                      </a:lnTo>
                      <a:lnTo>
                        <a:pt x="0" y="42"/>
                      </a:lnTo>
                      <a:lnTo>
                        <a:pt x="0" y="42"/>
                      </a:lnTo>
                      <a:lnTo>
                        <a:pt x="1" y="21"/>
                      </a:lnTo>
                      <a:lnTo>
                        <a:pt x="1" y="21"/>
                      </a:lnTo>
                      <a:lnTo>
                        <a:pt x="1" y="16"/>
                      </a:lnTo>
                      <a:lnTo>
                        <a:pt x="3" y="12"/>
                      </a:lnTo>
                      <a:lnTo>
                        <a:pt x="5" y="8"/>
                      </a:lnTo>
                      <a:lnTo>
                        <a:pt x="8" y="5"/>
                      </a:lnTo>
                      <a:lnTo>
                        <a:pt x="11" y="3"/>
                      </a:lnTo>
                      <a:lnTo>
                        <a:pt x="15" y="1"/>
                      </a:lnTo>
                      <a:lnTo>
                        <a:pt x="19" y="0"/>
                      </a:lnTo>
                      <a:lnTo>
                        <a:pt x="23" y="0"/>
                      </a:lnTo>
                      <a:lnTo>
                        <a:pt x="23" y="0"/>
                      </a:lnTo>
                      <a:lnTo>
                        <a:pt x="27" y="0"/>
                      </a:lnTo>
                      <a:lnTo>
                        <a:pt x="32" y="1"/>
                      </a:lnTo>
                      <a:lnTo>
                        <a:pt x="36" y="3"/>
                      </a:lnTo>
                      <a:lnTo>
                        <a:pt x="39" y="5"/>
                      </a:lnTo>
                      <a:lnTo>
                        <a:pt x="42" y="8"/>
                      </a:lnTo>
                      <a:lnTo>
                        <a:pt x="44" y="12"/>
                      </a:lnTo>
                      <a:lnTo>
                        <a:pt x="45" y="16"/>
                      </a:lnTo>
                      <a:lnTo>
                        <a:pt x="46" y="21"/>
                      </a:lnTo>
                      <a:lnTo>
                        <a:pt x="46" y="21"/>
                      </a:lnTo>
                      <a:lnTo>
                        <a:pt x="46" y="34"/>
                      </a:lnTo>
                      <a:lnTo>
                        <a:pt x="46" y="34"/>
                      </a:lnTo>
                      <a:lnTo>
                        <a:pt x="46" y="46"/>
                      </a:lnTo>
                      <a:lnTo>
                        <a:pt x="46" y="58"/>
                      </a:lnTo>
                      <a:lnTo>
                        <a:pt x="46" y="58"/>
                      </a:lnTo>
                      <a:lnTo>
                        <a:pt x="45" y="62"/>
                      </a:lnTo>
                      <a:lnTo>
                        <a:pt x="44" y="64"/>
                      </a:lnTo>
                      <a:lnTo>
                        <a:pt x="43" y="66"/>
                      </a:lnTo>
                      <a:lnTo>
                        <a:pt x="40" y="69"/>
                      </a:lnTo>
                      <a:lnTo>
                        <a:pt x="41" y="73"/>
                      </a:lnTo>
                      <a:lnTo>
                        <a:pt x="43" y="76"/>
                      </a:lnTo>
                      <a:lnTo>
                        <a:pt x="47" y="76"/>
                      </a:lnTo>
                      <a:lnTo>
                        <a:pt x="48" y="76"/>
                      </a:lnTo>
                      <a:lnTo>
                        <a:pt x="48" y="76"/>
                      </a:lnTo>
                      <a:lnTo>
                        <a:pt x="55" y="76"/>
                      </a:lnTo>
                      <a:lnTo>
                        <a:pt x="55" y="76"/>
                      </a:lnTo>
                      <a:lnTo>
                        <a:pt x="67" y="75"/>
                      </a:lnTo>
                      <a:lnTo>
                        <a:pt x="67" y="75"/>
                      </a:lnTo>
                      <a:lnTo>
                        <a:pt x="89" y="74"/>
                      </a:lnTo>
                      <a:lnTo>
                        <a:pt x="89" y="74"/>
                      </a:lnTo>
                      <a:lnTo>
                        <a:pt x="105" y="75"/>
                      </a:lnTo>
                      <a:lnTo>
                        <a:pt x="105" y="75"/>
                      </a:lnTo>
                      <a:lnTo>
                        <a:pt x="133" y="77"/>
                      </a:lnTo>
                      <a:lnTo>
                        <a:pt x="159" y="79"/>
                      </a:lnTo>
                      <a:lnTo>
                        <a:pt x="207" y="79"/>
                      </a:lnTo>
                      <a:lnTo>
                        <a:pt x="207" y="79"/>
                      </a:lnTo>
                      <a:lnTo>
                        <a:pt x="243" y="79"/>
                      </a:lnTo>
                      <a:lnTo>
                        <a:pt x="266" y="79"/>
                      </a:lnTo>
                      <a:lnTo>
                        <a:pt x="266" y="31"/>
                      </a:lnTo>
                      <a:lnTo>
                        <a:pt x="266" y="31"/>
                      </a:lnTo>
                      <a:lnTo>
                        <a:pt x="266" y="25"/>
                      </a:lnTo>
                      <a:lnTo>
                        <a:pt x="268" y="21"/>
                      </a:lnTo>
                      <a:lnTo>
                        <a:pt x="270" y="17"/>
                      </a:lnTo>
                      <a:lnTo>
                        <a:pt x="273" y="14"/>
                      </a:lnTo>
                      <a:lnTo>
                        <a:pt x="276" y="12"/>
                      </a:lnTo>
                      <a:lnTo>
                        <a:pt x="281" y="10"/>
                      </a:lnTo>
                      <a:lnTo>
                        <a:pt x="285" y="9"/>
                      </a:lnTo>
                      <a:lnTo>
                        <a:pt x="289" y="9"/>
                      </a:lnTo>
                      <a:lnTo>
                        <a:pt x="289" y="9"/>
                      </a:lnTo>
                      <a:lnTo>
                        <a:pt x="293" y="9"/>
                      </a:lnTo>
                      <a:lnTo>
                        <a:pt x="297" y="10"/>
                      </a:lnTo>
                      <a:lnTo>
                        <a:pt x="301" y="12"/>
                      </a:lnTo>
                      <a:lnTo>
                        <a:pt x="304" y="14"/>
                      </a:lnTo>
                      <a:lnTo>
                        <a:pt x="307" y="17"/>
                      </a:lnTo>
                      <a:lnTo>
                        <a:pt x="309" y="21"/>
                      </a:lnTo>
                      <a:lnTo>
                        <a:pt x="310" y="25"/>
                      </a:lnTo>
                      <a:lnTo>
                        <a:pt x="311" y="31"/>
                      </a:lnTo>
                      <a:lnTo>
                        <a:pt x="311" y="102"/>
                      </a:lnTo>
                      <a:lnTo>
                        <a:pt x="311" y="102"/>
                      </a:lnTo>
                      <a:lnTo>
                        <a:pt x="310" y="107"/>
                      </a:lnTo>
                      <a:lnTo>
                        <a:pt x="309" y="111"/>
                      </a:lnTo>
                      <a:lnTo>
                        <a:pt x="307" y="115"/>
                      </a:lnTo>
                      <a:lnTo>
                        <a:pt x="304" y="118"/>
                      </a:lnTo>
                      <a:lnTo>
                        <a:pt x="304" y="118"/>
                      </a:lnTo>
                      <a:lnTo>
                        <a:pt x="301" y="120"/>
                      </a:lnTo>
                      <a:lnTo>
                        <a:pt x="297" y="123"/>
                      </a:lnTo>
                      <a:lnTo>
                        <a:pt x="293" y="124"/>
                      </a:lnTo>
                      <a:lnTo>
                        <a:pt x="289" y="124"/>
                      </a:lnTo>
                      <a:lnTo>
                        <a:pt x="287" y="124"/>
                      </a:lnTo>
                      <a:lnTo>
                        <a:pt x="286" y="124"/>
                      </a:lnTo>
                      <a:lnTo>
                        <a:pt x="286" y="124"/>
                      </a:lnTo>
                      <a:lnTo>
                        <a:pt x="279" y="125"/>
                      </a:lnTo>
                      <a:lnTo>
                        <a:pt x="279" y="125"/>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5" name="Freeform 638"/>
                <p:cNvSpPr/>
                <p:nvPr/>
              </p:nvSpPr>
              <p:spPr bwMode="auto">
                <a:xfrm>
                  <a:off x="3431" y="8278"/>
                  <a:ext cx="277" cy="115"/>
                </a:xfrm>
                <a:custGeom>
                  <a:avLst/>
                  <a:gdLst/>
                  <a:ahLst/>
                  <a:cxnLst>
                    <a:cxn ang="0">
                      <a:pos x="74" y="175"/>
                    </a:cxn>
                    <a:cxn ang="0">
                      <a:pos x="34" y="160"/>
                    </a:cxn>
                    <a:cxn ang="0">
                      <a:pos x="13" y="142"/>
                    </a:cxn>
                    <a:cxn ang="0">
                      <a:pos x="4" y="126"/>
                    </a:cxn>
                    <a:cxn ang="0">
                      <a:pos x="0" y="104"/>
                    </a:cxn>
                    <a:cxn ang="0">
                      <a:pos x="2" y="65"/>
                    </a:cxn>
                    <a:cxn ang="0">
                      <a:pos x="15" y="37"/>
                    </a:cxn>
                    <a:cxn ang="0">
                      <a:pos x="32" y="25"/>
                    </a:cxn>
                    <a:cxn ang="0">
                      <a:pos x="61" y="12"/>
                    </a:cxn>
                    <a:cxn ang="0">
                      <a:pos x="103" y="6"/>
                    </a:cxn>
                    <a:cxn ang="0">
                      <a:pos x="125" y="4"/>
                    </a:cxn>
                    <a:cxn ang="0">
                      <a:pos x="194" y="0"/>
                    </a:cxn>
                    <a:cxn ang="0">
                      <a:pos x="251" y="3"/>
                    </a:cxn>
                    <a:cxn ang="0">
                      <a:pos x="288" y="9"/>
                    </a:cxn>
                    <a:cxn ang="0">
                      <a:pos x="317" y="14"/>
                    </a:cxn>
                    <a:cxn ang="0">
                      <a:pos x="341" y="27"/>
                    </a:cxn>
                    <a:cxn ang="0">
                      <a:pos x="356" y="42"/>
                    </a:cxn>
                    <a:cxn ang="0">
                      <a:pos x="368" y="75"/>
                    </a:cxn>
                    <a:cxn ang="0">
                      <a:pos x="364" y="113"/>
                    </a:cxn>
                    <a:cxn ang="0">
                      <a:pos x="357" y="129"/>
                    </a:cxn>
                    <a:cxn ang="0">
                      <a:pos x="344" y="140"/>
                    </a:cxn>
                    <a:cxn ang="0">
                      <a:pos x="315" y="155"/>
                    </a:cxn>
                    <a:cxn ang="0">
                      <a:pos x="274" y="163"/>
                    </a:cxn>
                    <a:cxn ang="0">
                      <a:pos x="273" y="163"/>
                    </a:cxn>
                    <a:cxn ang="0">
                      <a:pos x="261" y="164"/>
                    </a:cxn>
                    <a:cxn ang="0">
                      <a:pos x="248" y="160"/>
                    </a:cxn>
                    <a:cxn ang="0">
                      <a:pos x="240" y="152"/>
                    </a:cxn>
                    <a:cxn ang="0">
                      <a:pos x="239" y="139"/>
                    </a:cxn>
                    <a:cxn ang="0">
                      <a:pos x="245" y="128"/>
                    </a:cxn>
                    <a:cxn ang="0">
                      <a:pos x="256" y="120"/>
                    </a:cxn>
                    <a:cxn ang="0">
                      <a:pos x="265" y="119"/>
                    </a:cxn>
                    <a:cxn ang="0">
                      <a:pos x="295" y="113"/>
                    </a:cxn>
                    <a:cxn ang="0">
                      <a:pos x="311" y="104"/>
                    </a:cxn>
                    <a:cxn ang="0">
                      <a:pos x="318" y="92"/>
                    </a:cxn>
                    <a:cxn ang="0">
                      <a:pos x="320" y="72"/>
                    </a:cxn>
                    <a:cxn ang="0">
                      <a:pos x="318" y="66"/>
                    </a:cxn>
                    <a:cxn ang="0">
                      <a:pos x="306" y="57"/>
                    </a:cxn>
                    <a:cxn ang="0">
                      <a:pos x="276" y="50"/>
                    </a:cxn>
                    <a:cxn ang="0">
                      <a:pos x="247" y="50"/>
                    </a:cxn>
                    <a:cxn ang="0">
                      <a:pos x="158" y="48"/>
                    </a:cxn>
                    <a:cxn ang="0">
                      <a:pos x="124" y="49"/>
                    </a:cxn>
                    <a:cxn ang="0">
                      <a:pos x="96" y="50"/>
                    </a:cxn>
                    <a:cxn ang="0">
                      <a:pos x="63" y="57"/>
                    </a:cxn>
                    <a:cxn ang="0">
                      <a:pos x="51" y="64"/>
                    </a:cxn>
                    <a:cxn ang="0">
                      <a:pos x="47" y="75"/>
                    </a:cxn>
                    <a:cxn ang="0">
                      <a:pos x="47" y="94"/>
                    </a:cxn>
                    <a:cxn ang="0">
                      <a:pos x="52" y="115"/>
                    </a:cxn>
                    <a:cxn ang="0">
                      <a:pos x="68" y="126"/>
                    </a:cxn>
                    <a:cxn ang="0">
                      <a:pos x="81" y="128"/>
                    </a:cxn>
                    <a:cxn ang="0">
                      <a:pos x="91" y="133"/>
                    </a:cxn>
                    <a:cxn ang="0">
                      <a:pos x="98" y="126"/>
                    </a:cxn>
                    <a:cxn ang="0">
                      <a:pos x="106" y="124"/>
                    </a:cxn>
                    <a:cxn ang="0">
                      <a:pos x="120" y="124"/>
                    </a:cxn>
                    <a:cxn ang="0">
                      <a:pos x="130" y="130"/>
                    </a:cxn>
                    <a:cxn ang="0">
                      <a:pos x="136" y="143"/>
                    </a:cxn>
                    <a:cxn ang="0">
                      <a:pos x="134" y="155"/>
                    </a:cxn>
                    <a:cxn ang="0">
                      <a:pos x="128" y="165"/>
                    </a:cxn>
                    <a:cxn ang="0">
                      <a:pos x="119" y="168"/>
                    </a:cxn>
                    <a:cxn ang="0">
                      <a:pos x="111" y="172"/>
                    </a:cxn>
                    <a:cxn ang="0">
                      <a:pos x="88" y="176"/>
                    </a:cxn>
                  </a:cxnLst>
                  <a:rect l="0" t="0" r="r" b="b"/>
                  <a:pathLst>
                    <a:path w="369" h="176">
                      <a:moveTo>
                        <a:pt x="88" y="176"/>
                      </a:moveTo>
                      <a:lnTo>
                        <a:pt x="88" y="176"/>
                      </a:lnTo>
                      <a:lnTo>
                        <a:pt x="74" y="175"/>
                      </a:lnTo>
                      <a:lnTo>
                        <a:pt x="61" y="172"/>
                      </a:lnTo>
                      <a:lnTo>
                        <a:pt x="47" y="167"/>
                      </a:lnTo>
                      <a:lnTo>
                        <a:pt x="34" y="160"/>
                      </a:lnTo>
                      <a:lnTo>
                        <a:pt x="23" y="152"/>
                      </a:lnTo>
                      <a:lnTo>
                        <a:pt x="17" y="147"/>
                      </a:lnTo>
                      <a:lnTo>
                        <a:pt x="13" y="142"/>
                      </a:lnTo>
                      <a:lnTo>
                        <a:pt x="9" y="137"/>
                      </a:lnTo>
                      <a:lnTo>
                        <a:pt x="6" y="131"/>
                      </a:lnTo>
                      <a:lnTo>
                        <a:pt x="4" y="126"/>
                      </a:lnTo>
                      <a:lnTo>
                        <a:pt x="3" y="120"/>
                      </a:lnTo>
                      <a:lnTo>
                        <a:pt x="3" y="120"/>
                      </a:lnTo>
                      <a:lnTo>
                        <a:pt x="0" y="104"/>
                      </a:lnTo>
                      <a:lnTo>
                        <a:pt x="0" y="90"/>
                      </a:lnTo>
                      <a:lnTo>
                        <a:pt x="0" y="76"/>
                      </a:lnTo>
                      <a:lnTo>
                        <a:pt x="2" y="65"/>
                      </a:lnTo>
                      <a:lnTo>
                        <a:pt x="5" y="54"/>
                      </a:lnTo>
                      <a:lnTo>
                        <a:pt x="9" y="45"/>
                      </a:lnTo>
                      <a:lnTo>
                        <a:pt x="15" y="37"/>
                      </a:lnTo>
                      <a:lnTo>
                        <a:pt x="22" y="31"/>
                      </a:lnTo>
                      <a:lnTo>
                        <a:pt x="22" y="31"/>
                      </a:lnTo>
                      <a:lnTo>
                        <a:pt x="32" y="25"/>
                      </a:lnTo>
                      <a:lnTo>
                        <a:pt x="41" y="19"/>
                      </a:lnTo>
                      <a:lnTo>
                        <a:pt x="50" y="15"/>
                      </a:lnTo>
                      <a:lnTo>
                        <a:pt x="61" y="12"/>
                      </a:lnTo>
                      <a:lnTo>
                        <a:pt x="71" y="10"/>
                      </a:lnTo>
                      <a:lnTo>
                        <a:pt x="81" y="8"/>
                      </a:lnTo>
                      <a:lnTo>
                        <a:pt x="103" y="6"/>
                      </a:lnTo>
                      <a:lnTo>
                        <a:pt x="103" y="6"/>
                      </a:lnTo>
                      <a:lnTo>
                        <a:pt x="125" y="4"/>
                      </a:lnTo>
                      <a:lnTo>
                        <a:pt x="125" y="4"/>
                      </a:lnTo>
                      <a:lnTo>
                        <a:pt x="159" y="1"/>
                      </a:lnTo>
                      <a:lnTo>
                        <a:pt x="194" y="0"/>
                      </a:lnTo>
                      <a:lnTo>
                        <a:pt x="194" y="0"/>
                      </a:lnTo>
                      <a:lnTo>
                        <a:pt x="215" y="0"/>
                      </a:lnTo>
                      <a:lnTo>
                        <a:pt x="233" y="1"/>
                      </a:lnTo>
                      <a:lnTo>
                        <a:pt x="251" y="3"/>
                      </a:lnTo>
                      <a:lnTo>
                        <a:pt x="267" y="6"/>
                      </a:lnTo>
                      <a:lnTo>
                        <a:pt x="267" y="6"/>
                      </a:lnTo>
                      <a:lnTo>
                        <a:pt x="288" y="9"/>
                      </a:lnTo>
                      <a:lnTo>
                        <a:pt x="288" y="9"/>
                      </a:lnTo>
                      <a:lnTo>
                        <a:pt x="308" y="12"/>
                      </a:lnTo>
                      <a:lnTo>
                        <a:pt x="317" y="14"/>
                      </a:lnTo>
                      <a:lnTo>
                        <a:pt x="325" y="17"/>
                      </a:lnTo>
                      <a:lnTo>
                        <a:pt x="333" y="20"/>
                      </a:lnTo>
                      <a:lnTo>
                        <a:pt x="341" y="27"/>
                      </a:lnTo>
                      <a:lnTo>
                        <a:pt x="349" y="33"/>
                      </a:lnTo>
                      <a:lnTo>
                        <a:pt x="356" y="42"/>
                      </a:lnTo>
                      <a:lnTo>
                        <a:pt x="356" y="42"/>
                      </a:lnTo>
                      <a:lnTo>
                        <a:pt x="361" y="51"/>
                      </a:lnTo>
                      <a:lnTo>
                        <a:pt x="365" y="63"/>
                      </a:lnTo>
                      <a:lnTo>
                        <a:pt x="368" y="75"/>
                      </a:lnTo>
                      <a:lnTo>
                        <a:pt x="369" y="88"/>
                      </a:lnTo>
                      <a:lnTo>
                        <a:pt x="368" y="101"/>
                      </a:lnTo>
                      <a:lnTo>
                        <a:pt x="364" y="113"/>
                      </a:lnTo>
                      <a:lnTo>
                        <a:pt x="362" y="119"/>
                      </a:lnTo>
                      <a:lnTo>
                        <a:pt x="360" y="124"/>
                      </a:lnTo>
                      <a:lnTo>
                        <a:pt x="357" y="129"/>
                      </a:lnTo>
                      <a:lnTo>
                        <a:pt x="353" y="132"/>
                      </a:lnTo>
                      <a:lnTo>
                        <a:pt x="353" y="132"/>
                      </a:lnTo>
                      <a:lnTo>
                        <a:pt x="344" y="140"/>
                      </a:lnTo>
                      <a:lnTo>
                        <a:pt x="334" y="146"/>
                      </a:lnTo>
                      <a:lnTo>
                        <a:pt x="325" y="152"/>
                      </a:lnTo>
                      <a:lnTo>
                        <a:pt x="315" y="155"/>
                      </a:lnTo>
                      <a:lnTo>
                        <a:pt x="306" y="158"/>
                      </a:lnTo>
                      <a:lnTo>
                        <a:pt x="295" y="160"/>
                      </a:lnTo>
                      <a:lnTo>
                        <a:pt x="274" y="163"/>
                      </a:lnTo>
                      <a:lnTo>
                        <a:pt x="274" y="163"/>
                      </a:lnTo>
                      <a:lnTo>
                        <a:pt x="273" y="163"/>
                      </a:lnTo>
                      <a:lnTo>
                        <a:pt x="273" y="163"/>
                      </a:lnTo>
                      <a:lnTo>
                        <a:pt x="266" y="164"/>
                      </a:lnTo>
                      <a:lnTo>
                        <a:pt x="261" y="164"/>
                      </a:lnTo>
                      <a:lnTo>
                        <a:pt x="261" y="164"/>
                      </a:lnTo>
                      <a:lnTo>
                        <a:pt x="256" y="164"/>
                      </a:lnTo>
                      <a:lnTo>
                        <a:pt x="252" y="162"/>
                      </a:lnTo>
                      <a:lnTo>
                        <a:pt x="248" y="160"/>
                      </a:lnTo>
                      <a:lnTo>
                        <a:pt x="245" y="158"/>
                      </a:lnTo>
                      <a:lnTo>
                        <a:pt x="243" y="155"/>
                      </a:lnTo>
                      <a:lnTo>
                        <a:pt x="240" y="152"/>
                      </a:lnTo>
                      <a:lnTo>
                        <a:pt x="239" y="144"/>
                      </a:lnTo>
                      <a:lnTo>
                        <a:pt x="239" y="144"/>
                      </a:lnTo>
                      <a:lnTo>
                        <a:pt x="239" y="139"/>
                      </a:lnTo>
                      <a:lnTo>
                        <a:pt x="240" y="135"/>
                      </a:lnTo>
                      <a:lnTo>
                        <a:pt x="243" y="131"/>
                      </a:lnTo>
                      <a:lnTo>
                        <a:pt x="245" y="128"/>
                      </a:lnTo>
                      <a:lnTo>
                        <a:pt x="248" y="124"/>
                      </a:lnTo>
                      <a:lnTo>
                        <a:pt x="252" y="122"/>
                      </a:lnTo>
                      <a:lnTo>
                        <a:pt x="256" y="120"/>
                      </a:lnTo>
                      <a:lnTo>
                        <a:pt x="262" y="119"/>
                      </a:lnTo>
                      <a:lnTo>
                        <a:pt x="265" y="119"/>
                      </a:lnTo>
                      <a:lnTo>
                        <a:pt x="265" y="119"/>
                      </a:lnTo>
                      <a:lnTo>
                        <a:pt x="276" y="117"/>
                      </a:lnTo>
                      <a:lnTo>
                        <a:pt x="285" y="115"/>
                      </a:lnTo>
                      <a:lnTo>
                        <a:pt x="295" y="113"/>
                      </a:lnTo>
                      <a:lnTo>
                        <a:pt x="303" y="109"/>
                      </a:lnTo>
                      <a:lnTo>
                        <a:pt x="308" y="107"/>
                      </a:lnTo>
                      <a:lnTo>
                        <a:pt x="311" y="104"/>
                      </a:lnTo>
                      <a:lnTo>
                        <a:pt x="314" y="100"/>
                      </a:lnTo>
                      <a:lnTo>
                        <a:pt x="316" y="96"/>
                      </a:lnTo>
                      <a:lnTo>
                        <a:pt x="318" y="92"/>
                      </a:lnTo>
                      <a:lnTo>
                        <a:pt x="319" y="85"/>
                      </a:lnTo>
                      <a:lnTo>
                        <a:pt x="320" y="79"/>
                      </a:lnTo>
                      <a:lnTo>
                        <a:pt x="320" y="72"/>
                      </a:lnTo>
                      <a:lnTo>
                        <a:pt x="320" y="72"/>
                      </a:lnTo>
                      <a:lnTo>
                        <a:pt x="319" y="69"/>
                      </a:lnTo>
                      <a:lnTo>
                        <a:pt x="318" y="66"/>
                      </a:lnTo>
                      <a:lnTo>
                        <a:pt x="316" y="63"/>
                      </a:lnTo>
                      <a:lnTo>
                        <a:pt x="313" y="61"/>
                      </a:lnTo>
                      <a:lnTo>
                        <a:pt x="306" y="57"/>
                      </a:lnTo>
                      <a:lnTo>
                        <a:pt x="297" y="53"/>
                      </a:lnTo>
                      <a:lnTo>
                        <a:pt x="287" y="52"/>
                      </a:lnTo>
                      <a:lnTo>
                        <a:pt x="276" y="50"/>
                      </a:lnTo>
                      <a:lnTo>
                        <a:pt x="254" y="50"/>
                      </a:lnTo>
                      <a:lnTo>
                        <a:pt x="247" y="50"/>
                      </a:lnTo>
                      <a:lnTo>
                        <a:pt x="247" y="50"/>
                      </a:lnTo>
                      <a:lnTo>
                        <a:pt x="202" y="49"/>
                      </a:lnTo>
                      <a:lnTo>
                        <a:pt x="202" y="49"/>
                      </a:lnTo>
                      <a:lnTo>
                        <a:pt x="158" y="48"/>
                      </a:lnTo>
                      <a:lnTo>
                        <a:pt x="158" y="48"/>
                      </a:lnTo>
                      <a:lnTo>
                        <a:pt x="124" y="49"/>
                      </a:lnTo>
                      <a:lnTo>
                        <a:pt x="124" y="49"/>
                      </a:lnTo>
                      <a:lnTo>
                        <a:pt x="117" y="49"/>
                      </a:lnTo>
                      <a:lnTo>
                        <a:pt x="117" y="49"/>
                      </a:lnTo>
                      <a:lnTo>
                        <a:pt x="96" y="50"/>
                      </a:lnTo>
                      <a:lnTo>
                        <a:pt x="83" y="51"/>
                      </a:lnTo>
                      <a:lnTo>
                        <a:pt x="73" y="53"/>
                      </a:lnTo>
                      <a:lnTo>
                        <a:pt x="63" y="57"/>
                      </a:lnTo>
                      <a:lnTo>
                        <a:pt x="59" y="59"/>
                      </a:lnTo>
                      <a:lnTo>
                        <a:pt x="55" y="61"/>
                      </a:lnTo>
                      <a:lnTo>
                        <a:pt x="51" y="64"/>
                      </a:lnTo>
                      <a:lnTo>
                        <a:pt x="49" y="67"/>
                      </a:lnTo>
                      <a:lnTo>
                        <a:pt x="47" y="71"/>
                      </a:lnTo>
                      <a:lnTo>
                        <a:pt x="47" y="75"/>
                      </a:lnTo>
                      <a:lnTo>
                        <a:pt x="47" y="80"/>
                      </a:lnTo>
                      <a:lnTo>
                        <a:pt x="47" y="80"/>
                      </a:lnTo>
                      <a:lnTo>
                        <a:pt x="47" y="94"/>
                      </a:lnTo>
                      <a:lnTo>
                        <a:pt x="48" y="101"/>
                      </a:lnTo>
                      <a:lnTo>
                        <a:pt x="49" y="108"/>
                      </a:lnTo>
                      <a:lnTo>
                        <a:pt x="52" y="115"/>
                      </a:lnTo>
                      <a:lnTo>
                        <a:pt x="58" y="121"/>
                      </a:lnTo>
                      <a:lnTo>
                        <a:pt x="64" y="125"/>
                      </a:lnTo>
                      <a:lnTo>
                        <a:pt x="68" y="126"/>
                      </a:lnTo>
                      <a:lnTo>
                        <a:pt x="73" y="127"/>
                      </a:lnTo>
                      <a:lnTo>
                        <a:pt x="73" y="127"/>
                      </a:lnTo>
                      <a:lnTo>
                        <a:pt x="81" y="128"/>
                      </a:lnTo>
                      <a:lnTo>
                        <a:pt x="81" y="128"/>
                      </a:lnTo>
                      <a:lnTo>
                        <a:pt x="82" y="128"/>
                      </a:lnTo>
                      <a:lnTo>
                        <a:pt x="91" y="133"/>
                      </a:lnTo>
                      <a:lnTo>
                        <a:pt x="91" y="133"/>
                      </a:lnTo>
                      <a:lnTo>
                        <a:pt x="94" y="129"/>
                      </a:lnTo>
                      <a:lnTo>
                        <a:pt x="98" y="126"/>
                      </a:lnTo>
                      <a:lnTo>
                        <a:pt x="98" y="126"/>
                      </a:lnTo>
                      <a:lnTo>
                        <a:pt x="102" y="125"/>
                      </a:lnTo>
                      <a:lnTo>
                        <a:pt x="106" y="124"/>
                      </a:lnTo>
                      <a:lnTo>
                        <a:pt x="114" y="124"/>
                      </a:lnTo>
                      <a:lnTo>
                        <a:pt x="114" y="124"/>
                      </a:lnTo>
                      <a:lnTo>
                        <a:pt x="120" y="124"/>
                      </a:lnTo>
                      <a:lnTo>
                        <a:pt x="124" y="125"/>
                      </a:lnTo>
                      <a:lnTo>
                        <a:pt x="127" y="127"/>
                      </a:lnTo>
                      <a:lnTo>
                        <a:pt x="130" y="130"/>
                      </a:lnTo>
                      <a:lnTo>
                        <a:pt x="133" y="133"/>
                      </a:lnTo>
                      <a:lnTo>
                        <a:pt x="134" y="136"/>
                      </a:lnTo>
                      <a:lnTo>
                        <a:pt x="136" y="143"/>
                      </a:lnTo>
                      <a:lnTo>
                        <a:pt x="136" y="143"/>
                      </a:lnTo>
                      <a:lnTo>
                        <a:pt x="136" y="151"/>
                      </a:lnTo>
                      <a:lnTo>
                        <a:pt x="134" y="155"/>
                      </a:lnTo>
                      <a:lnTo>
                        <a:pt x="133" y="159"/>
                      </a:lnTo>
                      <a:lnTo>
                        <a:pt x="131" y="162"/>
                      </a:lnTo>
                      <a:lnTo>
                        <a:pt x="128" y="165"/>
                      </a:lnTo>
                      <a:lnTo>
                        <a:pt x="124" y="167"/>
                      </a:lnTo>
                      <a:lnTo>
                        <a:pt x="120" y="168"/>
                      </a:lnTo>
                      <a:lnTo>
                        <a:pt x="119" y="168"/>
                      </a:lnTo>
                      <a:lnTo>
                        <a:pt x="118" y="169"/>
                      </a:lnTo>
                      <a:lnTo>
                        <a:pt x="118" y="169"/>
                      </a:lnTo>
                      <a:lnTo>
                        <a:pt x="111" y="172"/>
                      </a:lnTo>
                      <a:lnTo>
                        <a:pt x="104" y="174"/>
                      </a:lnTo>
                      <a:lnTo>
                        <a:pt x="96" y="176"/>
                      </a:lnTo>
                      <a:lnTo>
                        <a:pt x="88" y="176"/>
                      </a:lnTo>
                      <a:lnTo>
                        <a:pt x="88" y="176"/>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6" name="Freeform 639"/>
                <p:cNvSpPr/>
                <p:nvPr/>
              </p:nvSpPr>
              <p:spPr bwMode="auto">
                <a:xfrm>
                  <a:off x="3730" y="8286"/>
                  <a:ext cx="292" cy="109"/>
                </a:xfrm>
                <a:custGeom>
                  <a:avLst/>
                  <a:gdLst/>
                  <a:ahLst/>
                  <a:cxnLst>
                    <a:cxn ang="0">
                      <a:pos x="105" y="165"/>
                    </a:cxn>
                    <a:cxn ang="0">
                      <a:pos x="67" y="159"/>
                    </a:cxn>
                    <a:cxn ang="0">
                      <a:pos x="30" y="142"/>
                    </a:cxn>
                    <a:cxn ang="0">
                      <a:pos x="14" y="126"/>
                    </a:cxn>
                    <a:cxn ang="0">
                      <a:pos x="3" y="102"/>
                    </a:cxn>
                    <a:cxn ang="0">
                      <a:pos x="0" y="73"/>
                    </a:cxn>
                    <a:cxn ang="0">
                      <a:pos x="2" y="53"/>
                    </a:cxn>
                    <a:cxn ang="0">
                      <a:pos x="13" y="29"/>
                    </a:cxn>
                    <a:cxn ang="0">
                      <a:pos x="33" y="14"/>
                    </a:cxn>
                    <a:cxn ang="0">
                      <a:pos x="59" y="5"/>
                    </a:cxn>
                    <a:cxn ang="0">
                      <a:pos x="119" y="0"/>
                    </a:cxn>
                    <a:cxn ang="0">
                      <a:pos x="150" y="1"/>
                    </a:cxn>
                    <a:cxn ang="0">
                      <a:pos x="202" y="2"/>
                    </a:cxn>
                    <a:cxn ang="0">
                      <a:pos x="309" y="12"/>
                    </a:cxn>
                    <a:cxn ang="0">
                      <a:pos x="333" y="17"/>
                    </a:cxn>
                    <a:cxn ang="0">
                      <a:pos x="361" y="32"/>
                    </a:cxn>
                    <a:cxn ang="0">
                      <a:pos x="383" y="58"/>
                    </a:cxn>
                    <a:cxn ang="0">
                      <a:pos x="388" y="69"/>
                    </a:cxn>
                    <a:cxn ang="0">
                      <a:pos x="390" y="93"/>
                    </a:cxn>
                    <a:cxn ang="0">
                      <a:pos x="377" y="126"/>
                    </a:cxn>
                    <a:cxn ang="0">
                      <a:pos x="360" y="143"/>
                    </a:cxn>
                    <a:cxn ang="0">
                      <a:pos x="335" y="155"/>
                    </a:cxn>
                    <a:cxn ang="0">
                      <a:pos x="308" y="160"/>
                    </a:cxn>
                    <a:cxn ang="0">
                      <a:pos x="290" y="161"/>
                    </a:cxn>
                    <a:cxn ang="0">
                      <a:pos x="264" y="160"/>
                    </a:cxn>
                    <a:cxn ang="0">
                      <a:pos x="255" y="158"/>
                    </a:cxn>
                    <a:cxn ang="0">
                      <a:pos x="245" y="149"/>
                    </a:cxn>
                    <a:cxn ang="0">
                      <a:pos x="242" y="138"/>
                    </a:cxn>
                    <a:cxn ang="0">
                      <a:pos x="243" y="129"/>
                    </a:cxn>
                    <a:cxn ang="0">
                      <a:pos x="251" y="119"/>
                    </a:cxn>
                    <a:cxn ang="0">
                      <a:pos x="264" y="115"/>
                    </a:cxn>
                    <a:cxn ang="0">
                      <a:pos x="299" y="116"/>
                    </a:cxn>
                    <a:cxn ang="0">
                      <a:pos x="310" y="114"/>
                    </a:cxn>
                    <a:cxn ang="0">
                      <a:pos x="319" y="108"/>
                    </a:cxn>
                    <a:cxn ang="0">
                      <a:pos x="325" y="91"/>
                    </a:cxn>
                    <a:cxn ang="0">
                      <a:pos x="323" y="61"/>
                    </a:cxn>
                    <a:cxn ang="0">
                      <a:pos x="308" y="58"/>
                    </a:cxn>
                    <a:cxn ang="0">
                      <a:pos x="275" y="55"/>
                    </a:cxn>
                    <a:cxn ang="0">
                      <a:pos x="204" y="49"/>
                    </a:cxn>
                    <a:cxn ang="0">
                      <a:pos x="157" y="47"/>
                    </a:cxn>
                    <a:cxn ang="0">
                      <a:pos x="119" y="45"/>
                    </a:cxn>
                    <a:cxn ang="0">
                      <a:pos x="87" y="45"/>
                    </a:cxn>
                    <a:cxn ang="0">
                      <a:pos x="54" y="55"/>
                    </a:cxn>
                    <a:cxn ang="0">
                      <a:pos x="48" y="62"/>
                    </a:cxn>
                    <a:cxn ang="0">
                      <a:pos x="43" y="73"/>
                    </a:cxn>
                    <a:cxn ang="0">
                      <a:pos x="45" y="87"/>
                    </a:cxn>
                    <a:cxn ang="0">
                      <a:pos x="51" y="99"/>
                    </a:cxn>
                    <a:cxn ang="0">
                      <a:pos x="68" y="115"/>
                    </a:cxn>
                    <a:cxn ang="0">
                      <a:pos x="86" y="121"/>
                    </a:cxn>
                    <a:cxn ang="0">
                      <a:pos x="86" y="121"/>
                    </a:cxn>
                    <a:cxn ang="0">
                      <a:pos x="128" y="120"/>
                    </a:cxn>
                    <a:cxn ang="0">
                      <a:pos x="141" y="123"/>
                    </a:cxn>
                    <a:cxn ang="0">
                      <a:pos x="147" y="133"/>
                    </a:cxn>
                    <a:cxn ang="0">
                      <a:pos x="148" y="141"/>
                    </a:cxn>
                    <a:cxn ang="0">
                      <a:pos x="146" y="153"/>
                    </a:cxn>
                    <a:cxn ang="0">
                      <a:pos x="137" y="162"/>
                    </a:cxn>
                    <a:cxn ang="0">
                      <a:pos x="127" y="165"/>
                    </a:cxn>
                  </a:cxnLst>
                  <a:rect l="0" t="0" r="r" b="b"/>
                  <a:pathLst>
                    <a:path w="390" h="165">
                      <a:moveTo>
                        <a:pt x="117" y="165"/>
                      </a:moveTo>
                      <a:lnTo>
                        <a:pt x="117" y="165"/>
                      </a:lnTo>
                      <a:lnTo>
                        <a:pt x="105" y="165"/>
                      </a:lnTo>
                      <a:lnTo>
                        <a:pt x="93" y="164"/>
                      </a:lnTo>
                      <a:lnTo>
                        <a:pt x="79" y="162"/>
                      </a:lnTo>
                      <a:lnTo>
                        <a:pt x="67" y="159"/>
                      </a:lnTo>
                      <a:lnTo>
                        <a:pt x="53" y="155"/>
                      </a:lnTo>
                      <a:lnTo>
                        <a:pt x="41" y="149"/>
                      </a:lnTo>
                      <a:lnTo>
                        <a:pt x="30" y="142"/>
                      </a:lnTo>
                      <a:lnTo>
                        <a:pt x="20" y="133"/>
                      </a:lnTo>
                      <a:lnTo>
                        <a:pt x="20" y="133"/>
                      </a:lnTo>
                      <a:lnTo>
                        <a:pt x="14" y="126"/>
                      </a:lnTo>
                      <a:lnTo>
                        <a:pt x="10" y="119"/>
                      </a:lnTo>
                      <a:lnTo>
                        <a:pt x="6" y="111"/>
                      </a:lnTo>
                      <a:lnTo>
                        <a:pt x="3" y="102"/>
                      </a:lnTo>
                      <a:lnTo>
                        <a:pt x="1" y="93"/>
                      </a:lnTo>
                      <a:lnTo>
                        <a:pt x="0" y="84"/>
                      </a:lnTo>
                      <a:lnTo>
                        <a:pt x="0" y="73"/>
                      </a:lnTo>
                      <a:lnTo>
                        <a:pt x="0" y="62"/>
                      </a:lnTo>
                      <a:lnTo>
                        <a:pt x="0" y="62"/>
                      </a:lnTo>
                      <a:lnTo>
                        <a:pt x="2" y="53"/>
                      </a:lnTo>
                      <a:lnTo>
                        <a:pt x="4" y="44"/>
                      </a:lnTo>
                      <a:lnTo>
                        <a:pt x="8" y="36"/>
                      </a:lnTo>
                      <a:lnTo>
                        <a:pt x="13" y="29"/>
                      </a:lnTo>
                      <a:lnTo>
                        <a:pt x="19" y="24"/>
                      </a:lnTo>
                      <a:lnTo>
                        <a:pt x="25" y="19"/>
                      </a:lnTo>
                      <a:lnTo>
                        <a:pt x="33" y="14"/>
                      </a:lnTo>
                      <a:lnTo>
                        <a:pt x="41" y="10"/>
                      </a:lnTo>
                      <a:lnTo>
                        <a:pt x="50" y="7"/>
                      </a:lnTo>
                      <a:lnTo>
                        <a:pt x="59" y="5"/>
                      </a:lnTo>
                      <a:lnTo>
                        <a:pt x="79" y="2"/>
                      </a:lnTo>
                      <a:lnTo>
                        <a:pt x="99" y="0"/>
                      </a:lnTo>
                      <a:lnTo>
                        <a:pt x="119" y="0"/>
                      </a:lnTo>
                      <a:lnTo>
                        <a:pt x="119" y="0"/>
                      </a:lnTo>
                      <a:lnTo>
                        <a:pt x="150" y="1"/>
                      </a:lnTo>
                      <a:lnTo>
                        <a:pt x="150" y="1"/>
                      </a:lnTo>
                      <a:lnTo>
                        <a:pt x="172" y="1"/>
                      </a:lnTo>
                      <a:lnTo>
                        <a:pt x="172" y="1"/>
                      </a:lnTo>
                      <a:lnTo>
                        <a:pt x="202" y="2"/>
                      </a:lnTo>
                      <a:lnTo>
                        <a:pt x="235" y="3"/>
                      </a:lnTo>
                      <a:lnTo>
                        <a:pt x="270" y="7"/>
                      </a:lnTo>
                      <a:lnTo>
                        <a:pt x="309" y="12"/>
                      </a:lnTo>
                      <a:lnTo>
                        <a:pt x="309" y="12"/>
                      </a:lnTo>
                      <a:lnTo>
                        <a:pt x="322" y="14"/>
                      </a:lnTo>
                      <a:lnTo>
                        <a:pt x="333" y="17"/>
                      </a:lnTo>
                      <a:lnTo>
                        <a:pt x="344" y="21"/>
                      </a:lnTo>
                      <a:lnTo>
                        <a:pt x="353" y="26"/>
                      </a:lnTo>
                      <a:lnTo>
                        <a:pt x="361" y="32"/>
                      </a:lnTo>
                      <a:lnTo>
                        <a:pt x="369" y="40"/>
                      </a:lnTo>
                      <a:lnTo>
                        <a:pt x="377" y="49"/>
                      </a:lnTo>
                      <a:lnTo>
                        <a:pt x="383" y="58"/>
                      </a:lnTo>
                      <a:lnTo>
                        <a:pt x="383" y="58"/>
                      </a:lnTo>
                      <a:lnTo>
                        <a:pt x="386" y="63"/>
                      </a:lnTo>
                      <a:lnTo>
                        <a:pt x="388" y="69"/>
                      </a:lnTo>
                      <a:lnTo>
                        <a:pt x="389" y="76"/>
                      </a:lnTo>
                      <a:lnTo>
                        <a:pt x="390" y="81"/>
                      </a:lnTo>
                      <a:lnTo>
                        <a:pt x="390" y="93"/>
                      </a:lnTo>
                      <a:lnTo>
                        <a:pt x="387" y="104"/>
                      </a:lnTo>
                      <a:lnTo>
                        <a:pt x="383" y="116"/>
                      </a:lnTo>
                      <a:lnTo>
                        <a:pt x="377" y="126"/>
                      </a:lnTo>
                      <a:lnTo>
                        <a:pt x="369" y="134"/>
                      </a:lnTo>
                      <a:lnTo>
                        <a:pt x="360" y="143"/>
                      </a:lnTo>
                      <a:lnTo>
                        <a:pt x="360" y="143"/>
                      </a:lnTo>
                      <a:lnTo>
                        <a:pt x="353" y="148"/>
                      </a:lnTo>
                      <a:lnTo>
                        <a:pt x="345" y="152"/>
                      </a:lnTo>
                      <a:lnTo>
                        <a:pt x="335" y="155"/>
                      </a:lnTo>
                      <a:lnTo>
                        <a:pt x="327" y="158"/>
                      </a:lnTo>
                      <a:lnTo>
                        <a:pt x="318" y="159"/>
                      </a:lnTo>
                      <a:lnTo>
                        <a:pt x="308" y="160"/>
                      </a:lnTo>
                      <a:lnTo>
                        <a:pt x="290" y="161"/>
                      </a:lnTo>
                      <a:lnTo>
                        <a:pt x="290" y="161"/>
                      </a:lnTo>
                      <a:lnTo>
                        <a:pt x="290" y="161"/>
                      </a:lnTo>
                      <a:lnTo>
                        <a:pt x="290" y="161"/>
                      </a:lnTo>
                      <a:lnTo>
                        <a:pt x="273" y="160"/>
                      </a:lnTo>
                      <a:lnTo>
                        <a:pt x="264" y="160"/>
                      </a:lnTo>
                      <a:lnTo>
                        <a:pt x="264" y="160"/>
                      </a:lnTo>
                      <a:lnTo>
                        <a:pt x="259" y="160"/>
                      </a:lnTo>
                      <a:lnTo>
                        <a:pt x="255" y="158"/>
                      </a:lnTo>
                      <a:lnTo>
                        <a:pt x="251" y="156"/>
                      </a:lnTo>
                      <a:lnTo>
                        <a:pt x="247" y="153"/>
                      </a:lnTo>
                      <a:lnTo>
                        <a:pt x="245" y="149"/>
                      </a:lnTo>
                      <a:lnTo>
                        <a:pt x="243" y="146"/>
                      </a:lnTo>
                      <a:lnTo>
                        <a:pt x="242" y="142"/>
                      </a:lnTo>
                      <a:lnTo>
                        <a:pt x="242" y="138"/>
                      </a:lnTo>
                      <a:lnTo>
                        <a:pt x="242" y="138"/>
                      </a:lnTo>
                      <a:lnTo>
                        <a:pt x="242" y="133"/>
                      </a:lnTo>
                      <a:lnTo>
                        <a:pt x="243" y="129"/>
                      </a:lnTo>
                      <a:lnTo>
                        <a:pt x="245" y="125"/>
                      </a:lnTo>
                      <a:lnTo>
                        <a:pt x="247" y="122"/>
                      </a:lnTo>
                      <a:lnTo>
                        <a:pt x="251" y="119"/>
                      </a:lnTo>
                      <a:lnTo>
                        <a:pt x="255" y="117"/>
                      </a:lnTo>
                      <a:lnTo>
                        <a:pt x="259" y="116"/>
                      </a:lnTo>
                      <a:lnTo>
                        <a:pt x="264" y="115"/>
                      </a:lnTo>
                      <a:lnTo>
                        <a:pt x="293" y="115"/>
                      </a:lnTo>
                      <a:lnTo>
                        <a:pt x="293" y="115"/>
                      </a:lnTo>
                      <a:lnTo>
                        <a:pt x="299" y="116"/>
                      </a:lnTo>
                      <a:lnTo>
                        <a:pt x="299" y="116"/>
                      </a:lnTo>
                      <a:lnTo>
                        <a:pt x="305" y="116"/>
                      </a:lnTo>
                      <a:lnTo>
                        <a:pt x="310" y="114"/>
                      </a:lnTo>
                      <a:lnTo>
                        <a:pt x="315" y="111"/>
                      </a:lnTo>
                      <a:lnTo>
                        <a:pt x="319" y="108"/>
                      </a:lnTo>
                      <a:lnTo>
                        <a:pt x="319" y="108"/>
                      </a:lnTo>
                      <a:lnTo>
                        <a:pt x="321" y="104"/>
                      </a:lnTo>
                      <a:lnTo>
                        <a:pt x="323" y="100"/>
                      </a:lnTo>
                      <a:lnTo>
                        <a:pt x="325" y="91"/>
                      </a:lnTo>
                      <a:lnTo>
                        <a:pt x="326" y="79"/>
                      </a:lnTo>
                      <a:lnTo>
                        <a:pt x="324" y="64"/>
                      </a:lnTo>
                      <a:lnTo>
                        <a:pt x="323" y="61"/>
                      </a:lnTo>
                      <a:lnTo>
                        <a:pt x="320" y="60"/>
                      </a:lnTo>
                      <a:lnTo>
                        <a:pt x="320" y="60"/>
                      </a:lnTo>
                      <a:lnTo>
                        <a:pt x="308" y="58"/>
                      </a:lnTo>
                      <a:lnTo>
                        <a:pt x="297" y="56"/>
                      </a:lnTo>
                      <a:lnTo>
                        <a:pt x="275" y="55"/>
                      </a:lnTo>
                      <a:lnTo>
                        <a:pt x="275" y="55"/>
                      </a:lnTo>
                      <a:lnTo>
                        <a:pt x="253" y="53"/>
                      </a:lnTo>
                      <a:lnTo>
                        <a:pt x="253" y="53"/>
                      </a:lnTo>
                      <a:lnTo>
                        <a:pt x="204" y="49"/>
                      </a:lnTo>
                      <a:lnTo>
                        <a:pt x="180" y="48"/>
                      </a:lnTo>
                      <a:lnTo>
                        <a:pt x="157" y="47"/>
                      </a:lnTo>
                      <a:lnTo>
                        <a:pt x="157" y="47"/>
                      </a:lnTo>
                      <a:lnTo>
                        <a:pt x="135" y="46"/>
                      </a:lnTo>
                      <a:lnTo>
                        <a:pt x="135" y="46"/>
                      </a:lnTo>
                      <a:lnTo>
                        <a:pt x="119" y="45"/>
                      </a:lnTo>
                      <a:lnTo>
                        <a:pt x="103" y="45"/>
                      </a:lnTo>
                      <a:lnTo>
                        <a:pt x="103" y="45"/>
                      </a:lnTo>
                      <a:lnTo>
                        <a:pt x="87" y="45"/>
                      </a:lnTo>
                      <a:lnTo>
                        <a:pt x="74" y="47"/>
                      </a:lnTo>
                      <a:lnTo>
                        <a:pt x="63" y="51"/>
                      </a:lnTo>
                      <a:lnTo>
                        <a:pt x="54" y="55"/>
                      </a:lnTo>
                      <a:lnTo>
                        <a:pt x="54" y="55"/>
                      </a:lnTo>
                      <a:lnTo>
                        <a:pt x="50" y="58"/>
                      </a:lnTo>
                      <a:lnTo>
                        <a:pt x="48" y="62"/>
                      </a:lnTo>
                      <a:lnTo>
                        <a:pt x="46" y="65"/>
                      </a:lnTo>
                      <a:lnTo>
                        <a:pt x="44" y="69"/>
                      </a:lnTo>
                      <a:lnTo>
                        <a:pt x="43" y="73"/>
                      </a:lnTo>
                      <a:lnTo>
                        <a:pt x="43" y="78"/>
                      </a:lnTo>
                      <a:lnTo>
                        <a:pt x="43" y="83"/>
                      </a:lnTo>
                      <a:lnTo>
                        <a:pt x="45" y="87"/>
                      </a:lnTo>
                      <a:lnTo>
                        <a:pt x="45" y="87"/>
                      </a:lnTo>
                      <a:lnTo>
                        <a:pt x="47" y="93"/>
                      </a:lnTo>
                      <a:lnTo>
                        <a:pt x="51" y="99"/>
                      </a:lnTo>
                      <a:lnTo>
                        <a:pt x="56" y="106"/>
                      </a:lnTo>
                      <a:lnTo>
                        <a:pt x="62" y="111"/>
                      </a:lnTo>
                      <a:lnTo>
                        <a:pt x="68" y="115"/>
                      </a:lnTo>
                      <a:lnTo>
                        <a:pt x="74" y="118"/>
                      </a:lnTo>
                      <a:lnTo>
                        <a:pt x="80" y="120"/>
                      </a:lnTo>
                      <a:lnTo>
                        <a:pt x="86" y="121"/>
                      </a:lnTo>
                      <a:lnTo>
                        <a:pt x="86" y="121"/>
                      </a:lnTo>
                      <a:lnTo>
                        <a:pt x="86" y="121"/>
                      </a:lnTo>
                      <a:lnTo>
                        <a:pt x="86" y="121"/>
                      </a:lnTo>
                      <a:lnTo>
                        <a:pt x="119" y="120"/>
                      </a:lnTo>
                      <a:lnTo>
                        <a:pt x="128" y="120"/>
                      </a:lnTo>
                      <a:lnTo>
                        <a:pt x="128" y="120"/>
                      </a:lnTo>
                      <a:lnTo>
                        <a:pt x="133" y="120"/>
                      </a:lnTo>
                      <a:lnTo>
                        <a:pt x="137" y="121"/>
                      </a:lnTo>
                      <a:lnTo>
                        <a:pt x="141" y="123"/>
                      </a:lnTo>
                      <a:lnTo>
                        <a:pt x="143" y="126"/>
                      </a:lnTo>
                      <a:lnTo>
                        <a:pt x="145" y="129"/>
                      </a:lnTo>
                      <a:lnTo>
                        <a:pt x="147" y="133"/>
                      </a:lnTo>
                      <a:lnTo>
                        <a:pt x="148" y="136"/>
                      </a:lnTo>
                      <a:lnTo>
                        <a:pt x="148" y="141"/>
                      </a:lnTo>
                      <a:lnTo>
                        <a:pt x="148" y="141"/>
                      </a:lnTo>
                      <a:lnTo>
                        <a:pt x="148" y="145"/>
                      </a:lnTo>
                      <a:lnTo>
                        <a:pt x="147" y="150"/>
                      </a:lnTo>
                      <a:lnTo>
                        <a:pt x="146" y="153"/>
                      </a:lnTo>
                      <a:lnTo>
                        <a:pt x="143" y="157"/>
                      </a:lnTo>
                      <a:lnTo>
                        <a:pt x="140" y="160"/>
                      </a:lnTo>
                      <a:lnTo>
                        <a:pt x="137" y="162"/>
                      </a:lnTo>
                      <a:lnTo>
                        <a:pt x="132" y="164"/>
                      </a:lnTo>
                      <a:lnTo>
                        <a:pt x="127" y="165"/>
                      </a:lnTo>
                      <a:lnTo>
                        <a:pt x="127" y="165"/>
                      </a:lnTo>
                      <a:lnTo>
                        <a:pt x="117" y="165"/>
                      </a:lnTo>
                      <a:lnTo>
                        <a:pt x="117" y="165"/>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7" name="Freeform 640"/>
                <p:cNvSpPr/>
                <p:nvPr/>
              </p:nvSpPr>
              <p:spPr bwMode="auto">
                <a:xfrm>
                  <a:off x="3413" y="8113"/>
                  <a:ext cx="243" cy="119"/>
                </a:xfrm>
                <a:custGeom>
                  <a:avLst/>
                  <a:gdLst/>
                  <a:ahLst/>
                  <a:cxnLst>
                    <a:cxn ang="0">
                      <a:pos x="219" y="181"/>
                    </a:cxn>
                    <a:cxn ang="0">
                      <a:pos x="164" y="177"/>
                    </a:cxn>
                    <a:cxn ang="0">
                      <a:pos x="136" y="175"/>
                    </a:cxn>
                    <a:cxn ang="0">
                      <a:pos x="131" y="175"/>
                    </a:cxn>
                    <a:cxn ang="0">
                      <a:pos x="93" y="173"/>
                    </a:cxn>
                    <a:cxn ang="0">
                      <a:pos x="60" y="169"/>
                    </a:cxn>
                    <a:cxn ang="0">
                      <a:pos x="39" y="163"/>
                    </a:cxn>
                    <a:cxn ang="0">
                      <a:pos x="22" y="154"/>
                    </a:cxn>
                    <a:cxn ang="0">
                      <a:pos x="8" y="141"/>
                    </a:cxn>
                    <a:cxn ang="0">
                      <a:pos x="1" y="125"/>
                    </a:cxn>
                    <a:cxn ang="0">
                      <a:pos x="0" y="115"/>
                    </a:cxn>
                    <a:cxn ang="0">
                      <a:pos x="2" y="100"/>
                    </a:cxn>
                    <a:cxn ang="0">
                      <a:pos x="7" y="86"/>
                    </a:cxn>
                    <a:cxn ang="0">
                      <a:pos x="16" y="71"/>
                    </a:cxn>
                    <a:cxn ang="0">
                      <a:pos x="38" y="44"/>
                    </a:cxn>
                    <a:cxn ang="0">
                      <a:pos x="67" y="25"/>
                    </a:cxn>
                    <a:cxn ang="0">
                      <a:pos x="83" y="16"/>
                    </a:cxn>
                    <a:cxn ang="0">
                      <a:pos x="84" y="15"/>
                    </a:cxn>
                    <a:cxn ang="0">
                      <a:pos x="91" y="9"/>
                    </a:cxn>
                    <a:cxn ang="0">
                      <a:pos x="101" y="7"/>
                    </a:cxn>
                    <a:cxn ang="0">
                      <a:pos x="115" y="6"/>
                    </a:cxn>
                    <a:cxn ang="0">
                      <a:pos x="128" y="4"/>
                    </a:cxn>
                    <a:cxn ang="0">
                      <a:pos x="157" y="0"/>
                    </a:cxn>
                    <a:cxn ang="0">
                      <a:pos x="170" y="1"/>
                    </a:cxn>
                    <a:cxn ang="0">
                      <a:pos x="207" y="8"/>
                    </a:cxn>
                    <a:cxn ang="0">
                      <a:pos x="212" y="9"/>
                    </a:cxn>
                    <a:cxn ang="0">
                      <a:pos x="223" y="12"/>
                    </a:cxn>
                    <a:cxn ang="0">
                      <a:pos x="225" y="11"/>
                    </a:cxn>
                    <a:cxn ang="0">
                      <a:pos x="230" y="10"/>
                    </a:cxn>
                    <a:cxn ang="0">
                      <a:pos x="242" y="14"/>
                    </a:cxn>
                    <a:cxn ang="0">
                      <a:pos x="255" y="25"/>
                    </a:cxn>
                    <a:cxn ang="0">
                      <a:pos x="264" y="31"/>
                    </a:cxn>
                    <a:cxn ang="0">
                      <a:pos x="278" y="44"/>
                    </a:cxn>
                    <a:cxn ang="0">
                      <a:pos x="304" y="74"/>
                    </a:cxn>
                    <a:cxn ang="0">
                      <a:pos x="314" y="90"/>
                    </a:cxn>
                    <a:cxn ang="0">
                      <a:pos x="320" y="105"/>
                    </a:cxn>
                    <a:cxn ang="0">
                      <a:pos x="323" y="122"/>
                    </a:cxn>
                    <a:cxn ang="0">
                      <a:pos x="320" y="137"/>
                    </a:cxn>
                    <a:cxn ang="0">
                      <a:pos x="312" y="152"/>
                    </a:cxn>
                    <a:cxn ang="0">
                      <a:pos x="306" y="159"/>
                    </a:cxn>
                    <a:cxn ang="0">
                      <a:pos x="289" y="169"/>
                    </a:cxn>
                    <a:cxn ang="0">
                      <a:pos x="266" y="176"/>
                    </a:cxn>
                    <a:cxn ang="0">
                      <a:pos x="237" y="180"/>
                    </a:cxn>
                    <a:cxn ang="0">
                      <a:pos x="219" y="181"/>
                    </a:cxn>
                    <a:cxn ang="0">
                      <a:pos x="219" y="181"/>
                    </a:cxn>
                  </a:cxnLst>
                  <a:rect l="0" t="0" r="r" b="b"/>
                  <a:pathLst>
                    <a:path w="323" h="181">
                      <a:moveTo>
                        <a:pt x="219" y="181"/>
                      </a:moveTo>
                      <a:lnTo>
                        <a:pt x="219" y="181"/>
                      </a:lnTo>
                      <a:lnTo>
                        <a:pt x="191" y="180"/>
                      </a:lnTo>
                      <a:lnTo>
                        <a:pt x="164" y="177"/>
                      </a:lnTo>
                      <a:lnTo>
                        <a:pt x="164" y="177"/>
                      </a:lnTo>
                      <a:lnTo>
                        <a:pt x="136" y="175"/>
                      </a:lnTo>
                      <a:lnTo>
                        <a:pt x="131" y="175"/>
                      </a:lnTo>
                      <a:lnTo>
                        <a:pt x="131" y="175"/>
                      </a:lnTo>
                      <a:lnTo>
                        <a:pt x="114" y="175"/>
                      </a:lnTo>
                      <a:lnTo>
                        <a:pt x="93" y="173"/>
                      </a:lnTo>
                      <a:lnTo>
                        <a:pt x="71" y="171"/>
                      </a:lnTo>
                      <a:lnTo>
                        <a:pt x="60" y="169"/>
                      </a:lnTo>
                      <a:lnTo>
                        <a:pt x="50" y="166"/>
                      </a:lnTo>
                      <a:lnTo>
                        <a:pt x="39" y="163"/>
                      </a:lnTo>
                      <a:lnTo>
                        <a:pt x="30" y="159"/>
                      </a:lnTo>
                      <a:lnTo>
                        <a:pt x="22" y="154"/>
                      </a:lnTo>
                      <a:lnTo>
                        <a:pt x="15" y="149"/>
                      </a:lnTo>
                      <a:lnTo>
                        <a:pt x="8" y="141"/>
                      </a:lnTo>
                      <a:lnTo>
                        <a:pt x="3" y="134"/>
                      </a:lnTo>
                      <a:lnTo>
                        <a:pt x="1" y="125"/>
                      </a:lnTo>
                      <a:lnTo>
                        <a:pt x="0" y="115"/>
                      </a:lnTo>
                      <a:lnTo>
                        <a:pt x="0" y="115"/>
                      </a:lnTo>
                      <a:lnTo>
                        <a:pt x="0" y="108"/>
                      </a:lnTo>
                      <a:lnTo>
                        <a:pt x="2" y="100"/>
                      </a:lnTo>
                      <a:lnTo>
                        <a:pt x="4" y="93"/>
                      </a:lnTo>
                      <a:lnTo>
                        <a:pt x="7" y="86"/>
                      </a:lnTo>
                      <a:lnTo>
                        <a:pt x="10" y="78"/>
                      </a:lnTo>
                      <a:lnTo>
                        <a:pt x="16" y="71"/>
                      </a:lnTo>
                      <a:lnTo>
                        <a:pt x="26" y="58"/>
                      </a:lnTo>
                      <a:lnTo>
                        <a:pt x="38" y="44"/>
                      </a:lnTo>
                      <a:lnTo>
                        <a:pt x="53" y="34"/>
                      </a:lnTo>
                      <a:lnTo>
                        <a:pt x="67" y="25"/>
                      </a:lnTo>
                      <a:lnTo>
                        <a:pt x="82" y="17"/>
                      </a:lnTo>
                      <a:lnTo>
                        <a:pt x="83" y="16"/>
                      </a:lnTo>
                      <a:lnTo>
                        <a:pt x="84" y="15"/>
                      </a:lnTo>
                      <a:lnTo>
                        <a:pt x="84" y="15"/>
                      </a:lnTo>
                      <a:lnTo>
                        <a:pt x="87" y="12"/>
                      </a:lnTo>
                      <a:lnTo>
                        <a:pt x="91" y="9"/>
                      </a:lnTo>
                      <a:lnTo>
                        <a:pt x="96" y="8"/>
                      </a:lnTo>
                      <a:lnTo>
                        <a:pt x="101" y="7"/>
                      </a:lnTo>
                      <a:lnTo>
                        <a:pt x="101" y="7"/>
                      </a:lnTo>
                      <a:lnTo>
                        <a:pt x="115" y="6"/>
                      </a:lnTo>
                      <a:lnTo>
                        <a:pt x="128" y="4"/>
                      </a:lnTo>
                      <a:lnTo>
                        <a:pt x="128" y="4"/>
                      </a:lnTo>
                      <a:lnTo>
                        <a:pt x="143" y="1"/>
                      </a:lnTo>
                      <a:lnTo>
                        <a:pt x="157" y="0"/>
                      </a:lnTo>
                      <a:lnTo>
                        <a:pt x="157" y="0"/>
                      </a:lnTo>
                      <a:lnTo>
                        <a:pt x="170" y="1"/>
                      </a:lnTo>
                      <a:lnTo>
                        <a:pt x="182" y="3"/>
                      </a:lnTo>
                      <a:lnTo>
                        <a:pt x="207" y="8"/>
                      </a:lnTo>
                      <a:lnTo>
                        <a:pt x="212" y="9"/>
                      </a:lnTo>
                      <a:lnTo>
                        <a:pt x="212" y="9"/>
                      </a:lnTo>
                      <a:lnTo>
                        <a:pt x="221" y="11"/>
                      </a:lnTo>
                      <a:lnTo>
                        <a:pt x="223" y="12"/>
                      </a:lnTo>
                      <a:lnTo>
                        <a:pt x="225" y="11"/>
                      </a:lnTo>
                      <a:lnTo>
                        <a:pt x="225" y="11"/>
                      </a:lnTo>
                      <a:lnTo>
                        <a:pt x="230" y="10"/>
                      </a:lnTo>
                      <a:lnTo>
                        <a:pt x="230" y="10"/>
                      </a:lnTo>
                      <a:lnTo>
                        <a:pt x="237" y="11"/>
                      </a:lnTo>
                      <a:lnTo>
                        <a:pt x="242" y="14"/>
                      </a:lnTo>
                      <a:lnTo>
                        <a:pt x="242" y="14"/>
                      </a:lnTo>
                      <a:lnTo>
                        <a:pt x="255" y="25"/>
                      </a:lnTo>
                      <a:lnTo>
                        <a:pt x="255" y="25"/>
                      </a:lnTo>
                      <a:lnTo>
                        <a:pt x="264" y="31"/>
                      </a:lnTo>
                      <a:lnTo>
                        <a:pt x="264" y="31"/>
                      </a:lnTo>
                      <a:lnTo>
                        <a:pt x="278" y="44"/>
                      </a:lnTo>
                      <a:lnTo>
                        <a:pt x="291" y="59"/>
                      </a:lnTo>
                      <a:lnTo>
                        <a:pt x="304" y="74"/>
                      </a:lnTo>
                      <a:lnTo>
                        <a:pt x="309" y="81"/>
                      </a:lnTo>
                      <a:lnTo>
                        <a:pt x="314" y="90"/>
                      </a:lnTo>
                      <a:lnTo>
                        <a:pt x="317" y="97"/>
                      </a:lnTo>
                      <a:lnTo>
                        <a:pt x="320" y="105"/>
                      </a:lnTo>
                      <a:lnTo>
                        <a:pt x="322" y="113"/>
                      </a:lnTo>
                      <a:lnTo>
                        <a:pt x="323" y="122"/>
                      </a:lnTo>
                      <a:lnTo>
                        <a:pt x="322" y="129"/>
                      </a:lnTo>
                      <a:lnTo>
                        <a:pt x="320" y="137"/>
                      </a:lnTo>
                      <a:lnTo>
                        <a:pt x="317" y="144"/>
                      </a:lnTo>
                      <a:lnTo>
                        <a:pt x="312" y="152"/>
                      </a:lnTo>
                      <a:lnTo>
                        <a:pt x="312" y="152"/>
                      </a:lnTo>
                      <a:lnTo>
                        <a:pt x="306" y="159"/>
                      </a:lnTo>
                      <a:lnTo>
                        <a:pt x="299" y="164"/>
                      </a:lnTo>
                      <a:lnTo>
                        <a:pt x="289" y="169"/>
                      </a:lnTo>
                      <a:lnTo>
                        <a:pt x="278" y="173"/>
                      </a:lnTo>
                      <a:lnTo>
                        <a:pt x="266" y="176"/>
                      </a:lnTo>
                      <a:lnTo>
                        <a:pt x="252" y="178"/>
                      </a:lnTo>
                      <a:lnTo>
                        <a:pt x="237" y="180"/>
                      </a:lnTo>
                      <a:lnTo>
                        <a:pt x="219" y="181"/>
                      </a:lnTo>
                      <a:lnTo>
                        <a:pt x="219" y="181"/>
                      </a:lnTo>
                      <a:lnTo>
                        <a:pt x="219" y="181"/>
                      </a:lnTo>
                      <a:lnTo>
                        <a:pt x="219" y="18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8" name="Freeform 641"/>
                <p:cNvSpPr/>
                <p:nvPr/>
              </p:nvSpPr>
              <p:spPr bwMode="auto">
                <a:xfrm>
                  <a:off x="3458" y="7970"/>
                  <a:ext cx="184" cy="155"/>
                </a:xfrm>
                <a:custGeom>
                  <a:avLst/>
                  <a:gdLst/>
                  <a:ahLst/>
                  <a:cxnLst>
                    <a:cxn ang="0">
                      <a:pos x="127" y="234"/>
                    </a:cxn>
                    <a:cxn ang="0">
                      <a:pos x="100" y="231"/>
                    </a:cxn>
                    <a:cxn ang="0">
                      <a:pos x="98" y="231"/>
                    </a:cxn>
                    <a:cxn ang="0">
                      <a:pos x="95" y="231"/>
                    </a:cxn>
                    <a:cxn ang="0">
                      <a:pos x="85" y="230"/>
                    </a:cxn>
                    <a:cxn ang="0">
                      <a:pos x="64" y="224"/>
                    </a:cxn>
                    <a:cxn ang="0">
                      <a:pos x="44" y="214"/>
                    </a:cxn>
                    <a:cxn ang="0">
                      <a:pos x="29" y="200"/>
                    </a:cxn>
                    <a:cxn ang="0">
                      <a:pos x="22" y="193"/>
                    </a:cxn>
                    <a:cxn ang="0">
                      <a:pos x="8" y="172"/>
                    </a:cxn>
                    <a:cxn ang="0">
                      <a:pos x="2" y="152"/>
                    </a:cxn>
                    <a:cxn ang="0">
                      <a:pos x="0" y="130"/>
                    </a:cxn>
                    <a:cxn ang="0">
                      <a:pos x="2" y="106"/>
                    </a:cxn>
                    <a:cxn ang="0">
                      <a:pos x="4" y="92"/>
                    </a:cxn>
                    <a:cxn ang="0">
                      <a:pos x="13" y="67"/>
                    </a:cxn>
                    <a:cxn ang="0">
                      <a:pos x="26" y="47"/>
                    </a:cxn>
                    <a:cxn ang="0">
                      <a:pos x="43" y="31"/>
                    </a:cxn>
                    <a:cxn ang="0">
                      <a:pos x="62" y="19"/>
                    </a:cxn>
                    <a:cxn ang="0">
                      <a:pos x="84" y="9"/>
                    </a:cxn>
                    <a:cxn ang="0">
                      <a:pos x="105" y="3"/>
                    </a:cxn>
                    <a:cxn ang="0">
                      <a:pos x="129" y="1"/>
                    </a:cxn>
                    <a:cxn ang="0">
                      <a:pos x="141" y="0"/>
                    </a:cxn>
                    <a:cxn ang="0">
                      <a:pos x="152" y="1"/>
                    </a:cxn>
                    <a:cxn ang="0">
                      <a:pos x="177" y="9"/>
                    </a:cxn>
                    <a:cxn ang="0">
                      <a:pos x="201" y="22"/>
                    </a:cxn>
                    <a:cxn ang="0">
                      <a:pos x="220" y="37"/>
                    </a:cxn>
                    <a:cxn ang="0">
                      <a:pos x="227" y="44"/>
                    </a:cxn>
                    <a:cxn ang="0">
                      <a:pos x="238" y="64"/>
                    </a:cxn>
                    <a:cxn ang="0">
                      <a:pos x="245" y="88"/>
                    </a:cxn>
                    <a:cxn ang="0">
                      <a:pos x="248" y="112"/>
                    </a:cxn>
                    <a:cxn ang="0">
                      <a:pos x="244" y="135"/>
                    </a:cxn>
                    <a:cxn ang="0">
                      <a:pos x="240" y="147"/>
                    </a:cxn>
                    <a:cxn ang="0">
                      <a:pos x="230" y="167"/>
                    </a:cxn>
                    <a:cxn ang="0">
                      <a:pos x="219" y="186"/>
                    </a:cxn>
                    <a:cxn ang="0">
                      <a:pos x="206" y="201"/>
                    </a:cxn>
                    <a:cxn ang="0">
                      <a:pos x="190" y="214"/>
                    </a:cxn>
                    <a:cxn ang="0">
                      <a:pos x="173" y="224"/>
                    </a:cxn>
                    <a:cxn ang="0">
                      <a:pos x="156" y="230"/>
                    </a:cxn>
                    <a:cxn ang="0">
                      <a:pos x="136" y="233"/>
                    </a:cxn>
                    <a:cxn ang="0">
                      <a:pos x="127" y="234"/>
                    </a:cxn>
                  </a:cxnLst>
                  <a:rect l="0" t="0" r="r" b="b"/>
                  <a:pathLst>
                    <a:path w="248" h="234">
                      <a:moveTo>
                        <a:pt x="127" y="234"/>
                      </a:moveTo>
                      <a:lnTo>
                        <a:pt x="127" y="234"/>
                      </a:lnTo>
                      <a:lnTo>
                        <a:pt x="114" y="233"/>
                      </a:lnTo>
                      <a:lnTo>
                        <a:pt x="100" y="231"/>
                      </a:lnTo>
                      <a:lnTo>
                        <a:pt x="99" y="231"/>
                      </a:lnTo>
                      <a:lnTo>
                        <a:pt x="98" y="231"/>
                      </a:lnTo>
                      <a:lnTo>
                        <a:pt x="98" y="231"/>
                      </a:lnTo>
                      <a:lnTo>
                        <a:pt x="95" y="231"/>
                      </a:lnTo>
                      <a:lnTo>
                        <a:pt x="95" y="231"/>
                      </a:lnTo>
                      <a:lnTo>
                        <a:pt x="85" y="230"/>
                      </a:lnTo>
                      <a:lnTo>
                        <a:pt x="74" y="228"/>
                      </a:lnTo>
                      <a:lnTo>
                        <a:pt x="64" y="224"/>
                      </a:lnTo>
                      <a:lnTo>
                        <a:pt x="54" y="219"/>
                      </a:lnTo>
                      <a:lnTo>
                        <a:pt x="44" y="214"/>
                      </a:lnTo>
                      <a:lnTo>
                        <a:pt x="36" y="208"/>
                      </a:lnTo>
                      <a:lnTo>
                        <a:pt x="29" y="200"/>
                      </a:lnTo>
                      <a:lnTo>
                        <a:pt x="22" y="193"/>
                      </a:lnTo>
                      <a:lnTo>
                        <a:pt x="22" y="193"/>
                      </a:lnTo>
                      <a:lnTo>
                        <a:pt x="14" y="183"/>
                      </a:lnTo>
                      <a:lnTo>
                        <a:pt x="8" y="172"/>
                      </a:lnTo>
                      <a:lnTo>
                        <a:pt x="4" y="162"/>
                      </a:lnTo>
                      <a:lnTo>
                        <a:pt x="2" y="152"/>
                      </a:lnTo>
                      <a:lnTo>
                        <a:pt x="0" y="141"/>
                      </a:lnTo>
                      <a:lnTo>
                        <a:pt x="0" y="130"/>
                      </a:lnTo>
                      <a:lnTo>
                        <a:pt x="0" y="119"/>
                      </a:lnTo>
                      <a:lnTo>
                        <a:pt x="2" y="106"/>
                      </a:lnTo>
                      <a:lnTo>
                        <a:pt x="2" y="106"/>
                      </a:lnTo>
                      <a:lnTo>
                        <a:pt x="4" y="92"/>
                      </a:lnTo>
                      <a:lnTo>
                        <a:pt x="8" y="79"/>
                      </a:lnTo>
                      <a:lnTo>
                        <a:pt x="13" y="67"/>
                      </a:lnTo>
                      <a:lnTo>
                        <a:pt x="20" y="57"/>
                      </a:lnTo>
                      <a:lnTo>
                        <a:pt x="26" y="47"/>
                      </a:lnTo>
                      <a:lnTo>
                        <a:pt x="34" y="38"/>
                      </a:lnTo>
                      <a:lnTo>
                        <a:pt x="43" y="31"/>
                      </a:lnTo>
                      <a:lnTo>
                        <a:pt x="53" y="24"/>
                      </a:lnTo>
                      <a:lnTo>
                        <a:pt x="62" y="19"/>
                      </a:lnTo>
                      <a:lnTo>
                        <a:pt x="72" y="13"/>
                      </a:lnTo>
                      <a:lnTo>
                        <a:pt x="84" y="9"/>
                      </a:lnTo>
                      <a:lnTo>
                        <a:pt x="94" y="6"/>
                      </a:lnTo>
                      <a:lnTo>
                        <a:pt x="105" y="3"/>
                      </a:lnTo>
                      <a:lnTo>
                        <a:pt x="117" y="2"/>
                      </a:lnTo>
                      <a:lnTo>
                        <a:pt x="129" y="1"/>
                      </a:lnTo>
                      <a:lnTo>
                        <a:pt x="140" y="0"/>
                      </a:lnTo>
                      <a:lnTo>
                        <a:pt x="141" y="0"/>
                      </a:lnTo>
                      <a:lnTo>
                        <a:pt x="141" y="0"/>
                      </a:lnTo>
                      <a:lnTo>
                        <a:pt x="152" y="1"/>
                      </a:lnTo>
                      <a:lnTo>
                        <a:pt x="164" y="4"/>
                      </a:lnTo>
                      <a:lnTo>
                        <a:pt x="177" y="9"/>
                      </a:lnTo>
                      <a:lnTo>
                        <a:pt x="189" y="14"/>
                      </a:lnTo>
                      <a:lnTo>
                        <a:pt x="201" y="22"/>
                      </a:lnTo>
                      <a:lnTo>
                        <a:pt x="212" y="29"/>
                      </a:lnTo>
                      <a:lnTo>
                        <a:pt x="220" y="37"/>
                      </a:lnTo>
                      <a:lnTo>
                        <a:pt x="227" y="44"/>
                      </a:lnTo>
                      <a:lnTo>
                        <a:pt x="227" y="44"/>
                      </a:lnTo>
                      <a:lnTo>
                        <a:pt x="232" y="54"/>
                      </a:lnTo>
                      <a:lnTo>
                        <a:pt x="238" y="64"/>
                      </a:lnTo>
                      <a:lnTo>
                        <a:pt x="242" y="75"/>
                      </a:lnTo>
                      <a:lnTo>
                        <a:pt x="245" y="88"/>
                      </a:lnTo>
                      <a:lnTo>
                        <a:pt x="247" y="99"/>
                      </a:lnTo>
                      <a:lnTo>
                        <a:pt x="248" y="112"/>
                      </a:lnTo>
                      <a:lnTo>
                        <a:pt x="247" y="124"/>
                      </a:lnTo>
                      <a:lnTo>
                        <a:pt x="244" y="135"/>
                      </a:lnTo>
                      <a:lnTo>
                        <a:pt x="244" y="135"/>
                      </a:lnTo>
                      <a:lnTo>
                        <a:pt x="240" y="147"/>
                      </a:lnTo>
                      <a:lnTo>
                        <a:pt x="235" y="157"/>
                      </a:lnTo>
                      <a:lnTo>
                        <a:pt x="230" y="167"/>
                      </a:lnTo>
                      <a:lnTo>
                        <a:pt x="224" y="177"/>
                      </a:lnTo>
                      <a:lnTo>
                        <a:pt x="219" y="186"/>
                      </a:lnTo>
                      <a:lnTo>
                        <a:pt x="212" y="194"/>
                      </a:lnTo>
                      <a:lnTo>
                        <a:pt x="206" y="201"/>
                      </a:lnTo>
                      <a:lnTo>
                        <a:pt x="197" y="208"/>
                      </a:lnTo>
                      <a:lnTo>
                        <a:pt x="190" y="214"/>
                      </a:lnTo>
                      <a:lnTo>
                        <a:pt x="182" y="219"/>
                      </a:lnTo>
                      <a:lnTo>
                        <a:pt x="173" y="224"/>
                      </a:lnTo>
                      <a:lnTo>
                        <a:pt x="164" y="227"/>
                      </a:lnTo>
                      <a:lnTo>
                        <a:pt x="156" y="230"/>
                      </a:lnTo>
                      <a:lnTo>
                        <a:pt x="147" y="232"/>
                      </a:lnTo>
                      <a:lnTo>
                        <a:pt x="136" y="233"/>
                      </a:lnTo>
                      <a:lnTo>
                        <a:pt x="127" y="234"/>
                      </a:lnTo>
                      <a:lnTo>
                        <a:pt x="127" y="234"/>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49" name="Freeform 642"/>
                <p:cNvSpPr/>
                <p:nvPr/>
              </p:nvSpPr>
              <p:spPr bwMode="auto">
                <a:xfrm>
                  <a:off x="3699" y="7982"/>
                  <a:ext cx="34" cy="74"/>
                </a:xfrm>
                <a:custGeom>
                  <a:avLst/>
                  <a:gdLst/>
                  <a:ahLst/>
                  <a:cxnLst>
                    <a:cxn ang="0">
                      <a:pos x="23" y="111"/>
                    </a:cxn>
                    <a:cxn ang="0">
                      <a:pos x="23" y="111"/>
                    </a:cxn>
                    <a:cxn ang="0">
                      <a:pos x="19" y="110"/>
                    </a:cxn>
                    <a:cxn ang="0">
                      <a:pos x="15" y="109"/>
                    </a:cxn>
                    <a:cxn ang="0">
                      <a:pos x="12" y="108"/>
                    </a:cxn>
                    <a:cxn ang="0">
                      <a:pos x="7" y="105"/>
                    </a:cxn>
                    <a:cxn ang="0">
                      <a:pos x="4" y="103"/>
                    </a:cxn>
                    <a:cxn ang="0">
                      <a:pos x="2" y="99"/>
                    </a:cxn>
                    <a:cxn ang="0">
                      <a:pos x="1" y="94"/>
                    </a:cxn>
                    <a:cxn ang="0">
                      <a:pos x="0" y="88"/>
                    </a:cxn>
                    <a:cxn ang="0">
                      <a:pos x="0" y="22"/>
                    </a:cxn>
                    <a:cxn ang="0">
                      <a:pos x="0" y="22"/>
                    </a:cxn>
                    <a:cxn ang="0">
                      <a:pos x="1" y="17"/>
                    </a:cxn>
                    <a:cxn ang="0">
                      <a:pos x="2" y="13"/>
                    </a:cxn>
                    <a:cxn ang="0">
                      <a:pos x="4" y="9"/>
                    </a:cxn>
                    <a:cxn ang="0">
                      <a:pos x="7" y="6"/>
                    </a:cxn>
                    <a:cxn ang="0">
                      <a:pos x="12" y="4"/>
                    </a:cxn>
                    <a:cxn ang="0">
                      <a:pos x="15" y="2"/>
                    </a:cxn>
                    <a:cxn ang="0">
                      <a:pos x="19" y="0"/>
                    </a:cxn>
                    <a:cxn ang="0">
                      <a:pos x="23" y="0"/>
                    </a:cxn>
                    <a:cxn ang="0">
                      <a:pos x="23" y="0"/>
                    </a:cxn>
                    <a:cxn ang="0">
                      <a:pos x="28" y="0"/>
                    </a:cxn>
                    <a:cxn ang="0">
                      <a:pos x="32" y="2"/>
                    </a:cxn>
                    <a:cxn ang="0">
                      <a:pos x="35" y="4"/>
                    </a:cxn>
                    <a:cxn ang="0">
                      <a:pos x="39" y="6"/>
                    </a:cxn>
                    <a:cxn ang="0">
                      <a:pos x="42" y="9"/>
                    </a:cxn>
                    <a:cxn ang="0">
                      <a:pos x="45" y="13"/>
                    </a:cxn>
                    <a:cxn ang="0">
                      <a:pos x="46" y="17"/>
                    </a:cxn>
                    <a:cxn ang="0">
                      <a:pos x="46" y="22"/>
                    </a:cxn>
                    <a:cxn ang="0">
                      <a:pos x="46" y="88"/>
                    </a:cxn>
                    <a:cxn ang="0">
                      <a:pos x="46" y="88"/>
                    </a:cxn>
                    <a:cxn ang="0">
                      <a:pos x="46" y="94"/>
                    </a:cxn>
                    <a:cxn ang="0">
                      <a:pos x="45" y="99"/>
                    </a:cxn>
                    <a:cxn ang="0">
                      <a:pos x="42" y="103"/>
                    </a:cxn>
                    <a:cxn ang="0">
                      <a:pos x="39" y="105"/>
                    </a:cxn>
                    <a:cxn ang="0">
                      <a:pos x="35" y="108"/>
                    </a:cxn>
                    <a:cxn ang="0">
                      <a:pos x="32" y="109"/>
                    </a:cxn>
                    <a:cxn ang="0">
                      <a:pos x="28" y="110"/>
                    </a:cxn>
                    <a:cxn ang="0">
                      <a:pos x="23" y="111"/>
                    </a:cxn>
                    <a:cxn ang="0">
                      <a:pos x="23" y="111"/>
                    </a:cxn>
                  </a:cxnLst>
                  <a:rect l="0" t="0" r="r" b="b"/>
                  <a:pathLst>
                    <a:path w="46" h="111">
                      <a:moveTo>
                        <a:pt x="23" y="111"/>
                      </a:moveTo>
                      <a:lnTo>
                        <a:pt x="23" y="111"/>
                      </a:lnTo>
                      <a:lnTo>
                        <a:pt x="19" y="110"/>
                      </a:lnTo>
                      <a:lnTo>
                        <a:pt x="15" y="109"/>
                      </a:lnTo>
                      <a:lnTo>
                        <a:pt x="12" y="108"/>
                      </a:lnTo>
                      <a:lnTo>
                        <a:pt x="7" y="105"/>
                      </a:lnTo>
                      <a:lnTo>
                        <a:pt x="4" y="103"/>
                      </a:lnTo>
                      <a:lnTo>
                        <a:pt x="2" y="99"/>
                      </a:lnTo>
                      <a:lnTo>
                        <a:pt x="1" y="94"/>
                      </a:lnTo>
                      <a:lnTo>
                        <a:pt x="0" y="88"/>
                      </a:lnTo>
                      <a:lnTo>
                        <a:pt x="0" y="22"/>
                      </a:lnTo>
                      <a:lnTo>
                        <a:pt x="0" y="22"/>
                      </a:lnTo>
                      <a:lnTo>
                        <a:pt x="1" y="17"/>
                      </a:lnTo>
                      <a:lnTo>
                        <a:pt x="2" y="13"/>
                      </a:lnTo>
                      <a:lnTo>
                        <a:pt x="4" y="9"/>
                      </a:lnTo>
                      <a:lnTo>
                        <a:pt x="7" y="6"/>
                      </a:lnTo>
                      <a:lnTo>
                        <a:pt x="12" y="4"/>
                      </a:lnTo>
                      <a:lnTo>
                        <a:pt x="15" y="2"/>
                      </a:lnTo>
                      <a:lnTo>
                        <a:pt x="19" y="0"/>
                      </a:lnTo>
                      <a:lnTo>
                        <a:pt x="23" y="0"/>
                      </a:lnTo>
                      <a:lnTo>
                        <a:pt x="23" y="0"/>
                      </a:lnTo>
                      <a:lnTo>
                        <a:pt x="28" y="0"/>
                      </a:lnTo>
                      <a:lnTo>
                        <a:pt x="32" y="2"/>
                      </a:lnTo>
                      <a:lnTo>
                        <a:pt x="35" y="4"/>
                      </a:lnTo>
                      <a:lnTo>
                        <a:pt x="39" y="6"/>
                      </a:lnTo>
                      <a:lnTo>
                        <a:pt x="42" y="9"/>
                      </a:lnTo>
                      <a:lnTo>
                        <a:pt x="45" y="13"/>
                      </a:lnTo>
                      <a:lnTo>
                        <a:pt x="46" y="17"/>
                      </a:lnTo>
                      <a:lnTo>
                        <a:pt x="46" y="22"/>
                      </a:lnTo>
                      <a:lnTo>
                        <a:pt x="46" y="88"/>
                      </a:lnTo>
                      <a:lnTo>
                        <a:pt x="46" y="88"/>
                      </a:lnTo>
                      <a:lnTo>
                        <a:pt x="46" y="94"/>
                      </a:lnTo>
                      <a:lnTo>
                        <a:pt x="45" y="99"/>
                      </a:lnTo>
                      <a:lnTo>
                        <a:pt x="42" y="103"/>
                      </a:lnTo>
                      <a:lnTo>
                        <a:pt x="39" y="105"/>
                      </a:lnTo>
                      <a:lnTo>
                        <a:pt x="35" y="108"/>
                      </a:lnTo>
                      <a:lnTo>
                        <a:pt x="32" y="109"/>
                      </a:lnTo>
                      <a:lnTo>
                        <a:pt x="28" y="110"/>
                      </a:lnTo>
                      <a:lnTo>
                        <a:pt x="23" y="111"/>
                      </a:lnTo>
                      <a:lnTo>
                        <a:pt x="23" y="11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50" name="Freeform 643"/>
                <p:cNvSpPr/>
                <p:nvPr/>
              </p:nvSpPr>
              <p:spPr bwMode="auto">
                <a:xfrm>
                  <a:off x="3775" y="7986"/>
                  <a:ext cx="34" cy="64"/>
                </a:xfrm>
                <a:custGeom>
                  <a:avLst/>
                  <a:gdLst/>
                  <a:ahLst/>
                  <a:cxnLst>
                    <a:cxn ang="0">
                      <a:pos x="23" y="96"/>
                    </a:cxn>
                    <a:cxn ang="0">
                      <a:pos x="23" y="96"/>
                    </a:cxn>
                    <a:cxn ang="0">
                      <a:pos x="19" y="96"/>
                    </a:cxn>
                    <a:cxn ang="0">
                      <a:pos x="15" y="95"/>
                    </a:cxn>
                    <a:cxn ang="0">
                      <a:pos x="11" y="92"/>
                    </a:cxn>
                    <a:cxn ang="0">
                      <a:pos x="8" y="90"/>
                    </a:cxn>
                    <a:cxn ang="0">
                      <a:pos x="5" y="86"/>
                    </a:cxn>
                    <a:cxn ang="0">
                      <a:pos x="3" y="82"/>
                    </a:cxn>
                    <a:cxn ang="0">
                      <a:pos x="1" y="78"/>
                    </a:cxn>
                    <a:cxn ang="0">
                      <a:pos x="0" y="73"/>
                    </a:cxn>
                    <a:cxn ang="0">
                      <a:pos x="0" y="22"/>
                    </a:cxn>
                    <a:cxn ang="0">
                      <a:pos x="0" y="22"/>
                    </a:cxn>
                    <a:cxn ang="0">
                      <a:pos x="1" y="18"/>
                    </a:cxn>
                    <a:cxn ang="0">
                      <a:pos x="3" y="14"/>
                    </a:cxn>
                    <a:cxn ang="0">
                      <a:pos x="5" y="10"/>
                    </a:cxn>
                    <a:cxn ang="0">
                      <a:pos x="8" y="7"/>
                    </a:cxn>
                    <a:cxn ang="0">
                      <a:pos x="11" y="4"/>
                    </a:cxn>
                    <a:cxn ang="0">
                      <a:pos x="15" y="2"/>
                    </a:cxn>
                    <a:cxn ang="0">
                      <a:pos x="19" y="1"/>
                    </a:cxn>
                    <a:cxn ang="0">
                      <a:pos x="23" y="0"/>
                    </a:cxn>
                    <a:cxn ang="0">
                      <a:pos x="23" y="0"/>
                    </a:cxn>
                    <a:cxn ang="0">
                      <a:pos x="28" y="1"/>
                    </a:cxn>
                    <a:cxn ang="0">
                      <a:pos x="32" y="2"/>
                    </a:cxn>
                    <a:cxn ang="0">
                      <a:pos x="37" y="4"/>
                    </a:cxn>
                    <a:cxn ang="0">
                      <a:pos x="40" y="7"/>
                    </a:cxn>
                    <a:cxn ang="0">
                      <a:pos x="43" y="10"/>
                    </a:cxn>
                    <a:cxn ang="0">
                      <a:pos x="45" y="14"/>
                    </a:cxn>
                    <a:cxn ang="0">
                      <a:pos x="46" y="18"/>
                    </a:cxn>
                    <a:cxn ang="0">
                      <a:pos x="46" y="22"/>
                    </a:cxn>
                    <a:cxn ang="0">
                      <a:pos x="46" y="73"/>
                    </a:cxn>
                    <a:cxn ang="0">
                      <a:pos x="46" y="73"/>
                    </a:cxn>
                    <a:cxn ang="0">
                      <a:pos x="46" y="78"/>
                    </a:cxn>
                    <a:cxn ang="0">
                      <a:pos x="45" y="82"/>
                    </a:cxn>
                    <a:cxn ang="0">
                      <a:pos x="43" y="86"/>
                    </a:cxn>
                    <a:cxn ang="0">
                      <a:pos x="40" y="90"/>
                    </a:cxn>
                    <a:cxn ang="0">
                      <a:pos x="37" y="92"/>
                    </a:cxn>
                    <a:cxn ang="0">
                      <a:pos x="32" y="95"/>
                    </a:cxn>
                    <a:cxn ang="0">
                      <a:pos x="28" y="96"/>
                    </a:cxn>
                    <a:cxn ang="0">
                      <a:pos x="23" y="96"/>
                    </a:cxn>
                    <a:cxn ang="0">
                      <a:pos x="23" y="96"/>
                    </a:cxn>
                  </a:cxnLst>
                  <a:rect l="0" t="0" r="r" b="b"/>
                  <a:pathLst>
                    <a:path w="46" h="96">
                      <a:moveTo>
                        <a:pt x="23" y="96"/>
                      </a:moveTo>
                      <a:lnTo>
                        <a:pt x="23" y="96"/>
                      </a:lnTo>
                      <a:lnTo>
                        <a:pt x="19" y="96"/>
                      </a:lnTo>
                      <a:lnTo>
                        <a:pt x="15" y="95"/>
                      </a:lnTo>
                      <a:lnTo>
                        <a:pt x="11" y="92"/>
                      </a:lnTo>
                      <a:lnTo>
                        <a:pt x="8" y="90"/>
                      </a:lnTo>
                      <a:lnTo>
                        <a:pt x="5" y="86"/>
                      </a:lnTo>
                      <a:lnTo>
                        <a:pt x="3" y="82"/>
                      </a:lnTo>
                      <a:lnTo>
                        <a:pt x="1" y="78"/>
                      </a:lnTo>
                      <a:lnTo>
                        <a:pt x="0" y="73"/>
                      </a:lnTo>
                      <a:lnTo>
                        <a:pt x="0" y="22"/>
                      </a:lnTo>
                      <a:lnTo>
                        <a:pt x="0" y="22"/>
                      </a:lnTo>
                      <a:lnTo>
                        <a:pt x="1" y="18"/>
                      </a:lnTo>
                      <a:lnTo>
                        <a:pt x="3" y="14"/>
                      </a:lnTo>
                      <a:lnTo>
                        <a:pt x="5" y="10"/>
                      </a:lnTo>
                      <a:lnTo>
                        <a:pt x="8" y="7"/>
                      </a:lnTo>
                      <a:lnTo>
                        <a:pt x="11" y="4"/>
                      </a:lnTo>
                      <a:lnTo>
                        <a:pt x="15" y="2"/>
                      </a:lnTo>
                      <a:lnTo>
                        <a:pt x="19" y="1"/>
                      </a:lnTo>
                      <a:lnTo>
                        <a:pt x="23" y="0"/>
                      </a:lnTo>
                      <a:lnTo>
                        <a:pt x="23" y="0"/>
                      </a:lnTo>
                      <a:lnTo>
                        <a:pt x="28" y="1"/>
                      </a:lnTo>
                      <a:lnTo>
                        <a:pt x="32" y="2"/>
                      </a:lnTo>
                      <a:lnTo>
                        <a:pt x="37" y="4"/>
                      </a:lnTo>
                      <a:lnTo>
                        <a:pt x="40" y="7"/>
                      </a:lnTo>
                      <a:lnTo>
                        <a:pt x="43" y="10"/>
                      </a:lnTo>
                      <a:lnTo>
                        <a:pt x="45" y="14"/>
                      </a:lnTo>
                      <a:lnTo>
                        <a:pt x="46" y="18"/>
                      </a:lnTo>
                      <a:lnTo>
                        <a:pt x="46" y="22"/>
                      </a:lnTo>
                      <a:lnTo>
                        <a:pt x="46" y="73"/>
                      </a:lnTo>
                      <a:lnTo>
                        <a:pt x="46" y="73"/>
                      </a:lnTo>
                      <a:lnTo>
                        <a:pt x="46" y="78"/>
                      </a:lnTo>
                      <a:lnTo>
                        <a:pt x="45" y="82"/>
                      </a:lnTo>
                      <a:lnTo>
                        <a:pt x="43" y="86"/>
                      </a:lnTo>
                      <a:lnTo>
                        <a:pt x="40" y="90"/>
                      </a:lnTo>
                      <a:lnTo>
                        <a:pt x="37" y="92"/>
                      </a:lnTo>
                      <a:lnTo>
                        <a:pt x="32" y="95"/>
                      </a:lnTo>
                      <a:lnTo>
                        <a:pt x="28" y="96"/>
                      </a:lnTo>
                      <a:lnTo>
                        <a:pt x="23" y="96"/>
                      </a:lnTo>
                      <a:lnTo>
                        <a:pt x="23" y="96"/>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51" name="Freeform 644"/>
                <p:cNvSpPr/>
                <p:nvPr/>
              </p:nvSpPr>
              <p:spPr bwMode="auto">
                <a:xfrm>
                  <a:off x="3854" y="7988"/>
                  <a:ext cx="34" cy="60"/>
                </a:xfrm>
                <a:custGeom>
                  <a:avLst/>
                  <a:gdLst/>
                  <a:ahLst/>
                  <a:cxnLst>
                    <a:cxn ang="0">
                      <a:pos x="23" y="90"/>
                    </a:cxn>
                    <a:cxn ang="0">
                      <a:pos x="23" y="90"/>
                    </a:cxn>
                    <a:cxn ang="0">
                      <a:pos x="18" y="90"/>
                    </a:cxn>
                    <a:cxn ang="0">
                      <a:pos x="14" y="88"/>
                    </a:cxn>
                    <a:cxn ang="0">
                      <a:pos x="10" y="85"/>
                    </a:cxn>
                    <a:cxn ang="0">
                      <a:pos x="7" y="83"/>
                    </a:cxn>
                    <a:cxn ang="0">
                      <a:pos x="4" y="79"/>
                    </a:cxn>
                    <a:cxn ang="0">
                      <a:pos x="2" y="76"/>
                    </a:cxn>
                    <a:cxn ang="0">
                      <a:pos x="1" y="72"/>
                    </a:cxn>
                    <a:cxn ang="0">
                      <a:pos x="0" y="67"/>
                    </a:cxn>
                    <a:cxn ang="0">
                      <a:pos x="0" y="22"/>
                    </a:cxn>
                    <a:cxn ang="0">
                      <a:pos x="0" y="22"/>
                    </a:cxn>
                    <a:cxn ang="0">
                      <a:pos x="1" y="18"/>
                    </a:cxn>
                    <a:cxn ang="0">
                      <a:pos x="2" y="14"/>
                    </a:cxn>
                    <a:cxn ang="0">
                      <a:pos x="4" y="10"/>
                    </a:cxn>
                    <a:cxn ang="0">
                      <a:pos x="7" y="7"/>
                    </a:cxn>
                    <a:cxn ang="0">
                      <a:pos x="10" y="4"/>
                    </a:cxn>
                    <a:cxn ang="0">
                      <a:pos x="14" y="2"/>
                    </a:cxn>
                    <a:cxn ang="0">
                      <a:pos x="18" y="1"/>
                    </a:cxn>
                    <a:cxn ang="0">
                      <a:pos x="23" y="0"/>
                    </a:cxn>
                    <a:cxn ang="0">
                      <a:pos x="23" y="0"/>
                    </a:cxn>
                    <a:cxn ang="0">
                      <a:pos x="27" y="1"/>
                    </a:cxn>
                    <a:cxn ang="0">
                      <a:pos x="32" y="2"/>
                    </a:cxn>
                    <a:cxn ang="0">
                      <a:pos x="35" y="4"/>
                    </a:cxn>
                    <a:cxn ang="0">
                      <a:pos x="39" y="7"/>
                    </a:cxn>
                    <a:cxn ang="0">
                      <a:pos x="41" y="10"/>
                    </a:cxn>
                    <a:cxn ang="0">
                      <a:pos x="43" y="14"/>
                    </a:cxn>
                    <a:cxn ang="0">
                      <a:pos x="45" y="18"/>
                    </a:cxn>
                    <a:cxn ang="0">
                      <a:pos x="45" y="22"/>
                    </a:cxn>
                    <a:cxn ang="0">
                      <a:pos x="45" y="67"/>
                    </a:cxn>
                    <a:cxn ang="0">
                      <a:pos x="45" y="67"/>
                    </a:cxn>
                    <a:cxn ang="0">
                      <a:pos x="45" y="72"/>
                    </a:cxn>
                    <a:cxn ang="0">
                      <a:pos x="43" y="76"/>
                    </a:cxn>
                    <a:cxn ang="0">
                      <a:pos x="41" y="79"/>
                    </a:cxn>
                    <a:cxn ang="0">
                      <a:pos x="39" y="83"/>
                    </a:cxn>
                    <a:cxn ang="0">
                      <a:pos x="35" y="85"/>
                    </a:cxn>
                    <a:cxn ang="0">
                      <a:pos x="32" y="88"/>
                    </a:cxn>
                    <a:cxn ang="0">
                      <a:pos x="27" y="90"/>
                    </a:cxn>
                    <a:cxn ang="0">
                      <a:pos x="23" y="90"/>
                    </a:cxn>
                    <a:cxn ang="0">
                      <a:pos x="23" y="90"/>
                    </a:cxn>
                  </a:cxnLst>
                  <a:rect l="0" t="0" r="r" b="b"/>
                  <a:pathLst>
                    <a:path w="45" h="90">
                      <a:moveTo>
                        <a:pt x="23" y="90"/>
                      </a:moveTo>
                      <a:lnTo>
                        <a:pt x="23" y="90"/>
                      </a:lnTo>
                      <a:lnTo>
                        <a:pt x="18" y="90"/>
                      </a:lnTo>
                      <a:lnTo>
                        <a:pt x="14" y="88"/>
                      </a:lnTo>
                      <a:lnTo>
                        <a:pt x="10" y="85"/>
                      </a:lnTo>
                      <a:lnTo>
                        <a:pt x="7" y="83"/>
                      </a:lnTo>
                      <a:lnTo>
                        <a:pt x="4" y="79"/>
                      </a:lnTo>
                      <a:lnTo>
                        <a:pt x="2" y="76"/>
                      </a:lnTo>
                      <a:lnTo>
                        <a:pt x="1" y="72"/>
                      </a:lnTo>
                      <a:lnTo>
                        <a:pt x="0" y="67"/>
                      </a:lnTo>
                      <a:lnTo>
                        <a:pt x="0" y="22"/>
                      </a:lnTo>
                      <a:lnTo>
                        <a:pt x="0" y="22"/>
                      </a:lnTo>
                      <a:lnTo>
                        <a:pt x="1" y="18"/>
                      </a:lnTo>
                      <a:lnTo>
                        <a:pt x="2" y="14"/>
                      </a:lnTo>
                      <a:lnTo>
                        <a:pt x="4" y="10"/>
                      </a:lnTo>
                      <a:lnTo>
                        <a:pt x="7" y="7"/>
                      </a:lnTo>
                      <a:lnTo>
                        <a:pt x="10" y="4"/>
                      </a:lnTo>
                      <a:lnTo>
                        <a:pt x="14" y="2"/>
                      </a:lnTo>
                      <a:lnTo>
                        <a:pt x="18" y="1"/>
                      </a:lnTo>
                      <a:lnTo>
                        <a:pt x="23" y="0"/>
                      </a:lnTo>
                      <a:lnTo>
                        <a:pt x="23" y="0"/>
                      </a:lnTo>
                      <a:lnTo>
                        <a:pt x="27" y="1"/>
                      </a:lnTo>
                      <a:lnTo>
                        <a:pt x="32" y="2"/>
                      </a:lnTo>
                      <a:lnTo>
                        <a:pt x="35" y="4"/>
                      </a:lnTo>
                      <a:lnTo>
                        <a:pt x="39" y="7"/>
                      </a:lnTo>
                      <a:lnTo>
                        <a:pt x="41" y="10"/>
                      </a:lnTo>
                      <a:lnTo>
                        <a:pt x="43" y="14"/>
                      </a:lnTo>
                      <a:lnTo>
                        <a:pt x="45" y="18"/>
                      </a:lnTo>
                      <a:lnTo>
                        <a:pt x="45" y="22"/>
                      </a:lnTo>
                      <a:lnTo>
                        <a:pt x="45" y="67"/>
                      </a:lnTo>
                      <a:lnTo>
                        <a:pt x="45" y="67"/>
                      </a:lnTo>
                      <a:lnTo>
                        <a:pt x="45" y="72"/>
                      </a:lnTo>
                      <a:lnTo>
                        <a:pt x="43" y="76"/>
                      </a:lnTo>
                      <a:lnTo>
                        <a:pt x="41" y="79"/>
                      </a:lnTo>
                      <a:lnTo>
                        <a:pt x="39" y="83"/>
                      </a:lnTo>
                      <a:lnTo>
                        <a:pt x="35" y="85"/>
                      </a:lnTo>
                      <a:lnTo>
                        <a:pt x="32" y="88"/>
                      </a:lnTo>
                      <a:lnTo>
                        <a:pt x="27" y="90"/>
                      </a:lnTo>
                      <a:lnTo>
                        <a:pt x="23" y="90"/>
                      </a:lnTo>
                      <a:lnTo>
                        <a:pt x="23" y="9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52" name="Freeform 645"/>
                <p:cNvSpPr/>
                <p:nvPr/>
              </p:nvSpPr>
              <p:spPr bwMode="auto">
                <a:xfrm>
                  <a:off x="3928" y="7988"/>
                  <a:ext cx="40" cy="68"/>
                </a:xfrm>
                <a:custGeom>
                  <a:avLst/>
                  <a:gdLst/>
                  <a:ahLst/>
                  <a:cxnLst>
                    <a:cxn ang="0">
                      <a:pos x="22" y="101"/>
                    </a:cxn>
                    <a:cxn ang="0">
                      <a:pos x="22" y="101"/>
                    </a:cxn>
                    <a:cxn ang="0">
                      <a:pos x="18" y="100"/>
                    </a:cxn>
                    <a:cxn ang="0">
                      <a:pos x="12" y="99"/>
                    </a:cxn>
                    <a:cxn ang="0">
                      <a:pos x="9" y="97"/>
                    </a:cxn>
                    <a:cxn ang="0">
                      <a:pos x="5" y="94"/>
                    </a:cxn>
                    <a:cxn ang="0">
                      <a:pos x="5" y="94"/>
                    </a:cxn>
                    <a:cxn ang="0">
                      <a:pos x="3" y="91"/>
                    </a:cxn>
                    <a:cxn ang="0">
                      <a:pos x="1" y="88"/>
                    </a:cxn>
                    <a:cxn ang="0">
                      <a:pos x="0" y="83"/>
                    </a:cxn>
                    <a:cxn ang="0">
                      <a:pos x="0" y="79"/>
                    </a:cxn>
                    <a:cxn ang="0">
                      <a:pos x="0" y="79"/>
                    </a:cxn>
                    <a:cxn ang="0">
                      <a:pos x="1" y="65"/>
                    </a:cxn>
                    <a:cxn ang="0">
                      <a:pos x="3" y="51"/>
                    </a:cxn>
                    <a:cxn ang="0">
                      <a:pos x="3" y="51"/>
                    </a:cxn>
                    <a:cxn ang="0">
                      <a:pos x="5" y="37"/>
                    </a:cxn>
                    <a:cxn ang="0">
                      <a:pos x="6" y="23"/>
                    </a:cxn>
                    <a:cxn ang="0">
                      <a:pos x="6" y="23"/>
                    </a:cxn>
                    <a:cxn ang="0">
                      <a:pos x="7" y="16"/>
                    </a:cxn>
                    <a:cxn ang="0">
                      <a:pos x="8" y="12"/>
                    </a:cxn>
                    <a:cxn ang="0">
                      <a:pos x="11" y="8"/>
                    </a:cxn>
                    <a:cxn ang="0">
                      <a:pos x="14" y="5"/>
                    </a:cxn>
                    <a:cxn ang="0">
                      <a:pos x="18" y="3"/>
                    </a:cxn>
                    <a:cxn ang="0">
                      <a:pos x="22" y="2"/>
                    </a:cxn>
                    <a:cxn ang="0">
                      <a:pos x="26" y="1"/>
                    </a:cxn>
                    <a:cxn ang="0">
                      <a:pos x="30" y="0"/>
                    </a:cxn>
                    <a:cxn ang="0">
                      <a:pos x="30" y="0"/>
                    </a:cxn>
                    <a:cxn ang="0">
                      <a:pos x="34" y="1"/>
                    </a:cxn>
                    <a:cxn ang="0">
                      <a:pos x="39" y="2"/>
                    </a:cxn>
                    <a:cxn ang="0">
                      <a:pos x="43" y="4"/>
                    </a:cxn>
                    <a:cxn ang="0">
                      <a:pos x="46" y="7"/>
                    </a:cxn>
                    <a:cxn ang="0">
                      <a:pos x="46" y="7"/>
                    </a:cxn>
                    <a:cxn ang="0">
                      <a:pos x="49" y="10"/>
                    </a:cxn>
                    <a:cxn ang="0">
                      <a:pos x="51" y="13"/>
                    </a:cxn>
                    <a:cxn ang="0">
                      <a:pos x="52" y="17"/>
                    </a:cxn>
                    <a:cxn ang="0">
                      <a:pos x="52" y="21"/>
                    </a:cxn>
                    <a:cxn ang="0">
                      <a:pos x="52" y="21"/>
                    </a:cxn>
                    <a:cxn ang="0">
                      <a:pos x="51" y="36"/>
                    </a:cxn>
                    <a:cxn ang="0">
                      <a:pos x="49" y="49"/>
                    </a:cxn>
                    <a:cxn ang="0">
                      <a:pos x="49" y="49"/>
                    </a:cxn>
                    <a:cxn ang="0">
                      <a:pos x="46" y="64"/>
                    </a:cxn>
                    <a:cxn ang="0">
                      <a:pos x="45" y="78"/>
                    </a:cxn>
                    <a:cxn ang="0">
                      <a:pos x="45" y="78"/>
                    </a:cxn>
                    <a:cxn ang="0">
                      <a:pos x="44" y="83"/>
                    </a:cxn>
                    <a:cxn ang="0">
                      <a:pos x="43" y="89"/>
                    </a:cxn>
                    <a:cxn ang="0">
                      <a:pos x="41" y="92"/>
                    </a:cxn>
                    <a:cxn ang="0">
                      <a:pos x="38" y="95"/>
                    </a:cxn>
                    <a:cxn ang="0">
                      <a:pos x="34" y="98"/>
                    </a:cxn>
                    <a:cxn ang="0">
                      <a:pos x="30" y="99"/>
                    </a:cxn>
                    <a:cxn ang="0">
                      <a:pos x="26" y="100"/>
                    </a:cxn>
                    <a:cxn ang="0">
                      <a:pos x="22" y="101"/>
                    </a:cxn>
                    <a:cxn ang="0">
                      <a:pos x="22" y="101"/>
                    </a:cxn>
                  </a:cxnLst>
                  <a:rect l="0" t="0" r="r" b="b"/>
                  <a:pathLst>
                    <a:path w="52" h="101">
                      <a:moveTo>
                        <a:pt x="22" y="101"/>
                      </a:moveTo>
                      <a:lnTo>
                        <a:pt x="22" y="101"/>
                      </a:lnTo>
                      <a:lnTo>
                        <a:pt x="18" y="100"/>
                      </a:lnTo>
                      <a:lnTo>
                        <a:pt x="12" y="99"/>
                      </a:lnTo>
                      <a:lnTo>
                        <a:pt x="9" y="97"/>
                      </a:lnTo>
                      <a:lnTo>
                        <a:pt x="5" y="94"/>
                      </a:lnTo>
                      <a:lnTo>
                        <a:pt x="5" y="94"/>
                      </a:lnTo>
                      <a:lnTo>
                        <a:pt x="3" y="91"/>
                      </a:lnTo>
                      <a:lnTo>
                        <a:pt x="1" y="88"/>
                      </a:lnTo>
                      <a:lnTo>
                        <a:pt x="0" y="83"/>
                      </a:lnTo>
                      <a:lnTo>
                        <a:pt x="0" y="79"/>
                      </a:lnTo>
                      <a:lnTo>
                        <a:pt x="0" y="79"/>
                      </a:lnTo>
                      <a:lnTo>
                        <a:pt x="1" y="65"/>
                      </a:lnTo>
                      <a:lnTo>
                        <a:pt x="3" y="51"/>
                      </a:lnTo>
                      <a:lnTo>
                        <a:pt x="3" y="51"/>
                      </a:lnTo>
                      <a:lnTo>
                        <a:pt x="5" y="37"/>
                      </a:lnTo>
                      <a:lnTo>
                        <a:pt x="6" y="23"/>
                      </a:lnTo>
                      <a:lnTo>
                        <a:pt x="6" y="23"/>
                      </a:lnTo>
                      <a:lnTo>
                        <a:pt x="7" y="16"/>
                      </a:lnTo>
                      <a:lnTo>
                        <a:pt x="8" y="12"/>
                      </a:lnTo>
                      <a:lnTo>
                        <a:pt x="11" y="8"/>
                      </a:lnTo>
                      <a:lnTo>
                        <a:pt x="14" y="5"/>
                      </a:lnTo>
                      <a:lnTo>
                        <a:pt x="18" y="3"/>
                      </a:lnTo>
                      <a:lnTo>
                        <a:pt x="22" y="2"/>
                      </a:lnTo>
                      <a:lnTo>
                        <a:pt x="26" y="1"/>
                      </a:lnTo>
                      <a:lnTo>
                        <a:pt x="30" y="0"/>
                      </a:lnTo>
                      <a:lnTo>
                        <a:pt x="30" y="0"/>
                      </a:lnTo>
                      <a:lnTo>
                        <a:pt x="34" y="1"/>
                      </a:lnTo>
                      <a:lnTo>
                        <a:pt x="39" y="2"/>
                      </a:lnTo>
                      <a:lnTo>
                        <a:pt x="43" y="4"/>
                      </a:lnTo>
                      <a:lnTo>
                        <a:pt x="46" y="7"/>
                      </a:lnTo>
                      <a:lnTo>
                        <a:pt x="46" y="7"/>
                      </a:lnTo>
                      <a:lnTo>
                        <a:pt x="49" y="10"/>
                      </a:lnTo>
                      <a:lnTo>
                        <a:pt x="51" y="13"/>
                      </a:lnTo>
                      <a:lnTo>
                        <a:pt x="52" y="17"/>
                      </a:lnTo>
                      <a:lnTo>
                        <a:pt x="52" y="21"/>
                      </a:lnTo>
                      <a:lnTo>
                        <a:pt x="52" y="21"/>
                      </a:lnTo>
                      <a:lnTo>
                        <a:pt x="51" y="36"/>
                      </a:lnTo>
                      <a:lnTo>
                        <a:pt x="49" y="49"/>
                      </a:lnTo>
                      <a:lnTo>
                        <a:pt x="49" y="49"/>
                      </a:lnTo>
                      <a:lnTo>
                        <a:pt x="46" y="64"/>
                      </a:lnTo>
                      <a:lnTo>
                        <a:pt x="45" y="78"/>
                      </a:lnTo>
                      <a:lnTo>
                        <a:pt x="45" y="78"/>
                      </a:lnTo>
                      <a:lnTo>
                        <a:pt x="44" y="83"/>
                      </a:lnTo>
                      <a:lnTo>
                        <a:pt x="43" y="89"/>
                      </a:lnTo>
                      <a:lnTo>
                        <a:pt x="41" y="92"/>
                      </a:lnTo>
                      <a:lnTo>
                        <a:pt x="38" y="95"/>
                      </a:lnTo>
                      <a:lnTo>
                        <a:pt x="34" y="98"/>
                      </a:lnTo>
                      <a:lnTo>
                        <a:pt x="30" y="99"/>
                      </a:lnTo>
                      <a:lnTo>
                        <a:pt x="26" y="100"/>
                      </a:lnTo>
                      <a:lnTo>
                        <a:pt x="22" y="101"/>
                      </a:lnTo>
                      <a:lnTo>
                        <a:pt x="22" y="101"/>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53" name="Freeform 646"/>
                <p:cNvSpPr/>
                <p:nvPr/>
              </p:nvSpPr>
              <p:spPr bwMode="auto">
                <a:xfrm>
                  <a:off x="4025" y="7990"/>
                  <a:ext cx="43" cy="70"/>
                </a:xfrm>
                <a:custGeom>
                  <a:avLst/>
                  <a:gdLst/>
                  <a:ahLst/>
                  <a:cxnLst>
                    <a:cxn ang="0">
                      <a:pos x="23" y="105"/>
                    </a:cxn>
                    <a:cxn ang="0">
                      <a:pos x="23" y="105"/>
                    </a:cxn>
                    <a:cxn ang="0">
                      <a:pos x="19" y="104"/>
                    </a:cxn>
                    <a:cxn ang="0">
                      <a:pos x="15" y="103"/>
                    </a:cxn>
                    <a:cxn ang="0">
                      <a:pos x="10" y="100"/>
                    </a:cxn>
                    <a:cxn ang="0">
                      <a:pos x="6" y="97"/>
                    </a:cxn>
                    <a:cxn ang="0">
                      <a:pos x="6" y="97"/>
                    </a:cxn>
                    <a:cxn ang="0">
                      <a:pos x="4" y="94"/>
                    </a:cxn>
                    <a:cxn ang="0">
                      <a:pos x="2" y="90"/>
                    </a:cxn>
                    <a:cxn ang="0">
                      <a:pos x="1" y="87"/>
                    </a:cxn>
                    <a:cxn ang="0">
                      <a:pos x="0" y="83"/>
                    </a:cxn>
                    <a:cxn ang="0">
                      <a:pos x="0" y="83"/>
                    </a:cxn>
                    <a:cxn ang="0">
                      <a:pos x="1" y="74"/>
                    </a:cxn>
                    <a:cxn ang="0">
                      <a:pos x="3" y="65"/>
                    </a:cxn>
                    <a:cxn ang="0">
                      <a:pos x="3" y="65"/>
                    </a:cxn>
                    <a:cxn ang="0">
                      <a:pos x="6" y="53"/>
                    </a:cxn>
                    <a:cxn ang="0">
                      <a:pos x="6" y="46"/>
                    </a:cxn>
                    <a:cxn ang="0">
                      <a:pos x="6" y="40"/>
                    </a:cxn>
                    <a:cxn ang="0">
                      <a:pos x="6" y="40"/>
                    </a:cxn>
                    <a:cxn ang="0">
                      <a:pos x="6" y="31"/>
                    </a:cxn>
                    <a:cxn ang="0">
                      <a:pos x="7" y="22"/>
                    </a:cxn>
                    <a:cxn ang="0">
                      <a:pos x="8" y="17"/>
                    </a:cxn>
                    <a:cxn ang="0">
                      <a:pos x="10" y="13"/>
                    </a:cxn>
                    <a:cxn ang="0">
                      <a:pos x="13" y="9"/>
                    </a:cxn>
                    <a:cxn ang="0">
                      <a:pos x="17" y="6"/>
                    </a:cxn>
                    <a:cxn ang="0">
                      <a:pos x="17" y="6"/>
                    </a:cxn>
                    <a:cxn ang="0">
                      <a:pos x="21" y="3"/>
                    </a:cxn>
                    <a:cxn ang="0">
                      <a:pos x="25" y="1"/>
                    </a:cxn>
                    <a:cxn ang="0">
                      <a:pos x="30" y="0"/>
                    </a:cxn>
                    <a:cxn ang="0">
                      <a:pos x="34" y="0"/>
                    </a:cxn>
                    <a:cxn ang="0">
                      <a:pos x="34" y="0"/>
                    </a:cxn>
                    <a:cxn ang="0">
                      <a:pos x="38" y="0"/>
                    </a:cxn>
                    <a:cxn ang="0">
                      <a:pos x="42" y="1"/>
                    </a:cxn>
                    <a:cxn ang="0">
                      <a:pos x="46" y="3"/>
                    </a:cxn>
                    <a:cxn ang="0">
                      <a:pos x="49" y="6"/>
                    </a:cxn>
                    <a:cxn ang="0">
                      <a:pos x="49" y="6"/>
                    </a:cxn>
                    <a:cxn ang="0">
                      <a:pos x="53" y="12"/>
                    </a:cxn>
                    <a:cxn ang="0">
                      <a:pos x="55" y="20"/>
                    </a:cxn>
                    <a:cxn ang="0">
                      <a:pos x="56" y="23"/>
                    </a:cxn>
                    <a:cxn ang="0">
                      <a:pos x="55" y="27"/>
                    </a:cxn>
                    <a:cxn ang="0">
                      <a:pos x="54" y="31"/>
                    </a:cxn>
                    <a:cxn ang="0">
                      <a:pos x="53" y="34"/>
                    </a:cxn>
                    <a:cxn ang="0">
                      <a:pos x="52" y="35"/>
                    </a:cxn>
                    <a:cxn ang="0">
                      <a:pos x="52" y="35"/>
                    </a:cxn>
                    <a:cxn ang="0">
                      <a:pos x="52" y="41"/>
                    </a:cxn>
                    <a:cxn ang="0">
                      <a:pos x="52" y="41"/>
                    </a:cxn>
                    <a:cxn ang="0">
                      <a:pos x="52" y="52"/>
                    </a:cxn>
                    <a:cxn ang="0">
                      <a:pos x="52" y="52"/>
                    </a:cxn>
                    <a:cxn ang="0">
                      <a:pos x="51" y="58"/>
                    </a:cxn>
                    <a:cxn ang="0">
                      <a:pos x="50" y="66"/>
                    </a:cxn>
                    <a:cxn ang="0">
                      <a:pos x="50" y="66"/>
                    </a:cxn>
                    <a:cxn ang="0">
                      <a:pos x="48" y="73"/>
                    </a:cxn>
                    <a:cxn ang="0">
                      <a:pos x="47" y="81"/>
                    </a:cxn>
                    <a:cxn ang="0">
                      <a:pos x="47" y="81"/>
                    </a:cxn>
                    <a:cxn ang="0">
                      <a:pos x="46" y="87"/>
                    </a:cxn>
                    <a:cxn ang="0">
                      <a:pos x="44" y="91"/>
                    </a:cxn>
                    <a:cxn ang="0">
                      <a:pos x="41" y="95"/>
                    </a:cxn>
                    <a:cxn ang="0">
                      <a:pos x="39" y="98"/>
                    </a:cxn>
                    <a:cxn ang="0">
                      <a:pos x="36" y="101"/>
                    </a:cxn>
                    <a:cxn ang="0">
                      <a:pos x="32" y="103"/>
                    </a:cxn>
                    <a:cxn ang="0">
                      <a:pos x="28" y="104"/>
                    </a:cxn>
                    <a:cxn ang="0">
                      <a:pos x="23" y="105"/>
                    </a:cxn>
                    <a:cxn ang="0">
                      <a:pos x="23" y="105"/>
                    </a:cxn>
                  </a:cxnLst>
                  <a:rect l="0" t="0" r="r" b="b"/>
                  <a:pathLst>
                    <a:path w="56" h="105">
                      <a:moveTo>
                        <a:pt x="23" y="105"/>
                      </a:moveTo>
                      <a:lnTo>
                        <a:pt x="23" y="105"/>
                      </a:lnTo>
                      <a:lnTo>
                        <a:pt x="19" y="104"/>
                      </a:lnTo>
                      <a:lnTo>
                        <a:pt x="15" y="103"/>
                      </a:lnTo>
                      <a:lnTo>
                        <a:pt x="10" y="100"/>
                      </a:lnTo>
                      <a:lnTo>
                        <a:pt x="6" y="97"/>
                      </a:lnTo>
                      <a:lnTo>
                        <a:pt x="6" y="97"/>
                      </a:lnTo>
                      <a:lnTo>
                        <a:pt x="4" y="94"/>
                      </a:lnTo>
                      <a:lnTo>
                        <a:pt x="2" y="90"/>
                      </a:lnTo>
                      <a:lnTo>
                        <a:pt x="1" y="87"/>
                      </a:lnTo>
                      <a:lnTo>
                        <a:pt x="0" y="83"/>
                      </a:lnTo>
                      <a:lnTo>
                        <a:pt x="0" y="83"/>
                      </a:lnTo>
                      <a:lnTo>
                        <a:pt x="1" y="74"/>
                      </a:lnTo>
                      <a:lnTo>
                        <a:pt x="3" y="65"/>
                      </a:lnTo>
                      <a:lnTo>
                        <a:pt x="3" y="65"/>
                      </a:lnTo>
                      <a:lnTo>
                        <a:pt x="6" y="53"/>
                      </a:lnTo>
                      <a:lnTo>
                        <a:pt x="6" y="46"/>
                      </a:lnTo>
                      <a:lnTo>
                        <a:pt x="6" y="40"/>
                      </a:lnTo>
                      <a:lnTo>
                        <a:pt x="6" y="40"/>
                      </a:lnTo>
                      <a:lnTo>
                        <a:pt x="6" y="31"/>
                      </a:lnTo>
                      <a:lnTo>
                        <a:pt x="7" y="22"/>
                      </a:lnTo>
                      <a:lnTo>
                        <a:pt x="8" y="17"/>
                      </a:lnTo>
                      <a:lnTo>
                        <a:pt x="10" y="13"/>
                      </a:lnTo>
                      <a:lnTo>
                        <a:pt x="13" y="9"/>
                      </a:lnTo>
                      <a:lnTo>
                        <a:pt x="17" y="6"/>
                      </a:lnTo>
                      <a:lnTo>
                        <a:pt x="17" y="6"/>
                      </a:lnTo>
                      <a:lnTo>
                        <a:pt x="21" y="3"/>
                      </a:lnTo>
                      <a:lnTo>
                        <a:pt x="25" y="1"/>
                      </a:lnTo>
                      <a:lnTo>
                        <a:pt x="30" y="0"/>
                      </a:lnTo>
                      <a:lnTo>
                        <a:pt x="34" y="0"/>
                      </a:lnTo>
                      <a:lnTo>
                        <a:pt x="34" y="0"/>
                      </a:lnTo>
                      <a:lnTo>
                        <a:pt x="38" y="0"/>
                      </a:lnTo>
                      <a:lnTo>
                        <a:pt x="42" y="1"/>
                      </a:lnTo>
                      <a:lnTo>
                        <a:pt x="46" y="3"/>
                      </a:lnTo>
                      <a:lnTo>
                        <a:pt x="49" y="6"/>
                      </a:lnTo>
                      <a:lnTo>
                        <a:pt x="49" y="6"/>
                      </a:lnTo>
                      <a:lnTo>
                        <a:pt x="53" y="12"/>
                      </a:lnTo>
                      <a:lnTo>
                        <a:pt x="55" y="20"/>
                      </a:lnTo>
                      <a:lnTo>
                        <a:pt x="56" y="23"/>
                      </a:lnTo>
                      <a:lnTo>
                        <a:pt x="55" y="27"/>
                      </a:lnTo>
                      <a:lnTo>
                        <a:pt x="54" y="31"/>
                      </a:lnTo>
                      <a:lnTo>
                        <a:pt x="53" y="34"/>
                      </a:lnTo>
                      <a:lnTo>
                        <a:pt x="52" y="35"/>
                      </a:lnTo>
                      <a:lnTo>
                        <a:pt x="52" y="35"/>
                      </a:lnTo>
                      <a:lnTo>
                        <a:pt x="52" y="41"/>
                      </a:lnTo>
                      <a:lnTo>
                        <a:pt x="52" y="41"/>
                      </a:lnTo>
                      <a:lnTo>
                        <a:pt x="52" y="52"/>
                      </a:lnTo>
                      <a:lnTo>
                        <a:pt x="52" y="52"/>
                      </a:lnTo>
                      <a:lnTo>
                        <a:pt x="51" y="58"/>
                      </a:lnTo>
                      <a:lnTo>
                        <a:pt x="50" y="66"/>
                      </a:lnTo>
                      <a:lnTo>
                        <a:pt x="50" y="66"/>
                      </a:lnTo>
                      <a:lnTo>
                        <a:pt x="48" y="73"/>
                      </a:lnTo>
                      <a:lnTo>
                        <a:pt x="47" y="81"/>
                      </a:lnTo>
                      <a:lnTo>
                        <a:pt x="47" y="81"/>
                      </a:lnTo>
                      <a:lnTo>
                        <a:pt x="46" y="87"/>
                      </a:lnTo>
                      <a:lnTo>
                        <a:pt x="44" y="91"/>
                      </a:lnTo>
                      <a:lnTo>
                        <a:pt x="41" y="95"/>
                      </a:lnTo>
                      <a:lnTo>
                        <a:pt x="39" y="98"/>
                      </a:lnTo>
                      <a:lnTo>
                        <a:pt x="36" y="101"/>
                      </a:lnTo>
                      <a:lnTo>
                        <a:pt x="32" y="103"/>
                      </a:lnTo>
                      <a:lnTo>
                        <a:pt x="28" y="104"/>
                      </a:lnTo>
                      <a:lnTo>
                        <a:pt x="23" y="105"/>
                      </a:lnTo>
                      <a:lnTo>
                        <a:pt x="23" y="105"/>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54" name="Freeform 647"/>
                <p:cNvSpPr/>
                <p:nvPr/>
              </p:nvSpPr>
              <p:spPr bwMode="auto">
                <a:xfrm>
                  <a:off x="3692" y="8095"/>
                  <a:ext cx="279" cy="34"/>
                </a:xfrm>
                <a:custGeom>
                  <a:avLst/>
                  <a:gdLst/>
                  <a:ahLst/>
                  <a:cxnLst>
                    <a:cxn ang="0">
                      <a:pos x="347" y="50"/>
                    </a:cxn>
                    <a:cxn ang="0">
                      <a:pos x="347" y="50"/>
                    </a:cxn>
                    <a:cxn ang="0">
                      <a:pos x="265" y="49"/>
                    </a:cxn>
                    <a:cxn ang="0">
                      <a:pos x="185" y="48"/>
                    </a:cxn>
                    <a:cxn ang="0">
                      <a:pos x="185" y="48"/>
                    </a:cxn>
                    <a:cxn ang="0">
                      <a:pos x="103" y="46"/>
                    </a:cxn>
                    <a:cxn ang="0">
                      <a:pos x="22" y="46"/>
                    </a:cxn>
                    <a:cxn ang="0">
                      <a:pos x="22" y="46"/>
                    </a:cxn>
                    <a:cxn ang="0">
                      <a:pos x="16" y="45"/>
                    </a:cxn>
                    <a:cxn ang="0">
                      <a:pos x="12" y="44"/>
                    </a:cxn>
                    <a:cxn ang="0">
                      <a:pos x="8" y="41"/>
                    </a:cxn>
                    <a:cxn ang="0">
                      <a:pos x="5" y="39"/>
                    </a:cxn>
                    <a:cxn ang="0">
                      <a:pos x="3" y="35"/>
                    </a:cxn>
                    <a:cxn ang="0">
                      <a:pos x="1" y="32"/>
                    </a:cxn>
                    <a:cxn ang="0">
                      <a:pos x="0" y="28"/>
                    </a:cxn>
                    <a:cxn ang="0">
                      <a:pos x="0" y="24"/>
                    </a:cxn>
                    <a:cxn ang="0">
                      <a:pos x="0" y="24"/>
                    </a:cxn>
                    <a:cxn ang="0">
                      <a:pos x="0" y="19"/>
                    </a:cxn>
                    <a:cxn ang="0">
                      <a:pos x="1" y="14"/>
                    </a:cxn>
                    <a:cxn ang="0">
                      <a:pos x="3" y="11"/>
                    </a:cxn>
                    <a:cxn ang="0">
                      <a:pos x="5" y="7"/>
                    </a:cxn>
                    <a:cxn ang="0">
                      <a:pos x="8" y="5"/>
                    </a:cxn>
                    <a:cxn ang="0">
                      <a:pos x="12" y="2"/>
                    </a:cxn>
                    <a:cxn ang="0">
                      <a:pos x="16" y="1"/>
                    </a:cxn>
                    <a:cxn ang="0">
                      <a:pos x="22" y="0"/>
                    </a:cxn>
                    <a:cxn ang="0">
                      <a:pos x="22" y="0"/>
                    </a:cxn>
                    <a:cxn ang="0">
                      <a:pos x="103" y="1"/>
                    </a:cxn>
                    <a:cxn ang="0">
                      <a:pos x="185" y="2"/>
                    </a:cxn>
                    <a:cxn ang="0">
                      <a:pos x="185" y="2"/>
                    </a:cxn>
                    <a:cxn ang="0">
                      <a:pos x="265" y="3"/>
                    </a:cxn>
                    <a:cxn ang="0">
                      <a:pos x="347" y="4"/>
                    </a:cxn>
                    <a:cxn ang="0">
                      <a:pos x="347" y="4"/>
                    </a:cxn>
                    <a:cxn ang="0">
                      <a:pos x="353" y="4"/>
                    </a:cxn>
                    <a:cxn ang="0">
                      <a:pos x="357" y="5"/>
                    </a:cxn>
                    <a:cxn ang="0">
                      <a:pos x="361" y="8"/>
                    </a:cxn>
                    <a:cxn ang="0">
                      <a:pos x="364" y="10"/>
                    </a:cxn>
                    <a:cxn ang="0">
                      <a:pos x="367" y="14"/>
                    </a:cxn>
                    <a:cxn ang="0">
                      <a:pos x="368" y="18"/>
                    </a:cxn>
                    <a:cxn ang="0">
                      <a:pos x="369" y="22"/>
                    </a:cxn>
                    <a:cxn ang="0">
                      <a:pos x="370" y="27"/>
                    </a:cxn>
                    <a:cxn ang="0">
                      <a:pos x="370" y="27"/>
                    </a:cxn>
                    <a:cxn ang="0">
                      <a:pos x="369" y="31"/>
                    </a:cxn>
                    <a:cxn ang="0">
                      <a:pos x="368" y="35"/>
                    </a:cxn>
                    <a:cxn ang="0">
                      <a:pos x="367" y="38"/>
                    </a:cxn>
                    <a:cxn ang="0">
                      <a:pos x="364" y="42"/>
                    </a:cxn>
                    <a:cxn ang="0">
                      <a:pos x="361" y="45"/>
                    </a:cxn>
                    <a:cxn ang="0">
                      <a:pos x="357" y="48"/>
                    </a:cxn>
                    <a:cxn ang="0">
                      <a:pos x="353" y="49"/>
                    </a:cxn>
                    <a:cxn ang="0">
                      <a:pos x="347" y="50"/>
                    </a:cxn>
                    <a:cxn ang="0">
                      <a:pos x="347" y="50"/>
                    </a:cxn>
                  </a:cxnLst>
                  <a:rect l="0" t="0" r="r" b="b"/>
                  <a:pathLst>
                    <a:path w="370" h="50">
                      <a:moveTo>
                        <a:pt x="347" y="50"/>
                      </a:moveTo>
                      <a:lnTo>
                        <a:pt x="347" y="50"/>
                      </a:lnTo>
                      <a:lnTo>
                        <a:pt x="265" y="49"/>
                      </a:lnTo>
                      <a:lnTo>
                        <a:pt x="185" y="48"/>
                      </a:lnTo>
                      <a:lnTo>
                        <a:pt x="185" y="48"/>
                      </a:lnTo>
                      <a:lnTo>
                        <a:pt x="103" y="46"/>
                      </a:lnTo>
                      <a:lnTo>
                        <a:pt x="22" y="46"/>
                      </a:lnTo>
                      <a:lnTo>
                        <a:pt x="22" y="46"/>
                      </a:lnTo>
                      <a:lnTo>
                        <a:pt x="16" y="45"/>
                      </a:lnTo>
                      <a:lnTo>
                        <a:pt x="12" y="44"/>
                      </a:lnTo>
                      <a:lnTo>
                        <a:pt x="8" y="41"/>
                      </a:lnTo>
                      <a:lnTo>
                        <a:pt x="5" y="39"/>
                      </a:lnTo>
                      <a:lnTo>
                        <a:pt x="3" y="35"/>
                      </a:lnTo>
                      <a:lnTo>
                        <a:pt x="1" y="32"/>
                      </a:lnTo>
                      <a:lnTo>
                        <a:pt x="0" y="28"/>
                      </a:lnTo>
                      <a:lnTo>
                        <a:pt x="0" y="24"/>
                      </a:lnTo>
                      <a:lnTo>
                        <a:pt x="0" y="24"/>
                      </a:lnTo>
                      <a:lnTo>
                        <a:pt x="0" y="19"/>
                      </a:lnTo>
                      <a:lnTo>
                        <a:pt x="1" y="14"/>
                      </a:lnTo>
                      <a:lnTo>
                        <a:pt x="3" y="11"/>
                      </a:lnTo>
                      <a:lnTo>
                        <a:pt x="5" y="7"/>
                      </a:lnTo>
                      <a:lnTo>
                        <a:pt x="8" y="5"/>
                      </a:lnTo>
                      <a:lnTo>
                        <a:pt x="12" y="2"/>
                      </a:lnTo>
                      <a:lnTo>
                        <a:pt x="16" y="1"/>
                      </a:lnTo>
                      <a:lnTo>
                        <a:pt x="22" y="0"/>
                      </a:lnTo>
                      <a:lnTo>
                        <a:pt x="22" y="0"/>
                      </a:lnTo>
                      <a:lnTo>
                        <a:pt x="103" y="1"/>
                      </a:lnTo>
                      <a:lnTo>
                        <a:pt x="185" y="2"/>
                      </a:lnTo>
                      <a:lnTo>
                        <a:pt x="185" y="2"/>
                      </a:lnTo>
                      <a:lnTo>
                        <a:pt x="265" y="3"/>
                      </a:lnTo>
                      <a:lnTo>
                        <a:pt x="347" y="4"/>
                      </a:lnTo>
                      <a:lnTo>
                        <a:pt x="347" y="4"/>
                      </a:lnTo>
                      <a:lnTo>
                        <a:pt x="353" y="4"/>
                      </a:lnTo>
                      <a:lnTo>
                        <a:pt x="357" y="5"/>
                      </a:lnTo>
                      <a:lnTo>
                        <a:pt x="361" y="8"/>
                      </a:lnTo>
                      <a:lnTo>
                        <a:pt x="364" y="10"/>
                      </a:lnTo>
                      <a:lnTo>
                        <a:pt x="367" y="14"/>
                      </a:lnTo>
                      <a:lnTo>
                        <a:pt x="368" y="18"/>
                      </a:lnTo>
                      <a:lnTo>
                        <a:pt x="369" y="22"/>
                      </a:lnTo>
                      <a:lnTo>
                        <a:pt x="370" y="27"/>
                      </a:lnTo>
                      <a:lnTo>
                        <a:pt x="370" y="27"/>
                      </a:lnTo>
                      <a:lnTo>
                        <a:pt x="369" y="31"/>
                      </a:lnTo>
                      <a:lnTo>
                        <a:pt x="368" y="35"/>
                      </a:lnTo>
                      <a:lnTo>
                        <a:pt x="367" y="38"/>
                      </a:lnTo>
                      <a:lnTo>
                        <a:pt x="364" y="42"/>
                      </a:lnTo>
                      <a:lnTo>
                        <a:pt x="361" y="45"/>
                      </a:lnTo>
                      <a:lnTo>
                        <a:pt x="357" y="48"/>
                      </a:lnTo>
                      <a:lnTo>
                        <a:pt x="353" y="49"/>
                      </a:lnTo>
                      <a:lnTo>
                        <a:pt x="347" y="50"/>
                      </a:lnTo>
                      <a:lnTo>
                        <a:pt x="347" y="50"/>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55" name="Freeform 648"/>
                <p:cNvSpPr/>
                <p:nvPr/>
              </p:nvSpPr>
              <p:spPr bwMode="auto">
                <a:xfrm>
                  <a:off x="3697" y="8155"/>
                  <a:ext cx="117" cy="30"/>
                </a:xfrm>
                <a:custGeom>
                  <a:avLst/>
                  <a:gdLst/>
                  <a:ahLst/>
                  <a:cxnLst>
                    <a:cxn ang="0">
                      <a:pos x="22" y="45"/>
                    </a:cxn>
                    <a:cxn ang="0">
                      <a:pos x="22" y="45"/>
                    </a:cxn>
                    <a:cxn ang="0">
                      <a:pos x="17" y="45"/>
                    </a:cxn>
                    <a:cxn ang="0">
                      <a:pos x="13" y="43"/>
                    </a:cxn>
                    <a:cxn ang="0">
                      <a:pos x="8" y="41"/>
                    </a:cxn>
                    <a:cxn ang="0">
                      <a:pos x="5" y="38"/>
                    </a:cxn>
                    <a:cxn ang="0">
                      <a:pos x="3" y="35"/>
                    </a:cxn>
                    <a:cxn ang="0">
                      <a:pos x="1" y="31"/>
                    </a:cxn>
                    <a:cxn ang="0">
                      <a:pos x="1" y="27"/>
                    </a:cxn>
                    <a:cxn ang="0">
                      <a:pos x="0" y="23"/>
                    </a:cxn>
                    <a:cxn ang="0">
                      <a:pos x="0" y="23"/>
                    </a:cxn>
                    <a:cxn ang="0">
                      <a:pos x="1" y="18"/>
                    </a:cxn>
                    <a:cxn ang="0">
                      <a:pos x="1" y="14"/>
                    </a:cxn>
                    <a:cxn ang="0">
                      <a:pos x="3" y="10"/>
                    </a:cxn>
                    <a:cxn ang="0">
                      <a:pos x="5" y="7"/>
                    </a:cxn>
                    <a:cxn ang="0">
                      <a:pos x="8" y="4"/>
                    </a:cxn>
                    <a:cxn ang="0">
                      <a:pos x="13" y="2"/>
                    </a:cxn>
                    <a:cxn ang="0">
                      <a:pos x="17" y="1"/>
                    </a:cxn>
                    <a:cxn ang="0">
                      <a:pos x="22" y="0"/>
                    </a:cxn>
                    <a:cxn ang="0">
                      <a:pos x="132" y="0"/>
                    </a:cxn>
                    <a:cxn ang="0">
                      <a:pos x="132" y="0"/>
                    </a:cxn>
                    <a:cxn ang="0">
                      <a:pos x="139" y="1"/>
                    </a:cxn>
                    <a:cxn ang="0">
                      <a:pos x="143" y="2"/>
                    </a:cxn>
                    <a:cxn ang="0">
                      <a:pos x="147" y="4"/>
                    </a:cxn>
                    <a:cxn ang="0">
                      <a:pos x="150" y="7"/>
                    </a:cxn>
                    <a:cxn ang="0">
                      <a:pos x="152" y="10"/>
                    </a:cxn>
                    <a:cxn ang="0">
                      <a:pos x="153" y="14"/>
                    </a:cxn>
                    <a:cxn ang="0">
                      <a:pos x="154" y="18"/>
                    </a:cxn>
                    <a:cxn ang="0">
                      <a:pos x="155" y="23"/>
                    </a:cxn>
                    <a:cxn ang="0">
                      <a:pos x="155" y="23"/>
                    </a:cxn>
                    <a:cxn ang="0">
                      <a:pos x="154" y="27"/>
                    </a:cxn>
                    <a:cxn ang="0">
                      <a:pos x="153" y="31"/>
                    </a:cxn>
                    <a:cxn ang="0">
                      <a:pos x="152" y="35"/>
                    </a:cxn>
                    <a:cxn ang="0">
                      <a:pos x="150" y="38"/>
                    </a:cxn>
                    <a:cxn ang="0">
                      <a:pos x="147" y="41"/>
                    </a:cxn>
                    <a:cxn ang="0">
                      <a:pos x="143" y="43"/>
                    </a:cxn>
                    <a:cxn ang="0">
                      <a:pos x="139" y="45"/>
                    </a:cxn>
                    <a:cxn ang="0">
                      <a:pos x="132" y="45"/>
                    </a:cxn>
                    <a:cxn ang="0">
                      <a:pos x="22" y="45"/>
                    </a:cxn>
                  </a:cxnLst>
                  <a:rect l="0" t="0" r="r" b="b"/>
                  <a:pathLst>
                    <a:path w="155" h="45">
                      <a:moveTo>
                        <a:pt x="22" y="45"/>
                      </a:moveTo>
                      <a:lnTo>
                        <a:pt x="22" y="45"/>
                      </a:lnTo>
                      <a:lnTo>
                        <a:pt x="17" y="45"/>
                      </a:lnTo>
                      <a:lnTo>
                        <a:pt x="13" y="43"/>
                      </a:lnTo>
                      <a:lnTo>
                        <a:pt x="8" y="41"/>
                      </a:lnTo>
                      <a:lnTo>
                        <a:pt x="5" y="38"/>
                      </a:lnTo>
                      <a:lnTo>
                        <a:pt x="3" y="35"/>
                      </a:lnTo>
                      <a:lnTo>
                        <a:pt x="1" y="31"/>
                      </a:lnTo>
                      <a:lnTo>
                        <a:pt x="1" y="27"/>
                      </a:lnTo>
                      <a:lnTo>
                        <a:pt x="0" y="23"/>
                      </a:lnTo>
                      <a:lnTo>
                        <a:pt x="0" y="23"/>
                      </a:lnTo>
                      <a:lnTo>
                        <a:pt x="1" y="18"/>
                      </a:lnTo>
                      <a:lnTo>
                        <a:pt x="1" y="14"/>
                      </a:lnTo>
                      <a:lnTo>
                        <a:pt x="3" y="10"/>
                      </a:lnTo>
                      <a:lnTo>
                        <a:pt x="5" y="7"/>
                      </a:lnTo>
                      <a:lnTo>
                        <a:pt x="8" y="4"/>
                      </a:lnTo>
                      <a:lnTo>
                        <a:pt x="13" y="2"/>
                      </a:lnTo>
                      <a:lnTo>
                        <a:pt x="17" y="1"/>
                      </a:lnTo>
                      <a:lnTo>
                        <a:pt x="22" y="0"/>
                      </a:lnTo>
                      <a:lnTo>
                        <a:pt x="132" y="0"/>
                      </a:lnTo>
                      <a:lnTo>
                        <a:pt x="132" y="0"/>
                      </a:lnTo>
                      <a:lnTo>
                        <a:pt x="139" y="1"/>
                      </a:lnTo>
                      <a:lnTo>
                        <a:pt x="143" y="2"/>
                      </a:lnTo>
                      <a:lnTo>
                        <a:pt x="147" y="4"/>
                      </a:lnTo>
                      <a:lnTo>
                        <a:pt x="150" y="7"/>
                      </a:lnTo>
                      <a:lnTo>
                        <a:pt x="152" y="10"/>
                      </a:lnTo>
                      <a:lnTo>
                        <a:pt x="153" y="14"/>
                      </a:lnTo>
                      <a:lnTo>
                        <a:pt x="154" y="18"/>
                      </a:lnTo>
                      <a:lnTo>
                        <a:pt x="155" y="23"/>
                      </a:lnTo>
                      <a:lnTo>
                        <a:pt x="155" y="23"/>
                      </a:lnTo>
                      <a:lnTo>
                        <a:pt x="154" y="27"/>
                      </a:lnTo>
                      <a:lnTo>
                        <a:pt x="153" y="31"/>
                      </a:lnTo>
                      <a:lnTo>
                        <a:pt x="152" y="35"/>
                      </a:lnTo>
                      <a:lnTo>
                        <a:pt x="150" y="38"/>
                      </a:lnTo>
                      <a:lnTo>
                        <a:pt x="147" y="41"/>
                      </a:lnTo>
                      <a:lnTo>
                        <a:pt x="143" y="43"/>
                      </a:lnTo>
                      <a:lnTo>
                        <a:pt x="139" y="45"/>
                      </a:lnTo>
                      <a:lnTo>
                        <a:pt x="132" y="45"/>
                      </a:lnTo>
                      <a:lnTo>
                        <a:pt x="22" y="45"/>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sp>
              <p:nvSpPr>
                <p:cNvPr id="156" name="Freeform 649"/>
                <p:cNvSpPr/>
                <p:nvPr/>
              </p:nvSpPr>
              <p:spPr bwMode="auto">
                <a:xfrm>
                  <a:off x="3692" y="8209"/>
                  <a:ext cx="342" cy="40"/>
                </a:xfrm>
                <a:custGeom>
                  <a:avLst/>
                  <a:gdLst/>
                  <a:ahLst/>
                  <a:cxnLst>
                    <a:cxn ang="0">
                      <a:pos x="400" y="58"/>
                    </a:cxn>
                    <a:cxn ang="0">
                      <a:pos x="400" y="58"/>
                    </a:cxn>
                    <a:cxn ang="0">
                      <a:pos x="352" y="58"/>
                    </a:cxn>
                    <a:cxn ang="0">
                      <a:pos x="305" y="56"/>
                    </a:cxn>
                    <a:cxn ang="0">
                      <a:pos x="212" y="52"/>
                    </a:cxn>
                    <a:cxn ang="0">
                      <a:pos x="212" y="52"/>
                    </a:cxn>
                    <a:cxn ang="0">
                      <a:pos x="117" y="48"/>
                    </a:cxn>
                    <a:cxn ang="0">
                      <a:pos x="69" y="46"/>
                    </a:cxn>
                    <a:cxn ang="0">
                      <a:pos x="22" y="46"/>
                    </a:cxn>
                    <a:cxn ang="0">
                      <a:pos x="22" y="46"/>
                    </a:cxn>
                    <a:cxn ang="0">
                      <a:pos x="16" y="45"/>
                    </a:cxn>
                    <a:cxn ang="0">
                      <a:pos x="12" y="44"/>
                    </a:cxn>
                    <a:cxn ang="0">
                      <a:pos x="8" y="42"/>
                    </a:cxn>
                    <a:cxn ang="0">
                      <a:pos x="5" y="39"/>
                    </a:cxn>
                    <a:cxn ang="0">
                      <a:pos x="3" y="36"/>
                    </a:cxn>
                    <a:cxn ang="0">
                      <a:pos x="1" y="31"/>
                    </a:cxn>
                    <a:cxn ang="0">
                      <a:pos x="0" y="27"/>
                    </a:cxn>
                    <a:cxn ang="0">
                      <a:pos x="0" y="23"/>
                    </a:cxn>
                    <a:cxn ang="0">
                      <a:pos x="0" y="23"/>
                    </a:cxn>
                    <a:cxn ang="0">
                      <a:pos x="0" y="19"/>
                    </a:cxn>
                    <a:cxn ang="0">
                      <a:pos x="1" y="15"/>
                    </a:cxn>
                    <a:cxn ang="0">
                      <a:pos x="3" y="11"/>
                    </a:cxn>
                    <a:cxn ang="0">
                      <a:pos x="5" y="8"/>
                    </a:cxn>
                    <a:cxn ang="0">
                      <a:pos x="8" y="5"/>
                    </a:cxn>
                    <a:cxn ang="0">
                      <a:pos x="12" y="3"/>
                    </a:cxn>
                    <a:cxn ang="0">
                      <a:pos x="16" y="0"/>
                    </a:cxn>
                    <a:cxn ang="0">
                      <a:pos x="22" y="0"/>
                    </a:cxn>
                    <a:cxn ang="0">
                      <a:pos x="22" y="0"/>
                    </a:cxn>
                    <a:cxn ang="0">
                      <a:pos x="69" y="0"/>
                    </a:cxn>
                    <a:cxn ang="0">
                      <a:pos x="117" y="3"/>
                    </a:cxn>
                    <a:cxn ang="0">
                      <a:pos x="211" y="7"/>
                    </a:cxn>
                    <a:cxn ang="0">
                      <a:pos x="211" y="7"/>
                    </a:cxn>
                    <a:cxn ang="0">
                      <a:pos x="305" y="11"/>
                    </a:cxn>
                    <a:cxn ang="0">
                      <a:pos x="352" y="13"/>
                    </a:cxn>
                    <a:cxn ang="0">
                      <a:pos x="400" y="13"/>
                    </a:cxn>
                    <a:cxn ang="0">
                      <a:pos x="400" y="13"/>
                    </a:cxn>
                    <a:cxn ang="0">
                      <a:pos x="433" y="13"/>
                    </a:cxn>
                    <a:cxn ang="0">
                      <a:pos x="433" y="13"/>
                    </a:cxn>
                    <a:cxn ang="0">
                      <a:pos x="433" y="13"/>
                    </a:cxn>
                    <a:cxn ang="0">
                      <a:pos x="438" y="13"/>
                    </a:cxn>
                    <a:cxn ang="0">
                      <a:pos x="443" y="15"/>
                    </a:cxn>
                    <a:cxn ang="0">
                      <a:pos x="446" y="17"/>
                    </a:cxn>
                    <a:cxn ang="0">
                      <a:pos x="449" y="20"/>
                    </a:cxn>
                    <a:cxn ang="0">
                      <a:pos x="451" y="23"/>
                    </a:cxn>
                    <a:cxn ang="0">
                      <a:pos x="453" y="26"/>
                    </a:cxn>
                    <a:cxn ang="0">
                      <a:pos x="454" y="30"/>
                    </a:cxn>
                    <a:cxn ang="0">
                      <a:pos x="454" y="35"/>
                    </a:cxn>
                    <a:cxn ang="0">
                      <a:pos x="454" y="35"/>
                    </a:cxn>
                    <a:cxn ang="0">
                      <a:pos x="454" y="39"/>
                    </a:cxn>
                    <a:cxn ang="0">
                      <a:pos x="453" y="43"/>
                    </a:cxn>
                    <a:cxn ang="0">
                      <a:pos x="451" y="47"/>
                    </a:cxn>
                    <a:cxn ang="0">
                      <a:pos x="449" y="51"/>
                    </a:cxn>
                    <a:cxn ang="0">
                      <a:pos x="446" y="54"/>
                    </a:cxn>
                    <a:cxn ang="0">
                      <a:pos x="442" y="56"/>
                    </a:cxn>
                    <a:cxn ang="0">
                      <a:pos x="438" y="57"/>
                    </a:cxn>
                    <a:cxn ang="0">
                      <a:pos x="433" y="58"/>
                    </a:cxn>
                    <a:cxn ang="0">
                      <a:pos x="433" y="58"/>
                    </a:cxn>
                    <a:cxn ang="0">
                      <a:pos x="400" y="58"/>
                    </a:cxn>
                    <a:cxn ang="0">
                      <a:pos x="400" y="58"/>
                    </a:cxn>
                  </a:cxnLst>
                  <a:rect l="0" t="0" r="r" b="b"/>
                  <a:pathLst>
                    <a:path w="454" h="58">
                      <a:moveTo>
                        <a:pt x="400" y="58"/>
                      </a:moveTo>
                      <a:lnTo>
                        <a:pt x="400" y="58"/>
                      </a:lnTo>
                      <a:lnTo>
                        <a:pt x="352" y="58"/>
                      </a:lnTo>
                      <a:lnTo>
                        <a:pt x="305" y="56"/>
                      </a:lnTo>
                      <a:lnTo>
                        <a:pt x="212" y="52"/>
                      </a:lnTo>
                      <a:lnTo>
                        <a:pt x="212" y="52"/>
                      </a:lnTo>
                      <a:lnTo>
                        <a:pt x="117" y="48"/>
                      </a:lnTo>
                      <a:lnTo>
                        <a:pt x="69" y="46"/>
                      </a:lnTo>
                      <a:lnTo>
                        <a:pt x="22" y="46"/>
                      </a:lnTo>
                      <a:lnTo>
                        <a:pt x="22" y="46"/>
                      </a:lnTo>
                      <a:lnTo>
                        <a:pt x="16" y="45"/>
                      </a:lnTo>
                      <a:lnTo>
                        <a:pt x="12" y="44"/>
                      </a:lnTo>
                      <a:lnTo>
                        <a:pt x="8" y="42"/>
                      </a:lnTo>
                      <a:lnTo>
                        <a:pt x="5" y="39"/>
                      </a:lnTo>
                      <a:lnTo>
                        <a:pt x="3" y="36"/>
                      </a:lnTo>
                      <a:lnTo>
                        <a:pt x="1" y="31"/>
                      </a:lnTo>
                      <a:lnTo>
                        <a:pt x="0" y="27"/>
                      </a:lnTo>
                      <a:lnTo>
                        <a:pt x="0" y="23"/>
                      </a:lnTo>
                      <a:lnTo>
                        <a:pt x="0" y="23"/>
                      </a:lnTo>
                      <a:lnTo>
                        <a:pt x="0" y="19"/>
                      </a:lnTo>
                      <a:lnTo>
                        <a:pt x="1" y="15"/>
                      </a:lnTo>
                      <a:lnTo>
                        <a:pt x="3" y="11"/>
                      </a:lnTo>
                      <a:lnTo>
                        <a:pt x="5" y="8"/>
                      </a:lnTo>
                      <a:lnTo>
                        <a:pt x="8" y="5"/>
                      </a:lnTo>
                      <a:lnTo>
                        <a:pt x="12" y="3"/>
                      </a:lnTo>
                      <a:lnTo>
                        <a:pt x="16" y="0"/>
                      </a:lnTo>
                      <a:lnTo>
                        <a:pt x="22" y="0"/>
                      </a:lnTo>
                      <a:lnTo>
                        <a:pt x="22" y="0"/>
                      </a:lnTo>
                      <a:lnTo>
                        <a:pt x="69" y="0"/>
                      </a:lnTo>
                      <a:lnTo>
                        <a:pt x="117" y="3"/>
                      </a:lnTo>
                      <a:lnTo>
                        <a:pt x="211" y="7"/>
                      </a:lnTo>
                      <a:lnTo>
                        <a:pt x="211" y="7"/>
                      </a:lnTo>
                      <a:lnTo>
                        <a:pt x="305" y="11"/>
                      </a:lnTo>
                      <a:lnTo>
                        <a:pt x="352" y="13"/>
                      </a:lnTo>
                      <a:lnTo>
                        <a:pt x="400" y="13"/>
                      </a:lnTo>
                      <a:lnTo>
                        <a:pt x="400" y="13"/>
                      </a:lnTo>
                      <a:lnTo>
                        <a:pt x="433" y="13"/>
                      </a:lnTo>
                      <a:lnTo>
                        <a:pt x="433" y="13"/>
                      </a:lnTo>
                      <a:lnTo>
                        <a:pt x="433" y="13"/>
                      </a:lnTo>
                      <a:lnTo>
                        <a:pt x="438" y="13"/>
                      </a:lnTo>
                      <a:lnTo>
                        <a:pt x="443" y="15"/>
                      </a:lnTo>
                      <a:lnTo>
                        <a:pt x="446" y="17"/>
                      </a:lnTo>
                      <a:lnTo>
                        <a:pt x="449" y="20"/>
                      </a:lnTo>
                      <a:lnTo>
                        <a:pt x="451" y="23"/>
                      </a:lnTo>
                      <a:lnTo>
                        <a:pt x="453" y="26"/>
                      </a:lnTo>
                      <a:lnTo>
                        <a:pt x="454" y="30"/>
                      </a:lnTo>
                      <a:lnTo>
                        <a:pt x="454" y="35"/>
                      </a:lnTo>
                      <a:lnTo>
                        <a:pt x="454" y="35"/>
                      </a:lnTo>
                      <a:lnTo>
                        <a:pt x="454" y="39"/>
                      </a:lnTo>
                      <a:lnTo>
                        <a:pt x="453" y="43"/>
                      </a:lnTo>
                      <a:lnTo>
                        <a:pt x="451" y="47"/>
                      </a:lnTo>
                      <a:lnTo>
                        <a:pt x="449" y="51"/>
                      </a:lnTo>
                      <a:lnTo>
                        <a:pt x="446" y="54"/>
                      </a:lnTo>
                      <a:lnTo>
                        <a:pt x="442" y="56"/>
                      </a:lnTo>
                      <a:lnTo>
                        <a:pt x="438" y="57"/>
                      </a:lnTo>
                      <a:lnTo>
                        <a:pt x="433" y="58"/>
                      </a:lnTo>
                      <a:lnTo>
                        <a:pt x="433" y="58"/>
                      </a:lnTo>
                      <a:lnTo>
                        <a:pt x="400" y="58"/>
                      </a:lnTo>
                      <a:lnTo>
                        <a:pt x="400" y="58"/>
                      </a:lnTo>
                      <a:close/>
                    </a:path>
                  </a:pathLst>
                </a:custGeom>
                <a:solidFill>
                  <a:schemeClr val="tx1">
                    <a:lumMod val="75000"/>
                  </a:schemeClr>
                </a:solidFill>
                <a:ln w="9525">
                  <a:noFill/>
                  <a:round/>
                </a:ln>
              </p:spPr>
              <p:txBody>
                <a:bodyPr vert="horz" wrap="square" lIns="91440" tIns="45720" rIns="91440" bIns="45720" numCol="1" anchor="t" anchorCtr="0" compatLnSpc="1"/>
                <a:lstStyle/>
                <a:p>
                  <a:endParaRPr lang="zh-CN" altLang="en-US"/>
                </a:p>
              </p:txBody>
            </p:sp>
          </p:grpSp>
        </p:grpSp>
        <p:sp>
          <p:nvSpPr>
            <p:cNvPr id="158" name="稻壳儿春秋广告/盗版必究"/>
            <p:cNvSpPr/>
            <p:nvPr/>
          </p:nvSpPr>
          <p:spPr bwMode="auto">
            <a:xfrm>
              <a:off x="1954054" y="3659983"/>
              <a:ext cx="1343978" cy="841534"/>
            </a:xfrm>
            <a:custGeom>
              <a:avLst/>
              <a:gdLst>
                <a:gd name="T0" fmla="*/ 24 w 371"/>
                <a:gd name="T1" fmla="*/ 361 h 369"/>
                <a:gd name="T2" fmla="*/ 363 w 371"/>
                <a:gd name="T3" fmla="*/ 24 h 369"/>
                <a:gd name="T4" fmla="*/ 349 w 371"/>
                <a:gd name="T5" fmla="*/ 10 h 369"/>
                <a:gd name="T6" fmla="*/ 10 w 371"/>
                <a:gd name="T7" fmla="*/ 347 h 369"/>
                <a:gd name="T8" fmla="*/ 24 w 371"/>
                <a:gd name="T9" fmla="*/ 361 h 369"/>
              </a:gdLst>
              <a:ahLst/>
              <a:cxnLst>
                <a:cxn ang="0">
                  <a:pos x="T0" y="T1"/>
                </a:cxn>
                <a:cxn ang="0">
                  <a:pos x="T2" y="T3"/>
                </a:cxn>
                <a:cxn ang="0">
                  <a:pos x="T4" y="T5"/>
                </a:cxn>
                <a:cxn ang="0">
                  <a:pos x="T6" y="T7"/>
                </a:cxn>
                <a:cxn ang="0">
                  <a:pos x="T8" y="T9"/>
                </a:cxn>
              </a:cxnLst>
              <a:rect l="0" t="0" r="r" b="b"/>
              <a:pathLst>
                <a:path w="371" h="369">
                  <a:moveTo>
                    <a:pt x="24" y="361"/>
                  </a:moveTo>
                  <a:cubicBezTo>
                    <a:pt x="141" y="253"/>
                    <a:pt x="254" y="141"/>
                    <a:pt x="363" y="24"/>
                  </a:cubicBezTo>
                  <a:cubicBezTo>
                    <a:pt x="371" y="14"/>
                    <a:pt x="357" y="0"/>
                    <a:pt x="349" y="10"/>
                  </a:cubicBezTo>
                  <a:cubicBezTo>
                    <a:pt x="240" y="127"/>
                    <a:pt x="127" y="239"/>
                    <a:pt x="10" y="347"/>
                  </a:cubicBezTo>
                  <a:cubicBezTo>
                    <a:pt x="0" y="355"/>
                    <a:pt x="14" y="369"/>
                    <a:pt x="24" y="361"/>
                  </a:cubicBezTo>
                  <a:close/>
                </a:path>
              </a:pathLst>
            </a:custGeom>
            <a:solidFill>
              <a:srgbClr val="2E3949">
                <a:lumMod val="75000"/>
                <a:lumOff val="25000"/>
              </a:srgbClr>
            </a:solidFill>
            <a:ln>
              <a:noFill/>
            </a:ln>
          </p:spPr>
          <p:txBody>
            <a:bodyPr vert="horz" wrap="square" lIns="68580" tIns="34290" rIns="68580" bIns="34290" numCol="1" anchor="t" anchorCtr="0" compatLnSpc="1"/>
            <a:lstStyle/>
            <a:p>
              <a:pPr>
                <a:defRPr/>
              </a:pPr>
              <a:endParaRPr lang="zh-CN" altLang="en-US" sz="1350" kern="0" dirty="0">
                <a:solidFill>
                  <a:srgbClr val="2E3949"/>
                </a:solidFill>
                <a:latin typeface="微软雅黑" panose="020B0503020204020204" charset="-122"/>
                <a:ea typeface="微软雅黑" panose="020B0503020204020204" charset="-122"/>
              </a:endParaRPr>
            </a:p>
          </p:txBody>
        </p:sp>
        <p:sp>
          <p:nvSpPr>
            <p:cNvPr id="159" name="稻壳儿春秋广告/盗版必究"/>
            <p:cNvSpPr/>
            <p:nvPr/>
          </p:nvSpPr>
          <p:spPr bwMode="auto">
            <a:xfrm>
              <a:off x="1355886" y="4311491"/>
              <a:ext cx="783431" cy="802005"/>
            </a:xfrm>
            <a:custGeom>
              <a:avLst/>
              <a:gdLst>
                <a:gd name="T0" fmla="*/ 113 w 313"/>
                <a:gd name="T1" fmla="*/ 6 h 283"/>
                <a:gd name="T2" fmla="*/ 31 w 313"/>
                <a:gd name="T3" fmla="*/ 76 h 283"/>
                <a:gd name="T4" fmla="*/ 6 w 313"/>
                <a:gd name="T5" fmla="*/ 185 h 283"/>
                <a:gd name="T6" fmla="*/ 195 w 313"/>
                <a:gd name="T7" fmla="*/ 274 h 283"/>
                <a:gd name="T8" fmla="*/ 287 w 313"/>
                <a:gd name="T9" fmla="*/ 228 h 283"/>
                <a:gd name="T10" fmla="*/ 304 w 313"/>
                <a:gd name="T11" fmla="*/ 128 h 283"/>
                <a:gd name="T12" fmla="*/ 115 w 313"/>
                <a:gd name="T13" fmla="*/ 2 h 283"/>
                <a:gd name="T14" fmla="*/ 110 w 313"/>
                <a:gd name="T15" fmla="*/ 21 h 283"/>
                <a:gd name="T16" fmla="*/ 274 w 313"/>
                <a:gd name="T17" fmla="*/ 108 h 283"/>
                <a:gd name="T18" fmla="*/ 282 w 313"/>
                <a:gd name="T19" fmla="*/ 196 h 283"/>
                <a:gd name="T20" fmla="*/ 208 w 313"/>
                <a:gd name="T21" fmla="*/ 251 h 283"/>
                <a:gd name="T22" fmla="*/ 28 w 313"/>
                <a:gd name="T23" fmla="*/ 191 h 283"/>
                <a:gd name="T24" fmla="*/ 41 w 313"/>
                <a:gd name="T25" fmla="*/ 97 h 283"/>
                <a:gd name="T26" fmla="*/ 119 w 313"/>
                <a:gd name="T27" fmla="*/ 25 h 283"/>
                <a:gd name="T28" fmla="*/ 113 w 313"/>
                <a:gd name="T29"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3" h="283">
                  <a:moveTo>
                    <a:pt x="113" y="6"/>
                  </a:moveTo>
                  <a:cubicBezTo>
                    <a:pt x="79" y="11"/>
                    <a:pt x="49" y="49"/>
                    <a:pt x="31" y="76"/>
                  </a:cubicBezTo>
                  <a:cubicBezTo>
                    <a:pt x="8" y="108"/>
                    <a:pt x="0" y="146"/>
                    <a:pt x="6" y="185"/>
                  </a:cubicBezTo>
                  <a:cubicBezTo>
                    <a:pt x="20" y="274"/>
                    <a:pt x="124" y="283"/>
                    <a:pt x="195" y="274"/>
                  </a:cubicBezTo>
                  <a:cubicBezTo>
                    <a:pt x="229" y="269"/>
                    <a:pt x="266" y="257"/>
                    <a:pt x="287" y="228"/>
                  </a:cubicBezTo>
                  <a:cubicBezTo>
                    <a:pt x="308" y="199"/>
                    <a:pt x="313" y="162"/>
                    <a:pt x="304" y="128"/>
                  </a:cubicBezTo>
                  <a:cubicBezTo>
                    <a:pt x="282" y="45"/>
                    <a:pt x="190" y="12"/>
                    <a:pt x="115" y="2"/>
                  </a:cubicBezTo>
                  <a:cubicBezTo>
                    <a:pt x="103" y="0"/>
                    <a:pt x="97" y="19"/>
                    <a:pt x="110" y="21"/>
                  </a:cubicBezTo>
                  <a:cubicBezTo>
                    <a:pt x="173" y="30"/>
                    <a:pt x="239" y="50"/>
                    <a:pt x="274" y="108"/>
                  </a:cubicBezTo>
                  <a:cubicBezTo>
                    <a:pt x="290" y="135"/>
                    <a:pt x="292" y="166"/>
                    <a:pt x="282" y="196"/>
                  </a:cubicBezTo>
                  <a:cubicBezTo>
                    <a:pt x="271" y="229"/>
                    <a:pt x="240" y="244"/>
                    <a:pt x="208" y="251"/>
                  </a:cubicBezTo>
                  <a:cubicBezTo>
                    <a:pt x="145" y="266"/>
                    <a:pt x="53" y="264"/>
                    <a:pt x="28" y="191"/>
                  </a:cubicBezTo>
                  <a:cubicBezTo>
                    <a:pt x="17" y="160"/>
                    <a:pt x="26" y="125"/>
                    <a:pt x="41" y="97"/>
                  </a:cubicBezTo>
                  <a:cubicBezTo>
                    <a:pt x="55" y="71"/>
                    <a:pt x="88" y="30"/>
                    <a:pt x="119" y="25"/>
                  </a:cubicBezTo>
                  <a:cubicBezTo>
                    <a:pt x="131" y="23"/>
                    <a:pt x="126" y="4"/>
                    <a:pt x="113" y="6"/>
                  </a:cubicBezTo>
                  <a:close/>
                </a:path>
              </a:pathLst>
            </a:custGeom>
            <a:solidFill>
              <a:srgbClr val="2E3949">
                <a:lumMod val="75000"/>
                <a:lumOff val="25000"/>
              </a:srgbClr>
            </a:solidFill>
            <a:ln>
              <a:noFill/>
            </a:ln>
          </p:spPr>
          <p:txBody>
            <a:bodyPr vert="horz" wrap="square" lIns="68580" tIns="34290" rIns="68580" bIns="34290" numCol="1" anchor="t" anchorCtr="0" compatLnSpc="1"/>
            <a:lstStyle/>
            <a:p>
              <a:pPr>
                <a:defRPr/>
              </a:pPr>
              <a:endParaRPr lang="zh-CN" altLang="en-US" sz="1350" kern="0" dirty="0">
                <a:solidFill>
                  <a:srgbClr val="2E3949"/>
                </a:solidFill>
                <a:latin typeface="微软雅黑" panose="020B0503020204020204" charset="-122"/>
                <a:ea typeface="微软雅黑" panose="020B0503020204020204" charset="-122"/>
              </a:endParaRPr>
            </a:p>
          </p:txBody>
        </p:sp>
        <p:sp>
          <p:nvSpPr>
            <p:cNvPr id="161" name="Freeform 926"/>
            <p:cNvSpPr>
              <a:spLocks noEditPoints="1"/>
            </p:cNvSpPr>
            <p:nvPr/>
          </p:nvSpPr>
          <p:spPr bwMode="auto">
            <a:xfrm>
              <a:off x="3080623" y="3140392"/>
              <a:ext cx="406718" cy="38766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solidFill>
              <a:srgbClr val="2E3949"/>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62" name="稻壳儿春秋广告/盗版必究"/>
            <p:cNvSpPr/>
            <p:nvPr/>
          </p:nvSpPr>
          <p:spPr bwMode="auto">
            <a:xfrm>
              <a:off x="2947990" y="2900839"/>
              <a:ext cx="783431" cy="802005"/>
            </a:xfrm>
            <a:custGeom>
              <a:avLst/>
              <a:gdLst>
                <a:gd name="T0" fmla="*/ 113 w 313"/>
                <a:gd name="T1" fmla="*/ 6 h 283"/>
                <a:gd name="T2" fmla="*/ 31 w 313"/>
                <a:gd name="T3" fmla="*/ 76 h 283"/>
                <a:gd name="T4" fmla="*/ 6 w 313"/>
                <a:gd name="T5" fmla="*/ 185 h 283"/>
                <a:gd name="T6" fmla="*/ 195 w 313"/>
                <a:gd name="T7" fmla="*/ 274 h 283"/>
                <a:gd name="T8" fmla="*/ 287 w 313"/>
                <a:gd name="T9" fmla="*/ 228 h 283"/>
                <a:gd name="T10" fmla="*/ 304 w 313"/>
                <a:gd name="T11" fmla="*/ 128 h 283"/>
                <a:gd name="T12" fmla="*/ 115 w 313"/>
                <a:gd name="T13" fmla="*/ 2 h 283"/>
                <a:gd name="T14" fmla="*/ 110 w 313"/>
                <a:gd name="T15" fmla="*/ 21 h 283"/>
                <a:gd name="T16" fmla="*/ 274 w 313"/>
                <a:gd name="T17" fmla="*/ 108 h 283"/>
                <a:gd name="T18" fmla="*/ 282 w 313"/>
                <a:gd name="T19" fmla="*/ 196 h 283"/>
                <a:gd name="T20" fmla="*/ 208 w 313"/>
                <a:gd name="T21" fmla="*/ 251 h 283"/>
                <a:gd name="T22" fmla="*/ 28 w 313"/>
                <a:gd name="T23" fmla="*/ 191 h 283"/>
                <a:gd name="T24" fmla="*/ 41 w 313"/>
                <a:gd name="T25" fmla="*/ 97 h 283"/>
                <a:gd name="T26" fmla="*/ 119 w 313"/>
                <a:gd name="T27" fmla="*/ 25 h 283"/>
                <a:gd name="T28" fmla="*/ 113 w 313"/>
                <a:gd name="T29"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3" h="283">
                  <a:moveTo>
                    <a:pt x="113" y="6"/>
                  </a:moveTo>
                  <a:cubicBezTo>
                    <a:pt x="79" y="11"/>
                    <a:pt x="49" y="49"/>
                    <a:pt x="31" y="76"/>
                  </a:cubicBezTo>
                  <a:cubicBezTo>
                    <a:pt x="8" y="108"/>
                    <a:pt x="0" y="146"/>
                    <a:pt x="6" y="185"/>
                  </a:cubicBezTo>
                  <a:cubicBezTo>
                    <a:pt x="20" y="274"/>
                    <a:pt x="124" y="283"/>
                    <a:pt x="195" y="274"/>
                  </a:cubicBezTo>
                  <a:cubicBezTo>
                    <a:pt x="229" y="269"/>
                    <a:pt x="266" y="257"/>
                    <a:pt x="287" y="228"/>
                  </a:cubicBezTo>
                  <a:cubicBezTo>
                    <a:pt x="308" y="199"/>
                    <a:pt x="313" y="162"/>
                    <a:pt x="304" y="128"/>
                  </a:cubicBezTo>
                  <a:cubicBezTo>
                    <a:pt x="282" y="45"/>
                    <a:pt x="190" y="12"/>
                    <a:pt x="115" y="2"/>
                  </a:cubicBezTo>
                  <a:cubicBezTo>
                    <a:pt x="103" y="0"/>
                    <a:pt x="97" y="19"/>
                    <a:pt x="110" y="21"/>
                  </a:cubicBezTo>
                  <a:cubicBezTo>
                    <a:pt x="173" y="30"/>
                    <a:pt x="239" y="50"/>
                    <a:pt x="274" y="108"/>
                  </a:cubicBezTo>
                  <a:cubicBezTo>
                    <a:pt x="290" y="135"/>
                    <a:pt x="292" y="166"/>
                    <a:pt x="282" y="196"/>
                  </a:cubicBezTo>
                  <a:cubicBezTo>
                    <a:pt x="271" y="229"/>
                    <a:pt x="240" y="244"/>
                    <a:pt x="208" y="251"/>
                  </a:cubicBezTo>
                  <a:cubicBezTo>
                    <a:pt x="145" y="266"/>
                    <a:pt x="53" y="264"/>
                    <a:pt x="28" y="191"/>
                  </a:cubicBezTo>
                  <a:cubicBezTo>
                    <a:pt x="17" y="160"/>
                    <a:pt x="26" y="125"/>
                    <a:pt x="41" y="97"/>
                  </a:cubicBezTo>
                  <a:cubicBezTo>
                    <a:pt x="55" y="71"/>
                    <a:pt x="88" y="30"/>
                    <a:pt x="119" y="25"/>
                  </a:cubicBezTo>
                  <a:cubicBezTo>
                    <a:pt x="131" y="23"/>
                    <a:pt x="126" y="4"/>
                    <a:pt x="113" y="6"/>
                  </a:cubicBezTo>
                  <a:close/>
                </a:path>
              </a:pathLst>
            </a:custGeom>
            <a:solidFill>
              <a:srgbClr val="2E3949">
                <a:lumMod val="75000"/>
                <a:lumOff val="25000"/>
              </a:srgbClr>
            </a:solidFill>
            <a:ln>
              <a:noFill/>
            </a:ln>
          </p:spPr>
          <p:txBody>
            <a:bodyPr vert="horz" wrap="square" lIns="68580" tIns="34290" rIns="68580" bIns="34290" numCol="1" anchor="t" anchorCtr="0" compatLnSpc="1"/>
            <a:lstStyle/>
            <a:p>
              <a:pPr>
                <a:defRPr/>
              </a:pPr>
              <a:endParaRPr lang="zh-CN" altLang="en-US" sz="1350" kern="0">
                <a:solidFill>
                  <a:srgbClr val="2E3949"/>
                </a:solidFill>
                <a:latin typeface="微软雅黑" panose="020B0503020204020204" charset="-122"/>
                <a:ea typeface="微软雅黑" panose="020B0503020204020204" charset="-122"/>
              </a:endParaRPr>
            </a:p>
          </p:txBody>
        </p:sp>
        <p:sp>
          <p:nvSpPr>
            <p:cNvPr id="163" name="Freeform 927"/>
            <p:cNvSpPr>
              <a:spLocks noEditPoints="1"/>
            </p:cNvSpPr>
            <p:nvPr/>
          </p:nvSpPr>
          <p:spPr bwMode="auto">
            <a:xfrm>
              <a:off x="3169682" y="3096101"/>
              <a:ext cx="351473" cy="136208"/>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solidFill>
              <a:srgbClr val="2E3949"/>
            </a:solidFill>
            <a:ln w="9525">
              <a:noFill/>
              <a:round/>
            </a:ln>
          </p:spPr>
          <p:txBody>
            <a:bodyPr vert="horz" wrap="square" lIns="91440" tIns="45720" rIns="91440" bIns="45720" numCol="1" anchor="t" anchorCtr="0" compatLnSpc="1"/>
            <a:lstStyle/>
            <a:p>
              <a:pPr>
                <a:defRPr/>
              </a:pPr>
              <a:endParaRPr lang="zh-CN" altLang="en-US" kern="0" dirty="0">
                <a:solidFill>
                  <a:srgbClr val="2E3949"/>
                </a:solidFill>
                <a:latin typeface="微软雅黑" panose="020B0503020204020204" charset="-122"/>
                <a:ea typeface="微软雅黑" panose="020B0503020204020204" charset="-122"/>
              </a:endParaRPr>
            </a:p>
          </p:txBody>
        </p:sp>
        <p:sp>
          <p:nvSpPr>
            <p:cNvPr id="164" name="Freeform 925"/>
            <p:cNvSpPr>
              <a:spLocks noEditPoints="1"/>
            </p:cNvSpPr>
            <p:nvPr/>
          </p:nvSpPr>
          <p:spPr bwMode="auto">
            <a:xfrm>
              <a:off x="3130632" y="3183257"/>
              <a:ext cx="90011" cy="88106"/>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solidFill>
              <a:srgbClr val="2E3949"/>
            </a:solidFill>
            <a:ln w="9525">
              <a:noFill/>
              <a:round/>
            </a:ln>
          </p:spPr>
          <p:txBody>
            <a:bodyPr vert="horz" wrap="square" lIns="91440" tIns="45720" rIns="91440" bIns="45720" numCol="1" anchor="t" anchorCtr="0" compatLnSpc="1"/>
            <a:lstStyle/>
            <a:p>
              <a:pPr>
                <a:defRPr/>
              </a:pPr>
              <a:endParaRPr lang="zh-CN" altLang="en-US" kern="0" dirty="0">
                <a:solidFill>
                  <a:srgbClr val="2E3949"/>
                </a:solidFill>
                <a:latin typeface="微软雅黑" panose="020B0503020204020204" charset="-122"/>
                <a:ea typeface="微软雅黑" panose="020B0503020204020204" charset="-122"/>
              </a:endParaRPr>
            </a:p>
          </p:txBody>
        </p:sp>
        <p:sp>
          <p:nvSpPr>
            <p:cNvPr id="165" name="稻壳儿春秋广告/盗版必究"/>
            <p:cNvSpPr/>
            <p:nvPr/>
          </p:nvSpPr>
          <p:spPr bwMode="auto">
            <a:xfrm>
              <a:off x="3365659" y="3662839"/>
              <a:ext cx="1112450" cy="696218"/>
            </a:xfrm>
            <a:custGeom>
              <a:avLst/>
              <a:gdLst>
                <a:gd name="T0" fmla="*/ 7 w 296"/>
                <a:gd name="T1" fmla="*/ 20 h 328"/>
                <a:gd name="T2" fmla="*/ 272 w 296"/>
                <a:gd name="T3" fmla="*/ 319 h 328"/>
                <a:gd name="T4" fmla="*/ 286 w 296"/>
                <a:gd name="T5" fmla="*/ 305 h 328"/>
                <a:gd name="T6" fmla="*/ 25 w 296"/>
                <a:gd name="T7" fmla="*/ 10 h 328"/>
                <a:gd name="T8" fmla="*/ 7 w 296"/>
                <a:gd name="T9" fmla="*/ 20 h 328"/>
              </a:gdLst>
              <a:ahLst/>
              <a:cxnLst>
                <a:cxn ang="0">
                  <a:pos x="T0" y="T1"/>
                </a:cxn>
                <a:cxn ang="0">
                  <a:pos x="T2" y="T3"/>
                </a:cxn>
                <a:cxn ang="0">
                  <a:pos x="T4" y="T5"/>
                </a:cxn>
                <a:cxn ang="0">
                  <a:pos x="T6" y="T7"/>
                </a:cxn>
                <a:cxn ang="0">
                  <a:pos x="T8" y="T9"/>
                </a:cxn>
              </a:cxnLst>
              <a:rect l="0" t="0" r="r" b="b"/>
              <a:pathLst>
                <a:path w="296" h="328">
                  <a:moveTo>
                    <a:pt x="7" y="20"/>
                  </a:moveTo>
                  <a:cubicBezTo>
                    <a:pt x="82" y="131"/>
                    <a:pt x="171" y="231"/>
                    <a:pt x="272" y="319"/>
                  </a:cubicBezTo>
                  <a:cubicBezTo>
                    <a:pt x="282" y="328"/>
                    <a:pt x="296" y="314"/>
                    <a:pt x="286" y="305"/>
                  </a:cubicBezTo>
                  <a:cubicBezTo>
                    <a:pt x="187" y="218"/>
                    <a:pt x="99" y="119"/>
                    <a:pt x="25" y="10"/>
                  </a:cubicBezTo>
                  <a:cubicBezTo>
                    <a:pt x="17" y="0"/>
                    <a:pt x="0" y="10"/>
                    <a:pt x="7" y="20"/>
                  </a:cubicBezTo>
                  <a:close/>
                </a:path>
              </a:pathLst>
            </a:custGeom>
            <a:solidFill>
              <a:srgbClr val="2E3949">
                <a:lumMod val="75000"/>
                <a:lumOff val="25000"/>
              </a:srgbClr>
            </a:solidFill>
            <a:ln>
              <a:noFill/>
            </a:ln>
          </p:spPr>
          <p:txBody>
            <a:bodyPr vert="horz" wrap="square" lIns="68580" tIns="34290" rIns="68580" bIns="34290" numCol="1" anchor="t" anchorCtr="0" compatLnSpc="1"/>
            <a:lstStyle/>
            <a:p>
              <a:pPr>
                <a:defRPr/>
              </a:pPr>
              <a:endParaRPr lang="zh-CN" altLang="en-US" sz="1350" kern="0">
                <a:solidFill>
                  <a:srgbClr val="2E3949"/>
                </a:solidFill>
                <a:latin typeface="微软雅黑" panose="020B0503020204020204" charset="-122"/>
                <a:ea typeface="微软雅黑" panose="020B0503020204020204" charset="-122"/>
              </a:endParaRPr>
            </a:p>
          </p:txBody>
        </p:sp>
        <p:grpSp>
          <p:nvGrpSpPr>
            <p:cNvPr id="166" name="组合 165"/>
            <p:cNvGrpSpPr/>
            <p:nvPr/>
          </p:nvGrpSpPr>
          <p:grpSpPr>
            <a:xfrm>
              <a:off x="4471511" y="4461510"/>
              <a:ext cx="440055" cy="434340"/>
              <a:chOff x="9679" y="5118"/>
              <a:chExt cx="924" cy="912"/>
            </a:xfrm>
          </p:grpSpPr>
          <p:grpSp>
            <p:nvGrpSpPr>
              <p:cNvPr id="167" name="组合 166"/>
              <p:cNvGrpSpPr/>
              <p:nvPr/>
            </p:nvGrpSpPr>
            <p:grpSpPr>
              <a:xfrm>
                <a:off x="9921" y="5214"/>
                <a:ext cx="91" cy="368"/>
                <a:chOff x="9921" y="5214"/>
                <a:chExt cx="91" cy="368"/>
              </a:xfrm>
            </p:grpSpPr>
            <p:sp>
              <p:nvSpPr>
                <p:cNvPr id="187" name="Freeform 930"/>
                <p:cNvSpPr/>
                <p:nvPr/>
              </p:nvSpPr>
              <p:spPr bwMode="auto">
                <a:xfrm>
                  <a:off x="9921" y="5290"/>
                  <a:ext cx="72" cy="292"/>
                </a:xfrm>
                <a:custGeom>
                  <a:avLst/>
                  <a:gdLst/>
                  <a:ahLst/>
                  <a:cxnLst>
                    <a:cxn ang="0">
                      <a:pos x="95" y="3"/>
                    </a:cxn>
                    <a:cxn ang="0">
                      <a:pos x="95" y="3"/>
                    </a:cxn>
                    <a:cxn ang="0">
                      <a:pos x="87" y="23"/>
                    </a:cxn>
                    <a:cxn ang="0">
                      <a:pos x="80" y="43"/>
                    </a:cxn>
                    <a:cxn ang="0">
                      <a:pos x="75" y="64"/>
                    </a:cxn>
                    <a:cxn ang="0">
                      <a:pos x="72" y="86"/>
                    </a:cxn>
                    <a:cxn ang="0">
                      <a:pos x="72" y="86"/>
                    </a:cxn>
                    <a:cxn ang="0">
                      <a:pos x="68" y="118"/>
                    </a:cxn>
                    <a:cxn ang="0">
                      <a:pos x="63" y="151"/>
                    </a:cxn>
                    <a:cxn ang="0">
                      <a:pos x="57" y="183"/>
                    </a:cxn>
                    <a:cxn ang="0">
                      <a:pos x="51" y="215"/>
                    </a:cxn>
                    <a:cxn ang="0">
                      <a:pos x="51" y="215"/>
                    </a:cxn>
                    <a:cxn ang="0">
                      <a:pos x="45" y="242"/>
                    </a:cxn>
                    <a:cxn ang="0">
                      <a:pos x="38" y="269"/>
                    </a:cxn>
                    <a:cxn ang="0">
                      <a:pos x="21" y="322"/>
                    </a:cxn>
                    <a:cxn ang="0">
                      <a:pos x="13" y="349"/>
                    </a:cxn>
                    <a:cxn ang="0">
                      <a:pos x="7" y="376"/>
                    </a:cxn>
                    <a:cxn ang="0">
                      <a:pos x="3" y="404"/>
                    </a:cxn>
                    <a:cxn ang="0">
                      <a:pos x="2" y="417"/>
                    </a:cxn>
                    <a:cxn ang="0">
                      <a:pos x="0" y="432"/>
                    </a:cxn>
                    <a:cxn ang="0">
                      <a:pos x="0" y="432"/>
                    </a:cxn>
                    <a:cxn ang="0">
                      <a:pos x="0" y="434"/>
                    </a:cxn>
                    <a:cxn ang="0">
                      <a:pos x="2" y="435"/>
                    </a:cxn>
                    <a:cxn ang="0">
                      <a:pos x="4" y="436"/>
                    </a:cxn>
                    <a:cxn ang="0">
                      <a:pos x="6" y="436"/>
                    </a:cxn>
                    <a:cxn ang="0">
                      <a:pos x="7" y="436"/>
                    </a:cxn>
                    <a:cxn ang="0">
                      <a:pos x="9" y="435"/>
                    </a:cxn>
                    <a:cxn ang="0">
                      <a:pos x="10" y="434"/>
                    </a:cxn>
                    <a:cxn ang="0">
                      <a:pos x="10" y="432"/>
                    </a:cxn>
                    <a:cxn ang="0">
                      <a:pos x="10" y="432"/>
                    </a:cxn>
                    <a:cxn ang="0">
                      <a:pos x="11" y="418"/>
                    </a:cxn>
                    <a:cxn ang="0">
                      <a:pos x="12" y="405"/>
                    </a:cxn>
                    <a:cxn ang="0">
                      <a:pos x="16" y="378"/>
                    </a:cxn>
                    <a:cxn ang="0">
                      <a:pos x="22" y="353"/>
                    </a:cxn>
                    <a:cxn ang="0">
                      <a:pos x="29" y="328"/>
                    </a:cxn>
                    <a:cxn ang="0">
                      <a:pos x="46" y="277"/>
                    </a:cxn>
                    <a:cxn ang="0">
                      <a:pos x="53" y="252"/>
                    </a:cxn>
                    <a:cxn ang="0">
                      <a:pos x="59" y="225"/>
                    </a:cxn>
                    <a:cxn ang="0">
                      <a:pos x="59" y="225"/>
                    </a:cxn>
                    <a:cxn ang="0">
                      <a:pos x="69" y="174"/>
                    </a:cxn>
                    <a:cxn ang="0">
                      <a:pos x="74" y="148"/>
                    </a:cxn>
                    <a:cxn ang="0">
                      <a:pos x="77" y="122"/>
                    </a:cxn>
                    <a:cxn ang="0">
                      <a:pos x="77" y="122"/>
                    </a:cxn>
                    <a:cxn ang="0">
                      <a:pos x="85" y="63"/>
                    </a:cxn>
                    <a:cxn ang="0">
                      <a:pos x="85" y="63"/>
                    </a:cxn>
                    <a:cxn ang="0">
                      <a:pos x="88" y="49"/>
                    </a:cxn>
                    <a:cxn ang="0">
                      <a:pos x="92" y="34"/>
                    </a:cxn>
                    <a:cxn ang="0">
                      <a:pos x="98" y="21"/>
                    </a:cxn>
                    <a:cxn ang="0">
                      <a:pos x="104" y="7"/>
                    </a:cxn>
                    <a:cxn ang="0">
                      <a:pos x="104" y="7"/>
                    </a:cxn>
                    <a:cxn ang="0">
                      <a:pos x="105" y="5"/>
                    </a:cxn>
                    <a:cxn ang="0">
                      <a:pos x="105" y="4"/>
                    </a:cxn>
                    <a:cxn ang="0">
                      <a:pos x="104" y="2"/>
                    </a:cxn>
                    <a:cxn ang="0">
                      <a:pos x="102" y="1"/>
                    </a:cxn>
                    <a:cxn ang="0">
                      <a:pos x="101" y="0"/>
                    </a:cxn>
                    <a:cxn ang="0">
                      <a:pos x="99" y="0"/>
                    </a:cxn>
                    <a:cxn ang="0">
                      <a:pos x="98" y="1"/>
                    </a:cxn>
                    <a:cxn ang="0">
                      <a:pos x="95" y="3"/>
                    </a:cxn>
                    <a:cxn ang="0">
                      <a:pos x="95" y="3"/>
                    </a:cxn>
                  </a:cxnLst>
                  <a:rect l="0" t="0" r="r" b="b"/>
                  <a:pathLst>
                    <a:path w="105" h="436">
                      <a:moveTo>
                        <a:pt x="95" y="3"/>
                      </a:moveTo>
                      <a:lnTo>
                        <a:pt x="95" y="3"/>
                      </a:lnTo>
                      <a:lnTo>
                        <a:pt x="87" y="23"/>
                      </a:lnTo>
                      <a:lnTo>
                        <a:pt x="80" y="43"/>
                      </a:lnTo>
                      <a:lnTo>
                        <a:pt x="75" y="64"/>
                      </a:lnTo>
                      <a:lnTo>
                        <a:pt x="72" y="86"/>
                      </a:lnTo>
                      <a:lnTo>
                        <a:pt x="72" y="86"/>
                      </a:lnTo>
                      <a:lnTo>
                        <a:pt x="68" y="118"/>
                      </a:lnTo>
                      <a:lnTo>
                        <a:pt x="63" y="151"/>
                      </a:lnTo>
                      <a:lnTo>
                        <a:pt x="57" y="183"/>
                      </a:lnTo>
                      <a:lnTo>
                        <a:pt x="51" y="215"/>
                      </a:lnTo>
                      <a:lnTo>
                        <a:pt x="51" y="215"/>
                      </a:lnTo>
                      <a:lnTo>
                        <a:pt x="45" y="242"/>
                      </a:lnTo>
                      <a:lnTo>
                        <a:pt x="38" y="269"/>
                      </a:lnTo>
                      <a:lnTo>
                        <a:pt x="21" y="322"/>
                      </a:lnTo>
                      <a:lnTo>
                        <a:pt x="13" y="349"/>
                      </a:lnTo>
                      <a:lnTo>
                        <a:pt x="7" y="376"/>
                      </a:lnTo>
                      <a:lnTo>
                        <a:pt x="3" y="404"/>
                      </a:lnTo>
                      <a:lnTo>
                        <a:pt x="2" y="417"/>
                      </a:lnTo>
                      <a:lnTo>
                        <a:pt x="0" y="432"/>
                      </a:lnTo>
                      <a:lnTo>
                        <a:pt x="0" y="432"/>
                      </a:lnTo>
                      <a:lnTo>
                        <a:pt x="0" y="434"/>
                      </a:lnTo>
                      <a:lnTo>
                        <a:pt x="2" y="435"/>
                      </a:lnTo>
                      <a:lnTo>
                        <a:pt x="4" y="436"/>
                      </a:lnTo>
                      <a:lnTo>
                        <a:pt x="6" y="436"/>
                      </a:lnTo>
                      <a:lnTo>
                        <a:pt x="7" y="436"/>
                      </a:lnTo>
                      <a:lnTo>
                        <a:pt x="9" y="435"/>
                      </a:lnTo>
                      <a:lnTo>
                        <a:pt x="10" y="434"/>
                      </a:lnTo>
                      <a:lnTo>
                        <a:pt x="10" y="432"/>
                      </a:lnTo>
                      <a:lnTo>
                        <a:pt x="10" y="432"/>
                      </a:lnTo>
                      <a:lnTo>
                        <a:pt x="11" y="418"/>
                      </a:lnTo>
                      <a:lnTo>
                        <a:pt x="12" y="405"/>
                      </a:lnTo>
                      <a:lnTo>
                        <a:pt x="16" y="378"/>
                      </a:lnTo>
                      <a:lnTo>
                        <a:pt x="22" y="353"/>
                      </a:lnTo>
                      <a:lnTo>
                        <a:pt x="29" y="328"/>
                      </a:lnTo>
                      <a:lnTo>
                        <a:pt x="46" y="277"/>
                      </a:lnTo>
                      <a:lnTo>
                        <a:pt x="53" y="252"/>
                      </a:lnTo>
                      <a:lnTo>
                        <a:pt x="59" y="225"/>
                      </a:lnTo>
                      <a:lnTo>
                        <a:pt x="59" y="225"/>
                      </a:lnTo>
                      <a:lnTo>
                        <a:pt x="69" y="174"/>
                      </a:lnTo>
                      <a:lnTo>
                        <a:pt x="74" y="148"/>
                      </a:lnTo>
                      <a:lnTo>
                        <a:pt x="77" y="122"/>
                      </a:lnTo>
                      <a:lnTo>
                        <a:pt x="77" y="122"/>
                      </a:lnTo>
                      <a:lnTo>
                        <a:pt x="85" y="63"/>
                      </a:lnTo>
                      <a:lnTo>
                        <a:pt x="85" y="63"/>
                      </a:lnTo>
                      <a:lnTo>
                        <a:pt x="88" y="49"/>
                      </a:lnTo>
                      <a:lnTo>
                        <a:pt x="92" y="34"/>
                      </a:lnTo>
                      <a:lnTo>
                        <a:pt x="98" y="21"/>
                      </a:lnTo>
                      <a:lnTo>
                        <a:pt x="104" y="7"/>
                      </a:lnTo>
                      <a:lnTo>
                        <a:pt x="104" y="7"/>
                      </a:lnTo>
                      <a:lnTo>
                        <a:pt x="105" y="5"/>
                      </a:lnTo>
                      <a:lnTo>
                        <a:pt x="105" y="4"/>
                      </a:lnTo>
                      <a:lnTo>
                        <a:pt x="104" y="2"/>
                      </a:lnTo>
                      <a:lnTo>
                        <a:pt x="102" y="1"/>
                      </a:lnTo>
                      <a:lnTo>
                        <a:pt x="101" y="0"/>
                      </a:lnTo>
                      <a:lnTo>
                        <a:pt x="99" y="0"/>
                      </a:lnTo>
                      <a:lnTo>
                        <a:pt x="98" y="1"/>
                      </a:lnTo>
                      <a:lnTo>
                        <a:pt x="95" y="3"/>
                      </a:lnTo>
                      <a:lnTo>
                        <a:pt x="95"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88" name="Freeform 931"/>
                <p:cNvSpPr/>
                <p:nvPr/>
              </p:nvSpPr>
              <p:spPr bwMode="auto">
                <a:xfrm>
                  <a:off x="9921" y="5253"/>
                  <a:ext cx="84" cy="310"/>
                </a:xfrm>
                <a:custGeom>
                  <a:avLst/>
                  <a:gdLst/>
                  <a:ahLst/>
                  <a:cxnLst>
                    <a:cxn ang="0">
                      <a:pos x="113" y="3"/>
                    </a:cxn>
                    <a:cxn ang="0">
                      <a:pos x="104" y="58"/>
                    </a:cxn>
                    <a:cxn ang="0">
                      <a:pos x="95" y="113"/>
                    </a:cxn>
                    <a:cxn ang="0">
                      <a:pos x="88" y="143"/>
                    </a:cxn>
                    <a:cxn ang="0">
                      <a:pos x="68" y="201"/>
                    </a:cxn>
                    <a:cxn ang="0">
                      <a:pos x="60" y="231"/>
                    </a:cxn>
                    <a:cxn ang="0">
                      <a:pos x="42" y="284"/>
                    </a:cxn>
                    <a:cxn ang="0">
                      <a:pos x="15" y="365"/>
                    </a:cxn>
                    <a:cxn ang="0">
                      <a:pos x="3" y="421"/>
                    </a:cxn>
                    <a:cxn ang="0">
                      <a:pos x="0" y="449"/>
                    </a:cxn>
                    <a:cxn ang="0">
                      <a:pos x="0" y="451"/>
                    </a:cxn>
                    <a:cxn ang="0">
                      <a:pos x="0" y="455"/>
                    </a:cxn>
                    <a:cxn ang="0">
                      <a:pos x="1" y="459"/>
                    </a:cxn>
                    <a:cxn ang="0">
                      <a:pos x="4" y="460"/>
                    </a:cxn>
                    <a:cxn ang="0">
                      <a:pos x="8" y="459"/>
                    </a:cxn>
                    <a:cxn ang="0">
                      <a:pos x="9" y="455"/>
                    </a:cxn>
                    <a:cxn ang="0">
                      <a:pos x="10" y="440"/>
                    </a:cxn>
                    <a:cxn ang="0">
                      <a:pos x="13" y="412"/>
                    </a:cxn>
                    <a:cxn ang="0">
                      <a:pos x="23" y="370"/>
                    </a:cxn>
                    <a:cxn ang="0">
                      <a:pos x="50" y="287"/>
                    </a:cxn>
                    <a:cxn ang="0">
                      <a:pos x="68" y="233"/>
                    </a:cxn>
                    <a:cxn ang="0">
                      <a:pos x="76" y="206"/>
                    </a:cxn>
                    <a:cxn ang="0">
                      <a:pos x="95" y="152"/>
                    </a:cxn>
                    <a:cxn ang="0">
                      <a:pos x="102" y="124"/>
                    </a:cxn>
                    <a:cxn ang="0">
                      <a:pos x="108" y="95"/>
                    </a:cxn>
                    <a:cxn ang="0">
                      <a:pos x="116" y="35"/>
                    </a:cxn>
                    <a:cxn ang="0">
                      <a:pos x="123" y="6"/>
                    </a:cxn>
                    <a:cxn ang="0">
                      <a:pos x="123" y="4"/>
                    </a:cxn>
                    <a:cxn ang="0">
                      <a:pos x="121" y="1"/>
                    </a:cxn>
                    <a:cxn ang="0">
                      <a:pos x="117" y="0"/>
                    </a:cxn>
                    <a:cxn ang="0">
                      <a:pos x="114" y="1"/>
                    </a:cxn>
                    <a:cxn ang="0">
                      <a:pos x="113" y="3"/>
                    </a:cxn>
                  </a:cxnLst>
                  <a:rect l="0" t="0" r="r" b="b"/>
                  <a:pathLst>
                    <a:path w="123" h="460">
                      <a:moveTo>
                        <a:pt x="113" y="3"/>
                      </a:moveTo>
                      <a:lnTo>
                        <a:pt x="113" y="3"/>
                      </a:lnTo>
                      <a:lnTo>
                        <a:pt x="108" y="31"/>
                      </a:lnTo>
                      <a:lnTo>
                        <a:pt x="104" y="58"/>
                      </a:lnTo>
                      <a:lnTo>
                        <a:pt x="100" y="86"/>
                      </a:lnTo>
                      <a:lnTo>
                        <a:pt x="95" y="113"/>
                      </a:lnTo>
                      <a:lnTo>
                        <a:pt x="95" y="113"/>
                      </a:lnTo>
                      <a:lnTo>
                        <a:pt x="88" y="143"/>
                      </a:lnTo>
                      <a:lnTo>
                        <a:pt x="77" y="172"/>
                      </a:lnTo>
                      <a:lnTo>
                        <a:pt x="68" y="201"/>
                      </a:lnTo>
                      <a:lnTo>
                        <a:pt x="60" y="231"/>
                      </a:lnTo>
                      <a:lnTo>
                        <a:pt x="60" y="231"/>
                      </a:lnTo>
                      <a:lnTo>
                        <a:pt x="51" y="257"/>
                      </a:lnTo>
                      <a:lnTo>
                        <a:pt x="42" y="284"/>
                      </a:lnTo>
                      <a:lnTo>
                        <a:pt x="23" y="338"/>
                      </a:lnTo>
                      <a:lnTo>
                        <a:pt x="15" y="365"/>
                      </a:lnTo>
                      <a:lnTo>
                        <a:pt x="8" y="393"/>
                      </a:lnTo>
                      <a:lnTo>
                        <a:pt x="3" y="421"/>
                      </a:lnTo>
                      <a:lnTo>
                        <a:pt x="1" y="434"/>
                      </a:lnTo>
                      <a:lnTo>
                        <a:pt x="0" y="449"/>
                      </a:lnTo>
                      <a:lnTo>
                        <a:pt x="0" y="449"/>
                      </a:lnTo>
                      <a:lnTo>
                        <a:pt x="0" y="451"/>
                      </a:lnTo>
                      <a:lnTo>
                        <a:pt x="0" y="455"/>
                      </a:lnTo>
                      <a:lnTo>
                        <a:pt x="0" y="455"/>
                      </a:lnTo>
                      <a:lnTo>
                        <a:pt x="0" y="457"/>
                      </a:lnTo>
                      <a:lnTo>
                        <a:pt x="1" y="459"/>
                      </a:lnTo>
                      <a:lnTo>
                        <a:pt x="3" y="460"/>
                      </a:lnTo>
                      <a:lnTo>
                        <a:pt x="4" y="460"/>
                      </a:lnTo>
                      <a:lnTo>
                        <a:pt x="6" y="460"/>
                      </a:lnTo>
                      <a:lnTo>
                        <a:pt x="8" y="459"/>
                      </a:lnTo>
                      <a:lnTo>
                        <a:pt x="9" y="457"/>
                      </a:lnTo>
                      <a:lnTo>
                        <a:pt x="9" y="455"/>
                      </a:lnTo>
                      <a:lnTo>
                        <a:pt x="9" y="455"/>
                      </a:lnTo>
                      <a:lnTo>
                        <a:pt x="10" y="440"/>
                      </a:lnTo>
                      <a:lnTo>
                        <a:pt x="11" y="427"/>
                      </a:lnTo>
                      <a:lnTo>
                        <a:pt x="13" y="412"/>
                      </a:lnTo>
                      <a:lnTo>
                        <a:pt x="16" y="398"/>
                      </a:lnTo>
                      <a:lnTo>
                        <a:pt x="23" y="370"/>
                      </a:lnTo>
                      <a:lnTo>
                        <a:pt x="32" y="342"/>
                      </a:lnTo>
                      <a:lnTo>
                        <a:pt x="50" y="287"/>
                      </a:lnTo>
                      <a:lnTo>
                        <a:pt x="60" y="261"/>
                      </a:lnTo>
                      <a:lnTo>
                        <a:pt x="68" y="233"/>
                      </a:lnTo>
                      <a:lnTo>
                        <a:pt x="68" y="233"/>
                      </a:lnTo>
                      <a:lnTo>
                        <a:pt x="76" y="206"/>
                      </a:lnTo>
                      <a:lnTo>
                        <a:pt x="85" y="179"/>
                      </a:lnTo>
                      <a:lnTo>
                        <a:pt x="95" y="152"/>
                      </a:lnTo>
                      <a:lnTo>
                        <a:pt x="102" y="124"/>
                      </a:lnTo>
                      <a:lnTo>
                        <a:pt x="102" y="124"/>
                      </a:lnTo>
                      <a:lnTo>
                        <a:pt x="105" y="110"/>
                      </a:lnTo>
                      <a:lnTo>
                        <a:pt x="108" y="95"/>
                      </a:lnTo>
                      <a:lnTo>
                        <a:pt x="112" y="65"/>
                      </a:lnTo>
                      <a:lnTo>
                        <a:pt x="116" y="35"/>
                      </a:lnTo>
                      <a:lnTo>
                        <a:pt x="120" y="21"/>
                      </a:lnTo>
                      <a:lnTo>
                        <a:pt x="123" y="6"/>
                      </a:lnTo>
                      <a:lnTo>
                        <a:pt x="123" y="6"/>
                      </a:lnTo>
                      <a:lnTo>
                        <a:pt x="123" y="4"/>
                      </a:lnTo>
                      <a:lnTo>
                        <a:pt x="122" y="2"/>
                      </a:lnTo>
                      <a:lnTo>
                        <a:pt x="121" y="1"/>
                      </a:lnTo>
                      <a:lnTo>
                        <a:pt x="120" y="0"/>
                      </a:lnTo>
                      <a:lnTo>
                        <a:pt x="117" y="0"/>
                      </a:lnTo>
                      <a:lnTo>
                        <a:pt x="115" y="0"/>
                      </a:lnTo>
                      <a:lnTo>
                        <a:pt x="114" y="1"/>
                      </a:lnTo>
                      <a:lnTo>
                        <a:pt x="113" y="3"/>
                      </a:lnTo>
                      <a:lnTo>
                        <a:pt x="113"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89" name="Freeform 932"/>
                <p:cNvSpPr/>
                <p:nvPr/>
              </p:nvSpPr>
              <p:spPr bwMode="auto">
                <a:xfrm>
                  <a:off x="9938" y="5214"/>
                  <a:ext cx="74" cy="270"/>
                </a:xfrm>
                <a:custGeom>
                  <a:avLst/>
                  <a:gdLst/>
                  <a:ahLst/>
                  <a:cxnLst>
                    <a:cxn ang="0">
                      <a:pos x="99" y="5"/>
                    </a:cxn>
                    <a:cxn ang="0">
                      <a:pos x="99" y="5"/>
                    </a:cxn>
                    <a:cxn ang="0">
                      <a:pos x="98" y="17"/>
                    </a:cxn>
                    <a:cxn ang="0">
                      <a:pos x="96" y="31"/>
                    </a:cxn>
                    <a:cxn ang="0">
                      <a:pos x="91" y="56"/>
                    </a:cxn>
                    <a:cxn ang="0">
                      <a:pos x="80" y="108"/>
                    </a:cxn>
                    <a:cxn ang="0">
                      <a:pos x="80" y="108"/>
                    </a:cxn>
                    <a:cxn ang="0">
                      <a:pos x="58" y="210"/>
                    </a:cxn>
                    <a:cxn ang="0">
                      <a:pos x="58" y="210"/>
                    </a:cxn>
                    <a:cxn ang="0">
                      <a:pos x="53" y="235"/>
                    </a:cxn>
                    <a:cxn ang="0">
                      <a:pos x="46" y="260"/>
                    </a:cxn>
                    <a:cxn ang="0">
                      <a:pos x="29" y="308"/>
                    </a:cxn>
                    <a:cxn ang="0">
                      <a:pos x="29" y="308"/>
                    </a:cxn>
                    <a:cxn ang="0">
                      <a:pos x="21" y="334"/>
                    </a:cxn>
                    <a:cxn ang="0">
                      <a:pos x="17" y="348"/>
                    </a:cxn>
                    <a:cxn ang="0">
                      <a:pos x="12" y="360"/>
                    </a:cxn>
                    <a:cxn ang="0">
                      <a:pos x="12" y="360"/>
                    </a:cxn>
                    <a:cxn ang="0">
                      <a:pos x="4" y="379"/>
                    </a:cxn>
                    <a:cxn ang="0">
                      <a:pos x="1" y="388"/>
                    </a:cxn>
                    <a:cxn ang="0">
                      <a:pos x="0" y="398"/>
                    </a:cxn>
                    <a:cxn ang="0">
                      <a:pos x="0" y="398"/>
                    </a:cxn>
                    <a:cxn ang="0">
                      <a:pos x="1" y="400"/>
                    </a:cxn>
                    <a:cxn ang="0">
                      <a:pos x="3" y="402"/>
                    </a:cxn>
                    <a:cxn ang="0">
                      <a:pos x="5" y="402"/>
                    </a:cxn>
                    <a:cxn ang="0">
                      <a:pos x="9" y="401"/>
                    </a:cxn>
                    <a:cxn ang="0">
                      <a:pos x="13" y="396"/>
                    </a:cxn>
                    <a:cxn ang="0">
                      <a:pos x="13" y="396"/>
                    </a:cxn>
                    <a:cxn ang="0">
                      <a:pos x="15" y="394"/>
                    </a:cxn>
                    <a:cxn ang="0">
                      <a:pos x="15" y="392"/>
                    </a:cxn>
                    <a:cxn ang="0">
                      <a:pos x="13" y="390"/>
                    </a:cxn>
                    <a:cxn ang="0">
                      <a:pos x="12" y="389"/>
                    </a:cxn>
                    <a:cxn ang="0">
                      <a:pos x="12" y="389"/>
                    </a:cxn>
                    <a:cxn ang="0">
                      <a:pos x="14" y="379"/>
                    </a:cxn>
                    <a:cxn ang="0">
                      <a:pos x="18" y="369"/>
                    </a:cxn>
                    <a:cxn ang="0">
                      <a:pos x="26" y="350"/>
                    </a:cxn>
                    <a:cxn ang="0">
                      <a:pos x="26" y="350"/>
                    </a:cxn>
                    <a:cxn ang="0">
                      <a:pos x="30" y="338"/>
                    </a:cxn>
                    <a:cxn ang="0">
                      <a:pos x="34" y="326"/>
                    </a:cxn>
                    <a:cxn ang="0">
                      <a:pos x="42" y="302"/>
                    </a:cxn>
                    <a:cxn ang="0">
                      <a:pos x="42" y="302"/>
                    </a:cxn>
                    <a:cxn ang="0">
                      <a:pos x="57" y="254"/>
                    </a:cxn>
                    <a:cxn ang="0">
                      <a:pos x="63" y="229"/>
                    </a:cxn>
                    <a:cxn ang="0">
                      <a:pos x="70" y="204"/>
                    </a:cxn>
                    <a:cxn ang="0">
                      <a:pos x="70" y="204"/>
                    </a:cxn>
                    <a:cxn ang="0">
                      <a:pos x="91" y="102"/>
                    </a:cxn>
                    <a:cxn ang="0">
                      <a:pos x="91" y="102"/>
                    </a:cxn>
                    <a:cxn ang="0">
                      <a:pos x="102" y="53"/>
                    </a:cxn>
                    <a:cxn ang="0">
                      <a:pos x="107" y="28"/>
                    </a:cxn>
                    <a:cxn ang="0">
                      <a:pos x="108" y="17"/>
                    </a:cxn>
                    <a:cxn ang="0">
                      <a:pos x="110" y="5"/>
                    </a:cxn>
                    <a:cxn ang="0">
                      <a:pos x="110" y="5"/>
                    </a:cxn>
                    <a:cxn ang="0">
                      <a:pos x="109" y="3"/>
                    </a:cxn>
                    <a:cxn ang="0">
                      <a:pos x="108" y="1"/>
                    </a:cxn>
                    <a:cxn ang="0">
                      <a:pos x="107" y="1"/>
                    </a:cxn>
                    <a:cxn ang="0">
                      <a:pos x="105" y="0"/>
                    </a:cxn>
                    <a:cxn ang="0">
                      <a:pos x="104" y="1"/>
                    </a:cxn>
                    <a:cxn ang="0">
                      <a:pos x="102" y="1"/>
                    </a:cxn>
                    <a:cxn ang="0">
                      <a:pos x="101" y="3"/>
                    </a:cxn>
                    <a:cxn ang="0">
                      <a:pos x="99" y="5"/>
                    </a:cxn>
                    <a:cxn ang="0">
                      <a:pos x="99" y="5"/>
                    </a:cxn>
                  </a:cxnLst>
                  <a:rect l="0" t="0" r="r" b="b"/>
                  <a:pathLst>
                    <a:path w="110" h="402">
                      <a:moveTo>
                        <a:pt x="99" y="5"/>
                      </a:moveTo>
                      <a:lnTo>
                        <a:pt x="99" y="5"/>
                      </a:lnTo>
                      <a:lnTo>
                        <a:pt x="98" y="17"/>
                      </a:lnTo>
                      <a:lnTo>
                        <a:pt x="96" y="31"/>
                      </a:lnTo>
                      <a:lnTo>
                        <a:pt x="91" y="56"/>
                      </a:lnTo>
                      <a:lnTo>
                        <a:pt x="80" y="108"/>
                      </a:lnTo>
                      <a:lnTo>
                        <a:pt x="80" y="108"/>
                      </a:lnTo>
                      <a:lnTo>
                        <a:pt x="58" y="210"/>
                      </a:lnTo>
                      <a:lnTo>
                        <a:pt x="58" y="210"/>
                      </a:lnTo>
                      <a:lnTo>
                        <a:pt x="53" y="235"/>
                      </a:lnTo>
                      <a:lnTo>
                        <a:pt x="46" y="260"/>
                      </a:lnTo>
                      <a:lnTo>
                        <a:pt x="29" y="308"/>
                      </a:lnTo>
                      <a:lnTo>
                        <a:pt x="29" y="308"/>
                      </a:lnTo>
                      <a:lnTo>
                        <a:pt x="21" y="334"/>
                      </a:lnTo>
                      <a:lnTo>
                        <a:pt x="17" y="348"/>
                      </a:lnTo>
                      <a:lnTo>
                        <a:pt x="12" y="360"/>
                      </a:lnTo>
                      <a:lnTo>
                        <a:pt x="12" y="360"/>
                      </a:lnTo>
                      <a:lnTo>
                        <a:pt x="4" y="379"/>
                      </a:lnTo>
                      <a:lnTo>
                        <a:pt x="1" y="388"/>
                      </a:lnTo>
                      <a:lnTo>
                        <a:pt x="0" y="398"/>
                      </a:lnTo>
                      <a:lnTo>
                        <a:pt x="0" y="398"/>
                      </a:lnTo>
                      <a:lnTo>
                        <a:pt x="1" y="400"/>
                      </a:lnTo>
                      <a:lnTo>
                        <a:pt x="3" y="402"/>
                      </a:lnTo>
                      <a:lnTo>
                        <a:pt x="5" y="402"/>
                      </a:lnTo>
                      <a:lnTo>
                        <a:pt x="9" y="401"/>
                      </a:lnTo>
                      <a:lnTo>
                        <a:pt x="13" y="396"/>
                      </a:lnTo>
                      <a:lnTo>
                        <a:pt x="13" y="396"/>
                      </a:lnTo>
                      <a:lnTo>
                        <a:pt x="15" y="394"/>
                      </a:lnTo>
                      <a:lnTo>
                        <a:pt x="15" y="392"/>
                      </a:lnTo>
                      <a:lnTo>
                        <a:pt x="13" y="390"/>
                      </a:lnTo>
                      <a:lnTo>
                        <a:pt x="12" y="389"/>
                      </a:lnTo>
                      <a:lnTo>
                        <a:pt x="12" y="389"/>
                      </a:lnTo>
                      <a:lnTo>
                        <a:pt x="14" y="379"/>
                      </a:lnTo>
                      <a:lnTo>
                        <a:pt x="18" y="369"/>
                      </a:lnTo>
                      <a:lnTo>
                        <a:pt x="26" y="350"/>
                      </a:lnTo>
                      <a:lnTo>
                        <a:pt x="26" y="350"/>
                      </a:lnTo>
                      <a:lnTo>
                        <a:pt x="30" y="338"/>
                      </a:lnTo>
                      <a:lnTo>
                        <a:pt x="34" y="326"/>
                      </a:lnTo>
                      <a:lnTo>
                        <a:pt x="42" y="302"/>
                      </a:lnTo>
                      <a:lnTo>
                        <a:pt x="42" y="302"/>
                      </a:lnTo>
                      <a:lnTo>
                        <a:pt x="57" y="254"/>
                      </a:lnTo>
                      <a:lnTo>
                        <a:pt x="63" y="229"/>
                      </a:lnTo>
                      <a:lnTo>
                        <a:pt x="70" y="204"/>
                      </a:lnTo>
                      <a:lnTo>
                        <a:pt x="70" y="204"/>
                      </a:lnTo>
                      <a:lnTo>
                        <a:pt x="91" y="102"/>
                      </a:lnTo>
                      <a:lnTo>
                        <a:pt x="91" y="102"/>
                      </a:lnTo>
                      <a:lnTo>
                        <a:pt x="102" y="53"/>
                      </a:lnTo>
                      <a:lnTo>
                        <a:pt x="107" y="28"/>
                      </a:lnTo>
                      <a:lnTo>
                        <a:pt x="108" y="17"/>
                      </a:lnTo>
                      <a:lnTo>
                        <a:pt x="110" y="5"/>
                      </a:lnTo>
                      <a:lnTo>
                        <a:pt x="110" y="5"/>
                      </a:lnTo>
                      <a:lnTo>
                        <a:pt x="109" y="3"/>
                      </a:lnTo>
                      <a:lnTo>
                        <a:pt x="108" y="1"/>
                      </a:lnTo>
                      <a:lnTo>
                        <a:pt x="107" y="1"/>
                      </a:lnTo>
                      <a:lnTo>
                        <a:pt x="105" y="0"/>
                      </a:lnTo>
                      <a:lnTo>
                        <a:pt x="104" y="1"/>
                      </a:lnTo>
                      <a:lnTo>
                        <a:pt x="102" y="1"/>
                      </a:lnTo>
                      <a:lnTo>
                        <a:pt x="101" y="3"/>
                      </a:lnTo>
                      <a:lnTo>
                        <a:pt x="99" y="5"/>
                      </a:lnTo>
                      <a:lnTo>
                        <a:pt x="99" y="5"/>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grpSp>
          <p:grpSp>
            <p:nvGrpSpPr>
              <p:cNvPr id="168" name="组合 167"/>
              <p:cNvGrpSpPr/>
              <p:nvPr/>
            </p:nvGrpSpPr>
            <p:grpSpPr>
              <a:xfrm>
                <a:off x="9679" y="5118"/>
                <a:ext cx="924" cy="912"/>
                <a:chOff x="9679" y="5118"/>
                <a:chExt cx="924" cy="912"/>
              </a:xfrm>
            </p:grpSpPr>
            <p:sp>
              <p:nvSpPr>
                <p:cNvPr id="169" name="Freeform 945"/>
                <p:cNvSpPr/>
                <p:nvPr/>
              </p:nvSpPr>
              <p:spPr bwMode="auto">
                <a:xfrm>
                  <a:off x="9679" y="5118"/>
                  <a:ext cx="924" cy="912"/>
                </a:xfrm>
                <a:custGeom>
                  <a:avLst/>
                  <a:gdLst/>
                  <a:ahLst/>
                  <a:cxnLst>
                    <a:cxn ang="0">
                      <a:pos x="950" y="1355"/>
                    </a:cxn>
                    <a:cxn ang="0">
                      <a:pos x="934" y="1352"/>
                    </a:cxn>
                    <a:cxn ang="0">
                      <a:pos x="873" y="1305"/>
                    </a:cxn>
                    <a:cxn ang="0">
                      <a:pos x="776" y="1201"/>
                    </a:cxn>
                    <a:cxn ang="0">
                      <a:pos x="669" y="1102"/>
                    </a:cxn>
                    <a:cxn ang="0">
                      <a:pos x="565" y="1025"/>
                    </a:cxn>
                    <a:cxn ang="0">
                      <a:pos x="555" y="999"/>
                    </a:cxn>
                    <a:cxn ang="0">
                      <a:pos x="575" y="981"/>
                    </a:cxn>
                    <a:cxn ang="0">
                      <a:pos x="613" y="1003"/>
                    </a:cxn>
                    <a:cxn ang="0">
                      <a:pos x="779" y="1141"/>
                    </a:cxn>
                    <a:cxn ang="0">
                      <a:pos x="840" y="1205"/>
                    </a:cxn>
                    <a:cxn ang="0">
                      <a:pos x="941" y="1301"/>
                    </a:cxn>
                    <a:cxn ang="0">
                      <a:pos x="960" y="1132"/>
                    </a:cxn>
                    <a:cxn ang="0">
                      <a:pos x="958" y="987"/>
                    </a:cxn>
                    <a:cxn ang="0">
                      <a:pos x="962" y="974"/>
                    </a:cxn>
                    <a:cxn ang="0">
                      <a:pos x="978" y="968"/>
                    </a:cxn>
                    <a:cxn ang="0">
                      <a:pos x="994" y="970"/>
                    </a:cxn>
                    <a:cxn ang="0">
                      <a:pos x="1035" y="969"/>
                    </a:cxn>
                    <a:cxn ang="0">
                      <a:pos x="1170" y="948"/>
                    </a:cxn>
                    <a:cxn ang="0">
                      <a:pos x="1274" y="917"/>
                    </a:cxn>
                    <a:cxn ang="0">
                      <a:pos x="1037" y="647"/>
                    </a:cxn>
                    <a:cxn ang="0">
                      <a:pos x="847" y="456"/>
                    </a:cxn>
                    <a:cxn ang="0">
                      <a:pos x="585" y="192"/>
                    </a:cxn>
                    <a:cxn ang="0">
                      <a:pos x="420" y="44"/>
                    </a:cxn>
                    <a:cxn ang="0">
                      <a:pos x="335" y="123"/>
                    </a:cxn>
                    <a:cxn ang="0">
                      <a:pos x="215" y="227"/>
                    </a:cxn>
                    <a:cxn ang="0">
                      <a:pos x="145" y="307"/>
                    </a:cxn>
                    <a:cxn ang="0">
                      <a:pos x="70" y="393"/>
                    </a:cxn>
                    <a:cxn ang="0">
                      <a:pos x="135" y="483"/>
                    </a:cxn>
                    <a:cxn ang="0">
                      <a:pos x="206" y="558"/>
                    </a:cxn>
                    <a:cxn ang="0">
                      <a:pos x="202" y="580"/>
                    </a:cxn>
                    <a:cxn ang="0">
                      <a:pos x="179" y="590"/>
                    </a:cxn>
                    <a:cxn ang="0">
                      <a:pos x="133" y="546"/>
                    </a:cxn>
                    <a:cxn ang="0">
                      <a:pos x="19" y="428"/>
                    </a:cxn>
                    <a:cxn ang="0">
                      <a:pos x="1" y="410"/>
                    </a:cxn>
                    <a:cxn ang="0">
                      <a:pos x="10" y="383"/>
                    </a:cxn>
                    <a:cxn ang="0">
                      <a:pos x="67" y="333"/>
                    </a:cxn>
                    <a:cxn ang="0">
                      <a:pos x="149" y="232"/>
                    </a:cxn>
                    <a:cxn ang="0">
                      <a:pos x="254" y="136"/>
                    </a:cxn>
                    <a:cxn ang="0">
                      <a:pos x="384" y="17"/>
                    </a:cxn>
                    <a:cxn ang="0">
                      <a:pos x="398" y="9"/>
                    </a:cxn>
                    <a:cxn ang="0">
                      <a:pos x="412" y="7"/>
                    </a:cxn>
                    <a:cxn ang="0">
                      <a:pos x="429" y="0"/>
                    </a:cxn>
                    <a:cxn ang="0">
                      <a:pos x="444" y="6"/>
                    </a:cxn>
                    <a:cxn ang="0">
                      <a:pos x="663" y="202"/>
                    </a:cxn>
                    <a:cxn ang="0">
                      <a:pos x="918" y="461"/>
                    </a:cxn>
                    <a:cxn ang="0">
                      <a:pos x="1142" y="697"/>
                    </a:cxn>
                    <a:cxn ang="0">
                      <a:pos x="1352" y="940"/>
                    </a:cxn>
                    <a:cxn ang="0">
                      <a:pos x="1350" y="963"/>
                    </a:cxn>
                    <a:cxn ang="0">
                      <a:pos x="1327" y="978"/>
                    </a:cxn>
                    <a:cxn ang="0">
                      <a:pos x="1313" y="984"/>
                    </a:cxn>
                    <a:cxn ang="0">
                      <a:pos x="1272" y="982"/>
                    </a:cxn>
                    <a:cxn ang="0">
                      <a:pos x="1168" y="994"/>
                    </a:cxn>
                    <a:cxn ang="0">
                      <a:pos x="1048" y="1012"/>
                    </a:cxn>
                    <a:cxn ang="0">
                      <a:pos x="1008" y="1063"/>
                    </a:cxn>
                    <a:cxn ang="0">
                      <a:pos x="994" y="1238"/>
                    </a:cxn>
                    <a:cxn ang="0">
                      <a:pos x="978" y="1351"/>
                    </a:cxn>
                  </a:cxnLst>
                  <a:rect l="0" t="0" r="r" b="b"/>
                  <a:pathLst>
                    <a:path w="1354" h="1359">
                      <a:moveTo>
                        <a:pt x="963" y="1359"/>
                      </a:moveTo>
                      <a:lnTo>
                        <a:pt x="963" y="1359"/>
                      </a:lnTo>
                      <a:lnTo>
                        <a:pt x="958" y="1358"/>
                      </a:lnTo>
                      <a:lnTo>
                        <a:pt x="953" y="1356"/>
                      </a:lnTo>
                      <a:lnTo>
                        <a:pt x="950" y="1355"/>
                      </a:lnTo>
                      <a:lnTo>
                        <a:pt x="950" y="1355"/>
                      </a:lnTo>
                      <a:lnTo>
                        <a:pt x="946" y="1356"/>
                      </a:lnTo>
                      <a:lnTo>
                        <a:pt x="946" y="1356"/>
                      </a:lnTo>
                      <a:lnTo>
                        <a:pt x="941" y="1355"/>
                      </a:lnTo>
                      <a:lnTo>
                        <a:pt x="934" y="1352"/>
                      </a:lnTo>
                      <a:lnTo>
                        <a:pt x="934" y="1352"/>
                      </a:lnTo>
                      <a:lnTo>
                        <a:pt x="918" y="1342"/>
                      </a:lnTo>
                      <a:lnTo>
                        <a:pt x="902" y="1330"/>
                      </a:lnTo>
                      <a:lnTo>
                        <a:pt x="888" y="1318"/>
                      </a:lnTo>
                      <a:lnTo>
                        <a:pt x="873" y="1305"/>
                      </a:lnTo>
                      <a:lnTo>
                        <a:pt x="847" y="1278"/>
                      </a:lnTo>
                      <a:lnTo>
                        <a:pt x="820" y="1249"/>
                      </a:lnTo>
                      <a:lnTo>
                        <a:pt x="820" y="1249"/>
                      </a:lnTo>
                      <a:lnTo>
                        <a:pt x="798" y="1225"/>
                      </a:lnTo>
                      <a:lnTo>
                        <a:pt x="776" y="1201"/>
                      </a:lnTo>
                      <a:lnTo>
                        <a:pt x="776" y="1201"/>
                      </a:lnTo>
                      <a:lnTo>
                        <a:pt x="748" y="1174"/>
                      </a:lnTo>
                      <a:lnTo>
                        <a:pt x="722" y="1149"/>
                      </a:lnTo>
                      <a:lnTo>
                        <a:pt x="695" y="1125"/>
                      </a:lnTo>
                      <a:lnTo>
                        <a:pt x="669" y="1102"/>
                      </a:lnTo>
                      <a:lnTo>
                        <a:pt x="642" y="1081"/>
                      </a:lnTo>
                      <a:lnTo>
                        <a:pt x="616" y="1061"/>
                      </a:lnTo>
                      <a:lnTo>
                        <a:pt x="590" y="1042"/>
                      </a:lnTo>
                      <a:lnTo>
                        <a:pt x="565" y="1025"/>
                      </a:lnTo>
                      <a:lnTo>
                        <a:pt x="565" y="1025"/>
                      </a:lnTo>
                      <a:lnTo>
                        <a:pt x="558" y="1019"/>
                      </a:lnTo>
                      <a:lnTo>
                        <a:pt x="555" y="1013"/>
                      </a:lnTo>
                      <a:lnTo>
                        <a:pt x="553" y="1006"/>
                      </a:lnTo>
                      <a:lnTo>
                        <a:pt x="555" y="999"/>
                      </a:lnTo>
                      <a:lnTo>
                        <a:pt x="555" y="999"/>
                      </a:lnTo>
                      <a:lnTo>
                        <a:pt x="558" y="992"/>
                      </a:lnTo>
                      <a:lnTo>
                        <a:pt x="562" y="985"/>
                      </a:lnTo>
                      <a:lnTo>
                        <a:pt x="569" y="982"/>
                      </a:lnTo>
                      <a:lnTo>
                        <a:pt x="572" y="981"/>
                      </a:lnTo>
                      <a:lnTo>
                        <a:pt x="575" y="981"/>
                      </a:lnTo>
                      <a:lnTo>
                        <a:pt x="575" y="981"/>
                      </a:lnTo>
                      <a:lnTo>
                        <a:pt x="580" y="982"/>
                      </a:lnTo>
                      <a:lnTo>
                        <a:pt x="586" y="984"/>
                      </a:lnTo>
                      <a:lnTo>
                        <a:pt x="586" y="984"/>
                      </a:lnTo>
                      <a:lnTo>
                        <a:pt x="613" y="1003"/>
                      </a:lnTo>
                      <a:lnTo>
                        <a:pt x="639" y="1022"/>
                      </a:lnTo>
                      <a:lnTo>
                        <a:pt x="665" y="1041"/>
                      </a:lnTo>
                      <a:lnTo>
                        <a:pt x="688" y="1062"/>
                      </a:lnTo>
                      <a:lnTo>
                        <a:pt x="736" y="1102"/>
                      </a:lnTo>
                      <a:lnTo>
                        <a:pt x="779" y="1141"/>
                      </a:lnTo>
                      <a:lnTo>
                        <a:pt x="779" y="1141"/>
                      </a:lnTo>
                      <a:lnTo>
                        <a:pt x="795" y="1157"/>
                      </a:lnTo>
                      <a:lnTo>
                        <a:pt x="810" y="1172"/>
                      </a:lnTo>
                      <a:lnTo>
                        <a:pt x="840" y="1205"/>
                      </a:lnTo>
                      <a:lnTo>
                        <a:pt x="840" y="1205"/>
                      </a:lnTo>
                      <a:lnTo>
                        <a:pt x="860" y="1227"/>
                      </a:lnTo>
                      <a:lnTo>
                        <a:pt x="880" y="1249"/>
                      </a:lnTo>
                      <a:lnTo>
                        <a:pt x="901" y="1269"/>
                      </a:lnTo>
                      <a:lnTo>
                        <a:pt x="923" y="1288"/>
                      </a:lnTo>
                      <a:lnTo>
                        <a:pt x="941" y="1301"/>
                      </a:lnTo>
                      <a:lnTo>
                        <a:pt x="943" y="1281"/>
                      </a:lnTo>
                      <a:lnTo>
                        <a:pt x="943" y="1281"/>
                      </a:lnTo>
                      <a:lnTo>
                        <a:pt x="953" y="1205"/>
                      </a:lnTo>
                      <a:lnTo>
                        <a:pt x="957" y="1168"/>
                      </a:lnTo>
                      <a:lnTo>
                        <a:pt x="960" y="1132"/>
                      </a:lnTo>
                      <a:lnTo>
                        <a:pt x="962" y="1096"/>
                      </a:lnTo>
                      <a:lnTo>
                        <a:pt x="962" y="1061"/>
                      </a:lnTo>
                      <a:lnTo>
                        <a:pt x="961" y="1025"/>
                      </a:lnTo>
                      <a:lnTo>
                        <a:pt x="958" y="987"/>
                      </a:lnTo>
                      <a:lnTo>
                        <a:pt x="958" y="987"/>
                      </a:lnTo>
                      <a:lnTo>
                        <a:pt x="958" y="983"/>
                      </a:lnTo>
                      <a:lnTo>
                        <a:pt x="959" y="980"/>
                      </a:lnTo>
                      <a:lnTo>
                        <a:pt x="960" y="976"/>
                      </a:lnTo>
                      <a:lnTo>
                        <a:pt x="962" y="974"/>
                      </a:lnTo>
                      <a:lnTo>
                        <a:pt x="962" y="974"/>
                      </a:lnTo>
                      <a:lnTo>
                        <a:pt x="965" y="971"/>
                      </a:lnTo>
                      <a:lnTo>
                        <a:pt x="968" y="970"/>
                      </a:lnTo>
                      <a:lnTo>
                        <a:pt x="973" y="968"/>
                      </a:lnTo>
                      <a:lnTo>
                        <a:pt x="978" y="968"/>
                      </a:lnTo>
                      <a:lnTo>
                        <a:pt x="978" y="968"/>
                      </a:lnTo>
                      <a:lnTo>
                        <a:pt x="983" y="968"/>
                      </a:lnTo>
                      <a:lnTo>
                        <a:pt x="987" y="970"/>
                      </a:lnTo>
                      <a:lnTo>
                        <a:pt x="989" y="970"/>
                      </a:lnTo>
                      <a:lnTo>
                        <a:pt x="992" y="970"/>
                      </a:lnTo>
                      <a:lnTo>
                        <a:pt x="994" y="970"/>
                      </a:lnTo>
                      <a:lnTo>
                        <a:pt x="994" y="970"/>
                      </a:lnTo>
                      <a:lnTo>
                        <a:pt x="999" y="970"/>
                      </a:lnTo>
                      <a:lnTo>
                        <a:pt x="999" y="970"/>
                      </a:lnTo>
                      <a:lnTo>
                        <a:pt x="1017" y="970"/>
                      </a:lnTo>
                      <a:lnTo>
                        <a:pt x="1035" y="969"/>
                      </a:lnTo>
                      <a:lnTo>
                        <a:pt x="1070" y="965"/>
                      </a:lnTo>
                      <a:lnTo>
                        <a:pt x="1104" y="960"/>
                      </a:lnTo>
                      <a:lnTo>
                        <a:pt x="1138" y="953"/>
                      </a:lnTo>
                      <a:lnTo>
                        <a:pt x="1138" y="953"/>
                      </a:lnTo>
                      <a:lnTo>
                        <a:pt x="1170" y="948"/>
                      </a:lnTo>
                      <a:lnTo>
                        <a:pt x="1202" y="943"/>
                      </a:lnTo>
                      <a:lnTo>
                        <a:pt x="1234" y="939"/>
                      </a:lnTo>
                      <a:lnTo>
                        <a:pt x="1265" y="937"/>
                      </a:lnTo>
                      <a:lnTo>
                        <a:pt x="1292" y="937"/>
                      </a:lnTo>
                      <a:lnTo>
                        <a:pt x="1274" y="917"/>
                      </a:lnTo>
                      <a:lnTo>
                        <a:pt x="1274" y="917"/>
                      </a:lnTo>
                      <a:lnTo>
                        <a:pt x="1180" y="808"/>
                      </a:lnTo>
                      <a:lnTo>
                        <a:pt x="1133" y="753"/>
                      </a:lnTo>
                      <a:lnTo>
                        <a:pt x="1085" y="700"/>
                      </a:lnTo>
                      <a:lnTo>
                        <a:pt x="1037" y="647"/>
                      </a:lnTo>
                      <a:lnTo>
                        <a:pt x="987" y="595"/>
                      </a:lnTo>
                      <a:lnTo>
                        <a:pt x="936" y="543"/>
                      </a:lnTo>
                      <a:lnTo>
                        <a:pt x="886" y="493"/>
                      </a:lnTo>
                      <a:lnTo>
                        <a:pt x="886" y="493"/>
                      </a:lnTo>
                      <a:lnTo>
                        <a:pt x="847" y="456"/>
                      </a:lnTo>
                      <a:lnTo>
                        <a:pt x="808" y="417"/>
                      </a:lnTo>
                      <a:lnTo>
                        <a:pt x="734" y="341"/>
                      </a:lnTo>
                      <a:lnTo>
                        <a:pt x="734" y="341"/>
                      </a:lnTo>
                      <a:lnTo>
                        <a:pt x="660" y="266"/>
                      </a:lnTo>
                      <a:lnTo>
                        <a:pt x="585" y="192"/>
                      </a:lnTo>
                      <a:lnTo>
                        <a:pt x="547" y="156"/>
                      </a:lnTo>
                      <a:lnTo>
                        <a:pt x="508" y="120"/>
                      </a:lnTo>
                      <a:lnTo>
                        <a:pt x="468" y="86"/>
                      </a:lnTo>
                      <a:lnTo>
                        <a:pt x="428" y="52"/>
                      </a:lnTo>
                      <a:lnTo>
                        <a:pt x="420" y="44"/>
                      </a:lnTo>
                      <a:lnTo>
                        <a:pt x="412" y="53"/>
                      </a:lnTo>
                      <a:lnTo>
                        <a:pt x="412" y="53"/>
                      </a:lnTo>
                      <a:lnTo>
                        <a:pt x="387" y="76"/>
                      </a:lnTo>
                      <a:lnTo>
                        <a:pt x="362" y="100"/>
                      </a:lnTo>
                      <a:lnTo>
                        <a:pt x="335" y="123"/>
                      </a:lnTo>
                      <a:lnTo>
                        <a:pt x="308" y="145"/>
                      </a:lnTo>
                      <a:lnTo>
                        <a:pt x="308" y="145"/>
                      </a:lnTo>
                      <a:lnTo>
                        <a:pt x="277" y="171"/>
                      </a:lnTo>
                      <a:lnTo>
                        <a:pt x="245" y="198"/>
                      </a:lnTo>
                      <a:lnTo>
                        <a:pt x="215" y="227"/>
                      </a:lnTo>
                      <a:lnTo>
                        <a:pt x="201" y="242"/>
                      </a:lnTo>
                      <a:lnTo>
                        <a:pt x="188" y="256"/>
                      </a:lnTo>
                      <a:lnTo>
                        <a:pt x="188" y="256"/>
                      </a:lnTo>
                      <a:lnTo>
                        <a:pt x="166" y="282"/>
                      </a:lnTo>
                      <a:lnTo>
                        <a:pt x="145" y="307"/>
                      </a:lnTo>
                      <a:lnTo>
                        <a:pt x="145" y="307"/>
                      </a:lnTo>
                      <a:lnTo>
                        <a:pt x="127" y="329"/>
                      </a:lnTo>
                      <a:lnTo>
                        <a:pt x="108" y="352"/>
                      </a:lnTo>
                      <a:lnTo>
                        <a:pt x="89" y="373"/>
                      </a:lnTo>
                      <a:lnTo>
                        <a:pt x="70" y="393"/>
                      </a:lnTo>
                      <a:lnTo>
                        <a:pt x="60" y="401"/>
                      </a:lnTo>
                      <a:lnTo>
                        <a:pt x="69" y="410"/>
                      </a:lnTo>
                      <a:lnTo>
                        <a:pt x="69" y="410"/>
                      </a:lnTo>
                      <a:lnTo>
                        <a:pt x="102" y="447"/>
                      </a:lnTo>
                      <a:lnTo>
                        <a:pt x="135" y="483"/>
                      </a:lnTo>
                      <a:lnTo>
                        <a:pt x="168" y="517"/>
                      </a:lnTo>
                      <a:lnTo>
                        <a:pt x="201" y="552"/>
                      </a:lnTo>
                      <a:lnTo>
                        <a:pt x="201" y="552"/>
                      </a:lnTo>
                      <a:lnTo>
                        <a:pt x="204" y="555"/>
                      </a:lnTo>
                      <a:lnTo>
                        <a:pt x="206" y="558"/>
                      </a:lnTo>
                      <a:lnTo>
                        <a:pt x="207" y="564"/>
                      </a:lnTo>
                      <a:lnTo>
                        <a:pt x="207" y="569"/>
                      </a:lnTo>
                      <a:lnTo>
                        <a:pt x="206" y="574"/>
                      </a:lnTo>
                      <a:lnTo>
                        <a:pt x="206" y="574"/>
                      </a:lnTo>
                      <a:lnTo>
                        <a:pt x="202" y="580"/>
                      </a:lnTo>
                      <a:lnTo>
                        <a:pt x="197" y="586"/>
                      </a:lnTo>
                      <a:lnTo>
                        <a:pt x="191" y="589"/>
                      </a:lnTo>
                      <a:lnTo>
                        <a:pt x="183" y="591"/>
                      </a:lnTo>
                      <a:lnTo>
                        <a:pt x="183" y="591"/>
                      </a:lnTo>
                      <a:lnTo>
                        <a:pt x="179" y="590"/>
                      </a:lnTo>
                      <a:lnTo>
                        <a:pt x="176" y="589"/>
                      </a:lnTo>
                      <a:lnTo>
                        <a:pt x="172" y="587"/>
                      </a:lnTo>
                      <a:lnTo>
                        <a:pt x="169" y="584"/>
                      </a:lnTo>
                      <a:lnTo>
                        <a:pt x="169" y="584"/>
                      </a:lnTo>
                      <a:lnTo>
                        <a:pt x="133" y="546"/>
                      </a:lnTo>
                      <a:lnTo>
                        <a:pt x="97" y="509"/>
                      </a:lnTo>
                      <a:lnTo>
                        <a:pt x="62" y="471"/>
                      </a:lnTo>
                      <a:lnTo>
                        <a:pt x="27" y="432"/>
                      </a:lnTo>
                      <a:lnTo>
                        <a:pt x="24" y="429"/>
                      </a:lnTo>
                      <a:lnTo>
                        <a:pt x="19" y="428"/>
                      </a:lnTo>
                      <a:lnTo>
                        <a:pt x="19" y="428"/>
                      </a:lnTo>
                      <a:lnTo>
                        <a:pt x="13" y="427"/>
                      </a:lnTo>
                      <a:lnTo>
                        <a:pt x="8" y="422"/>
                      </a:lnTo>
                      <a:lnTo>
                        <a:pt x="4" y="416"/>
                      </a:lnTo>
                      <a:lnTo>
                        <a:pt x="1" y="410"/>
                      </a:lnTo>
                      <a:lnTo>
                        <a:pt x="1" y="410"/>
                      </a:lnTo>
                      <a:lnTo>
                        <a:pt x="0" y="402"/>
                      </a:lnTo>
                      <a:lnTo>
                        <a:pt x="2" y="395"/>
                      </a:lnTo>
                      <a:lnTo>
                        <a:pt x="5" y="388"/>
                      </a:lnTo>
                      <a:lnTo>
                        <a:pt x="10" y="383"/>
                      </a:lnTo>
                      <a:lnTo>
                        <a:pt x="10" y="383"/>
                      </a:lnTo>
                      <a:lnTo>
                        <a:pt x="25" y="372"/>
                      </a:lnTo>
                      <a:lnTo>
                        <a:pt x="40" y="359"/>
                      </a:lnTo>
                      <a:lnTo>
                        <a:pt x="53" y="346"/>
                      </a:lnTo>
                      <a:lnTo>
                        <a:pt x="67" y="333"/>
                      </a:lnTo>
                      <a:lnTo>
                        <a:pt x="91" y="305"/>
                      </a:lnTo>
                      <a:lnTo>
                        <a:pt x="114" y="276"/>
                      </a:lnTo>
                      <a:lnTo>
                        <a:pt x="114" y="276"/>
                      </a:lnTo>
                      <a:lnTo>
                        <a:pt x="132" y="254"/>
                      </a:lnTo>
                      <a:lnTo>
                        <a:pt x="149" y="232"/>
                      </a:lnTo>
                      <a:lnTo>
                        <a:pt x="168" y="212"/>
                      </a:lnTo>
                      <a:lnTo>
                        <a:pt x="188" y="193"/>
                      </a:lnTo>
                      <a:lnTo>
                        <a:pt x="188" y="193"/>
                      </a:lnTo>
                      <a:lnTo>
                        <a:pt x="221" y="164"/>
                      </a:lnTo>
                      <a:lnTo>
                        <a:pt x="254" y="136"/>
                      </a:lnTo>
                      <a:lnTo>
                        <a:pt x="254" y="136"/>
                      </a:lnTo>
                      <a:lnTo>
                        <a:pt x="287" y="107"/>
                      </a:lnTo>
                      <a:lnTo>
                        <a:pt x="320" y="78"/>
                      </a:lnTo>
                      <a:lnTo>
                        <a:pt x="352" y="49"/>
                      </a:lnTo>
                      <a:lnTo>
                        <a:pt x="384" y="17"/>
                      </a:lnTo>
                      <a:lnTo>
                        <a:pt x="384" y="17"/>
                      </a:lnTo>
                      <a:lnTo>
                        <a:pt x="387" y="13"/>
                      </a:lnTo>
                      <a:lnTo>
                        <a:pt x="391" y="11"/>
                      </a:lnTo>
                      <a:lnTo>
                        <a:pt x="394" y="10"/>
                      </a:lnTo>
                      <a:lnTo>
                        <a:pt x="398" y="9"/>
                      </a:lnTo>
                      <a:lnTo>
                        <a:pt x="398" y="9"/>
                      </a:lnTo>
                      <a:lnTo>
                        <a:pt x="401" y="10"/>
                      </a:lnTo>
                      <a:lnTo>
                        <a:pt x="407" y="11"/>
                      </a:lnTo>
                      <a:lnTo>
                        <a:pt x="412" y="7"/>
                      </a:lnTo>
                      <a:lnTo>
                        <a:pt x="412" y="7"/>
                      </a:lnTo>
                      <a:lnTo>
                        <a:pt x="416" y="4"/>
                      </a:lnTo>
                      <a:lnTo>
                        <a:pt x="420" y="2"/>
                      </a:lnTo>
                      <a:lnTo>
                        <a:pt x="424" y="1"/>
                      </a:lnTo>
                      <a:lnTo>
                        <a:pt x="429" y="0"/>
                      </a:lnTo>
                      <a:lnTo>
                        <a:pt x="429" y="0"/>
                      </a:lnTo>
                      <a:lnTo>
                        <a:pt x="433" y="1"/>
                      </a:lnTo>
                      <a:lnTo>
                        <a:pt x="436" y="2"/>
                      </a:lnTo>
                      <a:lnTo>
                        <a:pt x="441" y="3"/>
                      </a:lnTo>
                      <a:lnTo>
                        <a:pt x="444" y="6"/>
                      </a:lnTo>
                      <a:lnTo>
                        <a:pt x="444" y="6"/>
                      </a:lnTo>
                      <a:lnTo>
                        <a:pt x="489" y="42"/>
                      </a:lnTo>
                      <a:lnTo>
                        <a:pt x="534" y="82"/>
                      </a:lnTo>
                      <a:lnTo>
                        <a:pt x="577" y="121"/>
                      </a:lnTo>
                      <a:lnTo>
                        <a:pt x="620" y="161"/>
                      </a:lnTo>
                      <a:lnTo>
                        <a:pt x="663" y="202"/>
                      </a:lnTo>
                      <a:lnTo>
                        <a:pt x="704" y="245"/>
                      </a:lnTo>
                      <a:lnTo>
                        <a:pt x="786" y="327"/>
                      </a:lnTo>
                      <a:lnTo>
                        <a:pt x="786" y="327"/>
                      </a:lnTo>
                      <a:lnTo>
                        <a:pt x="852" y="395"/>
                      </a:lnTo>
                      <a:lnTo>
                        <a:pt x="918" y="461"/>
                      </a:lnTo>
                      <a:lnTo>
                        <a:pt x="918" y="461"/>
                      </a:lnTo>
                      <a:lnTo>
                        <a:pt x="976" y="520"/>
                      </a:lnTo>
                      <a:lnTo>
                        <a:pt x="1032" y="578"/>
                      </a:lnTo>
                      <a:lnTo>
                        <a:pt x="1088" y="637"/>
                      </a:lnTo>
                      <a:lnTo>
                        <a:pt x="1142" y="697"/>
                      </a:lnTo>
                      <a:lnTo>
                        <a:pt x="1196" y="757"/>
                      </a:lnTo>
                      <a:lnTo>
                        <a:pt x="1247" y="816"/>
                      </a:lnTo>
                      <a:lnTo>
                        <a:pt x="1349" y="933"/>
                      </a:lnTo>
                      <a:lnTo>
                        <a:pt x="1349" y="933"/>
                      </a:lnTo>
                      <a:lnTo>
                        <a:pt x="1352" y="940"/>
                      </a:lnTo>
                      <a:lnTo>
                        <a:pt x="1354" y="946"/>
                      </a:lnTo>
                      <a:lnTo>
                        <a:pt x="1354" y="951"/>
                      </a:lnTo>
                      <a:lnTo>
                        <a:pt x="1353" y="956"/>
                      </a:lnTo>
                      <a:lnTo>
                        <a:pt x="1353" y="956"/>
                      </a:lnTo>
                      <a:lnTo>
                        <a:pt x="1350" y="963"/>
                      </a:lnTo>
                      <a:lnTo>
                        <a:pt x="1345" y="968"/>
                      </a:lnTo>
                      <a:lnTo>
                        <a:pt x="1340" y="972"/>
                      </a:lnTo>
                      <a:lnTo>
                        <a:pt x="1334" y="974"/>
                      </a:lnTo>
                      <a:lnTo>
                        <a:pt x="1329" y="975"/>
                      </a:lnTo>
                      <a:lnTo>
                        <a:pt x="1327" y="978"/>
                      </a:lnTo>
                      <a:lnTo>
                        <a:pt x="1327" y="978"/>
                      </a:lnTo>
                      <a:lnTo>
                        <a:pt x="1324" y="981"/>
                      </a:lnTo>
                      <a:lnTo>
                        <a:pt x="1321" y="983"/>
                      </a:lnTo>
                      <a:lnTo>
                        <a:pt x="1318" y="984"/>
                      </a:lnTo>
                      <a:lnTo>
                        <a:pt x="1313" y="984"/>
                      </a:lnTo>
                      <a:lnTo>
                        <a:pt x="1313" y="984"/>
                      </a:lnTo>
                      <a:lnTo>
                        <a:pt x="1310" y="984"/>
                      </a:lnTo>
                      <a:lnTo>
                        <a:pt x="1310" y="984"/>
                      </a:lnTo>
                      <a:lnTo>
                        <a:pt x="1292" y="983"/>
                      </a:lnTo>
                      <a:lnTo>
                        <a:pt x="1272" y="982"/>
                      </a:lnTo>
                      <a:lnTo>
                        <a:pt x="1272" y="982"/>
                      </a:lnTo>
                      <a:lnTo>
                        <a:pt x="1255" y="983"/>
                      </a:lnTo>
                      <a:lnTo>
                        <a:pt x="1237" y="984"/>
                      </a:lnTo>
                      <a:lnTo>
                        <a:pt x="1203" y="987"/>
                      </a:lnTo>
                      <a:lnTo>
                        <a:pt x="1168" y="994"/>
                      </a:lnTo>
                      <a:lnTo>
                        <a:pt x="1134" y="999"/>
                      </a:lnTo>
                      <a:lnTo>
                        <a:pt x="1134" y="999"/>
                      </a:lnTo>
                      <a:lnTo>
                        <a:pt x="1106" y="1004"/>
                      </a:lnTo>
                      <a:lnTo>
                        <a:pt x="1077" y="1009"/>
                      </a:lnTo>
                      <a:lnTo>
                        <a:pt x="1048" y="1012"/>
                      </a:lnTo>
                      <a:lnTo>
                        <a:pt x="1019" y="1015"/>
                      </a:lnTo>
                      <a:lnTo>
                        <a:pt x="1007" y="1015"/>
                      </a:lnTo>
                      <a:lnTo>
                        <a:pt x="1007" y="1028"/>
                      </a:lnTo>
                      <a:lnTo>
                        <a:pt x="1007" y="1028"/>
                      </a:lnTo>
                      <a:lnTo>
                        <a:pt x="1008" y="1063"/>
                      </a:lnTo>
                      <a:lnTo>
                        <a:pt x="1008" y="1098"/>
                      </a:lnTo>
                      <a:lnTo>
                        <a:pt x="1006" y="1133"/>
                      </a:lnTo>
                      <a:lnTo>
                        <a:pt x="1002" y="1168"/>
                      </a:lnTo>
                      <a:lnTo>
                        <a:pt x="999" y="1203"/>
                      </a:lnTo>
                      <a:lnTo>
                        <a:pt x="994" y="1238"/>
                      </a:lnTo>
                      <a:lnTo>
                        <a:pt x="985" y="1308"/>
                      </a:lnTo>
                      <a:lnTo>
                        <a:pt x="985" y="1308"/>
                      </a:lnTo>
                      <a:lnTo>
                        <a:pt x="980" y="1344"/>
                      </a:lnTo>
                      <a:lnTo>
                        <a:pt x="980" y="1344"/>
                      </a:lnTo>
                      <a:lnTo>
                        <a:pt x="978" y="1351"/>
                      </a:lnTo>
                      <a:lnTo>
                        <a:pt x="975" y="1355"/>
                      </a:lnTo>
                      <a:lnTo>
                        <a:pt x="969" y="1358"/>
                      </a:lnTo>
                      <a:lnTo>
                        <a:pt x="963" y="1359"/>
                      </a:lnTo>
                      <a:lnTo>
                        <a:pt x="963" y="1359"/>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grpSp>
              <p:nvGrpSpPr>
                <p:cNvPr id="170" name="组合 169"/>
                <p:cNvGrpSpPr/>
                <p:nvPr/>
              </p:nvGrpSpPr>
              <p:grpSpPr>
                <a:xfrm>
                  <a:off x="9771" y="5269"/>
                  <a:ext cx="758" cy="742"/>
                  <a:chOff x="9486" y="7765"/>
                  <a:chExt cx="758" cy="742"/>
                </a:xfrm>
              </p:grpSpPr>
              <p:sp>
                <p:nvSpPr>
                  <p:cNvPr id="171" name="Freeform 928"/>
                  <p:cNvSpPr/>
                  <p:nvPr/>
                </p:nvSpPr>
                <p:spPr bwMode="auto">
                  <a:xfrm>
                    <a:off x="9494" y="7843"/>
                    <a:ext cx="29" cy="127"/>
                  </a:xfrm>
                  <a:custGeom>
                    <a:avLst/>
                    <a:gdLst/>
                    <a:ahLst/>
                    <a:cxnLst>
                      <a:cxn ang="0">
                        <a:pos x="33" y="4"/>
                      </a:cxn>
                      <a:cxn ang="0">
                        <a:pos x="33" y="4"/>
                      </a:cxn>
                      <a:cxn ang="0">
                        <a:pos x="32" y="15"/>
                      </a:cxn>
                      <a:cxn ang="0">
                        <a:pos x="28" y="26"/>
                      </a:cxn>
                      <a:cxn ang="0">
                        <a:pos x="26" y="36"/>
                      </a:cxn>
                      <a:cxn ang="0">
                        <a:pos x="23" y="48"/>
                      </a:cxn>
                      <a:cxn ang="0">
                        <a:pos x="23" y="48"/>
                      </a:cxn>
                      <a:cxn ang="0">
                        <a:pos x="16" y="94"/>
                      </a:cxn>
                      <a:cxn ang="0">
                        <a:pos x="16" y="94"/>
                      </a:cxn>
                      <a:cxn ang="0">
                        <a:pos x="11" y="117"/>
                      </a:cxn>
                      <a:cxn ang="0">
                        <a:pos x="6" y="139"/>
                      </a:cxn>
                      <a:cxn ang="0">
                        <a:pos x="2" y="161"/>
                      </a:cxn>
                      <a:cxn ang="0">
                        <a:pos x="0" y="173"/>
                      </a:cxn>
                      <a:cxn ang="0">
                        <a:pos x="0" y="184"/>
                      </a:cxn>
                      <a:cxn ang="0">
                        <a:pos x="0" y="184"/>
                      </a:cxn>
                      <a:cxn ang="0">
                        <a:pos x="0" y="186"/>
                      </a:cxn>
                      <a:cxn ang="0">
                        <a:pos x="1" y="188"/>
                      </a:cxn>
                      <a:cxn ang="0">
                        <a:pos x="2" y="189"/>
                      </a:cxn>
                      <a:cxn ang="0">
                        <a:pos x="4" y="189"/>
                      </a:cxn>
                      <a:cxn ang="0">
                        <a:pos x="6" y="189"/>
                      </a:cxn>
                      <a:cxn ang="0">
                        <a:pos x="7" y="188"/>
                      </a:cxn>
                      <a:cxn ang="0">
                        <a:pos x="8" y="186"/>
                      </a:cxn>
                      <a:cxn ang="0">
                        <a:pos x="9" y="184"/>
                      </a:cxn>
                      <a:cxn ang="0">
                        <a:pos x="9" y="184"/>
                      </a:cxn>
                      <a:cxn ang="0">
                        <a:pos x="10" y="172"/>
                      </a:cxn>
                      <a:cxn ang="0">
                        <a:pos x="11" y="158"/>
                      </a:cxn>
                      <a:cxn ang="0">
                        <a:pos x="16" y="132"/>
                      </a:cxn>
                      <a:cxn ang="0">
                        <a:pos x="22" y="107"/>
                      </a:cxn>
                      <a:cxn ang="0">
                        <a:pos x="27" y="82"/>
                      </a:cxn>
                      <a:cxn ang="0">
                        <a:pos x="27" y="82"/>
                      </a:cxn>
                      <a:cxn ang="0">
                        <a:pos x="32" y="58"/>
                      </a:cxn>
                      <a:cxn ang="0">
                        <a:pos x="36" y="35"/>
                      </a:cxn>
                      <a:cxn ang="0">
                        <a:pos x="36" y="35"/>
                      </a:cxn>
                      <a:cxn ang="0">
                        <a:pos x="40" y="20"/>
                      </a:cxn>
                      <a:cxn ang="0">
                        <a:pos x="41" y="12"/>
                      </a:cxn>
                      <a:cxn ang="0">
                        <a:pos x="42" y="4"/>
                      </a:cxn>
                      <a:cxn ang="0">
                        <a:pos x="42" y="4"/>
                      </a:cxn>
                      <a:cxn ang="0">
                        <a:pos x="42" y="2"/>
                      </a:cxn>
                      <a:cxn ang="0">
                        <a:pos x="41" y="1"/>
                      </a:cxn>
                      <a:cxn ang="0">
                        <a:pos x="39" y="0"/>
                      </a:cxn>
                      <a:cxn ang="0">
                        <a:pos x="37" y="0"/>
                      </a:cxn>
                      <a:cxn ang="0">
                        <a:pos x="36" y="0"/>
                      </a:cxn>
                      <a:cxn ang="0">
                        <a:pos x="34" y="1"/>
                      </a:cxn>
                      <a:cxn ang="0">
                        <a:pos x="33" y="2"/>
                      </a:cxn>
                      <a:cxn ang="0">
                        <a:pos x="33" y="4"/>
                      </a:cxn>
                      <a:cxn ang="0">
                        <a:pos x="33" y="4"/>
                      </a:cxn>
                    </a:cxnLst>
                    <a:rect l="0" t="0" r="r" b="b"/>
                    <a:pathLst>
                      <a:path w="42" h="189">
                        <a:moveTo>
                          <a:pt x="33" y="4"/>
                        </a:moveTo>
                        <a:lnTo>
                          <a:pt x="33" y="4"/>
                        </a:lnTo>
                        <a:lnTo>
                          <a:pt x="32" y="15"/>
                        </a:lnTo>
                        <a:lnTo>
                          <a:pt x="28" y="26"/>
                        </a:lnTo>
                        <a:lnTo>
                          <a:pt x="26" y="36"/>
                        </a:lnTo>
                        <a:lnTo>
                          <a:pt x="23" y="48"/>
                        </a:lnTo>
                        <a:lnTo>
                          <a:pt x="23" y="48"/>
                        </a:lnTo>
                        <a:lnTo>
                          <a:pt x="16" y="94"/>
                        </a:lnTo>
                        <a:lnTo>
                          <a:pt x="16" y="94"/>
                        </a:lnTo>
                        <a:lnTo>
                          <a:pt x="11" y="117"/>
                        </a:lnTo>
                        <a:lnTo>
                          <a:pt x="6" y="139"/>
                        </a:lnTo>
                        <a:lnTo>
                          <a:pt x="2" y="161"/>
                        </a:lnTo>
                        <a:lnTo>
                          <a:pt x="0" y="173"/>
                        </a:lnTo>
                        <a:lnTo>
                          <a:pt x="0" y="184"/>
                        </a:lnTo>
                        <a:lnTo>
                          <a:pt x="0" y="184"/>
                        </a:lnTo>
                        <a:lnTo>
                          <a:pt x="0" y="186"/>
                        </a:lnTo>
                        <a:lnTo>
                          <a:pt x="1" y="188"/>
                        </a:lnTo>
                        <a:lnTo>
                          <a:pt x="2" y="189"/>
                        </a:lnTo>
                        <a:lnTo>
                          <a:pt x="4" y="189"/>
                        </a:lnTo>
                        <a:lnTo>
                          <a:pt x="6" y="189"/>
                        </a:lnTo>
                        <a:lnTo>
                          <a:pt x="7" y="188"/>
                        </a:lnTo>
                        <a:lnTo>
                          <a:pt x="8" y="186"/>
                        </a:lnTo>
                        <a:lnTo>
                          <a:pt x="9" y="184"/>
                        </a:lnTo>
                        <a:lnTo>
                          <a:pt x="9" y="184"/>
                        </a:lnTo>
                        <a:lnTo>
                          <a:pt x="10" y="172"/>
                        </a:lnTo>
                        <a:lnTo>
                          <a:pt x="11" y="158"/>
                        </a:lnTo>
                        <a:lnTo>
                          <a:pt x="16" y="132"/>
                        </a:lnTo>
                        <a:lnTo>
                          <a:pt x="22" y="107"/>
                        </a:lnTo>
                        <a:lnTo>
                          <a:pt x="27" y="82"/>
                        </a:lnTo>
                        <a:lnTo>
                          <a:pt x="27" y="82"/>
                        </a:lnTo>
                        <a:lnTo>
                          <a:pt x="32" y="58"/>
                        </a:lnTo>
                        <a:lnTo>
                          <a:pt x="36" y="35"/>
                        </a:lnTo>
                        <a:lnTo>
                          <a:pt x="36" y="35"/>
                        </a:lnTo>
                        <a:lnTo>
                          <a:pt x="40" y="20"/>
                        </a:lnTo>
                        <a:lnTo>
                          <a:pt x="41" y="12"/>
                        </a:lnTo>
                        <a:lnTo>
                          <a:pt x="42" y="4"/>
                        </a:lnTo>
                        <a:lnTo>
                          <a:pt x="42" y="4"/>
                        </a:lnTo>
                        <a:lnTo>
                          <a:pt x="42" y="2"/>
                        </a:lnTo>
                        <a:lnTo>
                          <a:pt x="41" y="1"/>
                        </a:lnTo>
                        <a:lnTo>
                          <a:pt x="39" y="0"/>
                        </a:lnTo>
                        <a:lnTo>
                          <a:pt x="37" y="0"/>
                        </a:lnTo>
                        <a:lnTo>
                          <a:pt x="36" y="0"/>
                        </a:lnTo>
                        <a:lnTo>
                          <a:pt x="34" y="1"/>
                        </a:lnTo>
                        <a:lnTo>
                          <a:pt x="33" y="2"/>
                        </a:lnTo>
                        <a:lnTo>
                          <a:pt x="33" y="4"/>
                        </a:lnTo>
                        <a:lnTo>
                          <a:pt x="33"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72" name="Freeform 929"/>
                  <p:cNvSpPr/>
                  <p:nvPr/>
                </p:nvSpPr>
                <p:spPr bwMode="auto">
                  <a:xfrm>
                    <a:off x="9543" y="7785"/>
                    <a:ext cx="57" cy="219"/>
                  </a:xfrm>
                  <a:custGeom>
                    <a:avLst/>
                    <a:gdLst/>
                    <a:ahLst/>
                    <a:cxnLst>
                      <a:cxn ang="0">
                        <a:pos x="77" y="2"/>
                      </a:cxn>
                      <a:cxn ang="0">
                        <a:pos x="77" y="2"/>
                      </a:cxn>
                      <a:cxn ang="0">
                        <a:pos x="71" y="14"/>
                      </a:cxn>
                      <a:cxn ang="0">
                        <a:pos x="66" y="25"/>
                      </a:cxn>
                      <a:cxn ang="0">
                        <a:pos x="63" y="37"/>
                      </a:cxn>
                      <a:cxn ang="0">
                        <a:pos x="60" y="49"/>
                      </a:cxn>
                      <a:cxn ang="0">
                        <a:pos x="55" y="74"/>
                      </a:cxn>
                      <a:cxn ang="0">
                        <a:pos x="50" y="98"/>
                      </a:cxn>
                      <a:cxn ang="0">
                        <a:pos x="50" y="98"/>
                      </a:cxn>
                      <a:cxn ang="0">
                        <a:pos x="43" y="126"/>
                      </a:cxn>
                      <a:cxn ang="0">
                        <a:pos x="35" y="154"/>
                      </a:cxn>
                      <a:cxn ang="0">
                        <a:pos x="27" y="182"/>
                      </a:cxn>
                      <a:cxn ang="0">
                        <a:pos x="19" y="210"/>
                      </a:cxn>
                      <a:cxn ang="0">
                        <a:pos x="19" y="210"/>
                      </a:cxn>
                      <a:cxn ang="0">
                        <a:pos x="13" y="233"/>
                      </a:cxn>
                      <a:cxn ang="0">
                        <a:pos x="9" y="253"/>
                      </a:cxn>
                      <a:cxn ang="0">
                        <a:pos x="4" y="274"/>
                      </a:cxn>
                      <a:cxn ang="0">
                        <a:pos x="1" y="296"/>
                      </a:cxn>
                      <a:cxn ang="0">
                        <a:pos x="0" y="305"/>
                      </a:cxn>
                      <a:cxn ang="0">
                        <a:pos x="0" y="312"/>
                      </a:cxn>
                      <a:cxn ang="0">
                        <a:pos x="1" y="319"/>
                      </a:cxn>
                      <a:cxn ang="0">
                        <a:pos x="3" y="325"/>
                      </a:cxn>
                      <a:cxn ang="0">
                        <a:pos x="5" y="326"/>
                      </a:cxn>
                      <a:cxn ang="0">
                        <a:pos x="6" y="327"/>
                      </a:cxn>
                      <a:cxn ang="0">
                        <a:pos x="9" y="328"/>
                      </a:cxn>
                      <a:cxn ang="0">
                        <a:pos x="11" y="327"/>
                      </a:cxn>
                      <a:cxn ang="0">
                        <a:pos x="11" y="327"/>
                      </a:cxn>
                      <a:cxn ang="0">
                        <a:pos x="13" y="326"/>
                      </a:cxn>
                      <a:cxn ang="0">
                        <a:pos x="14" y="325"/>
                      </a:cxn>
                      <a:cxn ang="0">
                        <a:pos x="14" y="324"/>
                      </a:cxn>
                      <a:cxn ang="0">
                        <a:pos x="14" y="322"/>
                      </a:cxn>
                      <a:cxn ang="0">
                        <a:pos x="13" y="319"/>
                      </a:cxn>
                      <a:cxn ang="0">
                        <a:pos x="12" y="318"/>
                      </a:cxn>
                      <a:cxn ang="0">
                        <a:pos x="11" y="317"/>
                      </a:cxn>
                      <a:cxn ang="0">
                        <a:pos x="9" y="317"/>
                      </a:cxn>
                      <a:cxn ang="0">
                        <a:pos x="9" y="317"/>
                      </a:cxn>
                      <a:cxn ang="0">
                        <a:pos x="16" y="265"/>
                      </a:cxn>
                      <a:cxn ang="0">
                        <a:pos x="16" y="265"/>
                      </a:cxn>
                      <a:cxn ang="0">
                        <a:pos x="26" y="221"/>
                      </a:cxn>
                      <a:cxn ang="0">
                        <a:pos x="30" y="199"/>
                      </a:cxn>
                      <a:cxn ang="0">
                        <a:pos x="36" y="178"/>
                      </a:cxn>
                      <a:cxn ang="0">
                        <a:pos x="36" y="178"/>
                      </a:cxn>
                      <a:cxn ang="0">
                        <a:pos x="49" y="136"/>
                      </a:cxn>
                      <a:cxn ang="0">
                        <a:pos x="56" y="114"/>
                      </a:cxn>
                      <a:cxn ang="0">
                        <a:pos x="61" y="92"/>
                      </a:cxn>
                      <a:cxn ang="0">
                        <a:pos x="61" y="92"/>
                      </a:cxn>
                      <a:cxn ang="0">
                        <a:pos x="70" y="49"/>
                      </a:cxn>
                      <a:cxn ang="0">
                        <a:pos x="72" y="39"/>
                      </a:cxn>
                      <a:cxn ang="0">
                        <a:pos x="75" y="27"/>
                      </a:cxn>
                      <a:cxn ang="0">
                        <a:pos x="79" y="17"/>
                      </a:cxn>
                      <a:cxn ang="0">
                        <a:pos x="86" y="8"/>
                      </a:cxn>
                      <a:cxn ang="0">
                        <a:pos x="86" y="8"/>
                      </a:cxn>
                      <a:cxn ang="0">
                        <a:pos x="86" y="5"/>
                      </a:cxn>
                      <a:cxn ang="0">
                        <a:pos x="86" y="3"/>
                      </a:cxn>
                      <a:cxn ang="0">
                        <a:pos x="84" y="2"/>
                      </a:cxn>
                      <a:cxn ang="0">
                        <a:pos x="83" y="1"/>
                      </a:cxn>
                      <a:cxn ang="0">
                        <a:pos x="81" y="0"/>
                      </a:cxn>
                      <a:cxn ang="0">
                        <a:pos x="80" y="0"/>
                      </a:cxn>
                      <a:cxn ang="0">
                        <a:pos x="78" y="1"/>
                      </a:cxn>
                      <a:cxn ang="0">
                        <a:pos x="77" y="2"/>
                      </a:cxn>
                      <a:cxn ang="0">
                        <a:pos x="77" y="2"/>
                      </a:cxn>
                    </a:cxnLst>
                    <a:rect l="0" t="0" r="r" b="b"/>
                    <a:pathLst>
                      <a:path w="86" h="328">
                        <a:moveTo>
                          <a:pt x="77" y="2"/>
                        </a:moveTo>
                        <a:lnTo>
                          <a:pt x="77" y="2"/>
                        </a:lnTo>
                        <a:lnTo>
                          <a:pt x="71" y="14"/>
                        </a:lnTo>
                        <a:lnTo>
                          <a:pt x="66" y="25"/>
                        </a:lnTo>
                        <a:lnTo>
                          <a:pt x="63" y="37"/>
                        </a:lnTo>
                        <a:lnTo>
                          <a:pt x="60" y="49"/>
                        </a:lnTo>
                        <a:lnTo>
                          <a:pt x="55" y="74"/>
                        </a:lnTo>
                        <a:lnTo>
                          <a:pt x="50" y="98"/>
                        </a:lnTo>
                        <a:lnTo>
                          <a:pt x="50" y="98"/>
                        </a:lnTo>
                        <a:lnTo>
                          <a:pt x="43" y="126"/>
                        </a:lnTo>
                        <a:lnTo>
                          <a:pt x="35" y="154"/>
                        </a:lnTo>
                        <a:lnTo>
                          <a:pt x="27" y="182"/>
                        </a:lnTo>
                        <a:lnTo>
                          <a:pt x="19" y="210"/>
                        </a:lnTo>
                        <a:lnTo>
                          <a:pt x="19" y="210"/>
                        </a:lnTo>
                        <a:lnTo>
                          <a:pt x="13" y="233"/>
                        </a:lnTo>
                        <a:lnTo>
                          <a:pt x="9" y="253"/>
                        </a:lnTo>
                        <a:lnTo>
                          <a:pt x="4" y="274"/>
                        </a:lnTo>
                        <a:lnTo>
                          <a:pt x="1" y="296"/>
                        </a:lnTo>
                        <a:lnTo>
                          <a:pt x="0" y="305"/>
                        </a:lnTo>
                        <a:lnTo>
                          <a:pt x="0" y="312"/>
                        </a:lnTo>
                        <a:lnTo>
                          <a:pt x="1" y="319"/>
                        </a:lnTo>
                        <a:lnTo>
                          <a:pt x="3" y="325"/>
                        </a:lnTo>
                        <a:lnTo>
                          <a:pt x="5" y="326"/>
                        </a:lnTo>
                        <a:lnTo>
                          <a:pt x="6" y="327"/>
                        </a:lnTo>
                        <a:lnTo>
                          <a:pt x="9" y="328"/>
                        </a:lnTo>
                        <a:lnTo>
                          <a:pt x="11" y="327"/>
                        </a:lnTo>
                        <a:lnTo>
                          <a:pt x="11" y="327"/>
                        </a:lnTo>
                        <a:lnTo>
                          <a:pt x="13" y="326"/>
                        </a:lnTo>
                        <a:lnTo>
                          <a:pt x="14" y="325"/>
                        </a:lnTo>
                        <a:lnTo>
                          <a:pt x="14" y="324"/>
                        </a:lnTo>
                        <a:lnTo>
                          <a:pt x="14" y="322"/>
                        </a:lnTo>
                        <a:lnTo>
                          <a:pt x="13" y="319"/>
                        </a:lnTo>
                        <a:lnTo>
                          <a:pt x="12" y="318"/>
                        </a:lnTo>
                        <a:lnTo>
                          <a:pt x="11" y="317"/>
                        </a:lnTo>
                        <a:lnTo>
                          <a:pt x="9" y="317"/>
                        </a:lnTo>
                        <a:lnTo>
                          <a:pt x="9" y="317"/>
                        </a:lnTo>
                        <a:lnTo>
                          <a:pt x="16" y="265"/>
                        </a:lnTo>
                        <a:lnTo>
                          <a:pt x="16" y="265"/>
                        </a:lnTo>
                        <a:lnTo>
                          <a:pt x="26" y="221"/>
                        </a:lnTo>
                        <a:lnTo>
                          <a:pt x="30" y="199"/>
                        </a:lnTo>
                        <a:lnTo>
                          <a:pt x="36" y="178"/>
                        </a:lnTo>
                        <a:lnTo>
                          <a:pt x="36" y="178"/>
                        </a:lnTo>
                        <a:lnTo>
                          <a:pt x="49" y="136"/>
                        </a:lnTo>
                        <a:lnTo>
                          <a:pt x="56" y="114"/>
                        </a:lnTo>
                        <a:lnTo>
                          <a:pt x="61" y="92"/>
                        </a:lnTo>
                        <a:lnTo>
                          <a:pt x="61" y="92"/>
                        </a:lnTo>
                        <a:lnTo>
                          <a:pt x="70" y="49"/>
                        </a:lnTo>
                        <a:lnTo>
                          <a:pt x="72" y="39"/>
                        </a:lnTo>
                        <a:lnTo>
                          <a:pt x="75" y="27"/>
                        </a:lnTo>
                        <a:lnTo>
                          <a:pt x="79" y="17"/>
                        </a:lnTo>
                        <a:lnTo>
                          <a:pt x="86" y="8"/>
                        </a:lnTo>
                        <a:lnTo>
                          <a:pt x="86" y="8"/>
                        </a:lnTo>
                        <a:lnTo>
                          <a:pt x="86" y="5"/>
                        </a:lnTo>
                        <a:lnTo>
                          <a:pt x="86" y="3"/>
                        </a:lnTo>
                        <a:lnTo>
                          <a:pt x="84" y="2"/>
                        </a:lnTo>
                        <a:lnTo>
                          <a:pt x="83" y="1"/>
                        </a:lnTo>
                        <a:lnTo>
                          <a:pt x="81" y="0"/>
                        </a:lnTo>
                        <a:lnTo>
                          <a:pt x="80" y="0"/>
                        </a:lnTo>
                        <a:lnTo>
                          <a:pt x="78" y="1"/>
                        </a:lnTo>
                        <a:lnTo>
                          <a:pt x="77" y="2"/>
                        </a:lnTo>
                        <a:lnTo>
                          <a:pt x="77"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73" name="Freeform 933"/>
                  <p:cNvSpPr/>
                  <p:nvPr/>
                </p:nvSpPr>
                <p:spPr bwMode="auto">
                  <a:xfrm>
                    <a:off x="9727" y="7765"/>
                    <a:ext cx="63" cy="240"/>
                  </a:xfrm>
                  <a:custGeom>
                    <a:avLst/>
                    <a:gdLst/>
                    <a:ahLst/>
                    <a:cxnLst>
                      <a:cxn ang="0">
                        <a:pos x="86" y="6"/>
                      </a:cxn>
                      <a:cxn ang="0">
                        <a:pos x="86" y="6"/>
                      </a:cxn>
                      <a:cxn ang="0">
                        <a:pos x="84" y="16"/>
                      </a:cxn>
                      <a:cxn ang="0">
                        <a:pos x="81" y="26"/>
                      </a:cxn>
                      <a:cxn ang="0">
                        <a:pos x="78" y="36"/>
                      </a:cxn>
                      <a:cxn ang="0">
                        <a:pos x="75" y="46"/>
                      </a:cxn>
                      <a:cxn ang="0">
                        <a:pos x="75" y="46"/>
                      </a:cxn>
                      <a:cxn ang="0">
                        <a:pos x="67" y="86"/>
                      </a:cxn>
                      <a:cxn ang="0">
                        <a:pos x="67" y="86"/>
                      </a:cxn>
                      <a:cxn ang="0">
                        <a:pos x="61" y="108"/>
                      </a:cxn>
                      <a:cxn ang="0">
                        <a:pos x="56" y="130"/>
                      </a:cxn>
                      <a:cxn ang="0">
                        <a:pos x="44" y="172"/>
                      </a:cxn>
                      <a:cxn ang="0">
                        <a:pos x="44" y="172"/>
                      </a:cxn>
                      <a:cxn ang="0">
                        <a:pos x="31" y="216"/>
                      </a:cxn>
                      <a:cxn ang="0">
                        <a:pos x="19" y="261"/>
                      </a:cxn>
                      <a:cxn ang="0">
                        <a:pos x="13" y="283"/>
                      </a:cxn>
                      <a:cxn ang="0">
                        <a:pos x="8" y="306"/>
                      </a:cxn>
                      <a:cxn ang="0">
                        <a:pos x="4" y="329"/>
                      </a:cxn>
                      <a:cxn ang="0">
                        <a:pos x="0" y="352"/>
                      </a:cxn>
                      <a:cxn ang="0">
                        <a:pos x="0" y="352"/>
                      </a:cxn>
                      <a:cxn ang="0">
                        <a:pos x="0" y="354"/>
                      </a:cxn>
                      <a:cxn ang="0">
                        <a:pos x="1" y="355"/>
                      </a:cxn>
                      <a:cxn ang="0">
                        <a:pos x="4" y="356"/>
                      </a:cxn>
                      <a:cxn ang="0">
                        <a:pos x="5" y="356"/>
                      </a:cxn>
                      <a:cxn ang="0">
                        <a:pos x="9" y="355"/>
                      </a:cxn>
                      <a:cxn ang="0">
                        <a:pos x="10" y="354"/>
                      </a:cxn>
                      <a:cxn ang="0">
                        <a:pos x="10" y="352"/>
                      </a:cxn>
                      <a:cxn ang="0">
                        <a:pos x="10" y="352"/>
                      </a:cxn>
                      <a:cxn ang="0">
                        <a:pos x="13" y="328"/>
                      </a:cxn>
                      <a:cxn ang="0">
                        <a:pos x="17" y="304"/>
                      </a:cxn>
                      <a:cxn ang="0">
                        <a:pos x="23" y="281"/>
                      </a:cxn>
                      <a:cxn ang="0">
                        <a:pos x="29" y="258"/>
                      </a:cxn>
                      <a:cxn ang="0">
                        <a:pos x="43" y="212"/>
                      </a:cxn>
                      <a:cxn ang="0">
                        <a:pos x="55" y="167"/>
                      </a:cxn>
                      <a:cxn ang="0">
                        <a:pos x="55" y="167"/>
                      </a:cxn>
                      <a:cxn ang="0">
                        <a:pos x="67" y="124"/>
                      </a:cxn>
                      <a:cxn ang="0">
                        <a:pos x="73" y="103"/>
                      </a:cxn>
                      <a:cxn ang="0">
                        <a:pos x="78" y="81"/>
                      </a:cxn>
                      <a:cxn ang="0">
                        <a:pos x="78" y="81"/>
                      </a:cxn>
                      <a:cxn ang="0">
                        <a:pos x="82" y="62"/>
                      </a:cxn>
                      <a:cxn ang="0">
                        <a:pos x="87" y="44"/>
                      </a:cxn>
                      <a:cxn ang="0">
                        <a:pos x="92" y="24"/>
                      </a:cxn>
                      <a:cxn ang="0">
                        <a:pos x="94" y="15"/>
                      </a:cxn>
                      <a:cxn ang="0">
                        <a:pos x="95" y="6"/>
                      </a:cxn>
                      <a:cxn ang="0">
                        <a:pos x="95" y="6"/>
                      </a:cxn>
                      <a:cxn ang="0">
                        <a:pos x="95" y="3"/>
                      </a:cxn>
                      <a:cxn ang="0">
                        <a:pos x="94" y="1"/>
                      </a:cxn>
                      <a:cxn ang="0">
                        <a:pos x="92" y="1"/>
                      </a:cxn>
                      <a:cxn ang="0">
                        <a:pos x="91" y="0"/>
                      </a:cxn>
                      <a:cxn ang="0">
                        <a:pos x="89" y="1"/>
                      </a:cxn>
                      <a:cxn ang="0">
                        <a:pos x="87" y="1"/>
                      </a:cxn>
                      <a:cxn ang="0">
                        <a:pos x="86" y="3"/>
                      </a:cxn>
                      <a:cxn ang="0">
                        <a:pos x="86" y="6"/>
                      </a:cxn>
                      <a:cxn ang="0">
                        <a:pos x="86" y="6"/>
                      </a:cxn>
                    </a:cxnLst>
                    <a:rect l="0" t="0" r="r" b="b"/>
                    <a:pathLst>
                      <a:path w="95" h="356">
                        <a:moveTo>
                          <a:pt x="86" y="6"/>
                        </a:moveTo>
                        <a:lnTo>
                          <a:pt x="86" y="6"/>
                        </a:lnTo>
                        <a:lnTo>
                          <a:pt x="84" y="16"/>
                        </a:lnTo>
                        <a:lnTo>
                          <a:pt x="81" y="26"/>
                        </a:lnTo>
                        <a:lnTo>
                          <a:pt x="78" y="36"/>
                        </a:lnTo>
                        <a:lnTo>
                          <a:pt x="75" y="46"/>
                        </a:lnTo>
                        <a:lnTo>
                          <a:pt x="75" y="46"/>
                        </a:lnTo>
                        <a:lnTo>
                          <a:pt x="67" y="86"/>
                        </a:lnTo>
                        <a:lnTo>
                          <a:pt x="67" y="86"/>
                        </a:lnTo>
                        <a:lnTo>
                          <a:pt x="61" y="108"/>
                        </a:lnTo>
                        <a:lnTo>
                          <a:pt x="56" y="130"/>
                        </a:lnTo>
                        <a:lnTo>
                          <a:pt x="44" y="172"/>
                        </a:lnTo>
                        <a:lnTo>
                          <a:pt x="44" y="172"/>
                        </a:lnTo>
                        <a:lnTo>
                          <a:pt x="31" y="216"/>
                        </a:lnTo>
                        <a:lnTo>
                          <a:pt x="19" y="261"/>
                        </a:lnTo>
                        <a:lnTo>
                          <a:pt x="13" y="283"/>
                        </a:lnTo>
                        <a:lnTo>
                          <a:pt x="8" y="306"/>
                        </a:lnTo>
                        <a:lnTo>
                          <a:pt x="4" y="329"/>
                        </a:lnTo>
                        <a:lnTo>
                          <a:pt x="0" y="352"/>
                        </a:lnTo>
                        <a:lnTo>
                          <a:pt x="0" y="352"/>
                        </a:lnTo>
                        <a:lnTo>
                          <a:pt x="0" y="354"/>
                        </a:lnTo>
                        <a:lnTo>
                          <a:pt x="1" y="355"/>
                        </a:lnTo>
                        <a:lnTo>
                          <a:pt x="4" y="356"/>
                        </a:lnTo>
                        <a:lnTo>
                          <a:pt x="5" y="356"/>
                        </a:lnTo>
                        <a:lnTo>
                          <a:pt x="9" y="355"/>
                        </a:lnTo>
                        <a:lnTo>
                          <a:pt x="10" y="354"/>
                        </a:lnTo>
                        <a:lnTo>
                          <a:pt x="10" y="352"/>
                        </a:lnTo>
                        <a:lnTo>
                          <a:pt x="10" y="352"/>
                        </a:lnTo>
                        <a:lnTo>
                          <a:pt x="13" y="328"/>
                        </a:lnTo>
                        <a:lnTo>
                          <a:pt x="17" y="304"/>
                        </a:lnTo>
                        <a:lnTo>
                          <a:pt x="23" y="281"/>
                        </a:lnTo>
                        <a:lnTo>
                          <a:pt x="29" y="258"/>
                        </a:lnTo>
                        <a:lnTo>
                          <a:pt x="43" y="212"/>
                        </a:lnTo>
                        <a:lnTo>
                          <a:pt x="55" y="167"/>
                        </a:lnTo>
                        <a:lnTo>
                          <a:pt x="55" y="167"/>
                        </a:lnTo>
                        <a:lnTo>
                          <a:pt x="67" y="124"/>
                        </a:lnTo>
                        <a:lnTo>
                          <a:pt x="73" y="103"/>
                        </a:lnTo>
                        <a:lnTo>
                          <a:pt x="78" y="81"/>
                        </a:lnTo>
                        <a:lnTo>
                          <a:pt x="78" y="81"/>
                        </a:lnTo>
                        <a:lnTo>
                          <a:pt x="82" y="62"/>
                        </a:lnTo>
                        <a:lnTo>
                          <a:pt x="87" y="44"/>
                        </a:lnTo>
                        <a:lnTo>
                          <a:pt x="92" y="24"/>
                        </a:lnTo>
                        <a:lnTo>
                          <a:pt x="94" y="15"/>
                        </a:lnTo>
                        <a:lnTo>
                          <a:pt x="95" y="6"/>
                        </a:lnTo>
                        <a:lnTo>
                          <a:pt x="95" y="6"/>
                        </a:lnTo>
                        <a:lnTo>
                          <a:pt x="95" y="3"/>
                        </a:lnTo>
                        <a:lnTo>
                          <a:pt x="94" y="1"/>
                        </a:lnTo>
                        <a:lnTo>
                          <a:pt x="92" y="1"/>
                        </a:lnTo>
                        <a:lnTo>
                          <a:pt x="91" y="0"/>
                        </a:lnTo>
                        <a:lnTo>
                          <a:pt x="89" y="1"/>
                        </a:lnTo>
                        <a:lnTo>
                          <a:pt x="87" y="1"/>
                        </a:lnTo>
                        <a:lnTo>
                          <a:pt x="86" y="3"/>
                        </a:lnTo>
                        <a:lnTo>
                          <a:pt x="86" y="6"/>
                        </a:lnTo>
                        <a:lnTo>
                          <a:pt x="86" y="6"/>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74" name="Freeform 934"/>
                  <p:cNvSpPr/>
                  <p:nvPr/>
                </p:nvSpPr>
                <p:spPr bwMode="auto">
                  <a:xfrm>
                    <a:off x="9768" y="7787"/>
                    <a:ext cx="72" cy="227"/>
                  </a:xfrm>
                  <a:custGeom>
                    <a:avLst/>
                    <a:gdLst/>
                    <a:ahLst/>
                    <a:cxnLst>
                      <a:cxn ang="0">
                        <a:pos x="95" y="6"/>
                      </a:cxn>
                      <a:cxn ang="0">
                        <a:pos x="95" y="6"/>
                      </a:cxn>
                      <a:cxn ang="0">
                        <a:pos x="94" y="16"/>
                      </a:cxn>
                      <a:cxn ang="0">
                        <a:pos x="93" y="27"/>
                      </a:cxn>
                      <a:cxn ang="0">
                        <a:pos x="88" y="50"/>
                      </a:cxn>
                      <a:cxn ang="0">
                        <a:pos x="82" y="73"/>
                      </a:cxn>
                      <a:cxn ang="0">
                        <a:pos x="77" y="94"/>
                      </a:cxn>
                      <a:cxn ang="0">
                        <a:pos x="77" y="94"/>
                      </a:cxn>
                      <a:cxn ang="0">
                        <a:pos x="72" y="118"/>
                      </a:cxn>
                      <a:cxn ang="0">
                        <a:pos x="64" y="141"/>
                      </a:cxn>
                      <a:cxn ang="0">
                        <a:pos x="57" y="165"/>
                      </a:cxn>
                      <a:cxn ang="0">
                        <a:pos x="50" y="188"/>
                      </a:cxn>
                      <a:cxn ang="0">
                        <a:pos x="50" y="188"/>
                      </a:cxn>
                      <a:cxn ang="0">
                        <a:pos x="39" y="231"/>
                      </a:cxn>
                      <a:cxn ang="0">
                        <a:pos x="32" y="251"/>
                      </a:cxn>
                      <a:cxn ang="0">
                        <a:pos x="26" y="272"/>
                      </a:cxn>
                      <a:cxn ang="0">
                        <a:pos x="26" y="272"/>
                      </a:cxn>
                      <a:cxn ang="0">
                        <a:pos x="20" y="287"/>
                      </a:cxn>
                      <a:cxn ang="0">
                        <a:pos x="13" y="301"/>
                      </a:cxn>
                      <a:cxn ang="0">
                        <a:pos x="7" y="314"/>
                      </a:cxn>
                      <a:cxn ang="0">
                        <a:pos x="1" y="330"/>
                      </a:cxn>
                      <a:cxn ang="0">
                        <a:pos x="1" y="330"/>
                      </a:cxn>
                      <a:cxn ang="0">
                        <a:pos x="0" y="331"/>
                      </a:cxn>
                      <a:cxn ang="0">
                        <a:pos x="0" y="333"/>
                      </a:cxn>
                      <a:cxn ang="0">
                        <a:pos x="0" y="333"/>
                      </a:cxn>
                      <a:cxn ang="0">
                        <a:pos x="0" y="334"/>
                      </a:cxn>
                      <a:cxn ang="0">
                        <a:pos x="0" y="334"/>
                      </a:cxn>
                      <a:cxn ang="0">
                        <a:pos x="0" y="335"/>
                      </a:cxn>
                      <a:cxn ang="0">
                        <a:pos x="1" y="337"/>
                      </a:cxn>
                      <a:cxn ang="0">
                        <a:pos x="5" y="338"/>
                      </a:cxn>
                      <a:cxn ang="0">
                        <a:pos x="8" y="338"/>
                      </a:cxn>
                      <a:cxn ang="0">
                        <a:pos x="9" y="337"/>
                      </a:cxn>
                      <a:cxn ang="0">
                        <a:pos x="10" y="335"/>
                      </a:cxn>
                      <a:cxn ang="0">
                        <a:pos x="10" y="335"/>
                      </a:cxn>
                      <a:cxn ang="0">
                        <a:pos x="12" y="327"/>
                      </a:cxn>
                      <a:cxn ang="0">
                        <a:pos x="15" y="320"/>
                      </a:cxn>
                      <a:cxn ang="0">
                        <a:pos x="21" y="304"/>
                      </a:cxn>
                      <a:cxn ang="0">
                        <a:pos x="28" y="290"/>
                      </a:cxn>
                      <a:cxn ang="0">
                        <a:pos x="34" y="274"/>
                      </a:cxn>
                      <a:cxn ang="0">
                        <a:pos x="34" y="274"/>
                      </a:cxn>
                      <a:cxn ang="0">
                        <a:pos x="43" y="251"/>
                      </a:cxn>
                      <a:cxn ang="0">
                        <a:pos x="49" y="229"/>
                      </a:cxn>
                      <a:cxn ang="0">
                        <a:pos x="61" y="182"/>
                      </a:cxn>
                      <a:cxn ang="0">
                        <a:pos x="61" y="182"/>
                      </a:cxn>
                      <a:cxn ang="0">
                        <a:pos x="76" y="136"/>
                      </a:cxn>
                      <a:cxn ang="0">
                        <a:pos x="82" y="112"/>
                      </a:cxn>
                      <a:cxn ang="0">
                        <a:pos x="88" y="88"/>
                      </a:cxn>
                      <a:cxn ang="0">
                        <a:pos x="88" y="88"/>
                      </a:cxn>
                      <a:cxn ang="0">
                        <a:pos x="93" y="68"/>
                      </a:cxn>
                      <a:cxn ang="0">
                        <a:pos x="99" y="47"/>
                      </a:cxn>
                      <a:cxn ang="0">
                        <a:pos x="103" y="26"/>
                      </a:cxn>
                      <a:cxn ang="0">
                        <a:pos x="104" y="16"/>
                      </a:cxn>
                      <a:cxn ang="0">
                        <a:pos x="105" y="6"/>
                      </a:cxn>
                      <a:cxn ang="0">
                        <a:pos x="105" y="6"/>
                      </a:cxn>
                      <a:cxn ang="0">
                        <a:pos x="104" y="4"/>
                      </a:cxn>
                      <a:cxn ang="0">
                        <a:pos x="103" y="3"/>
                      </a:cxn>
                      <a:cxn ang="0">
                        <a:pos x="102" y="1"/>
                      </a:cxn>
                      <a:cxn ang="0">
                        <a:pos x="100" y="0"/>
                      </a:cxn>
                      <a:cxn ang="0">
                        <a:pos x="99" y="1"/>
                      </a:cxn>
                      <a:cxn ang="0">
                        <a:pos x="96" y="3"/>
                      </a:cxn>
                      <a:cxn ang="0">
                        <a:pos x="95" y="4"/>
                      </a:cxn>
                      <a:cxn ang="0">
                        <a:pos x="95" y="6"/>
                      </a:cxn>
                      <a:cxn ang="0">
                        <a:pos x="95" y="6"/>
                      </a:cxn>
                    </a:cxnLst>
                    <a:rect l="0" t="0" r="r" b="b"/>
                    <a:pathLst>
                      <a:path w="105" h="338">
                        <a:moveTo>
                          <a:pt x="95" y="6"/>
                        </a:moveTo>
                        <a:lnTo>
                          <a:pt x="95" y="6"/>
                        </a:lnTo>
                        <a:lnTo>
                          <a:pt x="94" y="16"/>
                        </a:lnTo>
                        <a:lnTo>
                          <a:pt x="93" y="27"/>
                        </a:lnTo>
                        <a:lnTo>
                          <a:pt x="88" y="50"/>
                        </a:lnTo>
                        <a:lnTo>
                          <a:pt x="82" y="73"/>
                        </a:lnTo>
                        <a:lnTo>
                          <a:pt x="77" y="94"/>
                        </a:lnTo>
                        <a:lnTo>
                          <a:pt x="77" y="94"/>
                        </a:lnTo>
                        <a:lnTo>
                          <a:pt x="72" y="118"/>
                        </a:lnTo>
                        <a:lnTo>
                          <a:pt x="64" y="141"/>
                        </a:lnTo>
                        <a:lnTo>
                          <a:pt x="57" y="165"/>
                        </a:lnTo>
                        <a:lnTo>
                          <a:pt x="50" y="188"/>
                        </a:lnTo>
                        <a:lnTo>
                          <a:pt x="50" y="188"/>
                        </a:lnTo>
                        <a:lnTo>
                          <a:pt x="39" y="231"/>
                        </a:lnTo>
                        <a:lnTo>
                          <a:pt x="32" y="251"/>
                        </a:lnTo>
                        <a:lnTo>
                          <a:pt x="26" y="272"/>
                        </a:lnTo>
                        <a:lnTo>
                          <a:pt x="26" y="272"/>
                        </a:lnTo>
                        <a:lnTo>
                          <a:pt x="20" y="287"/>
                        </a:lnTo>
                        <a:lnTo>
                          <a:pt x="13" y="301"/>
                        </a:lnTo>
                        <a:lnTo>
                          <a:pt x="7" y="314"/>
                        </a:lnTo>
                        <a:lnTo>
                          <a:pt x="1" y="330"/>
                        </a:lnTo>
                        <a:lnTo>
                          <a:pt x="1" y="330"/>
                        </a:lnTo>
                        <a:lnTo>
                          <a:pt x="0" y="331"/>
                        </a:lnTo>
                        <a:lnTo>
                          <a:pt x="0" y="333"/>
                        </a:lnTo>
                        <a:lnTo>
                          <a:pt x="0" y="333"/>
                        </a:lnTo>
                        <a:lnTo>
                          <a:pt x="0" y="334"/>
                        </a:lnTo>
                        <a:lnTo>
                          <a:pt x="0" y="334"/>
                        </a:lnTo>
                        <a:lnTo>
                          <a:pt x="0" y="335"/>
                        </a:lnTo>
                        <a:lnTo>
                          <a:pt x="1" y="337"/>
                        </a:lnTo>
                        <a:lnTo>
                          <a:pt x="5" y="338"/>
                        </a:lnTo>
                        <a:lnTo>
                          <a:pt x="8" y="338"/>
                        </a:lnTo>
                        <a:lnTo>
                          <a:pt x="9" y="337"/>
                        </a:lnTo>
                        <a:lnTo>
                          <a:pt x="10" y="335"/>
                        </a:lnTo>
                        <a:lnTo>
                          <a:pt x="10" y="335"/>
                        </a:lnTo>
                        <a:lnTo>
                          <a:pt x="12" y="327"/>
                        </a:lnTo>
                        <a:lnTo>
                          <a:pt x="15" y="320"/>
                        </a:lnTo>
                        <a:lnTo>
                          <a:pt x="21" y="304"/>
                        </a:lnTo>
                        <a:lnTo>
                          <a:pt x="28" y="290"/>
                        </a:lnTo>
                        <a:lnTo>
                          <a:pt x="34" y="274"/>
                        </a:lnTo>
                        <a:lnTo>
                          <a:pt x="34" y="274"/>
                        </a:lnTo>
                        <a:lnTo>
                          <a:pt x="43" y="251"/>
                        </a:lnTo>
                        <a:lnTo>
                          <a:pt x="49" y="229"/>
                        </a:lnTo>
                        <a:lnTo>
                          <a:pt x="61" y="182"/>
                        </a:lnTo>
                        <a:lnTo>
                          <a:pt x="61" y="182"/>
                        </a:lnTo>
                        <a:lnTo>
                          <a:pt x="76" y="136"/>
                        </a:lnTo>
                        <a:lnTo>
                          <a:pt x="82" y="112"/>
                        </a:lnTo>
                        <a:lnTo>
                          <a:pt x="88" y="88"/>
                        </a:lnTo>
                        <a:lnTo>
                          <a:pt x="88" y="88"/>
                        </a:lnTo>
                        <a:lnTo>
                          <a:pt x="93" y="68"/>
                        </a:lnTo>
                        <a:lnTo>
                          <a:pt x="99" y="47"/>
                        </a:lnTo>
                        <a:lnTo>
                          <a:pt x="103" y="26"/>
                        </a:lnTo>
                        <a:lnTo>
                          <a:pt x="104" y="16"/>
                        </a:lnTo>
                        <a:lnTo>
                          <a:pt x="105" y="6"/>
                        </a:lnTo>
                        <a:lnTo>
                          <a:pt x="105" y="6"/>
                        </a:lnTo>
                        <a:lnTo>
                          <a:pt x="104" y="4"/>
                        </a:lnTo>
                        <a:lnTo>
                          <a:pt x="103" y="3"/>
                        </a:lnTo>
                        <a:lnTo>
                          <a:pt x="102" y="1"/>
                        </a:lnTo>
                        <a:lnTo>
                          <a:pt x="100" y="0"/>
                        </a:lnTo>
                        <a:lnTo>
                          <a:pt x="99" y="1"/>
                        </a:lnTo>
                        <a:lnTo>
                          <a:pt x="96" y="3"/>
                        </a:lnTo>
                        <a:lnTo>
                          <a:pt x="95" y="4"/>
                        </a:lnTo>
                        <a:lnTo>
                          <a:pt x="95" y="6"/>
                        </a:lnTo>
                        <a:lnTo>
                          <a:pt x="95" y="6"/>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75" name="Freeform 935"/>
                  <p:cNvSpPr/>
                  <p:nvPr/>
                </p:nvSpPr>
                <p:spPr bwMode="auto">
                  <a:xfrm>
                    <a:off x="9821" y="7833"/>
                    <a:ext cx="70" cy="227"/>
                  </a:xfrm>
                  <a:custGeom>
                    <a:avLst/>
                    <a:gdLst/>
                    <a:ahLst/>
                    <a:cxnLst>
                      <a:cxn ang="0">
                        <a:pos x="95" y="4"/>
                      </a:cxn>
                      <a:cxn ang="0">
                        <a:pos x="95" y="4"/>
                      </a:cxn>
                      <a:cxn ang="0">
                        <a:pos x="94" y="14"/>
                      </a:cxn>
                      <a:cxn ang="0">
                        <a:pos x="92" y="24"/>
                      </a:cxn>
                      <a:cxn ang="0">
                        <a:pos x="86" y="45"/>
                      </a:cxn>
                      <a:cxn ang="0">
                        <a:pos x="79" y="66"/>
                      </a:cxn>
                      <a:cxn ang="0">
                        <a:pos x="73" y="86"/>
                      </a:cxn>
                      <a:cxn ang="0">
                        <a:pos x="73" y="86"/>
                      </a:cxn>
                      <a:cxn ang="0">
                        <a:pos x="62" y="132"/>
                      </a:cxn>
                      <a:cxn ang="0">
                        <a:pos x="47" y="178"/>
                      </a:cxn>
                      <a:cxn ang="0">
                        <a:pos x="47" y="178"/>
                      </a:cxn>
                      <a:cxn ang="0">
                        <a:pos x="34" y="217"/>
                      </a:cxn>
                      <a:cxn ang="0">
                        <a:pos x="19" y="256"/>
                      </a:cxn>
                      <a:cxn ang="0">
                        <a:pos x="13" y="275"/>
                      </a:cxn>
                      <a:cxn ang="0">
                        <a:pos x="8" y="295"/>
                      </a:cxn>
                      <a:cxn ang="0">
                        <a:pos x="3" y="316"/>
                      </a:cxn>
                      <a:cxn ang="0">
                        <a:pos x="0" y="335"/>
                      </a:cxn>
                      <a:cxn ang="0">
                        <a:pos x="0" y="335"/>
                      </a:cxn>
                      <a:cxn ang="0">
                        <a:pos x="1" y="337"/>
                      </a:cxn>
                      <a:cxn ang="0">
                        <a:pos x="1" y="339"/>
                      </a:cxn>
                      <a:cxn ang="0">
                        <a:pos x="3" y="340"/>
                      </a:cxn>
                      <a:cxn ang="0">
                        <a:pos x="4" y="340"/>
                      </a:cxn>
                      <a:cxn ang="0">
                        <a:pos x="8" y="339"/>
                      </a:cxn>
                      <a:cxn ang="0">
                        <a:pos x="9" y="337"/>
                      </a:cxn>
                      <a:cxn ang="0">
                        <a:pos x="10" y="335"/>
                      </a:cxn>
                      <a:cxn ang="0">
                        <a:pos x="10" y="335"/>
                      </a:cxn>
                      <a:cxn ang="0">
                        <a:pos x="13" y="315"/>
                      </a:cxn>
                      <a:cxn ang="0">
                        <a:pos x="17" y="294"/>
                      </a:cxn>
                      <a:cxn ang="0">
                        <a:pos x="24" y="273"/>
                      </a:cxn>
                      <a:cxn ang="0">
                        <a:pos x="30" y="253"/>
                      </a:cxn>
                      <a:cxn ang="0">
                        <a:pos x="45" y="212"/>
                      </a:cxn>
                      <a:cxn ang="0">
                        <a:pos x="60" y="172"/>
                      </a:cxn>
                      <a:cxn ang="0">
                        <a:pos x="60" y="172"/>
                      </a:cxn>
                      <a:cxn ang="0">
                        <a:pos x="67" y="149"/>
                      </a:cxn>
                      <a:cxn ang="0">
                        <a:pos x="73" y="127"/>
                      </a:cxn>
                      <a:cxn ang="0">
                        <a:pos x="84" y="80"/>
                      </a:cxn>
                      <a:cxn ang="0">
                        <a:pos x="84" y="80"/>
                      </a:cxn>
                      <a:cxn ang="0">
                        <a:pos x="90" y="62"/>
                      </a:cxn>
                      <a:cxn ang="0">
                        <a:pos x="96" y="43"/>
                      </a:cxn>
                      <a:cxn ang="0">
                        <a:pos x="101" y="23"/>
                      </a:cxn>
                      <a:cxn ang="0">
                        <a:pos x="103" y="14"/>
                      </a:cxn>
                      <a:cxn ang="0">
                        <a:pos x="104" y="4"/>
                      </a:cxn>
                      <a:cxn ang="0">
                        <a:pos x="104" y="4"/>
                      </a:cxn>
                      <a:cxn ang="0">
                        <a:pos x="104" y="2"/>
                      </a:cxn>
                      <a:cxn ang="0">
                        <a:pos x="103" y="1"/>
                      </a:cxn>
                      <a:cxn ang="0">
                        <a:pos x="102" y="0"/>
                      </a:cxn>
                      <a:cxn ang="0">
                        <a:pos x="100" y="0"/>
                      </a:cxn>
                      <a:cxn ang="0">
                        <a:pos x="98" y="0"/>
                      </a:cxn>
                      <a:cxn ang="0">
                        <a:pos x="97" y="1"/>
                      </a:cxn>
                      <a:cxn ang="0">
                        <a:pos x="96" y="2"/>
                      </a:cxn>
                      <a:cxn ang="0">
                        <a:pos x="95" y="4"/>
                      </a:cxn>
                      <a:cxn ang="0">
                        <a:pos x="95" y="4"/>
                      </a:cxn>
                    </a:cxnLst>
                    <a:rect l="0" t="0" r="r" b="b"/>
                    <a:pathLst>
                      <a:path w="104" h="340">
                        <a:moveTo>
                          <a:pt x="95" y="4"/>
                        </a:moveTo>
                        <a:lnTo>
                          <a:pt x="95" y="4"/>
                        </a:lnTo>
                        <a:lnTo>
                          <a:pt x="94" y="14"/>
                        </a:lnTo>
                        <a:lnTo>
                          <a:pt x="92" y="24"/>
                        </a:lnTo>
                        <a:lnTo>
                          <a:pt x="86" y="45"/>
                        </a:lnTo>
                        <a:lnTo>
                          <a:pt x="79" y="66"/>
                        </a:lnTo>
                        <a:lnTo>
                          <a:pt x="73" y="86"/>
                        </a:lnTo>
                        <a:lnTo>
                          <a:pt x="73" y="86"/>
                        </a:lnTo>
                        <a:lnTo>
                          <a:pt x="62" y="132"/>
                        </a:lnTo>
                        <a:lnTo>
                          <a:pt x="47" y="178"/>
                        </a:lnTo>
                        <a:lnTo>
                          <a:pt x="47" y="178"/>
                        </a:lnTo>
                        <a:lnTo>
                          <a:pt x="34" y="217"/>
                        </a:lnTo>
                        <a:lnTo>
                          <a:pt x="19" y="256"/>
                        </a:lnTo>
                        <a:lnTo>
                          <a:pt x="13" y="275"/>
                        </a:lnTo>
                        <a:lnTo>
                          <a:pt x="8" y="295"/>
                        </a:lnTo>
                        <a:lnTo>
                          <a:pt x="3" y="316"/>
                        </a:lnTo>
                        <a:lnTo>
                          <a:pt x="0" y="335"/>
                        </a:lnTo>
                        <a:lnTo>
                          <a:pt x="0" y="335"/>
                        </a:lnTo>
                        <a:lnTo>
                          <a:pt x="1" y="337"/>
                        </a:lnTo>
                        <a:lnTo>
                          <a:pt x="1" y="339"/>
                        </a:lnTo>
                        <a:lnTo>
                          <a:pt x="3" y="340"/>
                        </a:lnTo>
                        <a:lnTo>
                          <a:pt x="4" y="340"/>
                        </a:lnTo>
                        <a:lnTo>
                          <a:pt x="8" y="339"/>
                        </a:lnTo>
                        <a:lnTo>
                          <a:pt x="9" y="337"/>
                        </a:lnTo>
                        <a:lnTo>
                          <a:pt x="10" y="335"/>
                        </a:lnTo>
                        <a:lnTo>
                          <a:pt x="10" y="335"/>
                        </a:lnTo>
                        <a:lnTo>
                          <a:pt x="13" y="315"/>
                        </a:lnTo>
                        <a:lnTo>
                          <a:pt x="17" y="294"/>
                        </a:lnTo>
                        <a:lnTo>
                          <a:pt x="24" y="273"/>
                        </a:lnTo>
                        <a:lnTo>
                          <a:pt x="30" y="253"/>
                        </a:lnTo>
                        <a:lnTo>
                          <a:pt x="45" y="212"/>
                        </a:lnTo>
                        <a:lnTo>
                          <a:pt x="60" y="172"/>
                        </a:lnTo>
                        <a:lnTo>
                          <a:pt x="60" y="172"/>
                        </a:lnTo>
                        <a:lnTo>
                          <a:pt x="67" y="149"/>
                        </a:lnTo>
                        <a:lnTo>
                          <a:pt x="73" y="127"/>
                        </a:lnTo>
                        <a:lnTo>
                          <a:pt x="84" y="80"/>
                        </a:lnTo>
                        <a:lnTo>
                          <a:pt x="84" y="80"/>
                        </a:lnTo>
                        <a:lnTo>
                          <a:pt x="90" y="62"/>
                        </a:lnTo>
                        <a:lnTo>
                          <a:pt x="96" y="43"/>
                        </a:lnTo>
                        <a:lnTo>
                          <a:pt x="101" y="23"/>
                        </a:lnTo>
                        <a:lnTo>
                          <a:pt x="103" y="14"/>
                        </a:lnTo>
                        <a:lnTo>
                          <a:pt x="104" y="4"/>
                        </a:lnTo>
                        <a:lnTo>
                          <a:pt x="104" y="4"/>
                        </a:lnTo>
                        <a:lnTo>
                          <a:pt x="104" y="2"/>
                        </a:lnTo>
                        <a:lnTo>
                          <a:pt x="103" y="1"/>
                        </a:lnTo>
                        <a:lnTo>
                          <a:pt x="102" y="0"/>
                        </a:lnTo>
                        <a:lnTo>
                          <a:pt x="100" y="0"/>
                        </a:lnTo>
                        <a:lnTo>
                          <a:pt x="98" y="0"/>
                        </a:lnTo>
                        <a:lnTo>
                          <a:pt x="97" y="1"/>
                        </a:lnTo>
                        <a:lnTo>
                          <a:pt x="96" y="2"/>
                        </a:lnTo>
                        <a:lnTo>
                          <a:pt x="95" y="4"/>
                        </a:lnTo>
                        <a:lnTo>
                          <a:pt x="95"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76" name="Freeform 936"/>
                  <p:cNvSpPr/>
                  <p:nvPr/>
                </p:nvSpPr>
                <p:spPr bwMode="auto">
                  <a:xfrm>
                    <a:off x="9862" y="7884"/>
                    <a:ext cx="78" cy="252"/>
                  </a:xfrm>
                  <a:custGeom>
                    <a:avLst/>
                    <a:gdLst/>
                    <a:ahLst/>
                    <a:cxnLst>
                      <a:cxn ang="0">
                        <a:pos x="104" y="5"/>
                      </a:cxn>
                      <a:cxn ang="0">
                        <a:pos x="104" y="5"/>
                      </a:cxn>
                      <a:cxn ang="0">
                        <a:pos x="103" y="17"/>
                      </a:cxn>
                      <a:cxn ang="0">
                        <a:pos x="101" y="28"/>
                      </a:cxn>
                      <a:cxn ang="0">
                        <a:pos x="95" y="51"/>
                      </a:cxn>
                      <a:cxn ang="0">
                        <a:pos x="88" y="73"/>
                      </a:cxn>
                      <a:cxn ang="0">
                        <a:pos x="80" y="95"/>
                      </a:cxn>
                      <a:cxn ang="0">
                        <a:pos x="80" y="95"/>
                      </a:cxn>
                      <a:cxn ang="0">
                        <a:pos x="64" y="143"/>
                      </a:cxn>
                      <a:cxn ang="0">
                        <a:pos x="46" y="190"/>
                      </a:cxn>
                      <a:cxn ang="0">
                        <a:pos x="46" y="190"/>
                      </a:cxn>
                      <a:cxn ang="0">
                        <a:pos x="38" y="213"/>
                      </a:cxn>
                      <a:cxn ang="0">
                        <a:pos x="32" y="237"/>
                      </a:cxn>
                      <a:cxn ang="0">
                        <a:pos x="27" y="260"/>
                      </a:cxn>
                      <a:cxn ang="0">
                        <a:pos x="19" y="283"/>
                      </a:cxn>
                      <a:cxn ang="0">
                        <a:pos x="19" y="283"/>
                      </a:cxn>
                      <a:cxn ang="0">
                        <a:pos x="13" y="305"/>
                      </a:cxn>
                      <a:cxn ang="0">
                        <a:pos x="7" y="326"/>
                      </a:cxn>
                      <a:cxn ang="0">
                        <a:pos x="3" y="348"/>
                      </a:cxn>
                      <a:cxn ang="0">
                        <a:pos x="1" y="358"/>
                      </a:cxn>
                      <a:cxn ang="0">
                        <a:pos x="0" y="370"/>
                      </a:cxn>
                      <a:cxn ang="0">
                        <a:pos x="0" y="370"/>
                      </a:cxn>
                      <a:cxn ang="0">
                        <a:pos x="0" y="372"/>
                      </a:cxn>
                      <a:cxn ang="0">
                        <a:pos x="1" y="373"/>
                      </a:cxn>
                      <a:cxn ang="0">
                        <a:pos x="3" y="374"/>
                      </a:cxn>
                      <a:cxn ang="0">
                        <a:pos x="4" y="374"/>
                      </a:cxn>
                      <a:cxn ang="0">
                        <a:pos x="6" y="374"/>
                      </a:cxn>
                      <a:cxn ang="0">
                        <a:pos x="8" y="373"/>
                      </a:cxn>
                      <a:cxn ang="0">
                        <a:pos x="9" y="372"/>
                      </a:cxn>
                      <a:cxn ang="0">
                        <a:pos x="9" y="370"/>
                      </a:cxn>
                      <a:cxn ang="0">
                        <a:pos x="9" y="370"/>
                      </a:cxn>
                      <a:cxn ang="0">
                        <a:pos x="10" y="357"/>
                      </a:cxn>
                      <a:cxn ang="0">
                        <a:pos x="12" y="345"/>
                      </a:cxn>
                      <a:cxn ang="0">
                        <a:pos x="18" y="319"/>
                      </a:cxn>
                      <a:cxn ang="0">
                        <a:pos x="34" y="270"/>
                      </a:cxn>
                      <a:cxn ang="0">
                        <a:pos x="34" y="270"/>
                      </a:cxn>
                      <a:cxn ang="0">
                        <a:pos x="46" y="222"/>
                      </a:cxn>
                      <a:cxn ang="0">
                        <a:pos x="53" y="199"/>
                      </a:cxn>
                      <a:cxn ang="0">
                        <a:pos x="62" y="176"/>
                      </a:cxn>
                      <a:cxn ang="0">
                        <a:pos x="62" y="176"/>
                      </a:cxn>
                      <a:cxn ang="0">
                        <a:pos x="78" y="129"/>
                      </a:cxn>
                      <a:cxn ang="0">
                        <a:pos x="94" y="83"/>
                      </a:cxn>
                      <a:cxn ang="0">
                        <a:pos x="94" y="83"/>
                      </a:cxn>
                      <a:cxn ang="0">
                        <a:pos x="101" y="64"/>
                      </a:cxn>
                      <a:cxn ang="0">
                        <a:pos x="106" y="44"/>
                      </a:cxn>
                      <a:cxn ang="0">
                        <a:pos x="111" y="25"/>
                      </a:cxn>
                      <a:cxn ang="0">
                        <a:pos x="112" y="14"/>
                      </a:cxn>
                      <a:cxn ang="0">
                        <a:pos x="113" y="5"/>
                      </a:cxn>
                      <a:cxn ang="0">
                        <a:pos x="113" y="5"/>
                      </a:cxn>
                      <a:cxn ang="0">
                        <a:pos x="113" y="3"/>
                      </a:cxn>
                      <a:cxn ang="0">
                        <a:pos x="112" y="1"/>
                      </a:cxn>
                      <a:cxn ang="0">
                        <a:pos x="110" y="0"/>
                      </a:cxn>
                      <a:cxn ang="0">
                        <a:pos x="109" y="0"/>
                      </a:cxn>
                      <a:cxn ang="0">
                        <a:pos x="107" y="0"/>
                      </a:cxn>
                      <a:cxn ang="0">
                        <a:pos x="106" y="1"/>
                      </a:cxn>
                      <a:cxn ang="0">
                        <a:pos x="104" y="3"/>
                      </a:cxn>
                      <a:cxn ang="0">
                        <a:pos x="104" y="5"/>
                      </a:cxn>
                      <a:cxn ang="0">
                        <a:pos x="104" y="5"/>
                      </a:cxn>
                    </a:cxnLst>
                    <a:rect l="0" t="0" r="r" b="b"/>
                    <a:pathLst>
                      <a:path w="113" h="374">
                        <a:moveTo>
                          <a:pt x="104" y="5"/>
                        </a:moveTo>
                        <a:lnTo>
                          <a:pt x="104" y="5"/>
                        </a:lnTo>
                        <a:lnTo>
                          <a:pt x="103" y="17"/>
                        </a:lnTo>
                        <a:lnTo>
                          <a:pt x="101" y="28"/>
                        </a:lnTo>
                        <a:lnTo>
                          <a:pt x="95" y="51"/>
                        </a:lnTo>
                        <a:lnTo>
                          <a:pt x="88" y="73"/>
                        </a:lnTo>
                        <a:lnTo>
                          <a:pt x="80" y="95"/>
                        </a:lnTo>
                        <a:lnTo>
                          <a:pt x="80" y="95"/>
                        </a:lnTo>
                        <a:lnTo>
                          <a:pt x="64" y="143"/>
                        </a:lnTo>
                        <a:lnTo>
                          <a:pt x="46" y="190"/>
                        </a:lnTo>
                        <a:lnTo>
                          <a:pt x="46" y="190"/>
                        </a:lnTo>
                        <a:lnTo>
                          <a:pt x="38" y="213"/>
                        </a:lnTo>
                        <a:lnTo>
                          <a:pt x="32" y="237"/>
                        </a:lnTo>
                        <a:lnTo>
                          <a:pt x="27" y="260"/>
                        </a:lnTo>
                        <a:lnTo>
                          <a:pt x="19" y="283"/>
                        </a:lnTo>
                        <a:lnTo>
                          <a:pt x="19" y="283"/>
                        </a:lnTo>
                        <a:lnTo>
                          <a:pt x="13" y="305"/>
                        </a:lnTo>
                        <a:lnTo>
                          <a:pt x="7" y="326"/>
                        </a:lnTo>
                        <a:lnTo>
                          <a:pt x="3" y="348"/>
                        </a:lnTo>
                        <a:lnTo>
                          <a:pt x="1" y="358"/>
                        </a:lnTo>
                        <a:lnTo>
                          <a:pt x="0" y="370"/>
                        </a:lnTo>
                        <a:lnTo>
                          <a:pt x="0" y="370"/>
                        </a:lnTo>
                        <a:lnTo>
                          <a:pt x="0" y="372"/>
                        </a:lnTo>
                        <a:lnTo>
                          <a:pt x="1" y="373"/>
                        </a:lnTo>
                        <a:lnTo>
                          <a:pt x="3" y="374"/>
                        </a:lnTo>
                        <a:lnTo>
                          <a:pt x="4" y="374"/>
                        </a:lnTo>
                        <a:lnTo>
                          <a:pt x="6" y="374"/>
                        </a:lnTo>
                        <a:lnTo>
                          <a:pt x="8" y="373"/>
                        </a:lnTo>
                        <a:lnTo>
                          <a:pt x="9" y="372"/>
                        </a:lnTo>
                        <a:lnTo>
                          <a:pt x="9" y="370"/>
                        </a:lnTo>
                        <a:lnTo>
                          <a:pt x="9" y="370"/>
                        </a:lnTo>
                        <a:lnTo>
                          <a:pt x="10" y="357"/>
                        </a:lnTo>
                        <a:lnTo>
                          <a:pt x="12" y="345"/>
                        </a:lnTo>
                        <a:lnTo>
                          <a:pt x="18" y="319"/>
                        </a:lnTo>
                        <a:lnTo>
                          <a:pt x="34" y="270"/>
                        </a:lnTo>
                        <a:lnTo>
                          <a:pt x="34" y="270"/>
                        </a:lnTo>
                        <a:lnTo>
                          <a:pt x="46" y="222"/>
                        </a:lnTo>
                        <a:lnTo>
                          <a:pt x="53" y="199"/>
                        </a:lnTo>
                        <a:lnTo>
                          <a:pt x="62" y="176"/>
                        </a:lnTo>
                        <a:lnTo>
                          <a:pt x="62" y="176"/>
                        </a:lnTo>
                        <a:lnTo>
                          <a:pt x="78" y="129"/>
                        </a:lnTo>
                        <a:lnTo>
                          <a:pt x="94" y="83"/>
                        </a:lnTo>
                        <a:lnTo>
                          <a:pt x="94" y="83"/>
                        </a:lnTo>
                        <a:lnTo>
                          <a:pt x="101" y="64"/>
                        </a:lnTo>
                        <a:lnTo>
                          <a:pt x="106" y="44"/>
                        </a:lnTo>
                        <a:lnTo>
                          <a:pt x="111" y="25"/>
                        </a:lnTo>
                        <a:lnTo>
                          <a:pt x="112" y="14"/>
                        </a:lnTo>
                        <a:lnTo>
                          <a:pt x="113" y="5"/>
                        </a:lnTo>
                        <a:lnTo>
                          <a:pt x="113" y="5"/>
                        </a:lnTo>
                        <a:lnTo>
                          <a:pt x="113" y="3"/>
                        </a:lnTo>
                        <a:lnTo>
                          <a:pt x="112" y="1"/>
                        </a:lnTo>
                        <a:lnTo>
                          <a:pt x="110" y="0"/>
                        </a:lnTo>
                        <a:lnTo>
                          <a:pt x="109" y="0"/>
                        </a:lnTo>
                        <a:lnTo>
                          <a:pt x="107" y="0"/>
                        </a:lnTo>
                        <a:lnTo>
                          <a:pt x="106" y="1"/>
                        </a:lnTo>
                        <a:lnTo>
                          <a:pt x="104" y="3"/>
                        </a:lnTo>
                        <a:lnTo>
                          <a:pt x="104" y="5"/>
                        </a:lnTo>
                        <a:lnTo>
                          <a:pt x="104" y="5"/>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77" name="Freeform 937"/>
                  <p:cNvSpPr/>
                  <p:nvPr/>
                </p:nvSpPr>
                <p:spPr bwMode="auto">
                  <a:xfrm>
                    <a:off x="9862" y="7944"/>
                    <a:ext cx="117" cy="385"/>
                  </a:xfrm>
                  <a:custGeom>
                    <a:avLst/>
                    <a:gdLst/>
                    <a:ahLst/>
                    <a:cxnLst>
                      <a:cxn ang="0">
                        <a:pos x="161" y="4"/>
                      </a:cxn>
                      <a:cxn ang="0">
                        <a:pos x="149" y="33"/>
                      </a:cxn>
                      <a:cxn ang="0">
                        <a:pos x="137" y="63"/>
                      </a:cxn>
                      <a:cxn ang="0">
                        <a:pos x="116" y="134"/>
                      </a:cxn>
                      <a:cxn ang="0">
                        <a:pos x="110" y="153"/>
                      </a:cxn>
                      <a:cxn ang="0">
                        <a:pos x="91" y="205"/>
                      </a:cxn>
                      <a:cxn ang="0">
                        <a:pos x="83" y="225"/>
                      </a:cxn>
                      <a:cxn ang="0">
                        <a:pos x="67" y="284"/>
                      </a:cxn>
                      <a:cxn ang="0">
                        <a:pos x="49" y="358"/>
                      </a:cxn>
                      <a:cxn ang="0">
                        <a:pos x="29" y="432"/>
                      </a:cxn>
                      <a:cxn ang="0">
                        <a:pos x="17" y="469"/>
                      </a:cxn>
                      <a:cxn ang="0">
                        <a:pos x="5" y="506"/>
                      </a:cxn>
                      <a:cxn ang="0">
                        <a:pos x="1" y="521"/>
                      </a:cxn>
                      <a:cxn ang="0">
                        <a:pos x="0" y="569"/>
                      </a:cxn>
                      <a:cxn ang="0">
                        <a:pos x="0" y="571"/>
                      </a:cxn>
                      <a:cxn ang="0">
                        <a:pos x="3" y="573"/>
                      </a:cxn>
                      <a:cxn ang="0">
                        <a:pos x="6" y="573"/>
                      </a:cxn>
                      <a:cxn ang="0">
                        <a:pos x="9" y="571"/>
                      </a:cxn>
                      <a:cxn ang="0">
                        <a:pos x="9" y="569"/>
                      </a:cxn>
                      <a:cxn ang="0">
                        <a:pos x="10" y="534"/>
                      </a:cxn>
                      <a:cxn ang="0">
                        <a:pos x="14" y="509"/>
                      </a:cxn>
                      <a:cxn ang="0">
                        <a:pos x="16" y="501"/>
                      </a:cxn>
                      <a:cxn ang="0">
                        <a:pos x="40" y="425"/>
                      </a:cxn>
                      <a:cxn ang="0">
                        <a:pos x="50" y="389"/>
                      </a:cxn>
                      <a:cxn ang="0">
                        <a:pos x="78" y="278"/>
                      </a:cxn>
                      <a:cxn ang="0">
                        <a:pos x="83" y="259"/>
                      </a:cxn>
                      <a:cxn ang="0">
                        <a:pos x="101" y="206"/>
                      </a:cxn>
                      <a:cxn ang="0">
                        <a:pos x="126" y="137"/>
                      </a:cxn>
                      <a:cxn ang="0">
                        <a:pos x="135" y="105"/>
                      </a:cxn>
                      <a:cxn ang="0">
                        <a:pos x="143" y="73"/>
                      </a:cxn>
                      <a:cxn ang="0">
                        <a:pos x="157" y="39"/>
                      </a:cxn>
                      <a:cxn ang="0">
                        <a:pos x="170" y="6"/>
                      </a:cxn>
                      <a:cxn ang="0">
                        <a:pos x="170" y="4"/>
                      </a:cxn>
                      <a:cxn ang="0">
                        <a:pos x="169" y="1"/>
                      </a:cxn>
                      <a:cxn ang="0">
                        <a:pos x="165" y="0"/>
                      </a:cxn>
                      <a:cxn ang="0">
                        <a:pos x="162" y="2"/>
                      </a:cxn>
                      <a:cxn ang="0">
                        <a:pos x="161" y="4"/>
                      </a:cxn>
                    </a:cxnLst>
                    <a:rect l="0" t="0" r="r" b="b"/>
                    <a:pathLst>
                      <a:path w="170" h="573">
                        <a:moveTo>
                          <a:pt x="161" y="4"/>
                        </a:moveTo>
                        <a:lnTo>
                          <a:pt x="161" y="4"/>
                        </a:lnTo>
                        <a:lnTo>
                          <a:pt x="156" y="18"/>
                        </a:lnTo>
                        <a:lnTo>
                          <a:pt x="149" y="33"/>
                        </a:lnTo>
                        <a:lnTo>
                          <a:pt x="142" y="47"/>
                        </a:lnTo>
                        <a:lnTo>
                          <a:pt x="137" y="63"/>
                        </a:lnTo>
                        <a:lnTo>
                          <a:pt x="137" y="63"/>
                        </a:lnTo>
                        <a:lnTo>
                          <a:pt x="116" y="134"/>
                        </a:lnTo>
                        <a:lnTo>
                          <a:pt x="116" y="134"/>
                        </a:lnTo>
                        <a:lnTo>
                          <a:pt x="110" y="153"/>
                        </a:lnTo>
                        <a:lnTo>
                          <a:pt x="104" y="170"/>
                        </a:lnTo>
                        <a:lnTo>
                          <a:pt x="91" y="205"/>
                        </a:lnTo>
                        <a:lnTo>
                          <a:pt x="91" y="205"/>
                        </a:lnTo>
                        <a:lnTo>
                          <a:pt x="83" y="225"/>
                        </a:lnTo>
                        <a:lnTo>
                          <a:pt x="77" y="245"/>
                        </a:lnTo>
                        <a:lnTo>
                          <a:pt x="67" y="284"/>
                        </a:lnTo>
                        <a:lnTo>
                          <a:pt x="67" y="284"/>
                        </a:lnTo>
                        <a:lnTo>
                          <a:pt x="49" y="358"/>
                        </a:lnTo>
                        <a:lnTo>
                          <a:pt x="39" y="394"/>
                        </a:lnTo>
                        <a:lnTo>
                          <a:pt x="29" y="432"/>
                        </a:lnTo>
                        <a:lnTo>
                          <a:pt x="29" y="432"/>
                        </a:lnTo>
                        <a:lnTo>
                          <a:pt x="17" y="469"/>
                        </a:lnTo>
                        <a:lnTo>
                          <a:pt x="5" y="506"/>
                        </a:lnTo>
                        <a:lnTo>
                          <a:pt x="5" y="506"/>
                        </a:lnTo>
                        <a:lnTo>
                          <a:pt x="3" y="513"/>
                        </a:lnTo>
                        <a:lnTo>
                          <a:pt x="1" y="521"/>
                        </a:lnTo>
                        <a:lnTo>
                          <a:pt x="0" y="537"/>
                        </a:lnTo>
                        <a:lnTo>
                          <a:pt x="0" y="569"/>
                        </a:lnTo>
                        <a:lnTo>
                          <a:pt x="0" y="569"/>
                        </a:lnTo>
                        <a:lnTo>
                          <a:pt x="0" y="571"/>
                        </a:lnTo>
                        <a:lnTo>
                          <a:pt x="1" y="572"/>
                        </a:lnTo>
                        <a:lnTo>
                          <a:pt x="3" y="573"/>
                        </a:lnTo>
                        <a:lnTo>
                          <a:pt x="5" y="573"/>
                        </a:lnTo>
                        <a:lnTo>
                          <a:pt x="6" y="573"/>
                        </a:lnTo>
                        <a:lnTo>
                          <a:pt x="8" y="572"/>
                        </a:lnTo>
                        <a:lnTo>
                          <a:pt x="9" y="571"/>
                        </a:lnTo>
                        <a:lnTo>
                          <a:pt x="9" y="569"/>
                        </a:lnTo>
                        <a:lnTo>
                          <a:pt x="9" y="569"/>
                        </a:lnTo>
                        <a:lnTo>
                          <a:pt x="9" y="551"/>
                        </a:lnTo>
                        <a:lnTo>
                          <a:pt x="10" y="534"/>
                        </a:lnTo>
                        <a:lnTo>
                          <a:pt x="12" y="517"/>
                        </a:lnTo>
                        <a:lnTo>
                          <a:pt x="14" y="509"/>
                        </a:lnTo>
                        <a:lnTo>
                          <a:pt x="16" y="501"/>
                        </a:lnTo>
                        <a:lnTo>
                          <a:pt x="16" y="501"/>
                        </a:lnTo>
                        <a:lnTo>
                          <a:pt x="30" y="464"/>
                        </a:lnTo>
                        <a:lnTo>
                          <a:pt x="40" y="425"/>
                        </a:lnTo>
                        <a:lnTo>
                          <a:pt x="40" y="425"/>
                        </a:lnTo>
                        <a:lnTo>
                          <a:pt x="50" y="389"/>
                        </a:lnTo>
                        <a:lnTo>
                          <a:pt x="61" y="352"/>
                        </a:lnTo>
                        <a:lnTo>
                          <a:pt x="78" y="278"/>
                        </a:lnTo>
                        <a:lnTo>
                          <a:pt x="78" y="278"/>
                        </a:lnTo>
                        <a:lnTo>
                          <a:pt x="83" y="259"/>
                        </a:lnTo>
                        <a:lnTo>
                          <a:pt x="89" y="242"/>
                        </a:lnTo>
                        <a:lnTo>
                          <a:pt x="101" y="206"/>
                        </a:lnTo>
                        <a:lnTo>
                          <a:pt x="113" y="172"/>
                        </a:lnTo>
                        <a:lnTo>
                          <a:pt x="126" y="137"/>
                        </a:lnTo>
                        <a:lnTo>
                          <a:pt x="126" y="137"/>
                        </a:lnTo>
                        <a:lnTo>
                          <a:pt x="135" y="105"/>
                        </a:lnTo>
                        <a:lnTo>
                          <a:pt x="143" y="73"/>
                        </a:lnTo>
                        <a:lnTo>
                          <a:pt x="143" y="73"/>
                        </a:lnTo>
                        <a:lnTo>
                          <a:pt x="150" y="57"/>
                        </a:lnTo>
                        <a:lnTo>
                          <a:pt x="157" y="39"/>
                        </a:lnTo>
                        <a:lnTo>
                          <a:pt x="164" y="23"/>
                        </a:lnTo>
                        <a:lnTo>
                          <a:pt x="170" y="6"/>
                        </a:lnTo>
                        <a:lnTo>
                          <a:pt x="170" y="6"/>
                        </a:lnTo>
                        <a:lnTo>
                          <a:pt x="170" y="4"/>
                        </a:lnTo>
                        <a:lnTo>
                          <a:pt x="170" y="3"/>
                        </a:lnTo>
                        <a:lnTo>
                          <a:pt x="169" y="1"/>
                        </a:lnTo>
                        <a:lnTo>
                          <a:pt x="167" y="1"/>
                        </a:lnTo>
                        <a:lnTo>
                          <a:pt x="165" y="0"/>
                        </a:lnTo>
                        <a:lnTo>
                          <a:pt x="164" y="1"/>
                        </a:lnTo>
                        <a:lnTo>
                          <a:pt x="162" y="2"/>
                        </a:lnTo>
                        <a:lnTo>
                          <a:pt x="161" y="4"/>
                        </a:lnTo>
                        <a:lnTo>
                          <a:pt x="161"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78" name="Freeform 938"/>
                  <p:cNvSpPr/>
                  <p:nvPr/>
                </p:nvSpPr>
                <p:spPr bwMode="auto">
                  <a:xfrm>
                    <a:off x="9907" y="7980"/>
                    <a:ext cx="104" cy="374"/>
                  </a:xfrm>
                  <a:custGeom>
                    <a:avLst/>
                    <a:gdLst/>
                    <a:ahLst/>
                    <a:cxnLst>
                      <a:cxn ang="0">
                        <a:pos x="143" y="2"/>
                      </a:cxn>
                      <a:cxn ang="0">
                        <a:pos x="133" y="22"/>
                      </a:cxn>
                      <a:cxn ang="0">
                        <a:pos x="128" y="45"/>
                      </a:cxn>
                      <a:cxn ang="0">
                        <a:pos x="125" y="65"/>
                      </a:cxn>
                      <a:cxn ang="0">
                        <a:pos x="107" y="122"/>
                      </a:cxn>
                      <a:cxn ang="0">
                        <a:pos x="96" y="161"/>
                      </a:cxn>
                      <a:cxn ang="0">
                        <a:pos x="76" y="240"/>
                      </a:cxn>
                      <a:cxn ang="0">
                        <a:pos x="69" y="279"/>
                      </a:cxn>
                      <a:cxn ang="0">
                        <a:pos x="64" y="318"/>
                      </a:cxn>
                      <a:cxn ang="0">
                        <a:pos x="59" y="356"/>
                      </a:cxn>
                      <a:cxn ang="0">
                        <a:pos x="54" y="372"/>
                      </a:cxn>
                      <a:cxn ang="0">
                        <a:pos x="41" y="407"/>
                      </a:cxn>
                      <a:cxn ang="0">
                        <a:pos x="37" y="423"/>
                      </a:cxn>
                      <a:cxn ang="0">
                        <a:pos x="28" y="459"/>
                      </a:cxn>
                      <a:cxn ang="0">
                        <a:pos x="17" y="494"/>
                      </a:cxn>
                      <a:cxn ang="0">
                        <a:pos x="12" y="509"/>
                      </a:cxn>
                      <a:cxn ang="0">
                        <a:pos x="3" y="539"/>
                      </a:cxn>
                      <a:cxn ang="0">
                        <a:pos x="0" y="554"/>
                      </a:cxn>
                      <a:cxn ang="0">
                        <a:pos x="1" y="556"/>
                      </a:cxn>
                      <a:cxn ang="0">
                        <a:pos x="3" y="558"/>
                      </a:cxn>
                      <a:cxn ang="0">
                        <a:pos x="6" y="558"/>
                      </a:cxn>
                      <a:cxn ang="0">
                        <a:pos x="9" y="556"/>
                      </a:cxn>
                      <a:cxn ang="0">
                        <a:pos x="9" y="554"/>
                      </a:cxn>
                      <a:cxn ang="0">
                        <a:pos x="12" y="538"/>
                      </a:cxn>
                      <a:cxn ang="0">
                        <a:pos x="24" y="505"/>
                      </a:cxn>
                      <a:cxn ang="0">
                        <a:pos x="29" y="489"/>
                      </a:cxn>
                      <a:cxn ang="0">
                        <a:pos x="42" y="442"/>
                      </a:cxn>
                      <a:cxn ang="0">
                        <a:pos x="45" y="426"/>
                      </a:cxn>
                      <a:cxn ang="0">
                        <a:pos x="55" y="396"/>
                      </a:cxn>
                      <a:cxn ang="0">
                        <a:pos x="66" y="366"/>
                      </a:cxn>
                      <a:cxn ang="0">
                        <a:pos x="70" y="350"/>
                      </a:cxn>
                      <a:cxn ang="0">
                        <a:pos x="76" y="297"/>
                      </a:cxn>
                      <a:cxn ang="0">
                        <a:pos x="78" y="277"/>
                      </a:cxn>
                      <a:cxn ang="0">
                        <a:pos x="91" y="220"/>
                      </a:cxn>
                      <a:cxn ang="0">
                        <a:pos x="111" y="142"/>
                      </a:cxn>
                      <a:cxn ang="0">
                        <a:pos x="130" y="77"/>
                      </a:cxn>
                      <a:cxn ang="0">
                        <a:pos x="134" y="59"/>
                      </a:cxn>
                      <a:cxn ang="0">
                        <a:pos x="143" y="23"/>
                      </a:cxn>
                      <a:cxn ang="0">
                        <a:pos x="152" y="7"/>
                      </a:cxn>
                      <a:cxn ang="0">
                        <a:pos x="152" y="5"/>
                      </a:cxn>
                      <a:cxn ang="0">
                        <a:pos x="151" y="2"/>
                      </a:cxn>
                      <a:cxn ang="0">
                        <a:pos x="148" y="0"/>
                      </a:cxn>
                      <a:cxn ang="0">
                        <a:pos x="144" y="1"/>
                      </a:cxn>
                      <a:cxn ang="0">
                        <a:pos x="143" y="2"/>
                      </a:cxn>
                    </a:cxnLst>
                    <a:rect l="0" t="0" r="r" b="b"/>
                    <a:pathLst>
                      <a:path w="152" h="558">
                        <a:moveTo>
                          <a:pt x="143" y="2"/>
                        </a:moveTo>
                        <a:lnTo>
                          <a:pt x="143" y="2"/>
                        </a:lnTo>
                        <a:lnTo>
                          <a:pt x="137" y="12"/>
                        </a:lnTo>
                        <a:lnTo>
                          <a:pt x="133" y="22"/>
                        </a:lnTo>
                        <a:lnTo>
                          <a:pt x="130" y="34"/>
                        </a:lnTo>
                        <a:lnTo>
                          <a:pt x="128" y="45"/>
                        </a:lnTo>
                        <a:lnTo>
                          <a:pt x="128" y="45"/>
                        </a:lnTo>
                        <a:lnTo>
                          <a:pt x="125" y="65"/>
                        </a:lnTo>
                        <a:lnTo>
                          <a:pt x="120" y="84"/>
                        </a:lnTo>
                        <a:lnTo>
                          <a:pt x="107" y="122"/>
                        </a:lnTo>
                        <a:lnTo>
                          <a:pt x="107" y="122"/>
                        </a:lnTo>
                        <a:lnTo>
                          <a:pt x="96" y="161"/>
                        </a:lnTo>
                        <a:lnTo>
                          <a:pt x="86" y="200"/>
                        </a:lnTo>
                        <a:lnTo>
                          <a:pt x="76" y="240"/>
                        </a:lnTo>
                        <a:lnTo>
                          <a:pt x="69" y="279"/>
                        </a:lnTo>
                        <a:lnTo>
                          <a:pt x="69" y="279"/>
                        </a:lnTo>
                        <a:lnTo>
                          <a:pt x="66" y="298"/>
                        </a:lnTo>
                        <a:lnTo>
                          <a:pt x="64" y="318"/>
                        </a:lnTo>
                        <a:lnTo>
                          <a:pt x="62" y="337"/>
                        </a:lnTo>
                        <a:lnTo>
                          <a:pt x="59" y="356"/>
                        </a:lnTo>
                        <a:lnTo>
                          <a:pt x="59" y="356"/>
                        </a:lnTo>
                        <a:lnTo>
                          <a:pt x="54" y="372"/>
                        </a:lnTo>
                        <a:lnTo>
                          <a:pt x="47" y="390"/>
                        </a:lnTo>
                        <a:lnTo>
                          <a:pt x="41" y="407"/>
                        </a:lnTo>
                        <a:lnTo>
                          <a:pt x="37" y="423"/>
                        </a:lnTo>
                        <a:lnTo>
                          <a:pt x="37" y="423"/>
                        </a:lnTo>
                        <a:lnTo>
                          <a:pt x="32" y="441"/>
                        </a:lnTo>
                        <a:lnTo>
                          <a:pt x="28" y="459"/>
                        </a:lnTo>
                        <a:lnTo>
                          <a:pt x="23" y="477"/>
                        </a:lnTo>
                        <a:lnTo>
                          <a:pt x="17" y="494"/>
                        </a:lnTo>
                        <a:lnTo>
                          <a:pt x="17" y="494"/>
                        </a:lnTo>
                        <a:lnTo>
                          <a:pt x="12" y="509"/>
                        </a:lnTo>
                        <a:lnTo>
                          <a:pt x="7" y="523"/>
                        </a:lnTo>
                        <a:lnTo>
                          <a:pt x="3" y="539"/>
                        </a:lnTo>
                        <a:lnTo>
                          <a:pt x="1" y="546"/>
                        </a:lnTo>
                        <a:lnTo>
                          <a:pt x="0" y="554"/>
                        </a:lnTo>
                        <a:lnTo>
                          <a:pt x="0" y="554"/>
                        </a:lnTo>
                        <a:lnTo>
                          <a:pt x="1" y="556"/>
                        </a:lnTo>
                        <a:lnTo>
                          <a:pt x="1" y="557"/>
                        </a:lnTo>
                        <a:lnTo>
                          <a:pt x="3" y="558"/>
                        </a:lnTo>
                        <a:lnTo>
                          <a:pt x="5" y="558"/>
                        </a:lnTo>
                        <a:lnTo>
                          <a:pt x="6" y="558"/>
                        </a:lnTo>
                        <a:lnTo>
                          <a:pt x="8" y="557"/>
                        </a:lnTo>
                        <a:lnTo>
                          <a:pt x="9" y="556"/>
                        </a:lnTo>
                        <a:lnTo>
                          <a:pt x="9" y="554"/>
                        </a:lnTo>
                        <a:lnTo>
                          <a:pt x="9" y="554"/>
                        </a:lnTo>
                        <a:lnTo>
                          <a:pt x="10" y="546"/>
                        </a:lnTo>
                        <a:lnTo>
                          <a:pt x="12" y="538"/>
                        </a:lnTo>
                        <a:lnTo>
                          <a:pt x="17" y="521"/>
                        </a:lnTo>
                        <a:lnTo>
                          <a:pt x="24" y="505"/>
                        </a:lnTo>
                        <a:lnTo>
                          <a:pt x="29" y="489"/>
                        </a:lnTo>
                        <a:lnTo>
                          <a:pt x="29" y="489"/>
                        </a:lnTo>
                        <a:lnTo>
                          <a:pt x="37" y="457"/>
                        </a:lnTo>
                        <a:lnTo>
                          <a:pt x="42" y="442"/>
                        </a:lnTo>
                        <a:lnTo>
                          <a:pt x="45" y="426"/>
                        </a:lnTo>
                        <a:lnTo>
                          <a:pt x="45" y="426"/>
                        </a:lnTo>
                        <a:lnTo>
                          <a:pt x="49" y="411"/>
                        </a:lnTo>
                        <a:lnTo>
                          <a:pt x="55" y="396"/>
                        </a:lnTo>
                        <a:lnTo>
                          <a:pt x="61" y="381"/>
                        </a:lnTo>
                        <a:lnTo>
                          <a:pt x="66" y="366"/>
                        </a:lnTo>
                        <a:lnTo>
                          <a:pt x="66" y="366"/>
                        </a:lnTo>
                        <a:lnTo>
                          <a:pt x="70" y="350"/>
                        </a:lnTo>
                        <a:lnTo>
                          <a:pt x="72" y="332"/>
                        </a:lnTo>
                        <a:lnTo>
                          <a:pt x="76" y="297"/>
                        </a:lnTo>
                        <a:lnTo>
                          <a:pt x="76" y="297"/>
                        </a:lnTo>
                        <a:lnTo>
                          <a:pt x="78" y="277"/>
                        </a:lnTo>
                        <a:lnTo>
                          <a:pt x="83" y="258"/>
                        </a:lnTo>
                        <a:lnTo>
                          <a:pt x="91" y="220"/>
                        </a:lnTo>
                        <a:lnTo>
                          <a:pt x="111" y="142"/>
                        </a:lnTo>
                        <a:lnTo>
                          <a:pt x="111" y="142"/>
                        </a:lnTo>
                        <a:lnTo>
                          <a:pt x="121" y="110"/>
                        </a:lnTo>
                        <a:lnTo>
                          <a:pt x="130" y="77"/>
                        </a:lnTo>
                        <a:lnTo>
                          <a:pt x="130" y="77"/>
                        </a:lnTo>
                        <a:lnTo>
                          <a:pt x="134" y="59"/>
                        </a:lnTo>
                        <a:lnTo>
                          <a:pt x="138" y="41"/>
                        </a:lnTo>
                        <a:lnTo>
                          <a:pt x="143" y="23"/>
                        </a:lnTo>
                        <a:lnTo>
                          <a:pt x="147" y="15"/>
                        </a:lnTo>
                        <a:lnTo>
                          <a:pt x="152" y="7"/>
                        </a:lnTo>
                        <a:lnTo>
                          <a:pt x="152" y="7"/>
                        </a:lnTo>
                        <a:lnTo>
                          <a:pt x="152" y="5"/>
                        </a:lnTo>
                        <a:lnTo>
                          <a:pt x="152" y="3"/>
                        </a:lnTo>
                        <a:lnTo>
                          <a:pt x="151" y="2"/>
                        </a:lnTo>
                        <a:lnTo>
                          <a:pt x="150" y="1"/>
                        </a:lnTo>
                        <a:lnTo>
                          <a:pt x="148" y="0"/>
                        </a:lnTo>
                        <a:lnTo>
                          <a:pt x="147" y="0"/>
                        </a:lnTo>
                        <a:lnTo>
                          <a:pt x="144" y="1"/>
                        </a:lnTo>
                        <a:lnTo>
                          <a:pt x="143" y="2"/>
                        </a:lnTo>
                        <a:lnTo>
                          <a:pt x="143"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79" name="Freeform 939"/>
                  <p:cNvSpPr/>
                  <p:nvPr/>
                </p:nvSpPr>
                <p:spPr bwMode="auto">
                  <a:xfrm>
                    <a:off x="9937" y="8010"/>
                    <a:ext cx="123" cy="417"/>
                  </a:xfrm>
                  <a:custGeom>
                    <a:avLst/>
                    <a:gdLst/>
                    <a:ahLst/>
                    <a:cxnLst>
                      <a:cxn ang="0">
                        <a:pos x="180" y="4"/>
                      </a:cxn>
                      <a:cxn ang="0">
                        <a:pos x="179" y="1"/>
                      </a:cxn>
                      <a:cxn ang="0">
                        <a:pos x="175" y="0"/>
                      </a:cxn>
                      <a:cxn ang="0">
                        <a:pos x="172" y="1"/>
                      </a:cxn>
                      <a:cxn ang="0">
                        <a:pos x="171" y="4"/>
                      </a:cxn>
                      <a:cxn ang="0">
                        <a:pos x="170" y="23"/>
                      </a:cxn>
                      <a:cxn ang="0">
                        <a:pos x="166" y="59"/>
                      </a:cxn>
                      <a:cxn ang="0">
                        <a:pos x="160" y="76"/>
                      </a:cxn>
                      <a:cxn ang="0">
                        <a:pos x="145" y="116"/>
                      </a:cxn>
                      <a:cxn ang="0">
                        <a:pos x="130" y="154"/>
                      </a:cxn>
                      <a:cxn ang="0">
                        <a:pos x="118" y="194"/>
                      </a:cxn>
                      <a:cxn ang="0">
                        <a:pos x="89" y="273"/>
                      </a:cxn>
                      <a:cxn ang="0">
                        <a:pos x="74" y="312"/>
                      </a:cxn>
                      <a:cxn ang="0">
                        <a:pos x="60" y="348"/>
                      </a:cxn>
                      <a:cxn ang="0">
                        <a:pos x="50" y="384"/>
                      </a:cxn>
                      <a:cxn ang="0">
                        <a:pos x="42" y="421"/>
                      </a:cxn>
                      <a:cxn ang="0">
                        <a:pos x="36" y="460"/>
                      </a:cxn>
                      <a:cxn ang="0">
                        <a:pos x="31" y="504"/>
                      </a:cxn>
                      <a:cxn ang="0">
                        <a:pos x="24" y="537"/>
                      </a:cxn>
                      <a:cxn ang="0">
                        <a:pos x="20" y="548"/>
                      </a:cxn>
                      <a:cxn ang="0">
                        <a:pos x="7" y="581"/>
                      </a:cxn>
                      <a:cxn ang="0">
                        <a:pos x="0" y="607"/>
                      </a:cxn>
                      <a:cxn ang="0">
                        <a:pos x="0" y="616"/>
                      </a:cxn>
                      <a:cxn ang="0">
                        <a:pos x="1" y="620"/>
                      </a:cxn>
                      <a:cxn ang="0">
                        <a:pos x="4" y="621"/>
                      </a:cxn>
                      <a:cxn ang="0">
                        <a:pos x="7" y="620"/>
                      </a:cxn>
                      <a:cxn ang="0">
                        <a:pos x="10" y="616"/>
                      </a:cxn>
                      <a:cxn ang="0">
                        <a:pos x="11" y="606"/>
                      </a:cxn>
                      <a:cxn ang="0">
                        <a:pos x="18" y="578"/>
                      </a:cxn>
                      <a:cxn ang="0">
                        <a:pos x="32" y="543"/>
                      </a:cxn>
                      <a:cxn ang="0">
                        <a:pos x="34" y="534"/>
                      </a:cxn>
                      <a:cxn ang="0">
                        <a:pos x="41" y="506"/>
                      </a:cxn>
                      <a:cxn ang="0">
                        <a:pos x="45" y="469"/>
                      </a:cxn>
                      <a:cxn ang="0">
                        <a:pos x="52" y="423"/>
                      </a:cxn>
                      <a:cxn ang="0">
                        <a:pos x="61" y="379"/>
                      </a:cxn>
                      <a:cxn ang="0">
                        <a:pos x="75" y="336"/>
                      </a:cxn>
                      <a:cxn ang="0">
                        <a:pos x="92" y="292"/>
                      </a:cxn>
                      <a:cxn ang="0">
                        <a:pos x="107" y="257"/>
                      </a:cxn>
                      <a:cxn ang="0">
                        <a:pos x="143" y="149"/>
                      </a:cxn>
                      <a:cxn ang="0">
                        <a:pos x="149" y="129"/>
                      </a:cxn>
                      <a:cxn ang="0">
                        <a:pos x="164" y="91"/>
                      </a:cxn>
                      <a:cxn ang="0">
                        <a:pos x="173" y="72"/>
                      </a:cxn>
                      <a:cxn ang="0">
                        <a:pos x="177" y="56"/>
                      </a:cxn>
                      <a:cxn ang="0">
                        <a:pos x="180" y="22"/>
                      </a:cxn>
                      <a:cxn ang="0">
                        <a:pos x="180" y="4"/>
                      </a:cxn>
                    </a:cxnLst>
                    <a:rect l="0" t="0" r="r" b="b"/>
                    <a:pathLst>
                      <a:path w="180" h="621">
                        <a:moveTo>
                          <a:pt x="180" y="4"/>
                        </a:moveTo>
                        <a:lnTo>
                          <a:pt x="180" y="4"/>
                        </a:lnTo>
                        <a:lnTo>
                          <a:pt x="180" y="2"/>
                        </a:lnTo>
                        <a:lnTo>
                          <a:pt x="179" y="1"/>
                        </a:lnTo>
                        <a:lnTo>
                          <a:pt x="177" y="0"/>
                        </a:lnTo>
                        <a:lnTo>
                          <a:pt x="175" y="0"/>
                        </a:lnTo>
                        <a:lnTo>
                          <a:pt x="174" y="0"/>
                        </a:lnTo>
                        <a:lnTo>
                          <a:pt x="172" y="1"/>
                        </a:lnTo>
                        <a:lnTo>
                          <a:pt x="171" y="2"/>
                        </a:lnTo>
                        <a:lnTo>
                          <a:pt x="171" y="4"/>
                        </a:lnTo>
                        <a:lnTo>
                          <a:pt x="171" y="4"/>
                        </a:lnTo>
                        <a:lnTo>
                          <a:pt x="170" y="23"/>
                        </a:lnTo>
                        <a:lnTo>
                          <a:pt x="169" y="41"/>
                        </a:lnTo>
                        <a:lnTo>
                          <a:pt x="166" y="59"/>
                        </a:lnTo>
                        <a:lnTo>
                          <a:pt x="160" y="76"/>
                        </a:lnTo>
                        <a:lnTo>
                          <a:pt x="160" y="76"/>
                        </a:lnTo>
                        <a:lnTo>
                          <a:pt x="153" y="96"/>
                        </a:lnTo>
                        <a:lnTo>
                          <a:pt x="145" y="116"/>
                        </a:lnTo>
                        <a:lnTo>
                          <a:pt x="138" y="134"/>
                        </a:lnTo>
                        <a:lnTo>
                          <a:pt x="130" y="154"/>
                        </a:lnTo>
                        <a:lnTo>
                          <a:pt x="130" y="154"/>
                        </a:lnTo>
                        <a:lnTo>
                          <a:pt x="118" y="194"/>
                        </a:lnTo>
                        <a:lnTo>
                          <a:pt x="104" y="233"/>
                        </a:lnTo>
                        <a:lnTo>
                          <a:pt x="89" y="273"/>
                        </a:lnTo>
                        <a:lnTo>
                          <a:pt x="74" y="312"/>
                        </a:lnTo>
                        <a:lnTo>
                          <a:pt x="74" y="312"/>
                        </a:lnTo>
                        <a:lnTo>
                          <a:pt x="66" y="330"/>
                        </a:lnTo>
                        <a:lnTo>
                          <a:pt x="60" y="348"/>
                        </a:lnTo>
                        <a:lnTo>
                          <a:pt x="54" y="367"/>
                        </a:lnTo>
                        <a:lnTo>
                          <a:pt x="50" y="384"/>
                        </a:lnTo>
                        <a:lnTo>
                          <a:pt x="46" y="403"/>
                        </a:lnTo>
                        <a:lnTo>
                          <a:pt x="42" y="421"/>
                        </a:lnTo>
                        <a:lnTo>
                          <a:pt x="36" y="460"/>
                        </a:lnTo>
                        <a:lnTo>
                          <a:pt x="36" y="460"/>
                        </a:lnTo>
                        <a:lnTo>
                          <a:pt x="33" y="482"/>
                        </a:lnTo>
                        <a:lnTo>
                          <a:pt x="31" y="504"/>
                        </a:lnTo>
                        <a:lnTo>
                          <a:pt x="26" y="526"/>
                        </a:lnTo>
                        <a:lnTo>
                          <a:pt x="24" y="537"/>
                        </a:lnTo>
                        <a:lnTo>
                          <a:pt x="20" y="548"/>
                        </a:lnTo>
                        <a:lnTo>
                          <a:pt x="20" y="548"/>
                        </a:lnTo>
                        <a:lnTo>
                          <a:pt x="14" y="564"/>
                        </a:lnTo>
                        <a:lnTo>
                          <a:pt x="7" y="581"/>
                        </a:lnTo>
                        <a:lnTo>
                          <a:pt x="2" y="598"/>
                        </a:lnTo>
                        <a:lnTo>
                          <a:pt x="0" y="607"/>
                        </a:lnTo>
                        <a:lnTo>
                          <a:pt x="0" y="616"/>
                        </a:lnTo>
                        <a:lnTo>
                          <a:pt x="0" y="616"/>
                        </a:lnTo>
                        <a:lnTo>
                          <a:pt x="0" y="618"/>
                        </a:lnTo>
                        <a:lnTo>
                          <a:pt x="1" y="620"/>
                        </a:lnTo>
                        <a:lnTo>
                          <a:pt x="2" y="620"/>
                        </a:lnTo>
                        <a:lnTo>
                          <a:pt x="4" y="621"/>
                        </a:lnTo>
                        <a:lnTo>
                          <a:pt x="6" y="620"/>
                        </a:lnTo>
                        <a:lnTo>
                          <a:pt x="7" y="620"/>
                        </a:lnTo>
                        <a:lnTo>
                          <a:pt x="9" y="618"/>
                        </a:lnTo>
                        <a:lnTo>
                          <a:pt x="10" y="616"/>
                        </a:lnTo>
                        <a:lnTo>
                          <a:pt x="10" y="616"/>
                        </a:lnTo>
                        <a:lnTo>
                          <a:pt x="11" y="606"/>
                        </a:lnTo>
                        <a:lnTo>
                          <a:pt x="12" y="597"/>
                        </a:lnTo>
                        <a:lnTo>
                          <a:pt x="18" y="578"/>
                        </a:lnTo>
                        <a:lnTo>
                          <a:pt x="25" y="561"/>
                        </a:lnTo>
                        <a:lnTo>
                          <a:pt x="32" y="543"/>
                        </a:lnTo>
                        <a:lnTo>
                          <a:pt x="32" y="543"/>
                        </a:lnTo>
                        <a:lnTo>
                          <a:pt x="34" y="534"/>
                        </a:lnTo>
                        <a:lnTo>
                          <a:pt x="37" y="525"/>
                        </a:lnTo>
                        <a:lnTo>
                          <a:pt x="41" y="506"/>
                        </a:lnTo>
                        <a:lnTo>
                          <a:pt x="45" y="469"/>
                        </a:lnTo>
                        <a:lnTo>
                          <a:pt x="45" y="469"/>
                        </a:lnTo>
                        <a:lnTo>
                          <a:pt x="48" y="445"/>
                        </a:lnTo>
                        <a:lnTo>
                          <a:pt x="52" y="423"/>
                        </a:lnTo>
                        <a:lnTo>
                          <a:pt x="56" y="401"/>
                        </a:lnTo>
                        <a:lnTo>
                          <a:pt x="61" y="379"/>
                        </a:lnTo>
                        <a:lnTo>
                          <a:pt x="67" y="357"/>
                        </a:lnTo>
                        <a:lnTo>
                          <a:pt x="75" y="336"/>
                        </a:lnTo>
                        <a:lnTo>
                          <a:pt x="83" y="314"/>
                        </a:lnTo>
                        <a:lnTo>
                          <a:pt x="92" y="292"/>
                        </a:lnTo>
                        <a:lnTo>
                          <a:pt x="92" y="292"/>
                        </a:lnTo>
                        <a:lnTo>
                          <a:pt x="107" y="257"/>
                        </a:lnTo>
                        <a:lnTo>
                          <a:pt x="119" y="221"/>
                        </a:lnTo>
                        <a:lnTo>
                          <a:pt x="143" y="149"/>
                        </a:lnTo>
                        <a:lnTo>
                          <a:pt x="143" y="149"/>
                        </a:lnTo>
                        <a:lnTo>
                          <a:pt x="149" y="129"/>
                        </a:lnTo>
                        <a:lnTo>
                          <a:pt x="157" y="111"/>
                        </a:lnTo>
                        <a:lnTo>
                          <a:pt x="164" y="91"/>
                        </a:lnTo>
                        <a:lnTo>
                          <a:pt x="173" y="72"/>
                        </a:lnTo>
                        <a:lnTo>
                          <a:pt x="173" y="72"/>
                        </a:lnTo>
                        <a:lnTo>
                          <a:pt x="175" y="64"/>
                        </a:lnTo>
                        <a:lnTo>
                          <a:pt x="177" y="56"/>
                        </a:lnTo>
                        <a:lnTo>
                          <a:pt x="179" y="38"/>
                        </a:lnTo>
                        <a:lnTo>
                          <a:pt x="180" y="22"/>
                        </a:lnTo>
                        <a:lnTo>
                          <a:pt x="180" y="4"/>
                        </a:lnTo>
                        <a:lnTo>
                          <a:pt x="180"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80" name="Freeform 940"/>
                  <p:cNvSpPr/>
                  <p:nvPr/>
                </p:nvSpPr>
                <p:spPr bwMode="auto">
                  <a:xfrm>
                    <a:off x="9976" y="8039"/>
                    <a:ext cx="129" cy="409"/>
                  </a:xfrm>
                  <a:custGeom>
                    <a:avLst/>
                    <a:gdLst/>
                    <a:ahLst/>
                    <a:cxnLst>
                      <a:cxn ang="0">
                        <a:pos x="180" y="6"/>
                      </a:cxn>
                      <a:cxn ang="0">
                        <a:pos x="177" y="21"/>
                      </a:cxn>
                      <a:cxn ang="0">
                        <a:pos x="170" y="37"/>
                      </a:cxn>
                      <a:cxn ang="0">
                        <a:pos x="165" y="58"/>
                      </a:cxn>
                      <a:cxn ang="0">
                        <a:pos x="160" y="79"/>
                      </a:cxn>
                      <a:cxn ang="0">
                        <a:pos x="149" y="115"/>
                      </a:cxn>
                      <a:cxn ang="0">
                        <a:pos x="136" y="152"/>
                      </a:cxn>
                      <a:cxn ang="0">
                        <a:pos x="110" y="227"/>
                      </a:cxn>
                      <a:cxn ang="0">
                        <a:pos x="81" y="301"/>
                      </a:cxn>
                      <a:cxn ang="0">
                        <a:pos x="55" y="375"/>
                      </a:cxn>
                      <a:cxn ang="0">
                        <a:pos x="33" y="452"/>
                      </a:cxn>
                      <a:cxn ang="0">
                        <a:pos x="24" y="489"/>
                      </a:cxn>
                      <a:cxn ang="0">
                        <a:pos x="7" y="563"/>
                      </a:cxn>
                      <a:cxn ang="0">
                        <a:pos x="0" y="602"/>
                      </a:cxn>
                      <a:cxn ang="0">
                        <a:pos x="2" y="607"/>
                      </a:cxn>
                      <a:cxn ang="0">
                        <a:pos x="7" y="606"/>
                      </a:cxn>
                      <a:cxn ang="0">
                        <a:pos x="12" y="602"/>
                      </a:cxn>
                      <a:cxn ang="0">
                        <a:pos x="13" y="596"/>
                      </a:cxn>
                      <a:cxn ang="0">
                        <a:pos x="11" y="593"/>
                      </a:cxn>
                      <a:cxn ang="0">
                        <a:pos x="18" y="560"/>
                      </a:cxn>
                      <a:cxn ang="0">
                        <a:pos x="33" y="495"/>
                      </a:cxn>
                      <a:cxn ang="0">
                        <a:pos x="40" y="462"/>
                      </a:cxn>
                      <a:cxn ang="0">
                        <a:pos x="50" y="422"/>
                      </a:cxn>
                      <a:cxn ang="0">
                        <a:pos x="74" y="342"/>
                      </a:cxn>
                      <a:cxn ang="0">
                        <a:pos x="90" y="304"/>
                      </a:cxn>
                      <a:cxn ang="0">
                        <a:pos x="134" y="185"/>
                      </a:cxn>
                      <a:cxn ang="0">
                        <a:pos x="148" y="146"/>
                      </a:cxn>
                      <a:cxn ang="0">
                        <a:pos x="172" y="74"/>
                      </a:cxn>
                      <a:cxn ang="0">
                        <a:pos x="177" y="52"/>
                      </a:cxn>
                      <a:cxn ang="0">
                        <a:pos x="183" y="31"/>
                      </a:cxn>
                      <a:cxn ang="0">
                        <a:pos x="187" y="19"/>
                      </a:cxn>
                      <a:cxn ang="0">
                        <a:pos x="189" y="6"/>
                      </a:cxn>
                      <a:cxn ang="0">
                        <a:pos x="189" y="3"/>
                      </a:cxn>
                      <a:cxn ang="0">
                        <a:pos x="187" y="0"/>
                      </a:cxn>
                      <a:cxn ang="0">
                        <a:pos x="182" y="1"/>
                      </a:cxn>
                      <a:cxn ang="0">
                        <a:pos x="180" y="6"/>
                      </a:cxn>
                    </a:cxnLst>
                    <a:rect l="0" t="0" r="r" b="b"/>
                    <a:pathLst>
                      <a:path w="189" h="608">
                        <a:moveTo>
                          <a:pt x="180" y="6"/>
                        </a:moveTo>
                        <a:lnTo>
                          <a:pt x="180" y="6"/>
                        </a:lnTo>
                        <a:lnTo>
                          <a:pt x="179" y="14"/>
                        </a:lnTo>
                        <a:lnTo>
                          <a:pt x="177" y="21"/>
                        </a:lnTo>
                        <a:lnTo>
                          <a:pt x="170" y="37"/>
                        </a:lnTo>
                        <a:lnTo>
                          <a:pt x="170" y="37"/>
                        </a:lnTo>
                        <a:lnTo>
                          <a:pt x="167" y="47"/>
                        </a:lnTo>
                        <a:lnTo>
                          <a:pt x="165" y="58"/>
                        </a:lnTo>
                        <a:lnTo>
                          <a:pt x="163" y="69"/>
                        </a:lnTo>
                        <a:lnTo>
                          <a:pt x="160" y="79"/>
                        </a:lnTo>
                        <a:lnTo>
                          <a:pt x="160" y="79"/>
                        </a:lnTo>
                        <a:lnTo>
                          <a:pt x="149" y="115"/>
                        </a:lnTo>
                        <a:lnTo>
                          <a:pt x="136" y="152"/>
                        </a:lnTo>
                        <a:lnTo>
                          <a:pt x="136" y="152"/>
                        </a:lnTo>
                        <a:lnTo>
                          <a:pt x="123" y="189"/>
                        </a:lnTo>
                        <a:lnTo>
                          <a:pt x="110" y="227"/>
                        </a:lnTo>
                        <a:lnTo>
                          <a:pt x="81" y="301"/>
                        </a:lnTo>
                        <a:lnTo>
                          <a:pt x="81" y="301"/>
                        </a:lnTo>
                        <a:lnTo>
                          <a:pt x="66" y="338"/>
                        </a:lnTo>
                        <a:lnTo>
                          <a:pt x="55" y="375"/>
                        </a:lnTo>
                        <a:lnTo>
                          <a:pt x="43" y="414"/>
                        </a:lnTo>
                        <a:lnTo>
                          <a:pt x="33" y="452"/>
                        </a:lnTo>
                        <a:lnTo>
                          <a:pt x="33" y="452"/>
                        </a:lnTo>
                        <a:lnTo>
                          <a:pt x="24" y="489"/>
                        </a:lnTo>
                        <a:lnTo>
                          <a:pt x="16" y="526"/>
                        </a:lnTo>
                        <a:lnTo>
                          <a:pt x="7" y="563"/>
                        </a:lnTo>
                        <a:lnTo>
                          <a:pt x="0" y="602"/>
                        </a:lnTo>
                        <a:lnTo>
                          <a:pt x="0" y="602"/>
                        </a:lnTo>
                        <a:lnTo>
                          <a:pt x="0" y="605"/>
                        </a:lnTo>
                        <a:lnTo>
                          <a:pt x="2" y="607"/>
                        </a:lnTo>
                        <a:lnTo>
                          <a:pt x="5" y="608"/>
                        </a:lnTo>
                        <a:lnTo>
                          <a:pt x="7" y="606"/>
                        </a:lnTo>
                        <a:lnTo>
                          <a:pt x="12" y="602"/>
                        </a:lnTo>
                        <a:lnTo>
                          <a:pt x="12" y="602"/>
                        </a:lnTo>
                        <a:lnTo>
                          <a:pt x="13" y="598"/>
                        </a:lnTo>
                        <a:lnTo>
                          <a:pt x="13" y="596"/>
                        </a:lnTo>
                        <a:lnTo>
                          <a:pt x="12" y="595"/>
                        </a:lnTo>
                        <a:lnTo>
                          <a:pt x="11" y="593"/>
                        </a:lnTo>
                        <a:lnTo>
                          <a:pt x="11" y="593"/>
                        </a:lnTo>
                        <a:lnTo>
                          <a:pt x="18" y="560"/>
                        </a:lnTo>
                        <a:lnTo>
                          <a:pt x="26" y="528"/>
                        </a:lnTo>
                        <a:lnTo>
                          <a:pt x="33" y="495"/>
                        </a:lnTo>
                        <a:lnTo>
                          <a:pt x="40" y="462"/>
                        </a:lnTo>
                        <a:lnTo>
                          <a:pt x="40" y="462"/>
                        </a:lnTo>
                        <a:lnTo>
                          <a:pt x="44" y="441"/>
                        </a:lnTo>
                        <a:lnTo>
                          <a:pt x="50" y="422"/>
                        </a:lnTo>
                        <a:lnTo>
                          <a:pt x="61" y="382"/>
                        </a:lnTo>
                        <a:lnTo>
                          <a:pt x="74" y="342"/>
                        </a:lnTo>
                        <a:lnTo>
                          <a:pt x="90" y="304"/>
                        </a:lnTo>
                        <a:lnTo>
                          <a:pt x="90" y="304"/>
                        </a:lnTo>
                        <a:lnTo>
                          <a:pt x="120" y="226"/>
                        </a:lnTo>
                        <a:lnTo>
                          <a:pt x="134" y="185"/>
                        </a:lnTo>
                        <a:lnTo>
                          <a:pt x="148" y="146"/>
                        </a:lnTo>
                        <a:lnTo>
                          <a:pt x="148" y="146"/>
                        </a:lnTo>
                        <a:lnTo>
                          <a:pt x="160" y="110"/>
                        </a:lnTo>
                        <a:lnTo>
                          <a:pt x="172" y="74"/>
                        </a:lnTo>
                        <a:lnTo>
                          <a:pt x="172" y="74"/>
                        </a:lnTo>
                        <a:lnTo>
                          <a:pt x="177" y="52"/>
                        </a:lnTo>
                        <a:lnTo>
                          <a:pt x="180" y="42"/>
                        </a:lnTo>
                        <a:lnTo>
                          <a:pt x="183" y="31"/>
                        </a:lnTo>
                        <a:lnTo>
                          <a:pt x="183" y="31"/>
                        </a:lnTo>
                        <a:lnTo>
                          <a:pt x="187" y="19"/>
                        </a:lnTo>
                        <a:lnTo>
                          <a:pt x="188" y="12"/>
                        </a:lnTo>
                        <a:lnTo>
                          <a:pt x="189" y="6"/>
                        </a:lnTo>
                        <a:lnTo>
                          <a:pt x="189" y="6"/>
                        </a:lnTo>
                        <a:lnTo>
                          <a:pt x="189" y="3"/>
                        </a:lnTo>
                        <a:lnTo>
                          <a:pt x="188" y="1"/>
                        </a:lnTo>
                        <a:lnTo>
                          <a:pt x="187" y="0"/>
                        </a:lnTo>
                        <a:lnTo>
                          <a:pt x="185" y="0"/>
                        </a:lnTo>
                        <a:lnTo>
                          <a:pt x="182" y="1"/>
                        </a:lnTo>
                        <a:lnTo>
                          <a:pt x="181" y="3"/>
                        </a:lnTo>
                        <a:lnTo>
                          <a:pt x="180" y="6"/>
                        </a:lnTo>
                        <a:lnTo>
                          <a:pt x="180" y="6"/>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81" name="Freeform 941"/>
                  <p:cNvSpPr/>
                  <p:nvPr/>
                </p:nvSpPr>
                <p:spPr bwMode="auto">
                  <a:xfrm>
                    <a:off x="10003" y="8093"/>
                    <a:ext cx="149" cy="415"/>
                  </a:xfrm>
                  <a:custGeom>
                    <a:avLst/>
                    <a:gdLst/>
                    <a:ahLst/>
                    <a:cxnLst>
                      <a:cxn ang="0">
                        <a:pos x="210" y="3"/>
                      </a:cxn>
                      <a:cxn ang="0">
                        <a:pos x="202" y="39"/>
                      </a:cxn>
                      <a:cxn ang="0">
                        <a:pos x="194" y="74"/>
                      </a:cxn>
                      <a:cxn ang="0">
                        <a:pos x="185" y="98"/>
                      </a:cxn>
                      <a:cxn ang="0">
                        <a:pos x="159" y="168"/>
                      </a:cxn>
                      <a:cxn ang="0">
                        <a:pos x="151" y="192"/>
                      </a:cxn>
                      <a:cxn ang="0">
                        <a:pos x="121" y="261"/>
                      </a:cxn>
                      <a:cxn ang="0">
                        <a:pos x="79" y="352"/>
                      </a:cxn>
                      <a:cxn ang="0">
                        <a:pos x="71" y="372"/>
                      </a:cxn>
                      <a:cxn ang="0">
                        <a:pos x="50" y="432"/>
                      </a:cxn>
                      <a:cxn ang="0">
                        <a:pos x="28" y="513"/>
                      </a:cxn>
                      <a:cxn ang="0">
                        <a:pos x="19" y="546"/>
                      </a:cxn>
                      <a:cxn ang="0">
                        <a:pos x="8" y="579"/>
                      </a:cxn>
                      <a:cxn ang="0">
                        <a:pos x="5" y="588"/>
                      </a:cxn>
                      <a:cxn ang="0">
                        <a:pos x="0" y="605"/>
                      </a:cxn>
                      <a:cxn ang="0">
                        <a:pos x="2" y="614"/>
                      </a:cxn>
                      <a:cxn ang="0">
                        <a:pos x="3" y="616"/>
                      </a:cxn>
                      <a:cxn ang="0">
                        <a:pos x="7" y="617"/>
                      </a:cxn>
                      <a:cxn ang="0">
                        <a:pos x="11" y="614"/>
                      </a:cxn>
                      <a:cxn ang="0">
                        <a:pos x="11" y="609"/>
                      </a:cxn>
                      <a:cxn ang="0">
                        <a:pos x="10" y="605"/>
                      </a:cxn>
                      <a:cxn ang="0">
                        <a:pos x="12" y="594"/>
                      </a:cxn>
                      <a:cxn ang="0">
                        <a:pos x="19" y="575"/>
                      </a:cxn>
                      <a:cxn ang="0">
                        <a:pos x="24" y="567"/>
                      </a:cxn>
                      <a:cxn ang="0">
                        <a:pos x="28" y="560"/>
                      </a:cxn>
                      <a:cxn ang="0">
                        <a:pos x="33" y="533"/>
                      </a:cxn>
                      <a:cxn ang="0">
                        <a:pos x="44" y="491"/>
                      </a:cxn>
                      <a:cxn ang="0">
                        <a:pos x="55" y="449"/>
                      </a:cxn>
                      <a:cxn ang="0">
                        <a:pos x="83" y="367"/>
                      </a:cxn>
                      <a:cxn ang="0">
                        <a:pos x="101" y="327"/>
                      </a:cxn>
                      <a:cxn ang="0">
                        <a:pos x="137" y="250"/>
                      </a:cxn>
                      <a:cxn ang="0">
                        <a:pos x="169" y="171"/>
                      </a:cxn>
                      <a:cxn ang="0">
                        <a:pos x="184" y="128"/>
                      </a:cxn>
                      <a:cxn ang="0">
                        <a:pos x="200" y="86"/>
                      </a:cxn>
                      <a:cxn ang="0">
                        <a:pos x="210" y="45"/>
                      </a:cxn>
                      <a:cxn ang="0">
                        <a:pos x="219" y="6"/>
                      </a:cxn>
                      <a:cxn ang="0">
                        <a:pos x="219" y="4"/>
                      </a:cxn>
                      <a:cxn ang="0">
                        <a:pos x="217" y="1"/>
                      </a:cxn>
                      <a:cxn ang="0">
                        <a:pos x="214" y="0"/>
                      </a:cxn>
                      <a:cxn ang="0">
                        <a:pos x="211" y="2"/>
                      </a:cxn>
                      <a:cxn ang="0">
                        <a:pos x="210" y="3"/>
                      </a:cxn>
                    </a:cxnLst>
                    <a:rect l="0" t="0" r="r" b="b"/>
                    <a:pathLst>
                      <a:path w="219" h="617">
                        <a:moveTo>
                          <a:pt x="210" y="3"/>
                        </a:moveTo>
                        <a:lnTo>
                          <a:pt x="210" y="3"/>
                        </a:lnTo>
                        <a:lnTo>
                          <a:pt x="205" y="21"/>
                        </a:lnTo>
                        <a:lnTo>
                          <a:pt x="202" y="39"/>
                        </a:lnTo>
                        <a:lnTo>
                          <a:pt x="198" y="57"/>
                        </a:lnTo>
                        <a:lnTo>
                          <a:pt x="194" y="74"/>
                        </a:lnTo>
                        <a:lnTo>
                          <a:pt x="194" y="74"/>
                        </a:lnTo>
                        <a:lnTo>
                          <a:pt x="185" y="98"/>
                        </a:lnTo>
                        <a:lnTo>
                          <a:pt x="177" y="122"/>
                        </a:lnTo>
                        <a:lnTo>
                          <a:pt x="159" y="168"/>
                        </a:lnTo>
                        <a:lnTo>
                          <a:pt x="159" y="168"/>
                        </a:lnTo>
                        <a:lnTo>
                          <a:pt x="151" y="192"/>
                        </a:lnTo>
                        <a:lnTo>
                          <a:pt x="142" y="216"/>
                        </a:lnTo>
                        <a:lnTo>
                          <a:pt x="121" y="261"/>
                        </a:lnTo>
                        <a:lnTo>
                          <a:pt x="100" y="307"/>
                        </a:lnTo>
                        <a:lnTo>
                          <a:pt x="79" y="352"/>
                        </a:lnTo>
                        <a:lnTo>
                          <a:pt x="79" y="352"/>
                        </a:lnTo>
                        <a:lnTo>
                          <a:pt x="71" y="372"/>
                        </a:lnTo>
                        <a:lnTo>
                          <a:pt x="63" y="391"/>
                        </a:lnTo>
                        <a:lnTo>
                          <a:pt x="50" y="432"/>
                        </a:lnTo>
                        <a:lnTo>
                          <a:pt x="39" y="472"/>
                        </a:lnTo>
                        <a:lnTo>
                          <a:pt x="28" y="513"/>
                        </a:lnTo>
                        <a:lnTo>
                          <a:pt x="28" y="513"/>
                        </a:lnTo>
                        <a:lnTo>
                          <a:pt x="19" y="546"/>
                        </a:lnTo>
                        <a:lnTo>
                          <a:pt x="14" y="563"/>
                        </a:lnTo>
                        <a:lnTo>
                          <a:pt x="8" y="579"/>
                        </a:lnTo>
                        <a:lnTo>
                          <a:pt x="8" y="579"/>
                        </a:lnTo>
                        <a:lnTo>
                          <a:pt x="5" y="588"/>
                        </a:lnTo>
                        <a:lnTo>
                          <a:pt x="1" y="596"/>
                        </a:lnTo>
                        <a:lnTo>
                          <a:pt x="0" y="605"/>
                        </a:lnTo>
                        <a:lnTo>
                          <a:pt x="0" y="610"/>
                        </a:lnTo>
                        <a:lnTo>
                          <a:pt x="2" y="614"/>
                        </a:lnTo>
                        <a:lnTo>
                          <a:pt x="2" y="614"/>
                        </a:lnTo>
                        <a:lnTo>
                          <a:pt x="3" y="616"/>
                        </a:lnTo>
                        <a:lnTo>
                          <a:pt x="5" y="617"/>
                        </a:lnTo>
                        <a:lnTo>
                          <a:pt x="7" y="617"/>
                        </a:lnTo>
                        <a:lnTo>
                          <a:pt x="8" y="616"/>
                        </a:lnTo>
                        <a:lnTo>
                          <a:pt x="11" y="614"/>
                        </a:lnTo>
                        <a:lnTo>
                          <a:pt x="11" y="611"/>
                        </a:lnTo>
                        <a:lnTo>
                          <a:pt x="11" y="609"/>
                        </a:lnTo>
                        <a:lnTo>
                          <a:pt x="11" y="609"/>
                        </a:lnTo>
                        <a:lnTo>
                          <a:pt x="10" y="605"/>
                        </a:lnTo>
                        <a:lnTo>
                          <a:pt x="10" y="600"/>
                        </a:lnTo>
                        <a:lnTo>
                          <a:pt x="12" y="594"/>
                        </a:lnTo>
                        <a:lnTo>
                          <a:pt x="14" y="587"/>
                        </a:lnTo>
                        <a:lnTo>
                          <a:pt x="19" y="575"/>
                        </a:lnTo>
                        <a:lnTo>
                          <a:pt x="24" y="567"/>
                        </a:lnTo>
                        <a:lnTo>
                          <a:pt x="24" y="567"/>
                        </a:lnTo>
                        <a:lnTo>
                          <a:pt x="26" y="563"/>
                        </a:lnTo>
                        <a:lnTo>
                          <a:pt x="28" y="560"/>
                        </a:lnTo>
                        <a:lnTo>
                          <a:pt x="30" y="551"/>
                        </a:lnTo>
                        <a:lnTo>
                          <a:pt x="33" y="533"/>
                        </a:lnTo>
                        <a:lnTo>
                          <a:pt x="33" y="533"/>
                        </a:lnTo>
                        <a:lnTo>
                          <a:pt x="44" y="491"/>
                        </a:lnTo>
                        <a:lnTo>
                          <a:pt x="44" y="491"/>
                        </a:lnTo>
                        <a:lnTo>
                          <a:pt x="55" y="449"/>
                        </a:lnTo>
                        <a:lnTo>
                          <a:pt x="69" y="408"/>
                        </a:lnTo>
                        <a:lnTo>
                          <a:pt x="83" y="367"/>
                        </a:lnTo>
                        <a:lnTo>
                          <a:pt x="91" y="347"/>
                        </a:lnTo>
                        <a:lnTo>
                          <a:pt x="101" y="327"/>
                        </a:lnTo>
                        <a:lnTo>
                          <a:pt x="101" y="327"/>
                        </a:lnTo>
                        <a:lnTo>
                          <a:pt x="137" y="250"/>
                        </a:lnTo>
                        <a:lnTo>
                          <a:pt x="153" y="211"/>
                        </a:lnTo>
                        <a:lnTo>
                          <a:pt x="169" y="171"/>
                        </a:lnTo>
                        <a:lnTo>
                          <a:pt x="169" y="171"/>
                        </a:lnTo>
                        <a:lnTo>
                          <a:pt x="184" y="128"/>
                        </a:lnTo>
                        <a:lnTo>
                          <a:pt x="200" y="86"/>
                        </a:lnTo>
                        <a:lnTo>
                          <a:pt x="200" y="86"/>
                        </a:lnTo>
                        <a:lnTo>
                          <a:pt x="206" y="65"/>
                        </a:lnTo>
                        <a:lnTo>
                          <a:pt x="210" y="45"/>
                        </a:lnTo>
                        <a:lnTo>
                          <a:pt x="214" y="26"/>
                        </a:lnTo>
                        <a:lnTo>
                          <a:pt x="219" y="6"/>
                        </a:lnTo>
                        <a:lnTo>
                          <a:pt x="219" y="6"/>
                        </a:lnTo>
                        <a:lnTo>
                          <a:pt x="219" y="4"/>
                        </a:lnTo>
                        <a:lnTo>
                          <a:pt x="219" y="2"/>
                        </a:lnTo>
                        <a:lnTo>
                          <a:pt x="217" y="1"/>
                        </a:lnTo>
                        <a:lnTo>
                          <a:pt x="216" y="0"/>
                        </a:lnTo>
                        <a:lnTo>
                          <a:pt x="214" y="0"/>
                        </a:lnTo>
                        <a:lnTo>
                          <a:pt x="213" y="1"/>
                        </a:lnTo>
                        <a:lnTo>
                          <a:pt x="211" y="2"/>
                        </a:lnTo>
                        <a:lnTo>
                          <a:pt x="210" y="3"/>
                        </a:lnTo>
                        <a:lnTo>
                          <a:pt x="210"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82" name="Freeform 942"/>
                  <p:cNvSpPr/>
                  <p:nvPr/>
                </p:nvSpPr>
                <p:spPr bwMode="auto">
                  <a:xfrm>
                    <a:off x="10128" y="8141"/>
                    <a:ext cx="67" cy="171"/>
                  </a:xfrm>
                  <a:custGeom>
                    <a:avLst/>
                    <a:gdLst/>
                    <a:ahLst/>
                    <a:cxnLst>
                      <a:cxn ang="0">
                        <a:pos x="90" y="4"/>
                      </a:cxn>
                      <a:cxn ang="0">
                        <a:pos x="90" y="4"/>
                      </a:cxn>
                      <a:cxn ang="0">
                        <a:pos x="89" y="13"/>
                      </a:cxn>
                      <a:cxn ang="0">
                        <a:pos x="88" y="21"/>
                      </a:cxn>
                      <a:cxn ang="0">
                        <a:pos x="84" y="36"/>
                      </a:cxn>
                      <a:cxn ang="0">
                        <a:pos x="74" y="66"/>
                      </a:cxn>
                      <a:cxn ang="0">
                        <a:pos x="74" y="66"/>
                      </a:cxn>
                      <a:cxn ang="0">
                        <a:pos x="68" y="81"/>
                      </a:cxn>
                      <a:cxn ang="0">
                        <a:pos x="62" y="94"/>
                      </a:cxn>
                      <a:cxn ang="0">
                        <a:pos x="57" y="109"/>
                      </a:cxn>
                      <a:cxn ang="0">
                        <a:pos x="52" y="122"/>
                      </a:cxn>
                      <a:cxn ang="0">
                        <a:pos x="52" y="122"/>
                      </a:cxn>
                      <a:cxn ang="0">
                        <a:pos x="46" y="139"/>
                      </a:cxn>
                      <a:cxn ang="0">
                        <a:pos x="39" y="154"/>
                      </a:cxn>
                      <a:cxn ang="0">
                        <a:pos x="25" y="186"/>
                      </a:cxn>
                      <a:cxn ang="0">
                        <a:pos x="25" y="186"/>
                      </a:cxn>
                      <a:cxn ang="0">
                        <a:pos x="20" y="202"/>
                      </a:cxn>
                      <a:cxn ang="0">
                        <a:pos x="15" y="218"/>
                      </a:cxn>
                      <a:cxn ang="0">
                        <a:pos x="9" y="234"/>
                      </a:cxn>
                      <a:cxn ang="0">
                        <a:pos x="5" y="242"/>
                      </a:cxn>
                      <a:cxn ang="0">
                        <a:pos x="1" y="248"/>
                      </a:cxn>
                      <a:cxn ang="0">
                        <a:pos x="1" y="248"/>
                      </a:cxn>
                      <a:cxn ang="0">
                        <a:pos x="0" y="250"/>
                      </a:cxn>
                      <a:cxn ang="0">
                        <a:pos x="0" y="251"/>
                      </a:cxn>
                      <a:cxn ang="0">
                        <a:pos x="1" y="255"/>
                      </a:cxn>
                      <a:cxn ang="0">
                        <a:pos x="3" y="256"/>
                      </a:cxn>
                      <a:cxn ang="0">
                        <a:pos x="4" y="256"/>
                      </a:cxn>
                      <a:cxn ang="0">
                        <a:pos x="6" y="256"/>
                      </a:cxn>
                      <a:cxn ang="0">
                        <a:pos x="7" y="254"/>
                      </a:cxn>
                      <a:cxn ang="0">
                        <a:pos x="7" y="254"/>
                      </a:cxn>
                      <a:cxn ang="0">
                        <a:pos x="14" y="245"/>
                      </a:cxn>
                      <a:cxn ang="0">
                        <a:pos x="19" y="235"/>
                      </a:cxn>
                      <a:cxn ang="0">
                        <a:pos x="25" y="212"/>
                      </a:cxn>
                      <a:cxn ang="0">
                        <a:pos x="25" y="212"/>
                      </a:cxn>
                      <a:cxn ang="0">
                        <a:pos x="32" y="193"/>
                      </a:cxn>
                      <a:cxn ang="0">
                        <a:pos x="40" y="176"/>
                      </a:cxn>
                      <a:cxn ang="0">
                        <a:pos x="49" y="157"/>
                      </a:cxn>
                      <a:cxn ang="0">
                        <a:pos x="56" y="140"/>
                      </a:cxn>
                      <a:cxn ang="0">
                        <a:pos x="56" y="140"/>
                      </a:cxn>
                      <a:cxn ang="0">
                        <a:pos x="70" y="105"/>
                      </a:cxn>
                      <a:cxn ang="0">
                        <a:pos x="77" y="87"/>
                      </a:cxn>
                      <a:cxn ang="0">
                        <a:pos x="83" y="69"/>
                      </a:cxn>
                      <a:cxn ang="0">
                        <a:pos x="83" y="69"/>
                      </a:cxn>
                      <a:cxn ang="0">
                        <a:pos x="88" y="53"/>
                      </a:cxn>
                      <a:cxn ang="0">
                        <a:pos x="93" y="37"/>
                      </a:cxn>
                      <a:cxn ang="0">
                        <a:pos x="97" y="22"/>
                      </a:cxn>
                      <a:cxn ang="0">
                        <a:pos x="98" y="14"/>
                      </a:cxn>
                      <a:cxn ang="0">
                        <a:pos x="99" y="4"/>
                      </a:cxn>
                      <a:cxn ang="0">
                        <a:pos x="99" y="4"/>
                      </a:cxn>
                      <a:cxn ang="0">
                        <a:pos x="98" y="2"/>
                      </a:cxn>
                      <a:cxn ang="0">
                        <a:pos x="97" y="1"/>
                      </a:cxn>
                      <a:cxn ang="0">
                        <a:pos x="96" y="0"/>
                      </a:cxn>
                      <a:cxn ang="0">
                        <a:pos x="94" y="0"/>
                      </a:cxn>
                      <a:cxn ang="0">
                        <a:pos x="93" y="0"/>
                      </a:cxn>
                      <a:cxn ang="0">
                        <a:pos x="91" y="1"/>
                      </a:cxn>
                      <a:cxn ang="0">
                        <a:pos x="90" y="2"/>
                      </a:cxn>
                      <a:cxn ang="0">
                        <a:pos x="90" y="4"/>
                      </a:cxn>
                      <a:cxn ang="0">
                        <a:pos x="90" y="4"/>
                      </a:cxn>
                    </a:cxnLst>
                    <a:rect l="0" t="0" r="r" b="b"/>
                    <a:pathLst>
                      <a:path w="99" h="256">
                        <a:moveTo>
                          <a:pt x="90" y="4"/>
                        </a:moveTo>
                        <a:lnTo>
                          <a:pt x="90" y="4"/>
                        </a:lnTo>
                        <a:lnTo>
                          <a:pt x="89" y="13"/>
                        </a:lnTo>
                        <a:lnTo>
                          <a:pt x="88" y="21"/>
                        </a:lnTo>
                        <a:lnTo>
                          <a:pt x="84" y="36"/>
                        </a:lnTo>
                        <a:lnTo>
                          <a:pt x="74" y="66"/>
                        </a:lnTo>
                        <a:lnTo>
                          <a:pt x="74" y="66"/>
                        </a:lnTo>
                        <a:lnTo>
                          <a:pt x="68" y="81"/>
                        </a:lnTo>
                        <a:lnTo>
                          <a:pt x="62" y="94"/>
                        </a:lnTo>
                        <a:lnTo>
                          <a:pt x="57" y="109"/>
                        </a:lnTo>
                        <a:lnTo>
                          <a:pt x="52" y="122"/>
                        </a:lnTo>
                        <a:lnTo>
                          <a:pt x="52" y="122"/>
                        </a:lnTo>
                        <a:lnTo>
                          <a:pt x="46" y="139"/>
                        </a:lnTo>
                        <a:lnTo>
                          <a:pt x="39" y="154"/>
                        </a:lnTo>
                        <a:lnTo>
                          <a:pt x="25" y="186"/>
                        </a:lnTo>
                        <a:lnTo>
                          <a:pt x="25" y="186"/>
                        </a:lnTo>
                        <a:lnTo>
                          <a:pt x="20" y="202"/>
                        </a:lnTo>
                        <a:lnTo>
                          <a:pt x="15" y="218"/>
                        </a:lnTo>
                        <a:lnTo>
                          <a:pt x="9" y="234"/>
                        </a:lnTo>
                        <a:lnTo>
                          <a:pt x="5" y="242"/>
                        </a:lnTo>
                        <a:lnTo>
                          <a:pt x="1" y="248"/>
                        </a:lnTo>
                        <a:lnTo>
                          <a:pt x="1" y="248"/>
                        </a:lnTo>
                        <a:lnTo>
                          <a:pt x="0" y="250"/>
                        </a:lnTo>
                        <a:lnTo>
                          <a:pt x="0" y="251"/>
                        </a:lnTo>
                        <a:lnTo>
                          <a:pt x="1" y="255"/>
                        </a:lnTo>
                        <a:lnTo>
                          <a:pt x="3" y="256"/>
                        </a:lnTo>
                        <a:lnTo>
                          <a:pt x="4" y="256"/>
                        </a:lnTo>
                        <a:lnTo>
                          <a:pt x="6" y="256"/>
                        </a:lnTo>
                        <a:lnTo>
                          <a:pt x="7" y="254"/>
                        </a:lnTo>
                        <a:lnTo>
                          <a:pt x="7" y="254"/>
                        </a:lnTo>
                        <a:lnTo>
                          <a:pt x="14" y="245"/>
                        </a:lnTo>
                        <a:lnTo>
                          <a:pt x="19" y="235"/>
                        </a:lnTo>
                        <a:lnTo>
                          <a:pt x="25" y="212"/>
                        </a:lnTo>
                        <a:lnTo>
                          <a:pt x="25" y="212"/>
                        </a:lnTo>
                        <a:lnTo>
                          <a:pt x="32" y="193"/>
                        </a:lnTo>
                        <a:lnTo>
                          <a:pt x="40" y="176"/>
                        </a:lnTo>
                        <a:lnTo>
                          <a:pt x="49" y="157"/>
                        </a:lnTo>
                        <a:lnTo>
                          <a:pt x="56" y="140"/>
                        </a:lnTo>
                        <a:lnTo>
                          <a:pt x="56" y="140"/>
                        </a:lnTo>
                        <a:lnTo>
                          <a:pt x="70" y="105"/>
                        </a:lnTo>
                        <a:lnTo>
                          <a:pt x="77" y="87"/>
                        </a:lnTo>
                        <a:lnTo>
                          <a:pt x="83" y="69"/>
                        </a:lnTo>
                        <a:lnTo>
                          <a:pt x="83" y="69"/>
                        </a:lnTo>
                        <a:lnTo>
                          <a:pt x="88" y="53"/>
                        </a:lnTo>
                        <a:lnTo>
                          <a:pt x="93" y="37"/>
                        </a:lnTo>
                        <a:lnTo>
                          <a:pt x="97" y="22"/>
                        </a:lnTo>
                        <a:lnTo>
                          <a:pt x="98" y="14"/>
                        </a:lnTo>
                        <a:lnTo>
                          <a:pt x="99" y="4"/>
                        </a:lnTo>
                        <a:lnTo>
                          <a:pt x="99" y="4"/>
                        </a:lnTo>
                        <a:lnTo>
                          <a:pt x="98" y="2"/>
                        </a:lnTo>
                        <a:lnTo>
                          <a:pt x="97" y="1"/>
                        </a:lnTo>
                        <a:lnTo>
                          <a:pt x="96" y="0"/>
                        </a:lnTo>
                        <a:lnTo>
                          <a:pt x="94" y="0"/>
                        </a:lnTo>
                        <a:lnTo>
                          <a:pt x="93" y="0"/>
                        </a:lnTo>
                        <a:lnTo>
                          <a:pt x="91" y="1"/>
                        </a:lnTo>
                        <a:lnTo>
                          <a:pt x="90" y="2"/>
                        </a:lnTo>
                        <a:lnTo>
                          <a:pt x="90" y="4"/>
                        </a:lnTo>
                        <a:lnTo>
                          <a:pt x="90"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83" name="Freeform 943"/>
                  <p:cNvSpPr/>
                  <p:nvPr/>
                </p:nvSpPr>
                <p:spPr bwMode="auto">
                  <a:xfrm>
                    <a:off x="10166" y="8190"/>
                    <a:ext cx="41" cy="111"/>
                  </a:xfrm>
                  <a:custGeom>
                    <a:avLst/>
                    <a:gdLst/>
                    <a:ahLst/>
                    <a:cxnLst>
                      <a:cxn ang="0">
                        <a:pos x="53" y="4"/>
                      </a:cxn>
                      <a:cxn ang="0">
                        <a:pos x="53" y="4"/>
                      </a:cxn>
                      <a:cxn ang="0">
                        <a:pos x="50" y="24"/>
                      </a:cxn>
                      <a:cxn ang="0">
                        <a:pos x="44" y="44"/>
                      </a:cxn>
                      <a:cxn ang="0">
                        <a:pos x="38" y="64"/>
                      </a:cxn>
                      <a:cxn ang="0">
                        <a:pos x="31" y="83"/>
                      </a:cxn>
                      <a:cxn ang="0">
                        <a:pos x="15" y="120"/>
                      </a:cxn>
                      <a:cxn ang="0">
                        <a:pos x="8" y="140"/>
                      </a:cxn>
                      <a:cxn ang="0">
                        <a:pos x="1" y="160"/>
                      </a:cxn>
                      <a:cxn ang="0">
                        <a:pos x="1" y="160"/>
                      </a:cxn>
                      <a:cxn ang="0">
                        <a:pos x="0" y="161"/>
                      </a:cxn>
                      <a:cxn ang="0">
                        <a:pos x="1" y="163"/>
                      </a:cxn>
                      <a:cxn ang="0">
                        <a:pos x="2" y="164"/>
                      </a:cxn>
                      <a:cxn ang="0">
                        <a:pos x="4" y="165"/>
                      </a:cxn>
                      <a:cxn ang="0">
                        <a:pos x="5" y="165"/>
                      </a:cxn>
                      <a:cxn ang="0">
                        <a:pos x="7" y="165"/>
                      </a:cxn>
                      <a:cxn ang="0">
                        <a:pos x="8" y="164"/>
                      </a:cxn>
                      <a:cxn ang="0">
                        <a:pos x="9" y="162"/>
                      </a:cxn>
                      <a:cxn ang="0">
                        <a:pos x="9" y="162"/>
                      </a:cxn>
                      <a:cxn ang="0">
                        <a:pos x="19" y="139"/>
                      </a:cxn>
                      <a:cxn ang="0">
                        <a:pos x="28" y="117"/>
                      </a:cxn>
                      <a:cxn ang="0">
                        <a:pos x="47" y="73"/>
                      </a:cxn>
                      <a:cxn ang="0">
                        <a:pos x="47" y="73"/>
                      </a:cxn>
                      <a:cxn ang="0">
                        <a:pos x="53" y="56"/>
                      </a:cxn>
                      <a:cxn ang="0">
                        <a:pos x="57" y="39"/>
                      </a:cxn>
                      <a:cxn ang="0">
                        <a:pos x="60" y="21"/>
                      </a:cxn>
                      <a:cxn ang="0">
                        <a:pos x="62" y="4"/>
                      </a:cxn>
                      <a:cxn ang="0">
                        <a:pos x="62" y="4"/>
                      </a:cxn>
                      <a:cxn ang="0">
                        <a:pos x="62" y="2"/>
                      </a:cxn>
                      <a:cxn ang="0">
                        <a:pos x="61" y="1"/>
                      </a:cxn>
                      <a:cxn ang="0">
                        <a:pos x="60" y="0"/>
                      </a:cxn>
                      <a:cxn ang="0">
                        <a:pos x="58" y="0"/>
                      </a:cxn>
                      <a:cxn ang="0">
                        <a:pos x="55" y="1"/>
                      </a:cxn>
                      <a:cxn ang="0">
                        <a:pos x="54" y="2"/>
                      </a:cxn>
                      <a:cxn ang="0">
                        <a:pos x="53" y="4"/>
                      </a:cxn>
                      <a:cxn ang="0">
                        <a:pos x="53" y="4"/>
                      </a:cxn>
                    </a:cxnLst>
                    <a:rect l="0" t="0" r="r" b="b"/>
                    <a:pathLst>
                      <a:path w="62" h="165">
                        <a:moveTo>
                          <a:pt x="53" y="4"/>
                        </a:moveTo>
                        <a:lnTo>
                          <a:pt x="53" y="4"/>
                        </a:lnTo>
                        <a:lnTo>
                          <a:pt x="50" y="24"/>
                        </a:lnTo>
                        <a:lnTo>
                          <a:pt x="44" y="44"/>
                        </a:lnTo>
                        <a:lnTo>
                          <a:pt x="38" y="64"/>
                        </a:lnTo>
                        <a:lnTo>
                          <a:pt x="31" y="83"/>
                        </a:lnTo>
                        <a:lnTo>
                          <a:pt x="15" y="120"/>
                        </a:lnTo>
                        <a:lnTo>
                          <a:pt x="8" y="140"/>
                        </a:lnTo>
                        <a:lnTo>
                          <a:pt x="1" y="160"/>
                        </a:lnTo>
                        <a:lnTo>
                          <a:pt x="1" y="160"/>
                        </a:lnTo>
                        <a:lnTo>
                          <a:pt x="0" y="161"/>
                        </a:lnTo>
                        <a:lnTo>
                          <a:pt x="1" y="163"/>
                        </a:lnTo>
                        <a:lnTo>
                          <a:pt x="2" y="164"/>
                        </a:lnTo>
                        <a:lnTo>
                          <a:pt x="4" y="165"/>
                        </a:lnTo>
                        <a:lnTo>
                          <a:pt x="5" y="165"/>
                        </a:lnTo>
                        <a:lnTo>
                          <a:pt x="7" y="165"/>
                        </a:lnTo>
                        <a:lnTo>
                          <a:pt x="8" y="164"/>
                        </a:lnTo>
                        <a:lnTo>
                          <a:pt x="9" y="162"/>
                        </a:lnTo>
                        <a:lnTo>
                          <a:pt x="9" y="162"/>
                        </a:lnTo>
                        <a:lnTo>
                          <a:pt x="19" y="139"/>
                        </a:lnTo>
                        <a:lnTo>
                          <a:pt x="28" y="117"/>
                        </a:lnTo>
                        <a:lnTo>
                          <a:pt x="47" y="73"/>
                        </a:lnTo>
                        <a:lnTo>
                          <a:pt x="47" y="73"/>
                        </a:lnTo>
                        <a:lnTo>
                          <a:pt x="53" y="56"/>
                        </a:lnTo>
                        <a:lnTo>
                          <a:pt x="57" y="39"/>
                        </a:lnTo>
                        <a:lnTo>
                          <a:pt x="60" y="21"/>
                        </a:lnTo>
                        <a:lnTo>
                          <a:pt x="62" y="4"/>
                        </a:lnTo>
                        <a:lnTo>
                          <a:pt x="62" y="4"/>
                        </a:lnTo>
                        <a:lnTo>
                          <a:pt x="62" y="2"/>
                        </a:lnTo>
                        <a:lnTo>
                          <a:pt x="61" y="1"/>
                        </a:lnTo>
                        <a:lnTo>
                          <a:pt x="60" y="0"/>
                        </a:lnTo>
                        <a:lnTo>
                          <a:pt x="58" y="0"/>
                        </a:lnTo>
                        <a:lnTo>
                          <a:pt x="55" y="1"/>
                        </a:lnTo>
                        <a:lnTo>
                          <a:pt x="54" y="2"/>
                        </a:lnTo>
                        <a:lnTo>
                          <a:pt x="53" y="4"/>
                        </a:lnTo>
                        <a:lnTo>
                          <a:pt x="53"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84" name="Freeform 944"/>
                  <p:cNvSpPr/>
                  <p:nvPr/>
                </p:nvSpPr>
                <p:spPr bwMode="auto">
                  <a:xfrm>
                    <a:off x="10222" y="8218"/>
                    <a:ext cx="22" cy="77"/>
                  </a:xfrm>
                  <a:custGeom>
                    <a:avLst/>
                    <a:gdLst/>
                    <a:ahLst/>
                    <a:cxnLst>
                      <a:cxn ang="0">
                        <a:pos x="22" y="5"/>
                      </a:cxn>
                      <a:cxn ang="0">
                        <a:pos x="22" y="5"/>
                      </a:cxn>
                      <a:cxn ang="0">
                        <a:pos x="22" y="17"/>
                      </a:cxn>
                      <a:cxn ang="0">
                        <a:pos x="20" y="31"/>
                      </a:cxn>
                      <a:cxn ang="0">
                        <a:pos x="17" y="43"/>
                      </a:cxn>
                      <a:cxn ang="0">
                        <a:pos x="13" y="57"/>
                      </a:cxn>
                      <a:cxn ang="0">
                        <a:pos x="6" y="83"/>
                      </a:cxn>
                      <a:cxn ang="0">
                        <a:pos x="2" y="95"/>
                      </a:cxn>
                      <a:cxn ang="0">
                        <a:pos x="0" y="107"/>
                      </a:cxn>
                      <a:cxn ang="0">
                        <a:pos x="0" y="107"/>
                      </a:cxn>
                      <a:cxn ang="0">
                        <a:pos x="0" y="109"/>
                      </a:cxn>
                      <a:cxn ang="0">
                        <a:pos x="0" y="111"/>
                      </a:cxn>
                      <a:cxn ang="0">
                        <a:pos x="3" y="113"/>
                      </a:cxn>
                      <a:cxn ang="0">
                        <a:pos x="5" y="113"/>
                      </a:cxn>
                      <a:cxn ang="0">
                        <a:pos x="7" y="113"/>
                      </a:cxn>
                      <a:cxn ang="0">
                        <a:pos x="8" y="112"/>
                      </a:cxn>
                      <a:cxn ang="0">
                        <a:pos x="9" y="110"/>
                      </a:cxn>
                      <a:cxn ang="0">
                        <a:pos x="9" y="110"/>
                      </a:cxn>
                      <a:cxn ang="0">
                        <a:pos x="11" y="97"/>
                      </a:cxn>
                      <a:cxn ang="0">
                        <a:pos x="15" y="84"/>
                      </a:cxn>
                      <a:cxn ang="0">
                        <a:pos x="22" y="58"/>
                      </a:cxn>
                      <a:cxn ang="0">
                        <a:pos x="26" y="44"/>
                      </a:cxn>
                      <a:cxn ang="0">
                        <a:pos x="30" y="31"/>
                      </a:cxn>
                      <a:cxn ang="0">
                        <a:pos x="32" y="18"/>
                      </a:cxn>
                      <a:cxn ang="0">
                        <a:pos x="33" y="5"/>
                      </a:cxn>
                      <a:cxn ang="0">
                        <a:pos x="33" y="5"/>
                      </a:cxn>
                      <a:cxn ang="0">
                        <a:pos x="32" y="3"/>
                      </a:cxn>
                      <a:cxn ang="0">
                        <a:pos x="31" y="1"/>
                      </a:cxn>
                      <a:cxn ang="0">
                        <a:pos x="30" y="0"/>
                      </a:cxn>
                      <a:cxn ang="0">
                        <a:pos x="27" y="0"/>
                      </a:cxn>
                      <a:cxn ang="0">
                        <a:pos x="25" y="0"/>
                      </a:cxn>
                      <a:cxn ang="0">
                        <a:pos x="24" y="1"/>
                      </a:cxn>
                      <a:cxn ang="0">
                        <a:pos x="23" y="3"/>
                      </a:cxn>
                      <a:cxn ang="0">
                        <a:pos x="22" y="5"/>
                      </a:cxn>
                      <a:cxn ang="0">
                        <a:pos x="22" y="5"/>
                      </a:cxn>
                    </a:cxnLst>
                    <a:rect l="0" t="0" r="r" b="b"/>
                    <a:pathLst>
                      <a:path w="33" h="113">
                        <a:moveTo>
                          <a:pt x="22" y="5"/>
                        </a:moveTo>
                        <a:lnTo>
                          <a:pt x="22" y="5"/>
                        </a:lnTo>
                        <a:lnTo>
                          <a:pt x="22" y="17"/>
                        </a:lnTo>
                        <a:lnTo>
                          <a:pt x="20" y="31"/>
                        </a:lnTo>
                        <a:lnTo>
                          <a:pt x="17" y="43"/>
                        </a:lnTo>
                        <a:lnTo>
                          <a:pt x="13" y="57"/>
                        </a:lnTo>
                        <a:lnTo>
                          <a:pt x="6" y="83"/>
                        </a:lnTo>
                        <a:lnTo>
                          <a:pt x="2" y="95"/>
                        </a:lnTo>
                        <a:lnTo>
                          <a:pt x="0" y="107"/>
                        </a:lnTo>
                        <a:lnTo>
                          <a:pt x="0" y="107"/>
                        </a:lnTo>
                        <a:lnTo>
                          <a:pt x="0" y="109"/>
                        </a:lnTo>
                        <a:lnTo>
                          <a:pt x="0" y="111"/>
                        </a:lnTo>
                        <a:lnTo>
                          <a:pt x="3" y="113"/>
                        </a:lnTo>
                        <a:lnTo>
                          <a:pt x="5" y="113"/>
                        </a:lnTo>
                        <a:lnTo>
                          <a:pt x="7" y="113"/>
                        </a:lnTo>
                        <a:lnTo>
                          <a:pt x="8" y="112"/>
                        </a:lnTo>
                        <a:lnTo>
                          <a:pt x="9" y="110"/>
                        </a:lnTo>
                        <a:lnTo>
                          <a:pt x="9" y="110"/>
                        </a:lnTo>
                        <a:lnTo>
                          <a:pt x="11" y="97"/>
                        </a:lnTo>
                        <a:lnTo>
                          <a:pt x="15" y="84"/>
                        </a:lnTo>
                        <a:lnTo>
                          <a:pt x="22" y="58"/>
                        </a:lnTo>
                        <a:lnTo>
                          <a:pt x="26" y="44"/>
                        </a:lnTo>
                        <a:lnTo>
                          <a:pt x="30" y="31"/>
                        </a:lnTo>
                        <a:lnTo>
                          <a:pt x="32" y="18"/>
                        </a:lnTo>
                        <a:lnTo>
                          <a:pt x="33" y="5"/>
                        </a:lnTo>
                        <a:lnTo>
                          <a:pt x="33" y="5"/>
                        </a:lnTo>
                        <a:lnTo>
                          <a:pt x="32" y="3"/>
                        </a:lnTo>
                        <a:lnTo>
                          <a:pt x="31" y="1"/>
                        </a:lnTo>
                        <a:lnTo>
                          <a:pt x="30" y="0"/>
                        </a:lnTo>
                        <a:lnTo>
                          <a:pt x="27" y="0"/>
                        </a:lnTo>
                        <a:lnTo>
                          <a:pt x="25" y="0"/>
                        </a:lnTo>
                        <a:lnTo>
                          <a:pt x="24" y="1"/>
                        </a:lnTo>
                        <a:lnTo>
                          <a:pt x="23" y="3"/>
                        </a:lnTo>
                        <a:lnTo>
                          <a:pt x="22" y="5"/>
                        </a:lnTo>
                        <a:lnTo>
                          <a:pt x="22" y="5"/>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85" name="Freeform 946"/>
                  <p:cNvSpPr>
                    <a:spLocks noEditPoints="1"/>
                  </p:cNvSpPr>
                  <p:nvPr/>
                </p:nvSpPr>
                <p:spPr bwMode="auto">
                  <a:xfrm>
                    <a:off x="9486" y="7986"/>
                    <a:ext cx="384" cy="366"/>
                  </a:xfrm>
                  <a:custGeom>
                    <a:avLst/>
                    <a:gdLst/>
                    <a:ahLst/>
                    <a:cxnLst>
                      <a:cxn ang="0">
                        <a:pos x="245" y="540"/>
                      </a:cxn>
                      <a:cxn ang="0">
                        <a:pos x="149" y="509"/>
                      </a:cxn>
                      <a:cxn ang="0">
                        <a:pos x="73" y="450"/>
                      </a:cxn>
                      <a:cxn ang="0">
                        <a:pos x="22" y="369"/>
                      </a:cxn>
                      <a:cxn ang="0">
                        <a:pos x="3" y="306"/>
                      </a:cxn>
                      <a:cxn ang="0">
                        <a:pos x="1" y="249"/>
                      </a:cxn>
                      <a:cxn ang="0">
                        <a:pos x="10" y="191"/>
                      </a:cxn>
                      <a:cxn ang="0">
                        <a:pos x="32" y="137"/>
                      </a:cxn>
                      <a:cxn ang="0">
                        <a:pos x="55" y="103"/>
                      </a:cxn>
                      <a:cxn ang="0">
                        <a:pos x="95" y="63"/>
                      </a:cxn>
                      <a:cxn ang="0">
                        <a:pos x="139" y="37"/>
                      </a:cxn>
                      <a:cxn ang="0">
                        <a:pos x="215" y="13"/>
                      </a:cxn>
                      <a:cxn ang="0">
                        <a:pos x="249" y="7"/>
                      </a:cxn>
                      <a:cxn ang="0">
                        <a:pos x="277" y="1"/>
                      </a:cxn>
                      <a:cxn ang="0">
                        <a:pos x="324" y="1"/>
                      </a:cxn>
                      <a:cxn ang="0">
                        <a:pos x="374" y="13"/>
                      </a:cxn>
                      <a:cxn ang="0">
                        <a:pos x="420" y="36"/>
                      </a:cxn>
                      <a:cxn ang="0">
                        <a:pos x="494" y="106"/>
                      </a:cxn>
                      <a:cxn ang="0">
                        <a:pos x="543" y="196"/>
                      </a:cxn>
                      <a:cxn ang="0">
                        <a:pos x="561" y="269"/>
                      </a:cxn>
                      <a:cxn ang="0">
                        <a:pos x="554" y="366"/>
                      </a:cxn>
                      <a:cxn ang="0">
                        <a:pos x="511" y="450"/>
                      </a:cxn>
                      <a:cxn ang="0">
                        <a:pos x="485" y="477"/>
                      </a:cxn>
                      <a:cxn ang="0">
                        <a:pos x="444" y="507"/>
                      </a:cxn>
                      <a:cxn ang="0">
                        <a:pos x="398" y="529"/>
                      </a:cxn>
                      <a:cxn ang="0">
                        <a:pos x="346" y="540"/>
                      </a:cxn>
                      <a:cxn ang="0">
                        <a:pos x="298" y="544"/>
                      </a:cxn>
                      <a:cxn ang="0">
                        <a:pos x="294" y="45"/>
                      </a:cxn>
                      <a:cxn ang="0">
                        <a:pos x="248" y="54"/>
                      </a:cxn>
                      <a:cxn ang="0">
                        <a:pos x="177" y="71"/>
                      </a:cxn>
                      <a:cxn ang="0">
                        <a:pos x="116" y="104"/>
                      </a:cxn>
                      <a:cxn ang="0">
                        <a:pos x="71" y="157"/>
                      </a:cxn>
                      <a:cxn ang="0">
                        <a:pos x="55" y="209"/>
                      </a:cxn>
                      <a:cxn ang="0">
                        <a:pos x="48" y="264"/>
                      </a:cxn>
                      <a:cxn ang="0">
                        <a:pos x="51" y="317"/>
                      </a:cxn>
                      <a:cxn ang="0">
                        <a:pos x="65" y="365"/>
                      </a:cxn>
                      <a:cxn ang="0">
                        <a:pos x="83" y="396"/>
                      </a:cxn>
                      <a:cxn ang="0">
                        <a:pos x="123" y="439"/>
                      </a:cxn>
                      <a:cxn ang="0">
                        <a:pos x="174" y="472"/>
                      </a:cxn>
                      <a:cxn ang="0">
                        <a:pos x="232" y="493"/>
                      </a:cxn>
                      <a:cxn ang="0">
                        <a:pos x="294" y="500"/>
                      </a:cxn>
                      <a:cxn ang="0">
                        <a:pos x="333" y="497"/>
                      </a:cxn>
                      <a:cxn ang="0">
                        <a:pos x="381" y="484"/>
                      </a:cxn>
                      <a:cxn ang="0">
                        <a:pos x="446" y="449"/>
                      </a:cxn>
                      <a:cxn ang="0">
                        <a:pos x="495" y="398"/>
                      </a:cxn>
                      <a:cxn ang="0">
                        <a:pos x="519" y="328"/>
                      </a:cxn>
                      <a:cxn ang="0">
                        <a:pos x="515" y="265"/>
                      </a:cxn>
                      <a:cxn ang="0">
                        <a:pos x="485" y="180"/>
                      </a:cxn>
                      <a:cxn ang="0">
                        <a:pos x="434" y="105"/>
                      </a:cxn>
                      <a:cxn ang="0">
                        <a:pos x="364" y="57"/>
                      </a:cxn>
                      <a:cxn ang="0">
                        <a:pos x="324" y="45"/>
                      </a:cxn>
                      <a:cxn ang="0">
                        <a:pos x="297" y="44"/>
                      </a:cxn>
                    </a:cxnLst>
                    <a:rect l="0" t="0" r="r" b="b"/>
                    <a:pathLst>
                      <a:path w="563" h="544">
                        <a:moveTo>
                          <a:pt x="298" y="544"/>
                        </a:moveTo>
                        <a:lnTo>
                          <a:pt x="298" y="544"/>
                        </a:lnTo>
                        <a:lnTo>
                          <a:pt x="271" y="543"/>
                        </a:lnTo>
                        <a:lnTo>
                          <a:pt x="245" y="540"/>
                        </a:lnTo>
                        <a:lnTo>
                          <a:pt x="219" y="535"/>
                        </a:lnTo>
                        <a:lnTo>
                          <a:pt x="195" y="528"/>
                        </a:lnTo>
                        <a:lnTo>
                          <a:pt x="172" y="519"/>
                        </a:lnTo>
                        <a:lnTo>
                          <a:pt x="149" y="509"/>
                        </a:lnTo>
                        <a:lnTo>
                          <a:pt x="128" y="497"/>
                        </a:lnTo>
                        <a:lnTo>
                          <a:pt x="109" y="483"/>
                        </a:lnTo>
                        <a:lnTo>
                          <a:pt x="90" y="468"/>
                        </a:lnTo>
                        <a:lnTo>
                          <a:pt x="73" y="450"/>
                        </a:lnTo>
                        <a:lnTo>
                          <a:pt x="58" y="433"/>
                        </a:lnTo>
                        <a:lnTo>
                          <a:pt x="45" y="412"/>
                        </a:lnTo>
                        <a:lnTo>
                          <a:pt x="32" y="391"/>
                        </a:lnTo>
                        <a:lnTo>
                          <a:pt x="22" y="369"/>
                        </a:lnTo>
                        <a:lnTo>
                          <a:pt x="13" y="345"/>
                        </a:lnTo>
                        <a:lnTo>
                          <a:pt x="6" y="320"/>
                        </a:lnTo>
                        <a:lnTo>
                          <a:pt x="6" y="320"/>
                        </a:lnTo>
                        <a:lnTo>
                          <a:pt x="3" y="306"/>
                        </a:lnTo>
                        <a:lnTo>
                          <a:pt x="2" y="292"/>
                        </a:lnTo>
                        <a:lnTo>
                          <a:pt x="1" y="278"/>
                        </a:lnTo>
                        <a:lnTo>
                          <a:pt x="0" y="263"/>
                        </a:lnTo>
                        <a:lnTo>
                          <a:pt x="1" y="249"/>
                        </a:lnTo>
                        <a:lnTo>
                          <a:pt x="2" y="233"/>
                        </a:lnTo>
                        <a:lnTo>
                          <a:pt x="4" y="219"/>
                        </a:lnTo>
                        <a:lnTo>
                          <a:pt x="7" y="204"/>
                        </a:lnTo>
                        <a:lnTo>
                          <a:pt x="10" y="191"/>
                        </a:lnTo>
                        <a:lnTo>
                          <a:pt x="15" y="177"/>
                        </a:lnTo>
                        <a:lnTo>
                          <a:pt x="20" y="163"/>
                        </a:lnTo>
                        <a:lnTo>
                          <a:pt x="26" y="151"/>
                        </a:lnTo>
                        <a:lnTo>
                          <a:pt x="32" y="137"/>
                        </a:lnTo>
                        <a:lnTo>
                          <a:pt x="39" y="126"/>
                        </a:lnTo>
                        <a:lnTo>
                          <a:pt x="47" y="114"/>
                        </a:lnTo>
                        <a:lnTo>
                          <a:pt x="55" y="103"/>
                        </a:lnTo>
                        <a:lnTo>
                          <a:pt x="55" y="103"/>
                        </a:lnTo>
                        <a:lnTo>
                          <a:pt x="64" y="92"/>
                        </a:lnTo>
                        <a:lnTo>
                          <a:pt x="75" y="81"/>
                        </a:lnTo>
                        <a:lnTo>
                          <a:pt x="85" y="72"/>
                        </a:lnTo>
                        <a:lnTo>
                          <a:pt x="95" y="63"/>
                        </a:lnTo>
                        <a:lnTo>
                          <a:pt x="106" y="56"/>
                        </a:lnTo>
                        <a:lnTo>
                          <a:pt x="117" y="48"/>
                        </a:lnTo>
                        <a:lnTo>
                          <a:pt x="127" y="42"/>
                        </a:lnTo>
                        <a:lnTo>
                          <a:pt x="139" y="37"/>
                        </a:lnTo>
                        <a:lnTo>
                          <a:pt x="151" y="32"/>
                        </a:lnTo>
                        <a:lnTo>
                          <a:pt x="163" y="27"/>
                        </a:lnTo>
                        <a:lnTo>
                          <a:pt x="188" y="20"/>
                        </a:lnTo>
                        <a:lnTo>
                          <a:pt x="215" y="13"/>
                        </a:lnTo>
                        <a:lnTo>
                          <a:pt x="244" y="8"/>
                        </a:lnTo>
                        <a:lnTo>
                          <a:pt x="247" y="8"/>
                        </a:lnTo>
                        <a:lnTo>
                          <a:pt x="249" y="7"/>
                        </a:lnTo>
                        <a:lnTo>
                          <a:pt x="249" y="7"/>
                        </a:lnTo>
                        <a:lnTo>
                          <a:pt x="252" y="5"/>
                        </a:lnTo>
                        <a:lnTo>
                          <a:pt x="256" y="4"/>
                        </a:lnTo>
                        <a:lnTo>
                          <a:pt x="256" y="4"/>
                        </a:lnTo>
                        <a:lnTo>
                          <a:pt x="277" y="1"/>
                        </a:lnTo>
                        <a:lnTo>
                          <a:pt x="299" y="0"/>
                        </a:lnTo>
                        <a:lnTo>
                          <a:pt x="299" y="0"/>
                        </a:lnTo>
                        <a:lnTo>
                          <a:pt x="312" y="0"/>
                        </a:lnTo>
                        <a:lnTo>
                          <a:pt x="324" y="1"/>
                        </a:lnTo>
                        <a:lnTo>
                          <a:pt x="338" y="3"/>
                        </a:lnTo>
                        <a:lnTo>
                          <a:pt x="350" y="6"/>
                        </a:lnTo>
                        <a:lnTo>
                          <a:pt x="363" y="9"/>
                        </a:lnTo>
                        <a:lnTo>
                          <a:pt x="374" y="13"/>
                        </a:lnTo>
                        <a:lnTo>
                          <a:pt x="385" y="18"/>
                        </a:lnTo>
                        <a:lnTo>
                          <a:pt x="398" y="24"/>
                        </a:lnTo>
                        <a:lnTo>
                          <a:pt x="408" y="30"/>
                        </a:lnTo>
                        <a:lnTo>
                          <a:pt x="420" y="36"/>
                        </a:lnTo>
                        <a:lnTo>
                          <a:pt x="440" y="51"/>
                        </a:lnTo>
                        <a:lnTo>
                          <a:pt x="460" y="67"/>
                        </a:lnTo>
                        <a:lnTo>
                          <a:pt x="477" y="86"/>
                        </a:lnTo>
                        <a:lnTo>
                          <a:pt x="494" y="106"/>
                        </a:lnTo>
                        <a:lnTo>
                          <a:pt x="508" y="127"/>
                        </a:lnTo>
                        <a:lnTo>
                          <a:pt x="522" y="150"/>
                        </a:lnTo>
                        <a:lnTo>
                          <a:pt x="533" y="172"/>
                        </a:lnTo>
                        <a:lnTo>
                          <a:pt x="543" y="196"/>
                        </a:lnTo>
                        <a:lnTo>
                          <a:pt x="552" y="221"/>
                        </a:lnTo>
                        <a:lnTo>
                          <a:pt x="557" y="245"/>
                        </a:lnTo>
                        <a:lnTo>
                          <a:pt x="561" y="269"/>
                        </a:lnTo>
                        <a:lnTo>
                          <a:pt x="561" y="269"/>
                        </a:lnTo>
                        <a:lnTo>
                          <a:pt x="563" y="294"/>
                        </a:lnTo>
                        <a:lnTo>
                          <a:pt x="562" y="319"/>
                        </a:lnTo>
                        <a:lnTo>
                          <a:pt x="560" y="343"/>
                        </a:lnTo>
                        <a:lnTo>
                          <a:pt x="554" y="366"/>
                        </a:lnTo>
                        <a:lnTo>
                          <a:pt x="547" y="388"/>
                        </a:lnTo>
                        <a:lnTo>
                          <a:pt x="537" y="410"/>
                        </a:lnTo>
                        <a:lnTo>
                          <a:pt x="525" y="431"/>
                        </a:lnTo>
                        <a:lnTo>
                          <a:pt x="511" y="450"/>
                        </a:lnTo>
                        <a:lnTo>
                          <a:pt x="511" y="450"/>
                        </a:lnTo>
                        <a:lnTo>
                          <a:pt x="503" y="460"/>
                        </a:lnTo>
                        <a:lnTo>
                          <a:pt x="494" y="469"/>
                        </a:lnTo>
                        <a:lnTo>
                          <a:pt x="485" y="477"/>
                        </a:lnTo>
                        <a:lnTo>
                          <a:pt x="475" y="485"/>
                        </a:lnTo>
                        <a:lnTo>
                          <a:pt x="465" y="494"/>
                        </a:lnTo>
                        <a:lnTo>
                          <a:pt x="455" y="501"/>
                        </a:lnTo>
                        <a:lnTo>
                          <a:pt x="444" y="507"/>
                        </a:lnTo>
                        <a:lnTo>
                          <a:pt x="433" y="513"/>
                        </a:lnTo>
                        <a:lnTo>
                          <a:pt x="422" y="519"/>
                        </a:lnTo>
                        <a:lnTo>
                          <a:pt x="410" y="524"/>
                        </a:lnTo>
                        <a:lnTo>
                          <a:pt x="398" y="529"/>
                        </a:lnTo>
                        <a:lnTo>
                          <a:pt x="385" y="533"/>
                        </a:lnTo>
                        <a:lnTo>
                          <a:pt x="372" y="536"/>
                        </a:lnTo>
                        <a:lnTo>
                          <a:pt x="360" y="538"/>
                        </a:lnTo>
                        <a:lnTo>
                          <a:pt x="346" y="540"/>
                        </a:lnTo>
                        <a:lnTo>
                          <a:pt x="333" y="542"/>
                        </a:lnTo>
                        <a:lnTo>
                          <a:pt x="333" y="542"/>
                        </a:lnTo>
                        <a:lnTo>
                          <a:pt x="315" y="543"/>
                        </a:lnTo>
                        <a:lnTo>
                          <a:pt x="298" y="544"/>
                        </a:lnTo>
                        <a:lnTo>
                          <a:pt x="298" y="544"/>
                        </a:lnTo>
                        <a:close/>
                        <a:moveTo>
                          <a:pt x="297" y="44"/>
                        </a:moveTo>
                        <a:lnTo>
                          <a:pt x="294" y="45"/>
                        </a:lnTo>
                        <a:lnTo>
                          <a:pt x="294" y="45"/>
                        </a:lnTo>
                        <a:lnTo>
                          <a:pt x="289" y="47"/>
                        </a:lnTo>
                        <a:lnTo>
                          <a:pt x="285" y="48"/>
                        </a:lnTo>
                        <a:lnTo>
                          <a:pt x="285" y="48"/>
                        </a:lnTo>
                        <a:lnTo>
                          <a:pt x="248" y="54"/>
                        </a:lnTo>
                        <a:lnTo>
                          <a:pt x="229" y="58"/>
                        </a:lnTo>
                        <a:lnTo>
                          <a:pt x="211" y="61"/>
                        </a:lnTo>
                        <a:lnTo>
                          <a:pt x="193" y="66"/>
                        </a:lnTo>
                        <a:lnTo>
                          <a:pt x="177" y="71"/>
                        </a:lnTo>
                        <a:lnTo>
                          <a:pt x="160" y="78"/>
                        </a:lnTo>
                        <a:lnTo>
                          <a:pt x="145" y="86"/>
                        </a:lnTo>
                        <a:lnTo>
                          <a:pt x="129" y="94"/>
                        </a:lnTo>
                        <a:lnTo>
                          <a:pt x="116" y="104"/>
                        </a:lnTo>
                        <a:lnTo>
                          <a:pt x="102" y="116"/>
                        </a:lnTo>
                        <a:lnTo>
                          <a:pt x="91" y="128"/>
                        </a:lnTo>
                        <a:lnTo>
                          <a:pt x="81" y="141"/>
                        </a:lnTo>
                        <a:lnTo>
                          <a:pt x="71" y="157"/>
                        </a:lnTo>
                        <a:lnTo>
                          <a:pt x="64" y="174"/>
                        </a:lnTo>
                        <a:lnTo>
                          <a:pt x="58" y="194"/>
                        </a:lnTo>
                        <a:lnTo>
                          <a:pt x="58" y="194"/>
                        </a:lnTo>
                        <a:lnTo>
                          <a:pt x="55" y="209"/>
                        </a:lnTo>
                        <a:lnTo>
                          <a:pt x="52" y="222"/>
                        </a:lnTo>
                        <a:lnTo>
                          <a:pt x="50" y="236"/>
                        </a:lnTo>
                        <a:lnTo>
                          <a:pt x="48" y="251"/>
                        </a:lnTo>
                        <a:lnTo>
                          <a:pt x="48" y="264"/>
                        </a:lnTo>
                        <a:lnTo>
                          <a:pt x="48" y="278"/>
                        </a:lnTo>
                        <a:lnTo>
                          <a:pt x="48" y="291"/>
                        </a:lnTo>
                        <a:lnTo>
                          <a:pt x="49" y="304"/>
                        </a:lnTo>
                        <a:lnTo>
                          <a:pt x="51" y="317"/>
                        </a:lnTo>
                        <a:lnTo>
                          <a:pt x="54" y="329"/>
                        </a:lnTo>
                        <a:lnTo>
                          <a:pt x="57" y="341"/>
                        </a:lnTo>
                        <a:lnTo>
                          <a:pt x="61" y="353"/>
                        </a:lnTo>
                        <a:lnTo>
                          <a:pt x="65" y="365"/>
                        </a:lnTo>
                        <a:lnTo>
                          <a:pt x="70" y="375"/>
                        </a:lnTo>
                        <a:lnTo>
                          <a:pt x="77" y="385"/>
                        </a:lnTo>
                        <a:lnTo>
                          <a:pt x="83" y="396"/>
                        </a:lnTo>
                        <a:lnTo>
                          <a:pt x="83" y="396"/>
                        </a:lnTo>
                        <a:lnTo>
                          <a:pt x="92" y="407"/>
                        </a:lnTo>
                        <a:lnTo>
                          <a:pt x="101" y="418"/>
                        </a:lnTo>
                        <a:lnTo>
                          <a:pt x="112" y="429"/>
                        </a:lnTo>
                        <a:lnTo>
                          <a:pt x="123" y="439"/>
                        </a:lnTo>
                        <a:lnTo>
                          <a:pt x="134" y="448"/>
                        </a:lnTo>
                        <a:lnTo>
                          <a:pt x="147" y="456"/>
                        </a:lnTo>
                        <a:lnTo>
                          <a:pt x="160" y="465"/>
                        </a:lnTo>
                        <a:lnTo>
                          <a:pt x="174" y="472"/>
                        </a:lnTo>
                        <a:lnTo>
                          <a:pt x="187" y="478"/>
                        </a:lnTo>
                        <a:lnTo>
                          <a:pt x="202" y="484"/>
                        </a:lnTo>
                        <a:lnTo>
                          <a:pt x="216" y="488"/>
                        </a:lnTo>
                        <a:lnTo>
                          <a:pt x="232" y="493"/>
                        </a:lnTo>
                        <a:lnTo>
                          <a:pt x="246" y="496"/>
                        </a:lnTo>
                        <a:lnTo>
                          <a:pt x="261" y="499"/>
                        </a:lnTo>
                        <a:lnTo>
                          <a:pt x="277" y="500"/>
                        </a:lnTo>
                        <a:lnTo>
                          <a:pt x="294" y="500"/>
                        </a:lnTo>
                        <a:lnTo>
                          <a:pt x="294" y="500"/>
                        </a:lnTo>
                        <a:lnTo>
                          <a:pt x="307" y="500"/>
                        </a:lnTo>
                        <a:lnTo>
                          <a:pt x="320" y="499"/>
                        </a:lnTo>
                        <a:lnTo>
                          <a:pt x="333" y="497"/>
                        </a:lnTo>
                        <a:lnTo>
                          <a:pt x="346" y="495"/>
                        </a:lnTo>
                        <a:lnTo>
                          <a:pt x="346" y="495"/>
                        </a:lnTo>
                        <a:lnTo>
                          <a:pt x="364" y="490"/>
                        </a:lnTo>
                        <a:lnTo>
                          <a:pt x="381" y="484"/>
                        </a:lnTo>
                        <a:lnTo>
                          <a:pt x="399" y="477"/>
                        </a:lnTo>
                        <a:lnTo>
                          <a:pt x="415" y="469"/>
                        </a:lnTo>
                        <a:lnTo>
                          <a:pt x="431" y="460"/>
                        </a:lnTo>
                        <a:lnTo>
                          <a:pt x="446" y="449"/>
                        </a:lnTo>
                        <a:lnTo>
                          <a:pt x="460" y="438"/>
                        </a:lnTo>
                        <a:lnTo>
                          <a:pt x="473" y="425"/>
                        </a:lnTo>
                        <a:lnTo>
                          <a:pt x="485" y="412"/>
                        </a:lnTo>
                        <a:lnTo>
                          <a:pt x="495" y="398"/>
                        </a:lnTo>
                        <a:lnTo>
                          <a:pt x="503" y="382"/>
                        </a:lnTo>
                        <a:lnTo>
                          <a:pt x="510" y="365"/>
                        </a:lnTo>
                        <a:lnTo>
                          <a:pt x="516" y="347"/>
                        </a:lnTo>
                        <a:lnTo>
                          <a:pt x="519" y="328"/>
                        </a:lnTo>
                        <a:lnTo>
                          <a:pt x="520" y="309"/>
                        </a:lnTo>
                        <a:lnTo>
                          <a:pt x="518" y="288"/>
                        </a:lnTo>
                        <a:lnTo>
                          <a:pt x="518" y="288"/>
                        </a:lnTo>
                        <a:lnTo>
                          <a:pt x="515" y="265"/>
                        </a:lnTo>
                        <a:lnTo>
                          <a:pt x="509" y="244"/>
                        </a:lnTo>
                        <a:lnTo>
                          <a:pt x="503" y="222"/>
                        </a:lnTo>
                        <a:lnTo>
                          <a:pt x="495" y="200"/>
                        </a:lnTo>
                        <a:lnTo>
                          <a:pt x="485" y="180"/>
                        </a:lnTo>
                        <a:lnTo>
                          <a:pt x="474" y="159"/>
                        </a:lnTo>
                        <a:lnTo>
                          <a:pt x="462" y="140"/>
                        </a:lnTo>
                        <a:lnTo>
                          <a:pt x="448" y="122"/>
                        </a:lnTo>
                        <a:lnTo>
                          <a:pt x="434" y="105"/>
                        </a:lnTo>
                        <a:lnTo>
                          <a:pt x="417" y="91"/>
                        </a:lnTo>
                        <a:lnTo>
                          <a:pt x="401" y="77"/>
                        </a:lnTo>
                        <a:lnTo>
                          <a:pt x="383" y="66"/>
                        </a:lnTo>
                        <a:lnTo>
                          <a:pt x="364" y="57"/>
                        </a:lnTo>
                        <a:lnTo>
                          <a:pt x="354" y="54"/>
                        </a:lnTo>
                        <a:lnTo>
                          <a:pt x="344" y="51"/>
                        </a:lnTo>
                        <a:lnTo>
                          <a:pt x="335" y="47"/>
                        </a:lnTo>
                        <a:lnTo>
                          <a:pt x="324" y="45"/>
                        </a:lnTo>
                        <a:lnTo>
                          <a:pt x="313" y="44"/>
                        </a:lnTo>
                        <a:lnTo>
                          <a:pt x="303" y="44"/>
                        </a:lnTo>
                        <a:lnTo>
                          <a:pt x="303" y="44"/>
                        </a:lnTo>
                        <a:lnTo>
                          <a:pt x="297" y="4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86" name="Freeform 947"/>
                  <p:cNvSpPr>
                    <a:spLocks noEditPoints="1"/>
                  </p:cNvSpPr>
                  <p:nvPr/>
                </p:nvSpPr>
                <p:spPr bwMode="auto">
                  <a:xfrm>
                    <a:off x="9559" y="8057"/>
                    <a:ext cx="243" cy="219"/>
                  </a:xfrm>
                  <a:custGeom>
                    <a:avLst/>
                    <a:gdLst/>
                    <a:ahLst/>
                    <a:cxnLst>
                      <a:cxn ang="0">
                        <a:pos x="133" y="322"/>
                      </a:cxn>
                      <a:cxn ang="0">
                        <a:pos x="93" y="284"/>
                      </a:cxn>
                      <a:cxn ang="0">
                        <a:pos x="88" y="231"/>
                      </a:cxn>
                      <a:cxn ang="0">
                        <a:pos x="41" y="221"/>
                      </a:cxn>
                      <a:cxn ang="0">
                        <a:pos x="7" y="193"/>
                      </a:cxn>
                      <a:cxn ang="0">
                        <a:pos x="1" y="145"/>
                      </a:cxn>
                      <a:cxn ang="0">
                        <a:pos x="14" y="111"/>
                      </a:cxn>
                      <a:cxn ang="0">
                        <a:pos x="62" y="96"/>
                      </a:cxn>
                      <a:cxn ang="0">
                        <a:pos x="90" y="91"/>
                      </a:cxn>
                      <a:cxn ang="0">
                        <a:pos x="98" y="37"/>
                      </a:cxn>
                      <a:cxn ang="0">
                        <a:pos x="131" y="8"/>
                      </a:cxn>
                      <a:cxn ang="0">
                        <a:pos x="179" y="0"/>
                      </a:cxn>
                      <a:cxn ang="0">
                        <a:pos x="230" y="19"/>
                      </a:cxn>
                      <a:cxn ang="0">
                        <a:pos x="248" y="46"/>
                      </a:cxn>
                      <a:cxn ang="0">
                        <a:pos x="254" y="101"/>
                      </a:cxn>
                      <a:cxn ang="0">
                        <a:pos x="285" y="105"/>
                      </a:cxn>
                      <a:cxn ang="0">
                        <a:pos x="329" y="114"/>
                      </a:cxn>
                      <a:cxn ang="0">
                        <a:pos x="358" y="163"/>
                      </a:cxn>
                      <a:cxn ang="0">
                        <a:pos x="347" y="211"/>
                      </a:cxn>
                      <a:cxn ang="0">
                        <a:pos x="317" y="237"/>
                      </a:cxn>
                      <a:cxn ang="0">
                        <a:pos x="261" y="237"/>
                      </a:cxn>
                      <a:cxn ang="0">
                        <a:pos x="240" y="279"/>
                      </a:cxn>
                      <a:cxn ang="0">
                        <a:pos x="219" y="312"/>
                      </a:cxn>
                      <a:cxn ang="0">
                        <a:pos x="169" y="328"/>
                      </a:cxn>
                      <a:cxn ang="0">
                        <a:pos x="163" y="282"/>
                      </a:cxn>
                      <a:cxn ang="0">
                        <a:pos x="187" y="277"/>
                      </a:cxn>
                      <a:cxn ang="0">
                        <a:pos x="200" y="253"/>
                      </a:cxn>
                      <a:cxn ang="0">
                        <a:pos x="201" y="214"/>
                      </a:cxn>
                      <a:cxn ang="0">
                        <a:pos x="210" y="201"/>
                      </a:cxn>
                      <a:cxn ang="0">
                        <a:pos x="229" y="187"/>
                      </a:cxn>
                      <a:cxn ang="0">
                        <a:pos x="264" y="190"/>
                      </a:cxn>
                      <a:cxn ang="0">
                        <a:pos x="292" y="194"/>
                      </a:cxn>
                      <a:cxn ang="0">
                        <a:pos x="311" y="181"/>
                      </a:cxn>
                      <a:cxn ang="0">
                        <a:pos x="307" y="155"/>
                      </a:cxn>
                      <a:cxn ang="0">
                        <a:pos x="286" y="150"/>
                      </a:cxn>
                      <a:cxn ang="0">
                        <a:pos x="235" y="145"/>
                      </a:cxn>
                      <a:cxn ang="0">
                        <a:pos x="212" y="132"/>
                      </a:cxn>
                      <a:cxn ang="0">
                        <a:pos x="207" y="79"/>
                      </a:cxn>
                      <a:cxn ang="0">
                        <a:pos x="201" y="56"/>
                      </a:cxn>
                      <a:cxn ang="0">
                        <a:pos x="175" y="46"/>
                      </a:cxn>
                      <a:cxn ang="0">
                        <a:pos x="149" y="49"/>
                      </a:cxn>
                      <a:cxn ang="0">
                        <a:pos x="137" y="64"/>
                      </a:cxn>
                      <a:cxn ang="0">
                        <a:pos x="134" y="133"/>
                      </a:cxn>
                      <a:cxn ang="0">
                        <a:pos x="112" y="145"/>
                      </a:cxn>
                      <a:cxn ang="0">
                        <a:pos x="99" y="143"/>
                      </a:cxn>
                      <a:cxn ang="0">
                        <a:pos x="81" y="143"/>
                      </a:cxn>
                      <a:cxn ang="0">
                        <a:pos x="47" y="143"/>
                      </a:cxn>
                      <a:cxn ang="0">
                        <a:pos x="56" y="170"/>
                      </a:cxn>
                      <a:cxn ang="0">
                        <a:pos x="50" y="174"/>
                      </a:cxn>
                      <a:cxn ang="0">
                        <a:pos x="68" y="183"/>
                      </a:cxn>
                      <a:cxn ang="0">
                        <a:pos x="103" y="185"/>
                      </a:cxn>
                      <a:cxn ang="0">
                        <a:pos x="113" y="186"/>
                      </a:cxn>
                      <a:cxn ang="0">
                        <a:pos x="132" y="195"/>
                      </a:cxn>
                      <a:cxn ang="0">
                        <a:pos x="134" y="224"/>
                      </a:cxn>
                      <a:cxn ang="0">
                        <a:pos x="136" y="273"/>
                      </a:cxn>
                    </a:cxnLst>
                    <a:rect l="0" t="0" r="r" b="b"/>
                    <a:pathLst>
                      <a:path w="358" h="328">
                        <a:moveTo>
                          <a:pt x="169" y="328"/>
                        </a:moveTo>
                        <a:lnTo>
                          <a:pt x="169" y="328"/>
                        </a:lnTo>
                        <a:lnTo>
                          <a:pt x="156" y="327"/>
                        </a:lnTo>
                        <a:lnTo>
                          <a:pt x="156" y="327"/>
                        </a:lnTo>
                        <a:lnTo>
                          <a:pt x="143" y="325"/>
                        </a:lnTo>
                        <a:lnTo>
                          <a:pt x="133" y="322"/>
                        </a:lnTo>
                        <a:lnTo>
                          <a:pt x="123" y="319"/>
                        </a:lnTo>
                        <a:lnTo>
                          <a:pt x="115" y="315"/>
                        </a:lnTo>
                        <a:lnTo>
                          <a:pt x="108" y="310"/>
                        </a:lnTo>
                        <a:lnTo>
                          <a:pt x="102" y="303"/>
                        </a:lnTo>
                        <a:lnTo>
                          <a:pt x="97" y="295"/>
                        </a:lnTo>
                        <a:lnTo>
                          <a:pt x="93" y="284"/>
                        </a:lnTo>
                        <a:lnTo>
                          <a:pt x="93" y="284"/>
                        </a:lnTo>
                        <a:lnTo>
                          <a:pt x="89" y="273"/>
                        </a:lnTo>
                        <a:lnTo>
                          <a:pt x="87" y="262"/>
                        </a:lnTo>
                        <a:lnTo>
                          <a:pt x="87" y="249"/>
                        </a:lnTo>
                        <a:lnTo>
                          <a:pt x="87" y="236"/>
                        </a:lnTo>
                        <a:lnTo>
                          <a:pt x="88" y="231"/>
                        </a:lnTo>
                        <a:lnTo>
                          <a:pt x="82" y="230"/>
                        </a:lnTo>
                        <a:lnTo>
                          <a:pt x="82" y="230"/>
                        </a:lnTo>
                        <a:lnTo>
                          <a:pt x="71" y="228"/>
                        </a:lnTo>
                        <a:lnTo>
                          <a:pt x="59" y="226"/>
                        </a:lnTo>
                        <a:lnTo>
                          <a:pt x="50" y="224"/>
                        </a:lnTo>
                        <a:lnTo>
                          <a:pt x="41" y="221"/>
                        </a:lnTo>
                        <a:lnTo>
                          <a:pt x="33" y="218"/>
                        </a:lnTo>
                        <a:lnTo>
                          <a:pt x="25" y="214"/>
                        </a:lnTo>
                        <a:lnTo>
                          <a:pt x="19" y="209"/>
                        </a:lnTo>
                        <a:lnTo>
                          <a:pt x="14" y="204"/>
                        </a:lnTo>
                        <a:lnTo>
                          <a:pt x="14" y="204"/>
                        </a:lnTo>
                        <a:lnTo>
                          <a:pt x="7" y="193"/>
                        </a:lnTo>
                        <a:lnTo>
                          <a:pt x="3" y="182"/>
                        </a:lnTo>
                        <a:lnTo>
                          <a:pt x="0" y="171"/>
                        </a:lnTo>
                        <a:lnTo>
                          <a:pt x="0" y="158"/>
                        </a:lnTo>
                        <a:lnTo>
                          <a:pt x="0" y="155"/>
                        </a:lnTo>
                        <a:lnTo>
                          <a:pt x="0" y="155"/>
                        </a:lnTo>
                        <a:lnTo>
                          <a:pt x="1" y="145"/>
                        </a:lnTo>
                        <a:lnTo>
                          <a:pt x="2" y="134"/>
                        </a:lnTo>
                        <a:lnTo>
                          <a:pt x="5" y="125"/>
                        </a:lnTo>
                        <a:lnTo>
                          <a:pt x="7" y="121"/>
                        </a:lnTo>
                        <a:lnTo>
                          <a:pt x="9" y="117"/>
                        </a:lnTo>
                        <a:lnTo>
                          <a:pt x="9" y="117"/>
                        </a:lnTo>
                        <a:lnTo>
                          <a:pt x="14" y="111"/>
                        </a:lnTo>
                        <a:lnTo>
                          <a:pt x="20" y="107"/>
                        </a:lnTo>
                        <a:lnTo>
                          <a:pt x="26" y="102"/>
                        </a:lnTo>
                        <a:lnTo>
                          <a:pt x="33" y="100"/>
                        </a:lnTo>
                        <a:lnTo>
                          <a:pt x="40" y="98"/>
                        </a:lnTo>
                        <a:lnTo>
                          <a:pt x="47" y="97"/>
                        </a:lnTo>
                        <a:lnTo>
                          <a:pt x="62" y="96"/>
                        </a:lnTo>
                        <a:lnTo>
                          <a:pt x="62" y="96"/>
                        </a:lnTo>
                        <a:lnTo>
                          <a:pt x="78" y="97"/>
                        </a:lnTo>
                        <a:lnTo>
                          <a:pt x="78" y="97"/>
                        </a:lnTo>
                        <a:lnTo>
                          <a:pt x="82" y="97"/>
                        </a:lnTo>
                        <a:lnTo>
                          <a:pt x="91" y="97"/>
                        </a:lnTo>
                        <a:lnTo>
                          <a:pt x="90" y="91"/>
                        </a:lnTo>
                        <a:lnTo>
                          <a:pt x="90" y="91"/>
                        </a:lnTo>
                        <a:lnTo>
                          <a:pt x="90" y="75"/>
                        </a:lnTo>
                        <a:lnTo>
                          <a:pt x="91" y="59"/>
                        </a:lnTo>
                        <a:lnTo>
                          <a:pt x="93" y="51"/>
                        </a:lnTo>
                        <a:lnTo>
                          <a:pt x="95" y="44"/>
                        </a:lnTo>
                        <a:lnTo>
                          <a:pt x="98" y="37"/>
                        </a:lnTo>
                        <a:lnTo>
                          <a:pt x="102" y="31"/>
                        </a:lnTo>
                        <a:lnTo>
                          <a:pt x="102" y="31"/>
                        </a:lnTo>
                        <a:lnTo>
                          <a:pt x="108" y="24"/>
                        </a:lnTo>
                        <a:lnTo>
                          <a:pt x="115" y="18"/>
                        </a:lnTo>
                        <a:lnTo>
                          <a:pt x="122" y="13"/>
                        </a:lnTo>
                        <a:lnTo>
                          <a:pt x="131" y="8"/>
                        </a:lnTo>
                        <a:lnTo>
                          <a:pt x="140" y="4"/>
                        </a:lnTo>
                        <a:lnTo>
                          <a:pt x="149" y="2"/>
                        </a:lnTo>
                        <a:lnTo>
                          <a:pt x="159" y="0"/>
                        </a:lnTo>
                        <a:lnTo>
                          <a:pt x="169" y="0"/>
                        </a:lnTo>
                        <a:lnTo>
                          <a:pt x="169" y="0"/>
                        </a:lnTo>
                        <a:lnTo>
                          <a:pt x="179" y="0"/>
                        </a:lnTo>
                        <a:lnTo>
                          <a:pt x="179" y="0"/>
                        </a:lnTo>
                        <a:lnTo>
                          <a:pt x="194" y="2"/>
                        </a:lnTo>
                        <a:lnTo>
                          <a:pt x="204" y="5"/>
                        </a:lnTo>
                        <a:lnTo>
                          <a:pt x="214" y="9"/>
                        </a:lnTo>
                        <a:lnTo>
                          <a:pt x="225" y="16"/>
                        </a:lnTo>
                        <a:lnTo>
                          <a:pt x="230" y="19"/>
                        </a:lnTo>
                        <a:lnTo>
                          <a:pt x="235" y="23"/>
                        </a:lnTo>
                        <a:lnTo>
                          <a:pt x="239" y="28"/>
                        </a:lnTo>
                        <a:lnTo>
                          <a:pt x="242" y="33"/>
                        </a:lnTo>
                        <a:lnTo>
                          <a:pt x="245" y="39"/>
                        </a:lnTo>
                        <a:lnTo>
                          <a:pt x="248" y="46"/>
                        </a:lnTo>
                        <a:lnTo>
                          <a:pt x="248" y="46"/>
                        </a:lnTo>
                        <a:lnTo>
                          <a:pt x="251" y="55"/>
                        </a:lnTo>
                        <a:lnTo>
                          <a:pt x="252" y="65"/>
                        </a:lnTo>
                        <a:lnTo>
                          <a:pt x="253" y="85"/>
                        </a:lnTo>
                        <a:lnTo>
                          <a:pt x="253" y="85"/>
                        </a:lnTo>
                        <a:lnTo>
                          <a:pt x="253" y="97"/>
                        </a:lnTo>
                        <a:lnTo>
                          <a:pt x="254" y="101"/>
                        </a:lnTo>
                        <a:lnTo>
                          <a:pt x="258" y="102"/>
                        </a:lnTo>
                        <a:lnTo>
                          <a:pt x="258" y="102"/>
                        </a:lnTo>
                        <a:lnTo>
                          <a:pt x="268" y="103"/>
                        </a:lnTo>
                        <a:lnTo>
                          <a:pt x="278" y="105"/>
                        </a:lnTo>
                        <a:lnTo>
                          <a:pt x="285" y="105"/>
                        </a:lnTo>
                        <a:lnTo>
                          <a:pt x="285" y="105"/>
                        </a:lnTo>
                        <a:lnTo>
                          <a:pt x="294" y="105"/>
                        </a:lnTo>
                        <a:lnTo>
                          <a:pt x="303" y="106"/>
                        </a:lnTo>
                        <a:lnTo>
                          <a:pt x="311" y="107"/>
                        </a:lnTo>
                        <a:lnTo>
                          <a:pt x="320" y="110"/>
                        </a:lnTo>
                        <a:lnTo>
                          <a:pt x="320" y="110"/>
                        </a:lnTo>
                        <a:lnTo>
                          <a:pt x="329" y="114"/>
                        </a:lnTo>
                        <a:lnTo>
                          <a:pt x="337" y="120"/>
                        </a:lnTo>
                        <a:lnTo>
                          <a:pt x="344" y="127"/>
                        </a:lnTo>
                        <a:lnTo>
                          <a:pt x="350" y="136"/>
                        </a:lnTo>
                        <a:lnTo>
                          <a:pt x="354" y="145"/>
                        </a:lnTo>
                        <a:lnTo>
                          <a:pt x="357" y="154"/>
                        </a:lnTo>
                        <a:lnTo>
                          <a:pt x="358" y="163"/>
                        </a:lnTo>
                        <a:lnTo>
                          <a:pt x="358" y="174"/>
                        </a:lnTo>
                        <a:lnTo>
                          <a:pt x="358" y="174"/>
                        </a:lnTo>
                        <a:lnTo>
                          <a:pt x="356" y="183"/>
                        </a:lnTo>
                        <a:lnTo>
                          <a:pt x="354" y="192"/>
                        </a:lnTo>
                        <a:lnTo>
                          <a:pt x="351" y="203"/>
                        </a:lnTo>
                        <a:lnTo>
                          <a:pt x="347" y="211"/>
                        </a:lnTo>
                        <a:lnTo>
                          <a:pt x="341" y="220"/>
                        </a:lnTo>
                        <a:lnTo>
                          <a:pt x="334" y="227"/>
                        </a:lnTo>
                        <a:lnTo>
                          <a:pt x="327" y="233"/>
                        </a:lnTo>
                        <a:lnTo>
                          <a:pt x="322" y="235"/>
                        </a:lnTo>
                        <a:lnTo>
                          <a:pt x="317" y="237"/>
                        </a:lnTo>
                        <a:lnTo>
                          <a:pt x="317" y="237"/>
                        </a:lnTo>
                        <a:lnTo>
                          <a:pt x="306" y="240"/>
                        </a:lnTo>
                        <a:lnTo>
                          <a:pt x="294" y="240"/>
                        </a:lnTo>
                        <a:lnTo>
                          <a:pt x="294" y="240"/>
                        </a:lnTo>
                        <a:lnTo>
                          <a:pt x="294" y="240"/>
                        </a:lnTo>
                        <a:lnTo>
                          <a:pt x="278" y="239"/>
                        </a:lnTo>
                        <a:lnTo>
                          <a:pt x="261" y="237"/>
                        </a:lnTo>
                        <a:lnTo>
                          <a:pt x="246" y="235"/>
                        </a:lnTo>
                        <a:lnTo>
                          <a:pt x="246" y="241"/>
                        </a:lnTo>
                        <a:lnTo>
                          <a:pt x="246" y="241"/>
                        </a:lnTo>
                        <a:lnTo>
                          <a:pt x="245" y="256"/>
                        </a:lnTo>
                        <a:lnTo>
                          <a:pt x="243" y="272"/>
                        </a:lnTo>
                        <a:lnTo>
                          <a:pt x="240" y="279"/>
                        </a:lnTo>
                        <a:lnTo>
                          <a:pt x="238" y="286"/>
                        </a:lnTo>
                        <a:lnTo>
                          <a:pt x="234" y="294"/>
                        </a:lnTo>
                        <a:lnTo>
                          <a:pt x="230" y="301"/>
                        </a:lnTo>
                        <a:lnTo>
                          <a:pt x="230" y="301"/>
                        </a:lnTo>
                        <a:lnTo>
                          <a:pt x="225" y="307"/>
                        </a:lnTo>
                        <a:lnTo>
                          <a:pt x="219" y="312"/>
                        </a:lnTo>
                        <a:lnTo>
                          <a:pt x="211" y="317"/>
                        </a:lnTo>
                        <a:lnTo>
                          <a:pt x="204" y="320"/>
                        </a:lnTo>
                        <a:lnTo>
                          <a:pt x="196" y="324"/>
                        </a:lnTo>
                        <a:lnTo>
                          <a:pt x="188" y="326"/>
                        </a:lnTo>
                        <a:lnTo>
                          <a:pt x="178" y="328"/>
                        </a:lnTo>
                        <a:lnTo>
                          <a:pt x="169" y="328"/>
                        </a:lnTo>
                        <a:lnTo>
                          <a:pt x="169" y="328"/>
                        </a:lnTo>
                        <a:close/>
                        <a:moveTo>
                          <a:pt x="141" y="280"/>
                        </a:moveTo>
                        <a:lnTo>
                          <a:pt x="141" y="280"/>
                        </a:lnTo>
                        <a:lnTo>
                          <a:pt x="151" y="281"/>
                        </a:lnTo>
                        <a:lnTo>
                          <a:pt x="151" y="281"/>
                        </a:lnTo>
                        <a:lnTo>
                          <a:pt x="163" y="282"/>
                        </a:lnTo>
                        <a:lnTo>
                          <a:pt x="163" y="282"/>
                        </a:lnTo>
                        <a:lnTo>
                          <a:pt x="166" y="282"/>
                        </a:lnTo>
                        <a:lnTo>
                          <a:pt x="166" y="282"/>
                        </a:lnTo>
                        <a:lnTo>
                          <a:pt x="173" y="282"/>
                        </a:lnTo>
                        <a:lnTo>
                          <a:pt x="180" y="280"/>
                        </a:lnTo>
                        <a:lnTo>
                          <a:pt x="187" y="277"/>
                        </a:lnTo>
                        <a:lnTo>
                          <a:pt x="191" y="274"/>
                        </a:lnTo>
                        <a:lnTo>
                          <a:pt x="191" y="274"/>
                        </a:lnTo>
                        <a:lnTo>
                          <a:pt x="195" y="269"/>
                        </a:lnTo>
                        <a:lnTo>
                          <a:pt x="197" y="265"/>
                        </a:lnTo>
                        <a:lnTo>
                          <a:pt x="199" y="259"/>
                        </a:lnTo>
                        <a:lnTo>
                          <a:pt x="200" y="253"/>
                        </a:lnTo>
                        <a:lnTo>
                          <a:pt x="201" y="241"/>
                        </a:lnTo>
                        <a:lnTo>
                          <a:pt x="201" y="228"/>
                        </a:lnTo>
                        <a:lnTo>
                          <a:pt x="201" y="228"/>
                        </a:lnTo>
                        <a:lnTo>
                          <a:pt x="201" y="219"/>
                        </a:lnTo>
                        <a:lnTo>
                          <a:pt x="201" y="219"/>
                        </a:lnTo>
                        <a:lnTo>
                          <a:pt x="201" y="214"/>
                        </a:lnTo>
                        <a:lnTo>
                          <a:pt x="203" y="210"/>
                        </a:lnTo>
                        <a:lnTo>
                          <a:pt x="205" y="206"/>
                        </a:lnTo>
                        <a:lnTo>
                          <a:pt x="208" y="203"/>
                        </a:lnTo>
                        <a:lnTo>
                          <a:pt x="210" y="202"/>
                        </a:lnTo>
                        <a:lnTo>
                          <a:pt x="210" y="201"/>
                        </a:lnTo>
                        <a:lnTo>
                          <a:pt x="210" y="201"/>
                        </a:lnTo>
                        <a:lnTo>
                          <a:pt x="212" y="196"/>
                        </a:lnTo>
                        <a:lnTo>
                          <a:pt x="215" y="192"/>
                        </a:lnTo>
                        <a:lnTo>
                          <a:pt x="219" y="190"/>
                        </a:lnTo>
                        <a:lnTo>
                          <a:pt x="222" y="188"/>
                        </a:lnTo>
                        <a:lnTo>
                          <a:pt x="225" y="188"/>
                        </a:lnTo>
                        <a:lnTo>
                          <a:pt x="229" y="187"/>
                        </a:lnTo>
                        <a:lnTo>
                          <a:pt x="231" y="187"/>
                        </a:lnTo>
                        <a:lnTo>
                          <a:pt x="231" y="187"/>
                        </a:lnTo>
                        <a:lnTo>
                          <a:pt x="244" y="188"/>
                        </a:lnTo>
                        <a:lnTo>
                          <a:pt x="244" y="188"/>
                        </a:lnTo>
                        <a:lnTo>
                          <a:pt x="254" y="189"/>
                        </a:lnTo>
                        <a:lnTo>
                          <a:pt x="264" y="190"/>
                        </a:lnTo>
                        <a:lnTo>
                          <a:pt x="264" y="190"/>
                        </a:lnTo>
                        <a:lnTo>
                          <a:pt x="277" y="192"/>
                        </a:lnTo>
                        <a:lnTo>
                          <a:pt x="283" y="194"/>
                        </a:lnTo>
                        <a:lnTo>
                          <a:pt x="283" y="194"/>
                        </a:lnTo>
                        <a:lnTo>
                          <a:pt x="292" y="194"/>
                        </a:lnTo>
                        <a:lnTo>
                          <a:pt x="292" y="194"/>
                        </a:lnTo>
                        <a:lnTo>
                          <a:pt x="299" y="194"/>
                        </a:lnTo>
                        <a:lnTo>
                          <a:pt x="302" y="193"/>
                        </a:lnTo>
                        <a:lnTo>
                          <a:pt x="305" y="191"/>
                        </a:lnTo>
                        <a:lnTo>
                          <a:pt x="308" y="188"/>
                        </a:lnTo>
                        <a:lnTo>
                          <a:pt x="309" y="185"/>
                        </a:lnTo>
                        <a:lnTo>
                          <a:pt x="311" y="181"/>
                        </a:lnTo>
                        <a:lnTo>
                          <a:pt x="311" y="175"/>
                        </a:lnTo>
                        <a:lnTo>
                          <a:pt x="311" y="175"/>
                        </a:lnTo>
                        <a:lnTo>
                          <a:pt x="311" y="170"/>
                        </a:lnTo>
                        <a:lnTo>
                          <a:pt x="311" y="164"/>
                        </a:lnTo>
                        <a:lnTo>
                          <a:pt x="310" y="159"/>
                        </a:lnTo>
                        <a:lnTo>
                          <a:pt x="307" y="155"/>
                        </a:lnTo>
                        <a:lnTo>
                          <a:pt x="307" y="155"/>
                        </a:lnTo>
                        <a:lnTo>
                          <a:pt x="303" y="152"/>
                        </a:lnTo>
                        <a:lnTo>
                          <a:pt x="298" y="151"/>
                        </a:lnTo>
                        <a:lnTo>
                          <a:pt x="292" y="150"/>
                        </a:lnTo>
                        <a:lnTo>
                          <a:pt x="286" y="150"/>
                        </a:lnTo>
                        <a:lnTo>
                          <a:pt x="286" y="150"/>
                        </a:lnTo>
                        <a:lnTo>
                          <a:pt x="273" y="149"/>
                        </a:lnTo>
                        <a:lnTo>
                          <a:pt x="261" y="148"/>
                        </a:lnTo>
                        <a:lnTo>
                          <a:pt x="261" y="148"/>
                        </a:lnTo>
                        <a:lnTo>
                          <a:pt x="248" y="146"/>
                        </a:lnTo>
                        <a:lnTo>
                          <a:pt x="235" y="145"/>
                        </a:lnTo>
                        <a:lnTo>
                          <a:pt x="235" y="145"/>
                        </a:lnTo>
                        <a:lnTo>
                          <a:pt x="230" y="145"/>
                        </a:lnTo>
                        <a:lnTo>
                          <a:pt x="230" y="145"/>
                        </a:lnTo>
                        <a:lnTo>
                          <a:pt x="224" y="143"/>
                        </a:lnTo>
                        <a:lnTo>
                          <a:pt x="219" y="140"/>
                        </a:lnTo>
                        <a:lnTo>
                          <a:pt x="213" y="136"/>
                        </a:lnTo>
                        <a:lnTo>
                          <a:pt x="212" y="132"/>
                        </a:lnTo>
                        <a:lnTo>
                          <a:pt x="211" y="129"/>
                        </a:lnTo>
                        <a:lnTo>
                          <a:pt x="211" y="129"/>
                        </a:lnTo>
                        <a:lnTo>
                          <a:pt x="209" y="116"/>
                        </a:lnTo>
                        <a:lnTo>
                          <a:pt x="208" y="102"/>
                        </a:lnTo>
                        <a:lnTo>
                          <a:pt x="208" y="102"/>
                        </a:lnTo>
                        <a:lnTo>
                          <a:pt x="207" y="79"/>
                        </a:lnTo>
                        <a:lnTo>
                          <a:pt x="207" y="79"/>
                        </a:lnTo>
                        <a:lnTo>
                          <a:pt x="206" y="75"/>
                        </a:lnTo>
                        <a:lnTo>
                          <a:pt x="206" y="75"/>
                        </a:lnTo>
                        <a:lnTo>
                          <a:pt x="205" y="64"/>
                        </a:lnTo>
                        <a:lnTo>
                          <a:pt x="203" y="60"/>
                        </a:lnTo>
                        <a:lnTo>
                          <a:pt x="201" y="56"/>
                        </a:lnTo>
                        <a:lnTo>
                          <a:pt x="198" y="52"/>
                        </a:lnTo>
                        <a:lnTo>
                          <a:pt x="194" y="49"/>
                        </a:lnTo>
                        <a:lnTo>
                          <a:pt x="188" y="47"/>
                        </a:lnTo>
                        <a:lnTo>
                          <a:pt x="180" y="46"/>
                        </a:lnTo>
                        <a:lnTo>
                          <a:pt x="180" y="46"/>
                        </a:lnTo>
                        <a:lnTo>
                          <a:pt x="175" y="46"/>
                        </a:lnTo>
                        <a:lnTo>
                          <a:pt x="175" y="46"/>
                        </a:lnTo>
                        <a:lnTo>
                          <a:pt x="166" y="46"/>
                        </a:lnTo>
                        <a:lnTo>
                          <a:pt x="166" y="46"/>
                        </a:lnTo>
                        <a:lnTo>
                          <a:pt x="157" y="46"/>
                        </a:lnTo>
                        <a:lnTo>
                          <a:pt x="149" y="49"/>
                        </a:lnTo>
                        <a:lnTo>
                          <a:pt x="149" y="49"/>
                        </a:lnTo>
                        <a:lnTo>
                          <a:pt x="144" y="52"/>
                        </a:lnTo>
                        <a:lnTo>
                          <a:pt x="139" y="57"/>
                        </a:lnTo>
                        <a:lnTo>
                          <a:pt x="138" y="58"/>
                        </a:lnTo>
                        <a:lnTo>
                          <a:pt x="138" y="60"/>
                        </a:lnTo>
                        <a:lnTo>
                          <a:pt x="138" y="60"/>
                        </a:lnTo>
                        <a:lnTo>
                          <a:pt x="137" y="64"/>
                        </a:lnTo>
                        <a:lnTo>
                          <a:pt x="137" y="118"/>
                        </a:lnTo>
                        <a:lnTo>
                          <a:pt x="137" y="120"/>
                        </a:lnTo>
                        <a:lnTo>
                          <a:pt x="137" y="120"/>
                        </a:lnTo>
                        <a:lnTo>
                          <a:pt x="137" y="124"/>
                        </a:lnTo>
                        <a:lnTo>
                          <a:pt x="136" y="129"/>
                        </a:lnTo>
                        <a:lnTo>
                          <a:pt x="134" y="133"/>
                        </a:lnTo>
                        <a:lnTo>
                          <a:pt x="131" y="137"/>
                        </a:lnTo>
                        <a:lnTo>
                          <a:pt x="131" y="137"/>
                        </a:lnTo>
                        <a:lnTo>
                          <a:pt x="127" y="141"/>
                        </a:lnTo>
                        <a:lnTo>
                          <a:pt x="122" y="143"/>
                        </a:lnTo>
                        <a:lnTo>
                          <a:pt x="117" y="145"/>
                        </a:lnTo>
                        <a:lnTo>
                          <a:pt x="112" y="145"/>
                        </a:lnTo>
                        <a:lnTo>
                          <a:pt x="112" y="145"/>
                        </a:lnTo>
                        <a:lnTo>
                          <a:pt x="108" y="145"/>
                        </a:lnTo>
                        <a:lnTo>
                          <a:pt x="104" y="143"/>
                        </a:lnTo>
                        <a:lnTo>
                          <a:pt x="102" y="143"/>
                        </a:lnTo>
                        <a:lnTo>
                          <a:pt x="99" y="143"/>
                        </a:lnTo>
                        <a:lnTo>
                          <a:pt x="99" y="143"/>
                        </a:lnTo>
                        <a:lnTo>
                          <a:pt x="91" y="143"/>
                        </a:lnTo>
                        <a:lnTo>
                          <a:pt x="89" y="143"/>
                        </a:lnTo>
                        <a:lnTo>
                          <a:pt x="89" y="143"/>
                        </a:lnTo>
                        <a:lnTo>
                          <a:pt x="83" y="143"/>
                        </a:lnTo>
                        <a:lnTo>
                          <a:pt x="81" y="143"/>
                        </a:lnTo>
                        <a:lnTo>
                          <a:pt x="81" y="143"/>
                        </a:lnTo>
                        <a:lnTo>
                          <a:pt x="74" y="143"/>
                        </a:lnTo>
                        <a:lnTo>
                          <a:pt x="74" y="143"/>
                        </a:lnTo>
                        <a:lnTo>
                          <a:pt x="59" y="142"/>
                        </a:lnTo>
                        <a:lnTo>
                          <a:pt x="59" y="142"/>
                        </a:lnTo>
                        <a:lnTo>
                          <a:pt x="51" y="142"/>
                        </a:lnTo>
                        <a:lnTo>
                          <a:pt x="47" y="143"/>
                        </a:lnTo>
                        <a:lnTo>
                          <a:pt x="46" y="147"/>
                        </a:lnTo>
                        <a:lnTo>
                          <a:pt x="46" y="147"/>
                        </a:lnTo>
                        <a:lnTo>
                          <a:pt x="45" y="160"/>
                        </a:lnTo>
                        <a:lnTo>
                          <a:pt x="45" y="171"/>
                        </a:lnTo>
                        <a:lnTo>
                          <a:pt x="56" y="170"/>
                        </a:lnTo>
                        <a:lnTo>
                          <a:pt x="56" y="170"/>
                        </a:lnTo>
                        <a:lnTo>
                          <a:pt x="56" y="171"/>
                        </a:lnTo>
                        <a:lnTo>
                          <a:pt x="55" y="172"/>
                        </a:lnTo>
                        <a:lnTo>
                          <a:pt x="51" y="174"/>
                        </a:lnTo>
                        <a:lnTo>
                          <a:pt x="51" y="174"/>
                        </a:lnTo>
                        <a:lnTo>
                          <a:pt x="50" y="174"/>
                        </a:lnTo>
                        <a:lnTo>
                          <a:pt x="50" y="174"/>
                        </a:lnTo>
                        <a:lnTo>
                          <a:pt x="52" y="176"/>
                        </a:lnTo>
                        <a:lnTo>
                          <a:pt x="52" y="176"/>
                        </a:lnTo>
                        <a:lnTo>
                          <a:pt x="58" y="180"/>
                        </a:lnTo>
                        <a:lnTo>
                          <a:pt x="58" y="180"/>
                        </a:lnTo>
                        <a:lnTo>
                          <a:pt x="67" y="182"/>
                        </a:lnTo>
                        <a:lnTo>
                          <a:pt x="68" y="183"/>
                        </a:lnTo>
                        <a:lnTo>
                          <a:pt x="69" y="183"/>
                        </a:lnTo>
                        <a:lnTo>
                          <a:pt x="69" y="183"/>
                        </a:lnTo>
                        <a:lnTo>
                          <a:pt x="83" y="184"/>
                        </a:lnTo>
                        <a:lnTo>
                          <a:pt x="83" y="184"/>
                        </a:lnTo>
                        <a:lnTo>
                          <a:pt x="103" y="185"/>
                        </a:lnTo>
                        <a:lnTo>
                          <a:pt x="103" y="185"/>
                        </a:lnTo>
                        <a:lnTo>
                          <a:pt x="109" y="186"/>
                        </a:lnTo>
                        <a:lnTo>
                          <a:pt x="110" y="186"/>
                        </a:lnTo>
                        <a:lnTo>
                          <a:pt x="111" y="186"/>
                        </a:lnTo>
                        <a:lnTo>
                          <a:pt x="111" y="186"/>
                        </a:lnTo>
                        <a:lnTo>
                          <a:pt x="113" y="186"/>
                        </a:lnTo>
                        <a:lnTo>
                          <a:pt x="113" y="186"/>
                        </a:lnTo>
                        <a:lnTo>
                          <a:pt x="118" y="186"/>
                        </a:lnTo>
                        <a:lnTo>
                          <a:pt x="122" y="188"/>
                        </a:lnTo>
                        <a:lnTo>
                          <a:pt x="127" y="190"/>
                        </a:lnTo>
                        <a:lnTo>
                          <a:pt x="130" y="192"/>
                        </a:lnTo>
                        <a:lnTo>
                          <a:pt x="130" y="192"/>
                        </a:lnTo>
                        <a:lnTo>
                          <a:pt x="132" y="195"/>
                        </a:lnTo>
                        <a:lnTo>
                          <a:pt x="134" y="200"/>
                        </a:lnTo>
                        <a:lnTo>
                          <a:pt x="135" y="203"/>
                        </a:lnTo>
                        <a:lnTo>
                          <a:pt x="135" y="208"/>
                        </a:lnTo>
                        <a:lnTo>
                          <a:pt x="135" y="208"/>
                        </a:lnTo>
                        <a:lnTo>
                          <a:pt x="134" y="224"/>
                        </a:lnTo>
                        <a:lnTo>
                          <a:pt x="134" y="224"/>
                        </a:lnTo>
                        <a:lnTo>
                          <a:pt x="133" y="241"/>
                        </a:lnTo>
                        <a:lnTo>
                          <a:pt x="133" y="258"/>
                        </a:lnTo>
                        <a:lnTo>
                          <a:pt x="133" y="258"/>
                        </a:lnTo>
                        <a:lnTo>
                          <a:pt x="134" y="264"/>
                        </a:lnTo>
                        <a:lnTo>
                          <a:pt x="134" y="264"/>
                        </a:lnTo>
                        <a:lnTo>
                          <a:pt x="136" y="273"/>
                        </a:lnTo>
                        <a:lnTo>
                          <a:pt x="136" y="273"/>
                        </a:lnTo>
                        <a:lnTo>
                          <a:pt x="137" y="270"/>
                        </a:lnTo>
                        <a:lnTo>
                          <a:pt x="139" y="269"/>
                        </a:lnTo>
                        <a:lnTo>
                          <a:pt x="141" y="269"/>
                        </a:lnTo>
                        <a:lnTo>
                          <a:pt x="141" y="28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grpSp>
          </p:grpSp>
        </p:grpSp>
        <p:sp>
          <p:nvSpPr>
            <p:cNvPr id="190" name="稻壳儿春秋广告/盗版必究15"/>
            <p:cNvSpPr/>
            <p:nvPr/>
          </p:nvSpPr>
          <p:spPr bwMode="auto">
            <a:xfrm>
              <a:off x="4285776" y="4270534"/>
              <a:ext cx="783431" cy="802005"/>
            </a:xfrm>
            <a:custGeom>
              <a:avLst/>
              <a:gdLst>
                <a:gd name="T0" fmla="*/ 113 w 313"/>
                <a:gd name="T1" fmla="*/ 6 h 283"/>
                <a:gd name="T2" fmla="*/ 31 w 313"/>
                <a:gd name="T3" fmla="*/ 76 h 283"/>
                <a:gd name="T4" fmla="*/ 6 w 313"/>
                <a:gd name="T5" fmla="*/ 185 h 283"/>
                <a:gd name="T6" fmla="*/ 195 w 313"/>
                <a:gd name="T7" fmla="*/ 274 h 283"/>
                <a:gd name="T8" fmla="*/ 287 w 313"/>
                <a:gd name="T9" fmla="*/ 228 h 283"/>
                <a:gd name="T10" fmla="*/ 304 w 313"/>
                <a:gd name="T11" fmla="*/ 128 h 283"/>
                <a:gd name="T12" fmla="*/ 115 w 313"/>
                <a:gd name="T13" fmla="*/ 2 h 283"/>
                <a:gd name="T14" fmla="*/ 110 w 313"/>
                <a:gd name="T15" fmla="*/ 21 h 283"/>
                <a:gd name="T16" fmla="*/ 274 w 313"/>
                <a:gd name="T17" fmla="*/ 108 h 283"/>
                <a:gd name="T18" fmla="*/ 282 w 313"/>
                <a:gd name="T19" fmla="*/ 196 h 283"/>
                <a:gd name="T20" fmla="*/ 208 w 313"/>
                <a:gd name="T21" fmla="*/ 251 h 283"/>
                <a:gd name="T22" fmla="*/ 28 w 313"/>
                <a:gd name="T23" fmla="*/ 191 h 283"/>
                <a:gd name="T24" fmla="*/ 41 w 313"/>
                <a:gd name="T25" fmla="*/ 97 h 283"/>
                <a:gd name="T26" fmla="*/ 119 w 313"/>
                <a:gd name="T27" fmla="*/ 25 h 283"/>
                <a:gd name="T28" fmla="*/ 113 w 313"/>
                <a:gd name="T29"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3" h="283">
                  <a:moveTo>
                    <a:pt x="113" y="6"/>
                  </a:moveTo>
                  <a:cubicBezTo>
                    <a:pt x="79" y="11"/>
                    <a:pt x="49" y="49"/>
                    <a:pt x="31" y="76"/>
                  </a:cubicBezTo>
                  <a:cubicBezTo>
                    <a:pt x="8" y="108"/>
                    <a:pt x="0" y="146"/>
                    <a:pt x="6" y="185"/>
                  </a:cubicBezTo>
                  <a:cubicBezTo>
                    <a:pt x="20" y="274"/>
                    <a:pt x="124" y="283"/>
                    <a:pt x="195" y="274"/>
                  </a:cubicBezTo>
                  <a:cubicBezTo>
                    <a:pt x="229" y="269"/>
                    <a:pt x="266" y="257"/>
                    <a:pt x="287" y="228"/>
                  </a:cubicBezTo>
                  <a:cubicBezTo>
                    <a:pt x="308" y="199"/>
                    <a:pt x="313" y="162"/>
                    <a:pt x="304" y="128"/>
                  </a:cubicBezTo>
                  <a:cubicBezTo>
                    <a:pt x="282" y="45"/>
                    <a:pt x="190" y="12"/>
                    <a:pt x="115" y="2"/>
                  </a:cubicBezTo>
                  <a:cubicBezTo>
                    <a:pt x="103" y="0"/>
                    <a:pt x="97" y="19"/>
                    <a:pt x="110" y="21"/>
                  </a:cubicBezTo>
                  <a:cubicBezTo>
                    <a:pt x="173" y="30"/>
                    <a:pt x="239" y="50"/>
                    <a:pt x="274" y="108"/>
                  </a:cubicBezTo>
                  <a:cubicBezTo>
                    <a:pt x="290" y="135"/>
                    <a:pt x="292" y="166"/>
                    <a:pt x="282" y="196"/>
                  </a:cubicBezTo>
                  <a:cubicBezTo>
                    <a:pt x="271" y="229"/>
                    <a:pt x="240" y="244"/>
                    <a:pt x="208" y="251"/>
                  </a:cubicBezTo>
                  <a:cubicBezTo>
                    <a:pt x="145" y="266"/>
                    <a:pt x="53" y="264"/>
                    <a:pt x="28" y="191"/>
                  </a:cubicBezTo>
                  <a:cubicBezTo>
                    <a:pt x="17" y="160"/>
                    <a:pt x="26" y="125"/>
                    <a:pt x="41" y="97"/>
                  </a:cubicBezTo>
                  <a:cubicBezTo>
                    <a:pt x="55" y="71"/>
                    <a:pt x="88" y="30"/>
                    <a:pt x="119" y="25"/>
                  </a:cubicBezTo>
                  <a:cubicBezTo>
                    <a:pt x="131" y="23"/>
                    <a:pt x="126" y="4"/>
                    <a:pt x="113" y="6"/>
                  </a:cubicBezTo>
                  <a:close/>
                </a:path>
              </a:pathLst>
            </a:custGeom>
            <a:solidFill>
              <a:srgbClr val="2E3949">
                <a:lumMod val="75000"/>
                <a:lumOff val="25000"/>
              </a:srgbClr>
            </a:solidFill>
            <a:ln>
              <a:noFill/>
            </a:ln>
          </p:spPr>
          <p:txBody>
            <a:bodyPr vert="horz" wrap="square" lIns="68580" tIns="34290" rIns="68580" bIns="34290" numCol="1" anchor="t" anchorCtr="0" compatLnSpc="1"/>
            <a:lstStyle/>
            <a:p>
              <a:pPr>
                <a:defRPr/>
              </a:pPr>
              <a:endParaRPr lang="zh-CN" altLang="en-US" sz="1350" kern="0">
                <a:solidFill>
                  <a:srgbClr val="2E3949"/>
                </a:solidFill>
                <a:latin typeface="微软雅黑" panose="020B0503020204020204" charset="-122"/>
                <a:ea typeface="微软雅黑" panose="020B0503020204020204" charset="-122"/>
              </a:endParaRPr>
            </a:p>
          </p:txBody>
        </p:sp>
        <p:sp>
          <p:nvSpPr>
            <p:cNvPr id="191" name="稻壳儿春秋广告/盗版必究"/>
            <p:cNvSpPr/>
            <p:nvPr/>
          </p:nvSpPr>
          <p:spPr bwMode="auto">
            <a:xfrm>
              <a:off x="4907756" y="3659983"/>
              <a:ext cx="1343978" cy="841534"/>
            </a:xfrm>
            <a:custGeom>
              <a:avLst/>
              <a:gdLst>
                <a:gd name="T0" fmla="*/ 24 w 371"/>
                <a:gd name="T1" fmla="*/ 361 h 369"/>
                <a:gd name="T2" fmla="*/ 363 w 371"/>
                <a:gd name="T3" fmla="*/ 24 h 369"/>
                <a:gd name="T4" fmla="*/ 349 w 371"/>
                <a:gd name="T5" fmla="*/ 10 h 369"/>
                <a:gd name="T6" fmla="*/ 10 w 371"/>
                <a:gd name="T7" fmla="*/ 347 h 369"/>
                <a:gd name="T8" fmla="*/ 24 w 371"/>
                <a:gd name="T9" fmla="*/ 361 h 369"/>
              </a:gdLst>
              <a:ahLst/>
              <a:cxnLst>
                <a:cxn ang="0">
                  <a:pos x="T0" y="T1"/>
                </a:cxn>
                <a:cxn ang="0">
                  <a:pos x="T2" y="T3"/>
                </a:cxn>
                <a:cxn ang="0">
                  <a:pos x="T4" y="T5"/>
                </a:cxn>
                <a:cxn ang="0">
                  <a:pos x="T6" y="T7"/>
                </a:cxn>
                <a:cxn ang="0">
                  <a:pos x="T8" y="T9"/>
                </a:cxn>
              </a:cxnLst>
              <a:rect l="0" t="0" r="r" b="b"/>
              <a:pathLst>
                <a:path w="371" h="369">
                  <a:moveTo>
                    <a:pt x="24" y="361"/>
                  </a:moveTo>
                  <a:cubicBezTo>
                    <a:pt x="141" y="253"/>
                    <a:pt x="254" y="141"/>
                    <a:pt x="363" y="24"/>
                  </a:cubicBezTo>
                  <a:cubicBezTo>
                    <a:pt x="371" y="14"/>
                    <a:pt x="357" y="0"/>
                    <a:pt x="349" y="10"/>
                  </a:cubicBezTo>
                  <a:cubicBezTo>
                    <a:pt x="240" y="127"/>
                    <a:pt x="127" y="239"/>
                    <a:pt x="10" y="347"/>
                  </a:cubicBezTo>
                  <a:cubicBezTo>
                    <a:pt x="0" y="355"/>
                    <a:pt x="14" y="369"/>
                    <a:pt x="24" y="361"/>
                  </a:cubicBezTo>
                  <a:close/>
                </a:path>
              </a:pathLst>
            </a:custGeom>
            <a:solidFill>
              <a:srgbClr val="2E3949">
                <a:lumMod val="75000"/>
                <a:lumOff val="25000"/>
              </a:srgbClr>
            </a:solidFill>
            <a:ln>
              <a:noFill/>
            </a:ln>
          </p:spPr>
          <p:txBody>
            <a:bodyPr vert="horz" wrap="square" lIns="68580" tIns="34290" rIns="68580" bIns="34290" numCol="1" anchor="t" anchorCtr="0" compatLnSpc="1"/>
            <a:lstStyle/>
            <a:p>
              <a:pPr>
                <a:defRPr/>
              </a:pPr>
              <a:endParaRPr lang="zh-CN" altLang="en-US" sz="1350" kern="0">
                <a:solidFill>
                  <a:srgbClr val="2E3949"/>
                </a:solidFill>
                <a:latin typeface="微软雅黑" panose="020B0503020204020204" charset="-122"/>
                <a:ea typeface="微软雅黑" panose="020B0503020204020204" charset="-122"/>
              </a:endParaRPr>
            </a:p>
          </p:txBody>
        </p:sp>
        <p:grpSp>
          <p:nvGrpSpPr>
            <p:cNvPr id="192" name="组合 191"/>
            <p:cNvGrpSpPr/>
            <p:nvPr/>
          </p:nvGrpSpPr>
          <p:grpSpPr>
            <a:xfrm>
              <a:off x="6071711" y="3079432"/>
              <a:ext cx="489585" cy="448628"/>
              <a:chOff x="12749" y="4666"/>
              <a:chExt cx="1028" cy="942"/>
            </a:xfrm>
          </p:grpSpPr>
          <p:sp>
            <p:nvSpPr>
              <p:cNvPr id="193" name="Freeform 416"/>
              <p:cNvSpPr/>
              <p:nvPr/>
            </p:nvSpPr>
            <p:spPr bwMode="auto">
              <a:xfrm>
                <a:off x="12811" y="4742"/>
                <a:ext cx="170" cy="222"/>
              </a:xfrm>
              <a:custGeom>
                <a:avLst/>
                <a:gdLst/>
                <a:ahLst/>
                <a:cxnLst>
                  <a:cxn ang="0">
                    <a:pos x="226" y="0"/>
                  </a:cxn>
                  <a:cxn ang="0">
                    <a:pos x="226" y="0"/>
                  </a:cxn>
                  <a:cxn ang="0">
                    <a:pos x="220" y="2"/>
                  </a:cxn>
                  <a:cxn ang="0">
                    <a:pos x="214" y="5"/>
                  </a:cxn>
                  <a:cxn ang="0">
                    <a:pos x="208" y="11"/>
                  </a:cxn>
                  <a:cxn ang="0">
                    <a:pos x="203" y="16"/>
                  </a:cxn>
                  <a:cxn ang="0">
                    <a:pos x="193" y="27"/>
                  </a:cxn>
                  <a:cxn ang="0">
                    <a:pos x="185" y="37"/>
                  </a:cxn>
                  <a:cxn ang="0">
                    <a:pos x="185" y="37"/>
                  </a:cxn>
                  <a:cxn ang="0">
                    <a:pos x="153" y="80"/>
                  </a:cxn>
                  <a:cxn ang="0">
                    <a:pos x="121" y="121"/>
                  </a:cxn>
                  <a:cxn ang="0">
                    <a:pos x="121" y="121"/>
                  </a:cxn>
                  <a:cxn ang="0">
                    <a:pos x="88" y="167"/>
                  </a:cxn>
                  <a:cxn ang="0">
                    <a:pos x="56" y="213"/>
                  </a:cxn>
                  <a:cxn ang="0">
                    <a:pos x="41" y="237"/>
                  </a:cxn>
                  <a:cxn ang="0">
                    <a:pos x="27" y="261"/>
                  </a:cxn>
                  <a:cxn ang="0">
                    <a:pos x="14" y="285"/>
                  </a:cxn>
                  <a:cxn ang="0">
                    <a:pos x="0" y="310"/>
                  </a:cxn>
                  <a:cxn ang="0">
                    <a:pos x="0" y="310"/>
                  </a:cxn>
                  <a:cxn ang="0">
                    <a:pos x="0" y="312"/>
                  </a:cxn>
                  <a:cxn ang="0">
                    <a:pos x="0" y="314"/>
                  </a:cxn>
                  <a:cxn ang="0">
                    <a:pos x="2" y="317"/>
                  </a:cxn>
                  <a:cxn ang="0">
                    <a:pos x="4" y="317"/>
                  </a:cxn>
                  <a:cxn ang="0">
                    <a:pos x="6" y="317"/>
                  </a:cxn>
                  <a:cxn ang="0">
                    <a:pos x="7" y="316"/>
                  </a:cxn>
                  <a:cxn ang="0">
                    <a:pos x="8" y="315"/>
                  </a:cxn>
                  <a:cxn ang="0">
                    <a:pos x="8" y="315"/>
                  </a:cxn>
                  <a:cxn ang="0">
                    <a:pos x="20" y="294"/>
                  </a:cxn>
                  <a:cxn ang="0">
                    <a:pos x="31" y="273"/>
                  </a:cxn>
                  <a:cxn ang="0">
                    <a:pos x="42" y="252"/>
                  </a:cxn>
                  <a:cxn ang="0">
                    <a:pos x="55" y="233"/>
                  </a:cxn>
                  <a:cxn ang="0">
                    <a:pos x="82" y="193"/>
                  </a:cxn>
                  <a:cxn ang="0">
                    <a:pos x="109" y="154"/>
                  </a:cxn>
                  <a:cxn ang="0">
                    <a:pos x="109" y="154"/>
                  </a:cxn>
                  <a:cxn ang="0">
                    <a:pos x="140" y="112"/>
                  </a:cxn>
                  <a:cxn ang="0">
                    <a:pos x="172" y="71"/>
                  </a:cxn>
                  <a:cxn ang="0">
                    <a:pos x="172" y="71"/>
                  </a:cxn>
                  <a:cxn ang="0">
                    <a:pos x="183" y="55"/>
                  </a:cxn>
                  <a:cxn ang="0">
                    <a:pos x="196" y="36"/>
                  </a:cxn>
                  <a:cxn ang="0">
                    <a:pos x="204" y="27"/>
                  </a:cxn>
                  <a:cxn ang="0">
                    <a:pos x="212" y="19"/>
                  </a:cxn>
                  <a:cxn ang="0">
                    <a:pos x="220" y="13"/>
                  </a:cxn>
                  <a:cxn ang="0">
                    <a:pos x="224" y="11"/>
                  </a:cxn>
                  <a:cxn ang="0">
                    <a:pos x="228" y="10"/>
                  </a:cxn>
                  <a:cxn ang="0">
                    <a:pos x="228" y="10"/>
                  </a:cxn>
                  <a:cxn ang="0">
                    <a:pos x="230" y="8"/>
                  </a:cxn>
                  <a:cxn ang="0">
                    <a:pos x="231" y="7"/>
                  </a:cxn>
                  <a:cxn ang="0">
                    <a:pos x="231" y="5"/>
                  </a:cxn>
                  <a:cxn ang="0">
                    <a:pos x="231" y="3"/>
                  </a:cxn>
                  <a:cxn ang="0">
                    <a:pos x="231" y="2"/>
                  </a:cxn>
                  <a:cxn ang="0">
                    <a:pos x="229" y="0"/>
                  </a:cxn>
                  <a:cxn ang="0">
                    <a:pos x="228" y="0"/>
                  </a:cxn>
                  <a:cxn ang="0">
                    <a:pos x="226" y="0"/>
                  </a:cxn>
                  <a:cxn ang="0">
                    <a:pos x="226" y="0"/>
                  </a:cxn>
                </a:cxnLst>
                <a:rect l="0" t="0" r="r" b="b"/>
                <a:pathLst>
                  <a:path w="231" h="317">
                    <a:moveTo>
                      <a:pt x="226" y="0"/>
                    </a:moveTo>
                    <a:lnTo>
                      <a:pt x="226" y="0"/>
                    </a:lnTo>
                    <a:lnTo>
                      <a:pt x="220" y="2"/>
                    </a:lnTo>
                    <a:lnTo>
                      <a:pt x="214" y="5"/>
                    </a:lnTo>
                    <a:lnTo>
                      <a:pt x="208" y="11"/>
                    </a:lnTo>
                    <a:lnTo>
                      <a:pt x="203" y="16"/>
                    </a:lnTo>
                    <a:lnTo>
                      <a:pt x="193" y="27"/>
                    </a:lnTo>
                    <a:lnTo>
                      <a:pt x="185" y="37"/>
                    </a:lnTo>
                    <a:lnTo>
                      <a:pt x="185" y="37"/>
                    </a:lnTo>
                    <a:lnTo>
                      <a:pt x="153" y="80"/>
                    </a:lnTo>
                    <a:lnTo>
                      <a:pt x="121" y="121"/>
                    </a:lnTo>
                    <a:lnTo>
                      <a:pt x="121" y="121"/>
                    </a:lnTo>
                    <a:lnTo>
                      <a:pt x="88" y="167"/>
                    </a:lnTo>
                    <a:lnTo>
                      <a:pt x="56" y="213"/>
                    </a:lnTo>
                    <a:lnTo>
                      <a:pt x="41" y="237"/>
                    </a:lnTo>
                    <a:lnTo>
                      <a:pt x="27" y="261"/>
                    </a:lnTo>
                    <a:lnTo>
                      <a:pt x="14" y="285"/>
                    </a:lnTo>
                    <a:lnTo>
                      <a:pt x="0" y="310"/>
                    </a:lnTo>
                    <a:lnTo>
                      <a:pt x="0" y="310"/>
                    </a:lnTo>
                    <a:lnTo>
                      <a:pt x="0" y="312"/>
                    </a:lnTo>
                    <a:lnTo>
                      <a:pt x="0" y="314"/>
                    </a:lnTo>
                    <a:lnTo>
                      <a:pt x="2" y="317"/>
                    </a:lnTo>
                    <a:lnTo>
                      <a:pt x="4" y="317"/>
                    </a:lnTo>
                    <a:lnTo>
                      <a:pt x="6" y="317"/>
                    </a:lnTo>
                    <a:lnTo>
                      <a:pt x="7" y="316"/>
                    </a:lnTo>
                    <a:lnTo>
                      <a:pt x="8" y="315"/>
                    </a:lnTo>
                    <a:lnTo>
                      <a:pt x="8" y="315"/>
                    </a:lnTo>
                    <a:lnTo>
                      <a:pt x="20" y="294"/>
                    </a:lnTo>
                    <a:lnTo>
                      <a:pt x="31" y="273"/>
                    </a:lnTo>
                    <a:lnTo>
                      <a:pt x="42" y="252"/>
                    </a:lnTo>
                    <a:lnTo>
                      <a:pt x="55" y="233"/>
                    </a:lnTo>
                    <a:lnTo>
                      <a:pt x="82" y="193"/>
                    </a:lnTo>
                    <a:lnTo>
                      <a:pt x="109" y="154"/>
                    </a:lnTo>
                    <a:lnTo>
                      <a:pt x="109" y="154"/>
                    </a:lnTo>
                    <a:lnTo>
                      <a:pt x="140" y="112"/>
                    </a:lnTo>
                    <a:lnTo>
                      <a:pt x="172" y="71"/>
                    </a:lnTo>
                    <a:lnTo>
                      <a:pt x="172" y="71"/>
                    </a:lnTo>
                    <a:lnTo>
                      <a:pt x="183" y="55"/>
                    </a:lnTo>
                    <a:lnTo>
                      <a:pt x="196" y="36"/>
                    </a:lnTo>
                    <a:lnTo>
                      <a:pt x="204" y="27"/>
                    </a:lnTo>
                    <a:lnTo>
                      <a:pt x="212" y="19"/>
                    </a:lnTo>
                    <a:lnTo>
                      <a:pt x="220" y="13"/>
                    </a:lnTo>
                    <a:lnTo>
                      <a:pt x="224" y="11"/>
                    </a:lnTo>
                    <a:lnTo>
                      <a:pt x="228" y="10"/>
                    </a:lnTo>
                    <a:lnTo>
                      <a:pt x="228" y="10"/>
                    </a:lnTo>
                    <a:lnTo>
                      <a:pt x="230" y="8"/>
                    </a:lnTo>
                    <a:lnTo>
                      <a:pt x="231" y="7"/>
                    </a:lnTo>
                    <a:lnTo>
                      <a:pt x="231" y="5"/>
                    </a:lnTo>
                    <a:lnTo>
                      <a:pt x="231" y="3"/>
                    </a:lnTo>
                    <a:lnTo>
                      <a:pt x="231" y="2"/>
                    </a:lnTo>
                    <a:lnTo>
                      <a:pt x="229" y="0"/>
                    </a:lnTo>
                    <a:lnTo>
                      <a:pt x="228" y="0"/>
                    </a:lnTo>
                    <a:lnTo>
                      <a:pt x="226" y="0"/>
                    </a:lnTo>
                    <a:lnTo>
                      <a:pt x="226"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94" name="Freeform 417"/>
              <p:cNvSpPr/>
              <p:nvPr/>
            </p:nvSpPr>
            <p:spPr bwMode="auto">
              <a:xfrm>
                <a:off x="12795" y="4731"/>
                <a:ext cx="229" cy="319"/>
              </a:xfrm>
              <a:custGeom>
                <a:avLst/>
                <a:gdLst/>
                <a:ahLst/>
                <a:cxnLst>
                  <a:cxn ang="0">
                    <a:pos x="306" y="1"/>
                  </a:cxn>
                  <a:cxn ang="0">
                    <a:pos x="283" y="20"/>
                  </a:cxn>
                  <a:cxn ang="0">
                    <a:pos x="264" y="43"/>
                  </a:cxn>
                  <a:cxn ang="0">
                    <a:pos x="229" y="92"/>
                  </a:cxn>
                  <a:cxn ang="0">
                    <a:pos x="218" y="107"/>
                  </a:cxn>
                  <a:cxn ang="0">
                    <a:pos x="183" y="151"/>
                  </a:cxn>
                  <a:cxn ang="0">
                    <a:pos x="178" y="158"/>
                  </a:cxn>
                  <a:cxn ang="0">
                    <a:pos x="165" y="181"/>
                  </a:cxn>
                  <a:cxn ang="0">
                    <a:pos x="148" y="212"/>
                  </a:cxn>
                  <a:cxn ang="0">
                    <a:pos x="130" y="241"/>
                  </a:cxn>
                  <a:cxn ang="0">
                    <a:pos x="68" y="328"/>
                  </a:cxn>
                  <a:cxn ang="0">
                    <a:pos x="47" y="356"/>
                  </a:cxn>
                  <a:cxn ang="0">
                    <a:pos x="28" y="385"/>
                  </a:cxn>
                  <a:cxn ang="0">
                    <a:pos x="12" y="416"/>
                  </a:cxn>
                  <a:cxn ang="0">
                    <a:pos x="0" y="449"/>
                  </a:cxn>
                  <a:cxn ang="0">
                    <a:pos x="0" y="451"/>
                  </a:cxn>
                  <a:cxn ang="0">
                    <a:pos x="3" y="454"/>
                  </a:cxn>
                  <a:cxn ang="0">
                    <a:pos x="7" y="454"/>
                  </a:cxn>
                  <a:cxn ang="0">
                    <a:pos x="9" y="453"/>
                  </a:cxn>
                  <a:cxn ang="0">
                    <a:pos x="10" y="451"/>
                  </a:cxn>
                  <a:cxn ang="0">
                    <a:pos x="21" y="419"/>
                  </a:cxn>
                  <a:cxn ang="0">
                    <a:pos x="37" y="389"/>
                  </a:cxn>
                  <a:cxn ang="0">
                    <a:pos x="56" y="360"/>
                  </a:cxn>
                  <a:cxn ang="0">
                    <a:pos x="75" y="333"/>
                  </a:cxn>
                  <a:cxn ang="0">
                    <a:pos x="152" y="224"/>
                  </a:cxn>
                  <a:cxn ang="0">
                    <a:pos x="161" y="210"/>
                  </a:cxn>
                  <a:cxn ang="0">
                    <a:pos x="181" y="171"/>
                  </a:cxn>
                  <a:cxn ang="0">
                    <a:pos x="185" y="163"/>
                  </a:cxn>
                  <a:cxn ang="0">
                    <a:pos x="203" y="139"/>
                  </a:cxn>
                  <a:cxn ang="0">
                    <a:pos x="228" y="109"/>
                  </a:cxn>
                  <a:cxn ang="0">
                    <a:pos x="247" y="83"/>
                  </a:cxn>
                  <a:cxn ang="0">
                    <a:pos x="276" y="43"/>
                  </a:cxn>
                  <a:cxn ang="0">
                    <a:pos x="299" y="19"/>
                  </a:cxn>
                  <a:cxn ang="0">
                    <a:pos x="311" y="8"/>
                  </a:cxn>
                  <a:cxn ang="0">
                    <a:pos x="313" y="5"/>
                  </a:cxn>
                  <a:cxn ang="0">
                    <a:pos x="311" y="1"/>
                  </a:cxn>
                  <a:cxn ang="0">
                    <a:pos x="308" y="0"/>
                  </a:cxn>
                  <a:cxn ang="0">
                    <a:pos x="306" y="1"/>
                  </a:cxn>
                </a:cxnLst>
                <a:rect l="0" t="0" r="r" b="b"/>
                <a:pathLst>
                  <a:path w="313" h="454">
                    <a:moveTo>
                      <a:pt x="306" y="1"/>
                    </a:moveTo>
                    <a:lnTo>
                      <a:pt x="306" y="1"/>
                    </a:lnTo>
                    <a:lnTo>
                      <a:pt x="295" y="10"/>
                    </a:lnTo>
                    <a:lnTo>
                      <a:pt x="283" y="20"/>
                    </a:lnTo>
                    <a:lnTo>
                      <a:pt x="274" y="32"/>
                    </a:lnTo>
                    <a:lnTo>
                      <a:pt x="264" y="43"/>
                    </a:lnTo>
                    <a:lnTo>
                      <a:pt x="246" y="67"/>
                    </a:lnTo>
                    <a:lnTo>
                      <a:pt x="229" y="92"/>
                    </a:lnTo>
                    <a:lnTo>
                      <a:pt x="229" y="92"/>
                    </a:lnTo>
                    <a:lnTo>
                      <a:pt x="218" y="107"/>
                    </a:lnTo>
                    <a:lnTo>
                      <a:pt x="207" y="122"/>
                    </a:lnTo>
                    <a:lnTo>
                      <a:pt x="183" y="151"/>
                    </a:lnTo>
                    <a:lnTo>
                      <a:pt x="183" y="151"/>
                    </a:lnTo>
                    <a:lnTo>
                      <a:pt x="178" y="158"/>
                    </a:lnTo>
                    <a:lnTo>
                      <a:pt x="173" y="165"/>
                    </a:lnTo>
                    <a:lnTo>
                      <a:pt x="165" y="181"/>
                    </a:lnTo>
                    <a:lnTo>
                      <a:pt x="156" y="196"/>
                    </a:lnTo>
                    <a:lnTo>
                      <a:pt x="148" y="212"/>
                    </a:lnTo>
                    <a:lnTo>
                      <a:pt x="148" y="212"/>
                    </a:lnTo>
                    <a:lnTo>
                      <a:pt x="130" y="241"/>
                    </a:lnTo>
                    <a:lnTo>
                      <a:pt x="109" y="270"/>
                    </a:lnTo>
                    <a:lnTo>
                      <a:pt x="68" y="328"/>
                    </a:lnTo>
                    <a:lnTo>
                      <a:pt x="68" y="328"/>
                    </a:lnTo>
                    <a:lnTo>
                      <a:pt x="47" y="356"/>
                    </a:lnTo>
                    <a:lnTo>
                      <a:pt x="38" y="371"/>
                    </a:lnTo>
                    <a:lnTo>
                      <a:pt x="28" y="385"/>
                    </a:lnTo>
                    <a:lnTo>
                      <a:pt x="20" y="401"/>
                    </a:lnTo>
                    <a:lnTo>
                      <a:pt x="12" y="416"/>
                    </a:lnTo>
                    <a:lnTo>
                      <a:pt x="6" y="433"/>
                    </a:lnTo>
                    <a:lnTo>
                      <a:pt x="0" y="449"/>
                    </a:lnTo>
                    <a:lnTo>
                      <a:pt x="0" y="449"/>
                    </a:lnTo>
                    <a:lnTo>
                      <a:pt x="0" y="451"/>
                    </a:lnTo>
                    <a:lnTo>
                      <a:pt x="2" y="452"/>
                    </a:lnTo>
                    <a:lnTo>
                      <a:pt x="3" y="454"/>
                    </a:lnTo>
                    <a:lnTo>
                      <a:pt x="5" y="454"/>
                    </a:lnTo>
                    <a:lnTo>
                      <a:pt x="7" y="454"/>
                    </a:lnTo>
                    <a:lnTo>
                      <a:pt x="8" y="454"/>
                    </a:lnTo>
                    <a:lnTo>
                      <a:pt x="9" y="453"/>
                    </a:lnTo>
                    <a:lnTo>
                      <a:pt x="10" y="451"/>
                    </a:lnTo>
                    <a:lnTo>
                      <a:pt x="10" y="451"/>
                    </a:lnTo>
                    <a:lnTo>
                      <a:pt x="15" y="436"/>
                    </a:lnTo>
                    <a:lnTo>
                      <a:pt x="21" y="419"/>
                    </a:lnTo>
                    <a:lnTo>
                      <a:pt x="28" y="405"/>
                    </a:lnTo>
                    <a:lnTo>
                      <a:pt x="37" y="389"/>
                    </a:lnTo>
                    <a:lnTo>
                      <a:pt x="46" y="375"/>
                    </a:lnTo>
                    <a:lnTo>
                      <a:pt x="56" y="360"/>
                    </a:lnTo>
                    <a:lnTo>
                      <a:pt x="75" y="333"/>
                    </a:lnTo>
                    <a:lnTo>
                      <a:pt x="75" y="333"/>
                    </a:lnTo>
                    <a:lnTo>
                      <a:pt x="114" y="279"/>
                    </a:lnTo>
                    <a:lnTo>
                      <a:pt x="152" y="224"/>
                    </a:lnTo>
                    <a:lnTo>
                      <a:pt x="152" y="224"/>
                    </a:lnTo>
                    <a:lnTo>
                      <a:pt x="161" y="210"/>
                    </a:lnTo>
                    <a:lnTo>
                      <a:pt x="168" y="198"/>
                    </a:lnTo>
                    <a:lnTo>
                      <a:pt x="181" y="171"/>
                    </a:lnTo>
                    <a:lnTo>
                      <a:pt x="181" y="171"/>
                    </a:lnTo>
                    <a:lnTo>
                      <a:pt x="185" y="163"/>
                    </a:lnTo>
                    <a:lnTo>
                      <a:pt x="191" y="155"/>
                    </a:lnTo>
                    <a:lnTo>
                      <a:pt x="203" y="139"/>
                    </a:lnTo>
                    <a:lnTo>
                      <a:pt x="215" y="125"/>
                    </a:lnTo>
                    <a:lnTo>
                      <a:pt x="228" y="109"/>
                    </a:lnTo>
                    <a:lnTo>
                      <a:pt x="228" y="109"/>
                    </a:lnTo>
                    <a:lnTo>
                      <a:pt x="247" y="83"/>
                    </a:lnTo>
                    <a:lnTo>
                      <a:pt x="266" y="57"/>
                    </a:lnTo>
                    <a:lnTo>
                      <a:pt x="276" y="43"/>
                    </a:lnTo>
                    <a:lnTo>
                      <a:pt x="287" y="31"/>
                    </a:lnTo>
                    <a:lnTo>
                      <a:pt x="299" y="19"/>
                    </a:lnTo>
                    <a:lnTo>
                      <a:pt x="311" y="8"/>
                    </a:lnTo>
                    <a:lnTo>
                      <a:pt x="311" y="8"/>
                    </a:lnTo>
                    <a:lnTo>
                      <a:pt x="312" y="7"/>
                    </a:lnTo>
                    <a:lnTo>
                      <a:pt x="313" y="5"/>
                    </a:lnTo>
                    <a:lnTo>
                      <a:pt x="312" y="2"/>
                    </a:lnTo>
                    <a:lnTo>
                      <a:pt x="311" y="1"/>
                    </a:lnTo>
                    <a:lnTo>
                      <a:pt x="310" y="0"/>
                    </a:lnTo>
                    <a:lnTo>
                      <a:pt x="308" y="0"/>
                    </a:lnTo>
                    <a:lnTo>
                      <a:pt x="306" y="1"/>
                    </a:lnTo>
                    <a:lnTo>
                      <a:pt x="306"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95" name="Freeform 418"/>
              <p:cNvSpPr/>
              <p:nvPr/>
            </p:nvSpPr>
            <p:spPr bwMode="auto">
              <a:xfrm>
                <a:off x="12786" y="4712"/>
                <a:ext cx="302" cy="390"/>
              </a:xfrm>
              <a:custGeom>
                <a:avLst/>
                <a:gdLst/>
                <a:ahLst/>
                <a:cxnLst>
                  <a:cxn ang="0">
                    <a:pos x="405" y="1"/>
                  </a:cxn>
                  <a:cxn ang="0">
                    <a:pos x="379" y="25"/>
                  </a:cxn>
                  <a:cxn ang="0">
                    <a:pos x="357" y="51"/>
                  </a:cxn>
                  <a:cxn ang="0">
                    <a:pos x="317" y="109"/>
                  </a:cxn>
                  <a:cxn ang="0">
                    <a:pos x="256" y="191"/>
                  </a:cxn>
                  <a:cxn ang="0">
                    <a:pos x="194" y="271"/>
                  </a:cxn>
                  <a:cxn ang="0">
                    <a:pos x="134" y="347"/>
                  </a:cxn>
                  <a:cxn ang="0">
                    <a:pos x="73" y="420"/>
                  </a:cxn>
                  <a:cxn ang="0">
                    <a:pos x="49" y="451"/>
                  </a:cxn>
                  <a:cxn ang="0">
                    <a:pos x="28" y="483"/>
                  </a:cxn>
                  <a:cxn ang="0">
                    <a:pos x="11" y="516"/>
                  </a:cxn>
                  <a:cxn ang="0">
                    <a:pos x="0" y="553"/>
                  </a:cxn>
                  <a:cxn ang="0">
                    <a:pos x="0" y="556"/>
                  </a:cxn>
                  <a:cxn ang="0">
                    <a:pos x="2" y="559"/>
                  </a:cxn>
                  <a:cxn ang="0">
                    <a:pos x="5" y="560"/>
                  </a:cxn>
                  <a:cxn ang="0">
                    <a:pos x="8" y="558"/>
                  </a:cxn>
                  <a:cxn ang="0">
                    <a:pos x="9" y="557"/>
                  </a:cxn>
                  <a:cxn ang="0">
                    <a:pos x="22" y="516"/>
                  </a:cxn>
                  <a:cxn ang="0">
                    <a:pos x="40" y="480"/>
                  </a:cxn>
                  <a:cxn ang="0">
                    <a:pos x="64" y="447"/>
                  </a:cxn>
                  <a:cxn ang="0">
                    <a:pos x="90" y="415"/>
                  </a:cxn>
                  <a:cxn ang="0">
                    <a:pos x="167" y="322"/>
                  </a:cxn>
                  <a:cxn ang="0">
                    <a:pos x="191" y="291"/>
                  </a:cxn>
                  <a:cxn ang="0">
                    <a:pos x="304" y="143"/>
                  </a:cxn>
                  <a:cxn ang="0">
                    <a:pos x="329" y="111"/>
                  </a:cxn>
                  <a:cxn ang="0">
                    <a:pos x="353" y="77"/>
                  </a:cxn>
                  <a:cxn ang="0">
                    <a:pos x="378" y="41"/>
                  </a:cxn>
                  <a:cxn ang="0">
                    <a:pos x="393" y="24"/>
                  </a:cxn>
                  <a:cxn ang="0">
                    <a:pos x="410" y="9"/>
                  </a:cxn>
                  <a:cxn ang="0">
                    <a:pos x="411" y="7"/>
                  </a:cxn>
                  <a:cxn ang="0">
                    <a:pos x="411" y="2"/>
                  </a:cxn>
                  <a:cxn ang="0">
                    <a:pos x="408" y="0"/>
                  </a:cxn>
                  <a:cxn ang="0">
                    <a:pos x="405" y="1"/>
                  </a:cxn>
                </a:cxnLst>
                <a:rect l="0" t="0" r="r" b="b"/>
                <a:pathLst>
                  <a:path w="411" h="560">
                    <a:moveTo>
                      <a:pt x="405" y="1"/>
                    </a:moveTo>
                    <a:lnTo>
                      <a:pt x="405" y="1"/>
                    </a:lnTo>
                    <a:lnTo>
                      <a:pt x="392" y="12"/>
                    </a:lnTo>
                    <a:lnTo>
                      <a:pt x="379" y="25"/>
                    </a:lnTo>
                    <a:lnTo>
                      <a:pt x="368" y="38"/>
                    </a:lnTo>
                    <a:lnTo>
                      <a:pt x="357" y="51"/>
                    </a:lnTo>
                    <a:lnTo>
                      <a:pt x="337" y="81"/>
                    </a:lnTo>
                    <a:lnTo>
                      <a:pt x="317" y="109"/>
                    </a:lnTo>
                    <a:lnTo>
                      <a:pt x="317" y="109"/>
                    </a:lnTo>
                    <a:lnTo>
                      <a:pt x="256" y="191"/>
                    </a:lnTo>
                    <a:lnTo>
                      <a:pt x="194" y="271"/>
                    </a:lnTo>
                    <a:lnTo>
                      <a:pt x="194" y="271"/>
                    </a:lnTo>
                    <a:lnTo>
                      <a:pt x="164" y="310"/>
                    </a:lnTo>
                    <a:lnTo>
                      <a:pt x="134" y="347"/>
                    </a:lnTo>
                    <a:lnTo>
                      <a:pt x="73" y="420"/>
                    </a:lnTo>
                    <a:lnTo>
                      <a:pt x="73" y="420"/>
                    </a:lnTo>
                    <a:lnTo>
                      <a:pt x="61" y="436"/>
                    </a:lnTo>
                    <a:lnTo>
                      <a:pt x="49" y="451"/>
                    </a:lnTo>
                    <a:lnTo>
                      <a:pt x="38" y="467"/>
                    </a:lnTo>
                    <a:lnTo>
                      <a:pt x="28" y="483"/>
                    </a:lnTo>
                    <a:lnTo>
                      <a:pt x="19" y="500"/>
                    </a:lnTo>
                    <a:lnTo>
                      <a:pt x="11" y="516"/>
                    </a:lnTo>
                    <a:lnTo>
                      <a:pt x="4" y="535"/>
                    </a:lnTo>
                    <a:lnTo>
                      <a:pt x="0" y="553"/>
                    </a:lnTo>
                    <a:lnTo>
                      <a:pt x="0" y="553"/>
                    </a:lnTo>
                    <a:lnTo>
                      <a:pt x="0" y="556"/>
                    </a:lnTo>
                    <a:lnTo>
                      <a:pt x="0" y="558"/>
                    </a:lnTo>
                    <a:lnTo>
                      <a:pt x="2" y="559"/>
                    </a:lnTo>
                    <a:lnTo>
                      <a:pt x="3" y="560"/>
                    </a:lnTo>
                    <a:lnTo>
                      <a:pt x="5" y="560"/>
                    </a:lnTo>
                    <a:lnTo>
                      <a:pt x="6" y="559"/>
                    </a:lnTo>
                    <a:lnTo>
                      <a:pt x="8" y="558"/>
                    </a:lnTo>
                    <a:lnTo>
                      <a:pt x="9" y="557"/>
                    </a:lnTo>
                    <a:lnTo>
                      <a:pt x="9" y="557"/>
                    </a:lnTo>
                    <a:lnTo>
                      <a:pt x="15" y="536"/>
                    </a:lnTo>
                    <a:lnTo>
                      <a:pt x="22" y="516"/>
                    </a:lnTo>
                    <a:lnTo>
                      <a:pt x="30" y="499"/>
                    </a:lnTo>
                    <a:lnTo>
                      <a:pt x="40" y="480"/>
                    </a:lnTo>
                    <a:lnTo>
                      <a:pt x="52" y="464"/>
                    </a:lnTo>
                    <a:lnTo>
                      <a:pt x="64" y="447"/>
                    </a:lnTo>
                    <a:lnTo>
                      <a:pt x="90" y="415"/>
                    </a:lnTo>
                    <a:lnTo>
                      <a:pt x="90" y="415"/>
                    </a:lnTo>
                    <a:lnTo>
                      <a:pt x="142" y="353"/>
                    </a:lnTo>
                    <a:lnTo>
                      <a:pt x="167" y="322"/>
                    </a:lnTo>
                    <a:lnTo>
                      <a:pt x="191" y="291"/>
                    </a:lnTo>
                    <a:lnTo>
                      <a:pt x="191" y="291"/>
                    </a:lnTo>
                    <a:lnTo>
                      <a:pt x="247" y="217"/>
                    </a:lnTo>
                    <a:lnTo>
                      <a:pt x="304" y="143"/>
                    </a:lnTo>
                    <a:lnTo>
                      <a:pt x="304" y="143"/>
                    </a:lnTo>
                    <a:lnTo>
                      <a:pt x="329" y="111"/>
                    </a:lnTo>
                    <a:lnTo>
                      <a:pt x="353" y="77"/>
                    </a:lnTo>
                    <a:lnTo>
                      <a:pt x="353" y="77"/>
                    </a:lnTo>
                    <a:lnTo>
                      <a:pt x="366" y="59"/>
                    </a:lnTo>
                    <a:lnTo>
                      <a:pt x="378" y="41"/>
                    </a:lnTo>
                    <a:lnTo>
                      <a:pt x="385" y="32"/>
                    </a:lnTo>
                    <a:lnTo>
                      <a:pt x="393" y="24"/>
                    </a:lnTo>
                    <a:lnTo>
                      <a:pt x="401" y="16"/>
                    </a:lnTo>
                    <a:lnTo>
                      <a:pt x="410" y="9"/>
                    </a:lnTo>
                    <a:lnTo>
                      <a:pt x="410" y="9"/>
                    </a:lnTo>
                    <a:lnTo>
                      <a:pt x="411" y="7"/>
                    </a:lnTo>
                    <a:lnTo>
                      <a:pt x="411" y="6"/>
                    </a:lnTo>
                    <a:lnTo>
                      <a:pt x="411" y="2"/>
                    </a:lnTo>
                    <a:lnTo>
                      <a:pt x="410" y="1"/>
                    </a:lnTo>
                    <a:lnTo>
                      <a:pt x="408" y="0"/>
                    </a:lnTo>
                    <a:lnTo>
                      <a:pt x="407" y="0"/>
                    </a:lnTo>
                    <a:lnTo>
                      <a:pt x="405" y="1"/>
                    </a:lnTo>
                    <a:lnTo>
                      <a:pt x="405"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96" name="Freeform 419"/>
              <p:cNvSpPr/>
              <p:nvPr/>
            </p:nvSpPr>
            <p:spPr bwMode="auto">
              <a:xfrm>
                <a:off x="12758" y="4697"/>
                <a:ext cx="394" cy="472"/>
              </a:xfrm>
              <a:custGeom>
                <a:avLst/>
                <a:gdLst/>
                <a:ahLst/>
                <a:cxnLst>
                  <a:cxn ang="0">
                    <a:pos x="528" y="1"/>
                  </a:cxn>
                  <a:cxn ang="0">
                    <a:pos x="491" y="35"/>
                  </a:cxn>
                  <a:cxn ang="0">
                    <a:pos x="458" y="73"/>
                  </a:cxn>
                  <a:cxn ang="0">
                    <a:pos x="427" y="112"/>
                  </a:cxn>
                  <a:cxn ang="0">
                    <a:pos x="399" y="153"/>
                  </a:cxn>
                  <a:cxn ang="0">
                    <a:pos x="349" y="223"/>
                  </a:cxn>
                  <a:cxn ang="0">
                    <a:pos x="330" y="245"/>
                  </a:cxn>
                  <a:cxn ang="0">
                    <a:pos x="294" y="286"/>
                  </a:cxn>
                  <a:cxn ang="0">
                    <a:pos x="258" y="328"/>
                  </a:cxn>
                  <a:cxn ang="0">
                    <a:pos x="225" y="367"/>
                  </a:cxn>
                  <a:cxn ang="0">
                    <a:pos x="195" y="408"/>
                  </a:cxn>
                  <a:cxn ang="0">
                    <a:pos x="176" y="432"/>
                  </a:cxn>
                  <a:cxn ang="0">
                    <a:pos x="137" y="478"/>
                  </a:cxn>
                  <a:cxn ang="0">
                    <a:pos x="118" y="501"/>
                  </a:cxn>
                  <a:cxn ang="0">
                    <a:pos x="87" y="543"/>
                  </a:cxn>
                  <a:cxn ang="0">
                    <a:pos x="57" y="586"/>
                  </a:cxn>
                  <a:cxn ang="0">
                    <a:pos x="43" y="606"/>
                  </a:cxn>
                  <a:cxn ang="0">
                    <a:pos x="13" y="646"/>
                  </a:cxn>
                  <a:cxn ang="0">
                    <a:pos x="0" y="666"/>
                  </a:cxn>
                  <a:cxn ang="0">
                    <a:pos x="0" y="669"/>
                  </a:cxn>
                  <a:cxn ang="0">
                    <a:pos x="1" y="672"/>
                  </a:cxn>
                  <a:cxn ang="0">
                    <a:pos x="4" y="674"/>
                  </a:cxn>
                  <a:cxn ang="0">
                    <a:pos x="7" y="673"/>
                  </a:cxn>
                  <a:cxn ang="0">
                    <a:pos x="8" y="672"/>
                  </a:cxn>
                  <a:cxn ang="0">
                    <a:pos x="20" y="652"/>
                  </a:cxn>
                  <a:cxn ang="0">
                    <a:pos x="48" y="616"/>
                  </a:cxn>
                  <a:cxn ang="0">
                    <a:pos x="62" y="597"/>
                  </a:cxn>
                  <a:cxn ang="0">
                    <a:pos x="95" y="548"/>
                  </a:cxn>
                  <a:cxn ang="0">
                    <a:pos x="130" y="501"/>
                  </a:cxn>
                  <a:cxn ang="0">
                    <a:pos x="164" y="461"/>
                  </a:cxn>
                  <a:cxn ang="0">
                    <a:pos x="197" y="421"/>
                  </a:cxn>
                  <a:cxn ang="0">
                    <a:pos x="231" y="377"/>
                  </a:cxn>
                  <a:cxn ang="0">
                    <a:pos x="264" y="334"/>
                  </a:cxn>
                  <a:cxn ang="0">
                    <a:pos x="330" y="257"/>
                  </a:cxn>
                  <a:cxn ang="0">
                    <a:pos x="378" y="199"/>
                  </a:cxn>
                  <a:cxn ang="0">
                    <a:pos x="392" y="178"/>
                  </a:cxn>
                  <a:cxn ang="0">
                    <a:pos x="441" y="110"/>
                  </a:cxn>
                  <a:cxn ang="0">
                    <a:pos x="475" y="67"/>
                  </a:cxn>
                  <a:cxn ang="0">
                    <a:pos x="513" y="27"/>
                  </a:cxn>
                  <a:cxn ang="0">
                    <a:pos x="534" y="9"/>
                  </a:cxn>
                  <a:cxn ang="0">
                    <a:pos x="536" y="5"/>
                  </a:cxn>
                  <a:cxn ang="0">
                    <a:pos x="534" y="2"/>
                  </a:cxn>
                  <a:cxn ang="0">
                    <a:pos x="529" y="0"/>
                  </a:cxn>
                  <a:cxn ang="0">
                    <a:pos x="528" y="1"/>
                  </a:cxn>
                </a:cxnLst>
                <a:rect l="0" t="0" r="r" b="b"/>
                <a:pathLst>
                  <a:path w="536" h="674">
                    <a:moveTo>
                      <a:pt x="528" y="1"/>
                    </a:moveTo>
                    <a:lnTo>
                      <a:pt x="528" y="1"/>
                    </a:lnTo>
                    <a:lnTo>
                      <a:pt x="509" y="18"/>
                    </a:lnTo>
                    <a:lnTo>
                      <a:pt x="491" y="35"/>
                    </a:lnTo>
                    <a:lnTo>
                      <a:pt x="474" y="54"/>
                    </a:lnTo>
                    <a:lnTo>
                      <a:pt x="458" y="73"/>
                    </a:lnTo>
                    <a:lnTo>
                      <a:pt x="443" y="92"/>
                    </a:lnTo>
                    <a:lnTo>
                      <a:pt x="427" y="112"/>
                    </a:lnTo>
                    <a:lnTo>
                      <a:pt x="399" y="153"/>
                    </a:lnTo>
                    <a:lnTo>
                      <a:pt x="399" y="153"/>
                    </a:lnTo>
                    <a:lnTo>
                      <a:pt x="365" y="200"/>
                    </a:lnTo>
                    <a:lnTo>
                      <a:pt x="349" y="223"/>
                    </a:lnTo>
                    <a:lnTo>
                      <a:pt x="330" y="245"/>
                    </a:lnTo>
                    <a:lnTo>
                      <a:pt x="330" y="245"/>
                    </a:lnTo>
                    <a:lnTo>
                      <a:pt x="313" y="267"/>
                    </a:lnTo>
                    <a:lnTo>
                      <a:pt x="294" y="286"/>
                    </a:lnTo>
                    <a:lnTo>
                      <a:pt x="276" y="307"/>
                    </a:lnTo>
                    <a:lnTo>
                      <a:pt x="258" y="328"/>
                    </a:lnTo>
                    <a:lnTo>
                      <a:pt x="258" y="328"/>
                    </a:lnTo>
                    <a:lnTo>
                      <a:pt x="225" y="367"/>
                    </a:lnTo>
                    <a:lnTo>
                      <a:pt x="210" y="388"/>
                    </a:lnTo>
                    <a:lnTo>
                      <a:pt x="195" y="408"/>
                    </a:lnTo>
                    <a:lnTo>
                      <a:pt x="195" y="408"/>
                    </a:lnTo>
                    <a:lnTo>
                      <a:pt x="176" y="432"/>
                    </a:lnTo>
                    <a:lnTo>
                      <a:pt x="157" y="455"/>
                    </a:lnTo>
                    <a:lnTo>
                      <a:pt x="137" y="478"/>
                    </a:lnTo>
                    <a:lnTo>
                      <a:pt x="118" y="501"/>
                    </a:lnTo>
                    <a:lnTo>
                      <a:pt x="118" y="501"/>
                    </a:lnTo>
                    <a:lnTo>
                      <a:pt x="102" y="522"/>
                    </a:lnTo>
                    <a:lnTo>
                      <a:pt x="87" y="543"/>
                    </a:lnTo>
                    <a:lnTo>
                      <a:pt x="71" y="564"/>
                    </a:lnTo>
                    <a:lnTo>
                      <a:pt x="57" y="586"/>
                    </a:lnTo>
                    <a:lnTo>
                      <a:pt x="57" y="586"/>
                    </a:lnTo>
                    <a:lnTo>
                      <a:pt x="43" y="606"/>
                    </a:lnTo>
                    <a:lnTo>
                      <a:pt x="28" y="625"/>
                    </a:lnTo>
                    <a:lnTo>
                      <a:pt x="13" y="646"/>
                    </a:lnTo>
                    <a:lnTo>
                      <a:pt x="6" y="656"/>
                    </a:lnTo>
                    <a:lnTo>
                      <a:pt x="0" y="666"/>
                    </a:lnTo>
                    <a:lnTo>
                      <a:pt x="0" y="666"/>
                    </a:lnTo>
                    <a:lnTo>
                      <a:pt x="0" y="669"/>
                    </a:lnTo>
                    <a:lnTo>
                      <a:pt x="0" y="671"/>
                    </a:lnTo>
                    <a:lnTo>
                      <a:pt x="1" y="672"/>
                    </a:lnTo>
                    <a:lnTo>
                      <a:pt x="2" y="673"/>
                    </a:lnTo>
                    <a:lnTo>
                      <a:pt x="4" y="674"/>
                    </a:lnTo>
                    <a:lnTo>
                      <a:pt x="6" y="674"/>
                    </a:lnTo>
                    <a:lnTo>
                      <a:pt x="7" y="673"/>
                    </a:lnTo>
                    <a:lnTo>
                      <a:pt x="8" y="672"/>
                    </a:lnTo>
                    <a:lnTo>
                      <a:pt x="8" y="672"/>
                    </a:lnTo>
                    <a:lnTo>
                      <a:pt x="14" y="661"/>
                    </a:lnTo>
                    <a:lnTo>
                      <a:pt x="20" y="652"/>
                    </a:lnTo>
                    <a:lnTo>
                      <a:pt x="35" y="633"/>
                    </a:lnTo>
                    <a:lnTo>
                      <a:pt x="48" y="616"/>
                    </a:lnTo>
                    <a:lnTo>
                      <a:pt x="62" y="597"/>
                    </a:lnTo>
                    <a:lnTo>
                      <a:pt x="62" y="597"/>
                    </a:lnTo>
                    <a:lnTo>
                      <a:pt x="77" y="572"/>
                    </a:lnTo>
                    <a:lnTo>
                      <a:pt x="95" y="548"/>
                    </a:lnTo>
                    <a:lnTo>
                      <a:pt x="111" y="524"/>
                    </a:lnTo>
                    <a:lnTo>
                      <a:pt x="130" y="501"/>
                    </a:lnTo>
                    <a:lnTo>
                      <a:pt x="130" y="501"/>
                    </a:lnTo>
                    <a:lnTo>
                      <a:pt x="164" y="461"/>
                    </a:lnTo>
                    <a:lnTo>
                      <a:pt x="197" y="421"/>
                    </a:lnTo>
                    <a:lnTo>
                      <a:pt x="197" y="421"/>
                    </a:lnTo>
                    <a:lnTo>
                      <a:pt x="215" y="399"/>
                    </a:lnTo>
                    <a:lnTo>
                      <a:pt x="231" y="377"/>
                    </a:lnTo>
                    <a:lnTo>
                      <a:pt x="248" y="356"/>
                    </a:lnTo>
                    <a:lnTo>
                      <a:pt x="264" y="334"/>
                    </a:lnTo>
                    <a:lnTo>
                      <a:pt x="264" y="334"/>
                    </a:lnTo>
                    <a:lnTo>
                      <a:pt x="330" y="257"/>
                    </a:lnTo>
                    <a:lnTo>
                      <a:pt x="362" y="219"/>
                    </a:lnTo>
                    <a:lnTo>
                      <a:pt x="378" y="199"/>
                    </a:lnTo>
                    <a:lnTo>
                      <a:pt x="392" y="178"/>
                    </a:lnTo>
                    <a:lnTo>
                      <a:pt x="392" y="178"/>
                    </a:lnTo>
                    <a:lnTo>
                      <a:pt x="424" y="132"/>
                    </a:lnTo>
                    <a:lnTo>
                      <a:pt x="441" y="110"/>
                    </a:lnTo>
                    <a:lnTo>
                      <a:pt x="457" y="88"/>
                    </a:lnTo>
                    <a:lnTo>
                      <a:pt x="475" y="67"/>
                    </a:lnTo>
                    <a:lnTo>
                      <a:pt x="494" y="47"/>
                    </a:lnTo>
                    <a:lnTo>
                      <a:pt x="513" y="27"/>
                    </a:lnTo>
                    <a:lnTo>
                      <a:pt x="534" y="9"/>
                    </a:lnTo>
                    <a:lnTo>
                      <a:pt x="534" y="9"/>
                    </a:lnTo>
                    <a:lnTo>
                      <a:pt x="535" y="6"/>
                    </a:lnTo>
                    <a:lnTo>
                      <a:pt x="536" y="5"/>
                    </a:lnTo>
                    <a:lnTo>
                      <a:pt x="535" y="3"/>
                    </a:lnTo>
                    <a:lnTo>
                      <a:pt x="534" y="2"/>
                    </a:lnTo>
                    <a:lnTo>
                      <a:pt x="531" y="0"/>
                    </a:lnTo>
                    <a:lnTo>
                      <a:pt x="529" y="0"/>
                    </a:lnTo>
                    <a:lnTo>
                      <a:pt x="528" y="1"/>
                    </a:lnTo>
                    <a:lnTo>
                      <a:pt x="528"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97" name="Freeform 420"/>
              <p:cNvSpPr/>
              <p:nvPr/>
            </p:nvSpPr>
            <p:spPr bwMode="auto">
              <a:xfrm>
                <a:off x="12782" y="4987"/>
                <a:ext cx="170" cy="206"/>
              </a:xfrm>
              <a:custGeom>
                <a:avLst/>
                <a:gdLst/>
                <a:ahLst/>
                <a:cxnLst>
                  <a:cxn ang="0">
                    <a:pos x="224" y="2"/>
                  </a:cxn>
                  <a:cxn ang="0">
                    <a:pos x="224" y="2"/>
                  </a:cxn>
                  <a:cxn ang="0">
                    <a:pos x="196" y="29"/>
                  </a:cxn>
                  <a:cxn ang="0">
                    <a:pos x="183" y="43"/>
                  </a:cxn>
                  <a:cxn ang="0">
                    <a:pos x="170" y="58"/>
                  </a:cxn>
                  <a:cxn ang="0">
                    <a:pos x="170" y="58"/>
                  </a:cxn>
                  <a:cxn ang="0">
                    <a:pos x="155" y="82"/>
                  </a:cxn>
                  <a:cxn ang="0">
                    <a:pos x="139" y="106"/>
                  </a:cxn>
                  <a:cxn ang="0">
                    <a:pos x="123" y="128"/>
                  </a:cxn>
                  <a:cxn ang="0">
                    <a:pos x="115" y="140"/>
                  </a:cxn>
                  <a:cxn ang="0">
                    <a:pos x="104" y="150"/>
                  </a:cxn>
                  <a:cxn ang="0">
                    <a:pos x="104" y="150"/>
                  </a:cxn>
                  <a:cxn ang="0">
                    <a:pos x="91" y="166"/>
                  </a:cxn>
                  <a:cxn ang="0">
                    <a:pos x="77" y="182"/>
                  </a:cxn>
                  <a:cxn ang="0">
                    <a:pos x="53" y="215"/>
                  </a:cxn>
                  <a:cxn ang="0">
                    <a:pos x="53" y="215"/>
                  </a:cxn>
                  <a:cxn ang="0">
                    <a:pos x="26" y="250"/>
                  </a:cxn>
                  <a:cxn ang="0">
                    <a:pos x="12" y="269"/>
                  </a:cxn>
                  <a:cxn ang="0">
                    <a:pos x="1" y="288"/>
                  </a:cxn>
                  <a:cxn ang="0">
                    <a:pos x="1" y="288"/>
                  </a:cxn>
                  <a:cxn ang="0">
                    <a:pos x="0" y="290"/>
                  </a:cxn>
                  <a:cxn ang="0">
                    <a:pos x="0" y="292"/>
                  </a:cxn>
                  <a:cxn ang="0">
                    <a:pos x="1" y="293"/>
                  </a:cxn>
                  <a:cxn ang="0">
                    <a:pos x="2" y="294"/>
                  </a:cxn>
                  <a:cxn ang="0">
                    <a:pos x="4" y="295"/>
                  </a:cxn>
                  <a:cxn ang="0">
                    <a:pos x="6" y="295"/>
                  </a:cxn>
                  <a:cxn ang="0">
                    <a:pos x="7" y="294"/>
                  </a:cxn>
                  <a:cxn ang="0">
                    <a:pos x="8" y="293"/>
                  </a:cxn>
                  <a:cxn ang="0">
                    <a:pos x="8" y="293"/>
                  </a:cxn>
                  <a:cxn ang="0">
                    <a:pos x="20" y="275"/>
                  </a:cxn>
                  <a:cxn ang="0">
                    <a:pos x="31" y="259"/>
                  </a:cxn>
                  <a:cxn ang="0">
                    <a:pos x="56" y="227"/>
                  </a:cxn>
                  <a:cxn ang="0">
                    <a:pos x="56" y="227"/>
                  </a:cxn>
                  <a:cxn ang="0">
                    <a:pos x="86" y="188"/>
                  </a:cxn>
                  <a:cxn ang="0">
                    <a:pos x="101" y="169"/>
                  </a:cxn>
                  <a:cxn ang="0">
                    <a:pos x="117" y="151"/>
                  </a:cxn>
                  <a:cxn ang="0">
                    <a:pos x="117" y="151"/>
                  </a:cxn>
                  <a:cxn ang="0">
                    <a:pos x="124" y="143"/>
                  </a:cxn>
                  <a:cxn ang="0">
                    <a:pos x="131" y="135"/>
                  </a:cxn>
                  <a:cxn ang="0">
                    <a:pos x="144" y="116"/>
                  </a:cxn>
                  <a:cxn ang="0">
                    <a:pos x="168" y="78"/>
                  </a:cxn>
                  <a:cxn ang="0">
                    <a:pos x="168" y="78"/>
                  </a:cxn>
                  <a:cxn ang="0">
                    <a:pos x="175" y="69"/>
                  </a:cxn>
                  <a:cxn ang="0">
                    <a:pos x="183" y="59"/>
                  </a:cxn>
                  <a:cxn ang="0">
                    <a:pos x="198" y="42"/>
                  </a:cxn>
                  <a:cxn ang="0">
                    <a:pos x="230" y="9"/>
                  </a:cxn>
                  <a:cxn ang="0">
                    <a:pos x="230" y="9"/>
                  </a:cxn>
                  <a:cxn ang="0">
                    <a:pos x="232" y="8"/>
                  </a:cxn>
                  <a:cxn ang="0">
                    <a:pos x="232" y="6"/>
                  </a:cxn>
                  <a:cxn ang="0">
                    <a:pos x="231" y="3"/>
                  </a:cxn>
                  <a:cxn ang="0">
                    <a:pos x="230" y="2"/>
                  </a:cxn>
                  <a:cxn ang="0">
                    <a:pos x="229" y="1"/>
                  </a:cxn>
                  <a:cxn ang="0">
                    <a:pos x="227" y="0"/>
                  </a:cxn>
                  <a:cxn ang="0">
                    <a:pos x="226" y="1"/>
                  </a:cxn>
                  <a:cxn ang="0">
                    <a:pos x="224" y="2"/>
                  </a:cxn>
                  <a:cxn ang="0">
                    <a:pos x="224" y="2"/>
                  </a:cxn>
                </a:cxnLst>
                <a:rect l="0" t="0" r="r" b="b"/>
                <a:pathLst>
                  <a:path w="232" h="295">
                    <a:moveTo>
                      <a:pt x="224" y="2"/>
                    </a:moveTo>
                    <a:lnTo>
                      <a:pt x="224" y="2"/>
                    </a:lnTo>
                    <a:lnTo>
                      <a:pt x="196" y="29"/>
                    </a:lnTo>
                    <a:lnTo>
                      <a:pt x="183" y="43"/>
                    </a:lnTo>
                    <a:lnTo>
                      <a:pt x="170" y="58"/>
                    </a:lnTo>
                    <a:lnTo>
                      <a:pt x="170" y="58"/>
                    </a:lnTo>
                    <a:lnTo>
                      <a:pt x="155" y="82"/>
                    </a:lnTo>
                    <a:lnTo>
                      <a:pt x="139" y="106"/>
                    </a:lnTo>
                    <a:lnTo>
                      <a:pt x="123" y="128"/>
                    </a:lnTo>
                    <a:lnTo>
                      <a:pt x="115" y="140"/>
                    </a:lnTo>
                    <a:lnTo>
                      <a:pt x="104" y="150"/>
                    </a:lnTo>
                    <a:lnTo>
                      <a:pt x="104" y="150"/>
                    </a:lnTo>
                    <a:lnTo>
                      <a:pt x="91" y="166"/>
                    </a:lnTo>
                    <a:lnTo>
                      <a:pt x="77" y="182"/>
                    </a:lnTo>
                    <a:lnTo>
                      <a:pt x="53" y="215"/>
                    </a:lnTo>
                    <a:lnTo>
                      <a:pt x="53" y="215"/>
                    </a:lnTo>
                    <a:lnTo>
                      <a:pt x="26" y="250"/>
                    </a:lnTo>
                    <a:lnTo>
                      <a:pt x="12" y="269"/>
                    </a:lnTo>
                    <a:lnTo>
                      <a:pt x="1" y="288"/>
                    </a:lnTo>
                    <a:lnTo>
                      <a:pt x="1" y="288"/>
                    </a:lnTo>
                    <a:lnTo>
                      <a:pt x="0" y="290"/>
                    </a:lnTo>
                    <a:lnTo>
                      <a:pt x="0" y="292"/>
                    </a:lnTo>
                    <a:lnTo>
                      <a:pt x="1" y="293"/>
                    </a:lnTo>
                    <a:lnTo>
                      <a:pt x="2" y="294"/>
                    </a:lnTo>
                    <a:lnTo>
                      <a:pt x="4" y="295"/>
                    </a:lnTo>
                    <a:lnTo>
                      <a:pt x="6" y="295"/>
                    </a:lnTo>
                    <a:lnTo>
                      <a:pt x="7" y="294"/>
                    </a:lnTo>
                    <a:lnTo>
                      <a:pt x="8" y="293"/>
                    </a:lnTo>
                    <a:lnTo>
                      <a:pt x="8" y="293"/>
                    </a:lnTo>
                    <a:lnTo>
                      <a:pt x="20" y="275"/>
                    </a:lnTo>
                    <a:lnTo>
                      <a:pt x="31" y="259"/>
                    </a:lnTo>
                    <a:lnTo>
                      <a:pt x="56" y="227"/>
                    </a:lnTo>
                    <a:lnTo>
                      <a:pt x="56" y="227"/>
                    </a:lnTo>
                    <a:lnTo>
                      <a:pt x="86" y="188"/>
                    </a:lnTo>
                    <a:lnTo>
                      <a:pt x="101" y="169"/>
                    </a:lnTo>
                    <a:lnTo>
                      <a:pt x="117" y="151"/>
                    </a:lnTo>
                    <a:lnTo>
                      <a:pt x="117" y="151"/>
                    </a:lnTo>
                    <a:lnTo>
                      <a:pt x="124" y="143"/>
                    </a:lnTo>
                    <a:lnTo>
                      <a:pt x="131" y="135"/>
                    </a:lnTo>
                    <a:lnTo>
                      <a:pt x="144" y="116"/>
                    </a:lnTo>
                    <a:lnTo>
                      <a:pt x="168" y="78"/>
                    </a:lnTo>
                    <a:lnTo>
                      <a:pt x="168" y="78"/>
                    </a:lnTo>
                    <a:lnTo>
                      <a:pt x="175" y="69"/>
                    </a:lnTo>
                    <a:lnTo>
                      <a:pt x="183" y="59"/>
                    </a:lnTo>
                    <a:lnTo>
                      <a:pt x="198" y="42"/>
                    </a:lnTo>
                    <a:lnTo>
                      <a:pt x="230" y="9"/>
                    </a:lnTo>
                    <a:lnTo>
                      <a:pt x="230" y="9"/>
                    </a:lnTo>
                    <a:lnTo>
                      <a:pt x="232" y="8"/>
                    </a:lnTo>
                    <a:lnTo>
                      <a:pt x="232" y="6"/>
                    </a:lnTo>
                    <a:lnTo>
                      <a:pt x="231" y="3"/>
                    </a:lnTo>
                    <a:lnTo>
                      <a:pt x="230" y="2"/>
                    </a:lnTo>
                    <a:lnTo>
                      <a:pt x="229" y="1"/>
                    </a:lnTo>
                    <a:lnTo>
                      <a:pt x="227" y="0"/>
                    </a:lnTo>
                    <a:lnTo>
                      <a:pt x="226" y="1"/>
                    </a:lnTo>
                    <a:lnTo>
                      <a:pt x="224" y="2"/>
                    </a:lnTo>
                    <a:lnTo>
                      <a:pt x="224"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98" name="Freeform 421"/>
              <p:cNvSpPr/>
              <p:nvPr/>
            </p:nvSpPr>
            <p:spPr bwMode="auto">
              <a:xfrm>
                <a:off x="12795" y="5063"/>
                <a:ext cx="137" cy="178"/>
              </a:xfrm>
              <a:custGeom>
                <a:avLst/>
                <a:gdLst/>
                <a:ahLst/>
                <a:cxnLst>
                  <a:cxn ang="0">
                    <a:pos x="177" y="2"/>
                  </a:cxn>
                  <a:cxn ang="0">
                    <a:pos x="177" y="2"/>
                  </a:cxn>
                  <a:cxn ang="0">
                    <a:pos x="153" y="36"/>
                  </a:cxn>
                  <a:cxn ang="0">
                    <a:pos x="129" y="70"/>
                  </a:cxn>
                  <a:cxn ang="0">
                    <a:pos x="104" y="103"/>
                  </a:cxn>
                  <a:cxn ang="0">
                    <a:pos x="77" y="135"/>
                  </a:cxn>
                  <a:cxn ang="0">
                    <a:pos x="77" y="135"/>
                  </a:cxn>
                  <a:cxn ang="0">
                    <a:pos x="56" y="162"/>
                  </a:cxn>
                  <a:cxn ang="0">
                    <a:pos x="35" y="190"/>
                  </a:cxn>
                  <a:cxn ang="0">
                    <a:pos x="25" y="204"/>
                  </a:cxn>
                  <a:cxn ang="0">
                    <a:pos x="16" y="219"/>
                  </a:cxn>
                  <a:cxn ang="0">
                    <a:pos x="8" y="234"/>
                  </a:cxn>
                  <a:cxn ang="0">
                    <a:pos x="0" y="250"/>
                  </a:cxn>
                  <a:cxn ang="0">
                    <a:pos x="0" y="250"/>
                  </a:cxn>
                  <a:cxn ang="0">
                    <a:pos x="0" y="252"/>
                  </a:cxn>
                  <a:cxn ang="0">
                    <a:pos x="2" y="253"/>
                  </a:cxn>
                  <a:cxn ang="0">
                    <a:pos x="3" y="255"/>
                  </a:cxn>
                  <a:cxn ang="0">
                    <a:pos x="4" y="255"/>
                  </a:cxn>
                  <a:cxn ang="0">
                    <a:pos x="8" y="255"/>
                  </a:cxn>
                  <a:cxn ang="0">
                    <a:pos x="9" y="254"/>
                  </a:cxn>
                  <a:cxn ang="0">
                    <a:pos x="10" y="252"/>
                  </a:cxn>
                  <a:cxn ang="0">
                    <a:pos x="10" y="252"/>
                  </a:cxn>
                  <a:cxn ang="0">
                    <a:pos x="18" y="236"/>
                  </a:cxn>
                  <a:cxn ang="0">
                    <a:pos x="26" y="221"/>
                  </a:cxn>
                  <a:cxn ang="0">
                    <a:pos x="37" y="205"/>
                  </a:cxn>
                  <a:cxn ang="0">
                    <a:pos x="47" y="192"/>
                  </a:cxn>
                  <a:cxn ang="0">
                    <a:pos x="69" y="163"/>
                  </a:cxn>
                  <a:cxn ang="0">
                    <a:pos x="80" y="150"/>
                  </a:cxn>
                  <a:cxn ang="0">
                    <a:pos x="90" y="135"/>
                  </a:cxn>
                  <a:cxn ang="0">
                    <a:pos x="90" y="135"/>
                  </a:cxn>
                  <a:cxn ang="0">
                    <a:pos x="113" y="102"/>
                  </a:cxn>
                  <a:cxn ang="0">
                    <a:pos x="138" y="71"/>
                  </a:cxn>
                  <a:cxn ang="0">
                    <a:pos x="162" y="39"/>
                  </a:cxn>
                  <a:cxn ang="0">
                    <a:pos x="185" y="7"/>
                  </a:cxn>
                  <a:cxn ang="0">
                    <a:pos x="185" y="7"/>
                  </a:cxn>
                  <a:cxn ang="0">
                    <a:pos x="185" y="5"/>
                  </a:cxn>
                  <a:cxn ang="0">
                    <a:pos x="185" y="3"/>
                  </a:cxn>
                  <a:cxn ang="0">
                    <a:pos x="184" y="2"/>
                  </a:cxn>
                  <a:cxn ang="0">
                    <a:pos x="183" y="1"/>
                  </a:cxn>
                  <a:cxn ang="0">
                    <a:pos x="182" y="0"/>
                  </a:cxn>
                  <a:cxn ang="0">
                    <a:pos x="180" y="0"/>
                  </a:cxn>
                  <a:cxn ang="0">
                    <a:pos x="178" y="1"/>
                  </a:cxn>
                  <a:cxn ang="0">
                    <a:pos x="177" y="2"/>
                  </a:cxn>
                  <a:cxn ang="0">
                    <a:pos x="177" y="2"/>
                  </a:cxn>
                </a:cxnLst>
                <a:rect l="0" t="0" r="r" b="b"/>
                <a:pathLst>
                  <a:path w="185" h="255">
                    <a:moveTo>
                      <a:pt x="177" y="2"/>
                    </a:moveTo>
                    <a:lnTo>
                      <a:pt x="177" y="2"/>
                    </a:lnTo>
                    <a:lnTo>
                      <a:pt x="153" y="36"/>
                    </a:lnTo>
                    <a:lnTo>
                      <a:pt x="129" y="70"/>
                    </a:lnTo>
                    <a:lnTo>
                      <a:pt x="104" y="103"/>
                    </a:lnTo>
                    <a:lnTo>
                      <a:pt x="77" y="135"/>
                    </a:lnTo>
                    <a:lnTo>
                      <a:pt x="77" y="135"/>
                    </a:lnTo>
                    <a:lnTo>
                      <a:pt x="56" y="162"/>
                    </a:lnTo>
                    <a:lnTo>
                      <a:pt x="35" y="190"/>
                    </a:lnTo>
                    <a:lnTo>
                      <a:pt x="25" y="204"/>
                    </a:lnTo>
                    <a:lnTo>
                      <a:pt x="16" y="219"/>
                    </a:lnTo>
                    <a:lnTo>
                      <a:pt x="8" y="234"/>
                    </a:lnTo>
                    <a:lnTo>
                      <a:pt x="0" y="250"/>
                    </a:lnTo>
                    <a:lnTo>
                      <a:pt x="0" y="250"/>
                    </a:lnTo>
                    <a:lnTo>
                      <a:pt x="0" y="252"/>
                    </a:lnTo>
                    <a:lnTo>
                      <a:pt x="2" y="253"/>
                    </a:lnTo>
                    <a:lnTo>
                      <a:pt x="3" y="255"/>
                    </a:lnTo>
                    <a:lnTo>
                      <a:pt x="4" y="255"/>
                    </a:lnTo>
                    <a:lnTo>
                      <a:pt x="8" y="255"/>
                    </a:lnTo>
                    <a:lnTo>
                      <a:pt x="9" y="254"/>
                    </a:lnTo>
                    <a:lnTo>
                      <a:pt x="10" y="252"/>
                    </a:lnTo>
                    <a:lnTo>
                      <a:pt x="10" y="252"/>
                    </a:lnTo>
                    <a:lnTo>
                      <a:pt x="18" y="236"/>
                    </a:lnTo>
                    <a:lnTo>
                      <a:pt x="26" y="221"/>
                    </a:lnTo>
                    <a:lnTo>
                      <a:pt x="37" y="205"/>
                    </a:lnTo>
                    <a:lnTo>
                      <a:pt x="47" y="192"/>
                    </a:lnTo>
                    <a:lnTo>
                      <a:pt x="69" y="163"/>
                    </a:lnTo>
                    <a:lnTo>
                      <a:pt x="80" y="150"/>
                    </a:lnTo>
                    <a:lnTo>
                      <a:pt x="90" y="135"/>
                    </a:lnTo>
                    <a:lnTo>
                      <a:pt x="90" y="135"/>
                    </a:lnTo>
                    <a:lnTo>
                      <a:pt x="113" y="102"/>
                    </a:lnTo>
                    <a:lnTo>
                      <a:pt x="138" y="71"/>
                    </a:lnTo>
                    <a:lnTo>
                      <a:pt x="162" y="39"/>
                    </a:lnTo>
                    <a:lnTo>
                      <a:pt x="185" y="7"/>
                    </a:lnTo>
                    <a:lnTo>
                      <a:pt x="185" y="7"/>
                    </a:lnTo>
                    <a:lnTo>
                      <a:pt x="185" y="5"/>
                    </a:lnTo>
                    <a:lnTo>
                      <a:pt x="185" y="3"/>
                    </a:lnTo>
                    <a:lnTo>
                      <a:pt x="184" y="2"/>
                    </a:lnTo>
                    <a:lnTo>
                      <a:pt x="183" y="1"/>
                    </a:lnTo>
                    <a:lnTo>
                      <a:pt x="182" y="0"/>
                    </a:lnTo>
                    <a:lnTo>
                      <a:pt x="180" y="0"/>
                    </a:lnTo>
                    <a:lnTo>
                      <a:pt x="178" y="1"/>
                    </a:lnTo>
                    <a:lnTo>
                      <a:pt x="177" y="2"/>
                    </a:lnTo>
                    <a:lnTo>
                      <a:pt x="177"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199" name="Freeform 422"/>
              <p:cNvSpPr/>
              <p:nvPr/>
            </p:nvSpPr>
            <p:spPr bwMode="auto">
              <a:xfrm>
                <a:off x="12811" y="5132"/>
                <a:ext cx="108" cy="141"/>
              </a:xfrm>
              <a:custGeom>
                <a:avLst/>
                <a:gdLst/>
                <a:ahLst/>
                <a:cxnLst>
                  <a:cxn ang="0">
                    <a:pos x="139" y="2"/>
                  </a:cxn>
                  <a:cxn ang="0">
                    <a:pos x="139" y="2"/>
                  </a:cxn>
                  <a:cxn ang="0">
                    <a:pos x="121" y="19"/>
                  </a:cxn>
                  <a:cxn ang="0">
                    <a:pos x="113" y="28"/>
                  </a:cxn>
                  <a:cxn ang="0">
                    <a:pos x="104" y="37"/>
                  </a:cxn>
                  <a:cxn ang="0">
                    <a:pos x="104" y="37"/>
                  </a:cxn>
                  <a:cxn ang="0">
                    <a:pos x="94" y="54"/>
                  </a:cxn>
                  <a:cxn ang="0">
                    <a:pos x="84" y="71"/>
                  </a:cxn>
                  <a:cxn ang="0">
                    <a:pos x="73" y="88"/>
                  </a:cxn>
                  <a:cxn ang="0">
                    <a:pos x="62" y="103"/>
                  </a:cxn>
                  <a:cxn ang="0">
                    <a:pos x="62" y="103"/>
                  </a:cxn>
                  <a:cxn ang="0">
                    <a:pos x="17" y="160"/>
                  </a:cxn>
                  <a:cxn ang="0">
                    <a:pos x="17" y="160"/>
                  </a:cxn>
                  <a:cxn ang="0">
                    <a:pos x="10" y="168"/>
                  </a:cxn>
                  <a:cxn ang="0">
                    <a:pos x="5" y="177"/>
                  </a:cxn>
                  <a:cxn ang="0">
                    <a:pos x="2" y="185"/>
                  </a:cxn>
                  <a:cxn ang="0">
                    <a:pos x="0" y="194"/>
                  </a:cxn>
                  <a:cxn ang="0">
                    <a:pos x="0" y="194"/>
                  </a:cxn>
                  <a:cxn ang="0">
                    <a:pos x="0" y="196"/>
                  </a:cxn>
                  <a:cxn ang="0">
                    <a:pos x="1" y="198"/>
                  </a:cxn>
                  <a:cxn ang="0">
                    <a:pos x="2" y="199"/>
                  </a:cxn>
                  <a:cxn ang="0">
                    <a:pos x="4" y="199"/>
                  </a:cxn>
                  <a:cxn ang="0">
                    <a:pos x="7" y="198"/>
                  </a:cxn>
                  <a:cxn ang="0">
                    <a:pos x="8" y="196"/>
                  </a:cxn>
                  <a:cxn ang="0">
                    <a:pos x="9" y="194"/>
                  </a:cxn>
                  <a:cxn ang="0">
                    <a:pos x="9" y="194"/>
                  </a:cxn>
                  <a:cxn ang="0">
                    <a:pos x="11" y="187"/>
                  </a:cxn>
                  <a:cxn ang="0">
                    <a:pos x="15" y="180"/>
                  </a:cxn>
                  <a:cxn ang="0">
                    <a:pos x="19" y="173"/>
                  </a:cxn>
                  <a:cxn ang="0">
                    <a:pos x="24" y="165"/>
                  </a:cxn>
                  <a:cxn ang="0">
                    <a:pos x="35" y="151"/>
                  </a:cxn>
                  <a:cxn ang="0">
                    <a:pos x="46" y="138"/>
                  </a:cxn>
                  <a:cxn ang="0">
                    <a:pos x="46" y="138"/>
                  </a:cxn>
                  <a:cxn ang="0">
                    <a:pos x="61" y="121"/>
                  </a:cxn>
                  <a:cxn ang="0">
                    <a:pos x="68" y="112"/>
                  </a:cxn>
                  <a:cxn ang="0">
                    <a:pos x="74" y="102"/>
                  </a:cxn>
                  <a:cxn ang="0">
                    <a:pos x="74" y="102"/>
                  </a:cxn>
                  <a:cxn ang="0">
                    <a:pos x="91" y="78"/>
                  </a:cxn>
                  <a:cxn ang="0">
                    <a:pos x="108" y="53"/>
                  </a:cxn>
                  <a:cxn ang="0">
                    <a:pos x="125" y="30"/>
                  </a:cxn>
                  <a:cxn ang="0">
                    <a:pos x="135" y="20"/>
                  </a:cxn>
                  <a:cxn ang="0">
                    <a:pos x="146" y="8"/>
                  </a:cxn>
                  <a:cxn ang="0">
                    <a:pos x="146" y="8"/>
                  </a:cxn>
                  <a:cxn ang="0">
                    <a:pos x="147" y="6"/>
                  </a:cxn>
                  <a:cxn ang="0">
                    <a:pos x="147" y="5"/>
                  </a:cxn>
                  <a:cxn ang="0">
                    <a:pos x="146" y="3"/>
                  </a:cxn>
                  <a:cxn ang="0">
                    <a:pos x="145" y="2"/>
                  </a:cxn>
                  <a:cxn ang="0">
                    <a:pos x="144" y="1"/>
                  </a:cxn>
                  <a:cxn ang="0">
                    <a:pos x="142" y="0"/>
                  </a:cxn>
                  <a:cxn ang="0">
                    <a:pos x="141" y="1"/>
                  </a:cxn>
                  <a:cxn ang="0">
                    <a:pos x="139" y="2"/>
                  </a:cxn>
                  <a:cxn ang="0">
                    <a:pos x="139" y="2"/>
                  </a:cxn>
                </a:cxnLst>
                <a:rect l="0" t="0" r="r" b="b"/>
                <a:pathLst>
                  <a:path w="147" h="199">
                    <a:moveTo>
                      <a:pt x="139" y="2"/>
                    </a:moveTo>
                    <a:lnTo>
                      <a:pt x="139" y="2"/>
                    </a:lnTo>
                    <a:lnTo>
                      <a:pt x="121" y="19"/>
                    </a:lnTo>
                    <a:lnTo>
                      <a:pt x="113" y="28"/>
                    </a:lnTo>
                    <a:lnTo>
                      <a:pt x="104" y="37"/>
                    </a:lnTo>
                    <a:lnTo>
                      <a:pt x="104" y="37"/>
                    </a:lnTo>
                    <a:lnTo>
                      <a:pt x="94" y="54"/>
                    </a:lnTo>
                    <a:lnTo>
                      <a:pt x="84" y="71"/>
                    </a:lnTo>
                    <a:lnTo>
                      <a:pt x="73" y="88"/>
                    </a:lnTo>
                    <a:lnTo>
                      <a:pt x="62" y="103"/>
                    </a:lnTo>
                    <a:lnTo>
                      <a:pt x="62" y="103"/>
                    </a:lnTo>
                    <a:lnTo>
                      <a:pt x="17" y="160"/>
                    </a:lnTo>
                    <a:lnTo>
                      <a:pt x="17" y="160"/>
                    </a:lnTo>
                    <a:lnTo>
                      <a:pt x="10" y="168"/>
                    </a:lnTo>
                    <a:lnTo>
                      <a:pt x="5" y="177"/>
                    </a:lnTo>
                    <a:lnTo>
                      <a:pt x="2" y="185"/>
                    </a:lnTo>
                    <a:lnTo>
                      <a:pt x="0" y="194"/>
                    </a:lnTo>
                    <a:lnTo>
                      <a:pt x="0" y="194"/>
                    </a:lnTo>
                    <a:lnTo>
                      <a:pt x="0" y="196"/>
                    </a:lnTo>
                    <a:lnTo>
                      <a:pt x="1" y="198"/>
                    </a:lnTo>
                    <a:lnTo>
                      <a:pt x="2" y="199"/>
                    </a:lnTo>
                    <a:lnTo>
                      <a:pt x="4" y="199"/>
                    </a:lnTo>
                    <a:lnTo>
                      <a:pt x="7" y="198"/>
                    </a:lnTo>
                    <a:lnTo>
                      <a:pt x="8" y="196"/>
                    </a:lnTo>
                    <a:lnTo>
                      <a:pt x="9" y="194"/>
                    </a:lnTo>
                    <a:lnTo>
                      <a:pt x="9" y="194"/>
                    </a:lnTo>
                    <a:lnTo>
                      <a:pt x="11" y="187"/>
                    </a:lnTo>
                    <a:lnTo>
                      <a:pt x="15" y="180"/>
                    </a:lnTo>
                    <a:lnTo>
                      <a:pt x="19" y="173"/>
                    </a:lnTo>
                    <a:lnTo>
                      <a:pt x="24" y="165"/>
                    </a:lnTo>
                    <a:lnTo>
                      <a:pt x="35" y="151"/>
                    </a:lnTo>
                    <a:lnTo>
                      <a:pt x="46" y="138"/>
                    </a:lnTo>
                    <a:lnTo>
                      <a:pt x="46" y="138"/>
                    </a:lnTo>
                    <a:lnTo>
                      <a:pt x="61" y="121"/>
                    </a:lnTo>
                    <a:lnTo>
                      <a:pt x="68" y="112"/>
                    </a:lnTo>
                    <a:lnTo>
                      <a:pt x="74" y="102"/>
                    </a:lnTo>
                    <a:lnTo>
                      <a:pt x="74" y="102"/>
                    </a:lnTo>
                    <a:lnTo>
                      <a:pt x="91" y="78"/>
                    </a:lnTo>
                    <a:lnTo>
                      <a:pt x="108" y="53"/>
                    </a:lnTo>
                    <a:lnTo>
                      <a:pt x="125" y="30"/>
                    </a:lnTo>
                    <a:lnTo>
                      <a:pt x="135" y="20"/>
                    </a:lnTo>
                    <a:lnTo>
                      <a:pt x="146" y="8"/>
                    </a:lnTo>
                    <a:lnTo>
                      <a:pt x="146" y="8"/>
                    </a:lnTo>
                    <a:lnTo>
                      <a:pt x="147" y="6"/>
                    </a:lnTo>
                    <a:lnTo>
                      <a:pt x="147" y="5"/>
                    </a:lnTo>
                    <a:lnTo>
                      <a:pt x="146" y="3"/>
                    </a:lnTo>
                    <a:lnTo>
                      <a:pt x="145" y="2"/>
                    </a:lnTo>
                    <a:lnTo>
                      <a:pt x="144" y="1"/>
                    </a:lnTo>
                    <a:lnTo>
                      <a:pt x="142" y="0"/>
                    </a:lnTo>
                    <a:lnTo>
                      <a:pt x="141" y="1"/>
                    </a:lnTo>
                    <a:lnTo>
                      <a:pt x="139" y="2"/>
                    </a:lnTo>
                    <a:lnTo>
                      <a:pt x="139"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0" name="Freeform 423"/>
              <p:cNvSpPr/>
              <p:nvPr/>
            </p:nvSpPr>
            <p:spPr bwMode="auto">
              <a:xfrm>
                <a:off x="12828" y="5193"/>
                <a:ext cx="90" cy="136"/>
              </a:xfrm>
              <a:custGeom>
                <a:avLst/>
                <a:gdLst/>
                <a:ahLst/>
                <a:cxnLst>
                  <a:cxn ang="0">
                    <a:pos x="113" y="3"/>
                  </a:cxn>
                  <a:cxn ang="0">
                    <a:pos x="113" y="3"/>
                  </a:cxn>
                  <a:cxn ang="0">
                    <a:pos x="110" y="9"/>
                  </a:cxn>
                  <a:cxn ang="0">
                    <a:pos x="107" y="14"/>
                  </a:cxn>
                  <a:cxn ang="0">
                    <a:pos x="100" y="24"/>
                  </a:cxn>
                  <a:cxn ang="0">
                    <a:pos x="93" y="33"/>
                  </a:cxn>
                  <a:cxn ang="0">
                    <a:pos x="87" y="42"/>
                  </a:cxn>
                  <a:cxn ang="0">
                    <a:pos x="87" y="42"/>
                  </a:cxn>
                  <a:cxn ang="0">
                    <a:pos x="78" y="56"/>
                  </a:cxn>
                  <a:cxn ang="0">
                    <a:pos x="70" y="68"/>
                  </a:cxn>
                  <a:cxn ang="0">
                    <a:pos x="53" y="92"/>
                  </a:cxn>
                  <a:cxn ang="0">
                    <a:pos x="53" y="92"/>
                  </a:cxn>
                  <a:cxn ang="0">
                    <a:pos x="44" y="103"/>
                  </a:cxn>
                  <a:cxn ang="0">
                    <a:pos x="37" y="114"/>
                  </a:cxn>
                  <a:cxn ang="0">
                    <a:pos x="24" y="138"/>
                  </a:cxn>
                  <a:cxn ang="0">
                    <a:pos x="0" y="187"/>
                  </a:cxn>
                  <a:cxn ang="0">
                    <a:pos x="0" y="187"/>
                  </a:cxn>
                  <a:cxn ang="0">
                    <a:pos x="0" y="189"/>
                  </a:cxn>
                  <a:cxn ang="0">
                    <a:pos x="0" y="191"/>
                  </a:cxn>
                  <a:cxn ang="0">
                    <a:pos x="1" y="192"/>
                  </a:cxn>
                  <a:cxn ang="0">
                    <a:pos x="2" y="193"/>
                  </a:cxn>
                  <a:cxn ang="0">
                    <a:pos x="4" y="194"/>
                  </a:cxn>
                  <a:cxn ang="0">
                    <a:pos x="5" y="194"/>
                  </a:cxn>
                  <a:cxn ang="0">
                    <a:pos x="7" y="193"/>
                  </a:cxn>
                  <a:cxn ang="0">
                    <a:pos x="8" y="192"/>
                  </a:cxn>
                  <a:cxn ang="0">
                    <a:pos x="8" y="192"/>
                  </a:cxn>
                  <a:cxn ang="0">
                    <a:pos x="22" y="165"/>
                  </a:cxn>
                  <a:cxn ang="0">
                    <a:pos x="35" y="139"/>
                  </a:cxn>
                  <a:cxn ang="0">
                    <a:pos x="49" y="114"/>
                  </a:cxn>
                  <a:cxn ang="0">
                    <a:pos x="58" y="102"/>
                  </a:cxn>
                  <a:cxn ang="0">
                    <a:pos x="66" y="90"/>
                  </a:cxn>
                  <a:cxn ang="0">
                    <a:pos x="66" y="90"/>
                  </a:cxn>
                  <a:cxn ang="0">
                    <a:pos x="74" y="76"/>
                  </a:cxn>
                  <a:cxn ang="0">
                    <a:pos x="84" y="62"/>
                  </a:cxn>
                  <a:cxn ang="0">
                    <a:pos x="92" y="48"/>
                  </a:cxn>
                  <a:cxn ang="0">
                    <a:pos x="97" y="42"/>
                  </a:cxn>
                  <a:cxn ang="0">
                    <a:pos x="102" y="36"/>
                  </a:cxn>
                  <a:cxn ang="0">
                    <a:pos x="102" y="36"/>
                  </a:cxn>
                  <a:cxn ang="0">
                    <a:pos x="108" y="30"/>
                  </a:cxn>
                  <a:cxn ang="0">
                    <a:pos x="115" y="21"/>
                  </a:cxn>
                  <a:cxn ang="0">
                    <a:pos x="119" y="14"/>
                  </a:cxn>
                  <a:cxn ang="0">
                    <a:pos x="123" y="6"/>
                  </a:cxn>
                  <a:cxn ang="0">
                    <a:pos x="123" y="6"/>
                  </a:cxn>
                  <a:cxn ang="0">
                    <a:pos x="123" y="4"/>
                  </a:cxn>
                  <a:cxn ang="0">
                    <a:pos x="123" y="2"/>
                  </a:cxn>
                  <a:cxn ang="0">
                    <a:pos x="122" y="1"/>
                  </a:cxn>
                  <a:cxn ang="0">
                    <a:pos x="120" y="0"/>
                  </a:cxn>
                  <a:cxn ang="0">
                    <a:pos x="117" y="1"/>
                  </a:cxn>
                  <a:cxn ang="0">
                    <a:pos x="115" y="2"/>
                  </a:cxn>
                  <a:cxn ang="0">
                    <a:pos x="113" y="3"/>
                  </a:cxn>
                  <a:cxn ang="0">
                    <a:pos x="113" y="3"/>
                  </a:cxn>
                </a:cxnLst>
                <a:rect l="0" t="0" r="r" b="b"/>
                <a:pathLst>
                  <a:path w="123" h="194">
                    <a:moveTo>
                      <a:pt x="113" y="3"/>
                    </a:moveTo>
                    <a:lnTo>
                      <a:pt x="113" y="3"/>
                    </a:lnTo>
                    <a:lnTo>
                      <a:pt x="110" y="9"/>
                    </a:lnTo>
                    <a:lnTo>
                      <a:pt x="107" y="14"/>
                    </a:lnTo>
                    <a:lnTo>
                      <a:pt x="100" y="24"/>
                    </a:lnTo>
                    <a:lnTo>
                      <a:pt x="93" y="33"/>
                    </a:lnTo>
                    <a:lnTo>
                      <a:pt x="87" y="42"/>
                    </a:lnTo>
                    <a:lnTo>
                      <a:pt x="87" y="42"/>
                    </a:lnTo>
                    <a:lnTo>
                      <a:pt x="78" y="56"/>
                    </a:lnTo>
                    <a:lnTo>
                      <a:pt x="70" y="68"/>
                    </a:lnTo>
                    <a:lnTo>
                      <a:pt x="53" y="92"/>
                    </a:lnTo>
                    <a:lnTo>
                      <a:pt x="53" y="92"/>
                    </a:lnTo>
                    <a:lnTo>
                      <a:pt x="44" y="103"/>
                    </a:lnTo>
                    <a:lnTo>
                      <a:pt x="37" y="114"/>
                    </a:lnTo>
                    <a:lnTo>
                      <a:pt x="24" y="138"/>
                    </a:lnTo>
                    <a:lnTo>
                      <a:pt x="0" y="187"/>
                    </a:lnTo>
                    <a:lnTo>
                      <a:pt x="0" y="187"/>
                    </a:lnTo>
                    <a:lnTo>
                      <a:pt x="0" y="189"/>
                    </a:lnTo>
                    <a:lnTo>
                      <a:pt x="0" y="191"/>
                    </a:lnTo>
                    <a:lnTo>
                      <a:pt x="1" y="192"/>
                    </a:lnTo>
                    <a:lnTo>
                      <a:pt x="2" y="193"/>
                    </a:lnTo>
                    <a:lnTo>
                      <a:pt x="4" y="194"/>
                    </a:lnTo>
                    <a:lnTo>
                      <a:pt x="5" y="194"/>
                    </a:lnTo>
                    <a:lnTo>
                      <a:pt x="7" y="193"/>
                    </a:lnTo>
                    <a:lnTo>
                      <a:pt x="8" y="192"/>
                    </a:lnTo>
                    <a:lnTo>
                      <a:pt x="8" y="192"/>
                    </a:lnTo>
                    <a:lnTo>
                      <a:pt x="22" y="165"/>
                    </a:lnTo>
                    <a:lnTo>
                      <a:pt x="35" y="139"/>
                    </a:lnTo>
                    <a:lnTo>
                      <a:pt x="49" y="114"/>
                    </a:lnTo>
                    <a:lnTo>
                      <a:pt x="58" y="102"/>
                    </a:lnTo>
                    <a:lnTo>
                      <a:pt x="66" y="90"/>
                    </a:lnTo>
                    <a:lnTo>
                      <a:pt x="66" y="90"/>
                    </a:lnTo>
                    <a:lnTo>
                      <a:pt x="74" y="76"/>
                    </a:lnTo>
                    <a:lnTo>
                      <a:pt x="84" y="62"/>
                    </a:lnTo>
                    <a:lnTo>
                      <a:pt x="92" y="48"/>
                    </a:lnTo>
                    <a:lnTo>
                      <a:pt x="97" y="42"/>
                    </a:lnTo>
                    <a:lnTo>
                      <a:pt x="102" y="36"/>
                    </a:lnTo>
                    <a:lnTo>
                      <a:pt x="102" y="36"/>
                    </a:lnTo>
                    <a:lnTo>
                      <a:pt x="108" y="30"/>
                    </a:lnTo>
                    <a:lnTo>
                      <a:pt x="115" y="21"/>
                    </a:lnTo>
                    <a:lnTo>
                      <a:pt x="119" y="14"/>
                    </a:lnTo>
                    <a:lnTo>
                      <a:pt x="123" y="6"/>
                    </a:lnTo>
                    <a:lnTo>
                      <a:pt x="123" y="6"/>
                    </a:lnTo>
                    <a:lnTo>
                      <a:pt x="123" y="4"/>
                    </a:lnTo>
                    <a:lnTo>
                      <a:pt x="123" y="2"/>
                    </a:lnTo>
                    <a:lnTo>
                      <a:pt x="122" y="1"/>
                    </a:lnTo>
                    <a:lnTo>
                      <a:pt x="120" y="0"/>
                    </a:lnTo>
                    <a:lnTo>
                      <a:pt x="117" y="1"/>
                    </a:lnTo>
                    <a:lnTo>
                      <a:pt x="115" y="2"/>
                    </a:lnTo>
                    <a:lnTo>
                      <a:pt x="113" y="3"/>
                    </a:lnTo>
                    <a:lnTo>
                      <a:pt x="113"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1" name="Freeform 424"/>
              <p:cNvSpPr/>
              <p:nvPr/>
            </p:nvSpPr>
            <p:spPr bwMode="auto">
              <a:xfrm>
                <a:off x="12861" y="5243"/>
                <a:ext cx="77" cy="122"/>
              </a:xfrm>
              <a:custGeom>
                <a:avLst/>
                <a:gdLst/>
                <a:ahLst/>
                <a:cxnLst>
                  <a:cxn ang="0">
                    <a:pos x="96" y="1"/>
                  </a:cxn>
                  <a:cxn ang="0">
                    <a:pos x="96" y="1"/>
                  </a:cxn>
                  <a:cxn ang="0">
                    <a:pos x="80" y="23"/>
                  </a:cxn>
                  <a:cxn ang="0">
                    <a:pos x="64" y="44"/>
                  </a:cxn>
                  <a:cxn ang="0">
                    <a:pos x="34" y="89"/>
                  </a:cxn>
                  <a:cxn ang="0">
                    <a:pos x="34" y="89"/>
                  </a:cxn>
                  <a:cxn ang="0">
                    <a:pos x="22" y="109"/>
                  </a:cxn>
                  <a:cxn ang="0">
                    <a:pos x="13" y="127"/>
                  </a:cxn>
                  <a:cxn ang="0">
                    <a:pos x="9" y="137"/>
                  </a:cxn>
                  <a:cxn ang="0">
                    <a:pos x="6" y="148"/>
                  </a:cxn>
                  <a:cxn ang="0">
                    <a:pos x="2" y="158"/>
                  </a:cxn>
                  <a:cxn ang="0">
                    <a:pos x="0" y="169"/>
                  </a:cxn>
                  <a:cxn ang="0">
                    <a:pos x="0" y="169"/>
                  </a:cxn>
                  <a:cxn ang="0">
                    <a:pos x="0" y="172"/>
                  </a:cxn>
                  <a:cxn ang="0">
                    <a:pos x="0" y="173"/>
                  </a:cxn>
                  <a:cxn ang="0">
                    <a:pos x="3" y="175"/>
                  </a:cxn>
                  <a:cxn ang="0">
                    <a:pos x="6" y="176"/>
                  </a:cxn>
                  <a:cxn ang="0">
                    <a:pos x="8" y="175"/>
                  </a:cxn>
                  <a:cxn ang="0">
                    <a:pos x="9" y="174"/>
                  </a:cxn>
                  <a:cxn ang="0">
                    <a:pos x="10" y="172"/>
                  </a:cxn>
                  <a:cxn ang="0">
                    <a:pos x="10" y="172"/>
                  </a:cxn>
                  <a:cxn ang="0">
                    <a:pos x="14" y="151"/>
                  </a:cxn>
                  <a:cxn ang="0">
                    <a:pos x="21" y="131"/>
                  </a:cxn>
                  <a:cxn ang="0">
                    <a:pos x="31" y="113"/>
                  </a:cxn>
                  <a:cxn ang="0">
                    <a:pos x="43" y="94"/>
                  </a:cxn>
                  <a:cxn ang="0">
                    <a:pos x="43" y="94"/>
                  </a:cxn>
                  <a:cxn ang="0">
                    <a:pos x="72" y="51"/>
                  </a:cxn>
                  <a:cxn ang="0">
                    <a:pos x="87" y="29"/>
                  </a:cxn>
                  <a:cxn ang="0">
                    <a:pos x="103" y="8"/>
                  </a:cxn>
                  <a:cxn ang="0">
                    <a:pos x="103" y="8"/>
                  </a:cxn>
                  <a:cxn ang="0">
                    <a:pos x="104" y="6"/>
                  </a:cxn>
                  <a:cxn ang="0">
                    <a:pos x="104" y="4"/>
                  </a:cxn>
                  <a:cxn ang="0">
                    <a:pos x="103" y="1"/>
                  </a:cxn>
                  <a:cxn ang="0">
                    <a:pos x="101" y="0"/>
                  </a:cxn>
                  <a:cxn ang="0">
                    <a:pos x="100" y="0"/>
                  </a:cxn>
                  <a:cxn ang="0">
                    <a:pos x="97" y="0"/>
                  </a:cxn>
                  <a:cxn ang="0">
                    <a:pos x="96" y="1"/>
                  </a:cxn>
                  <a:cxn ang="0">
                    <a:pos x="96" y="1"/>
                  </a:cxn>
                </a:cxnLst>
                <a:rect l="0" t="0" r="r" b="b"/>
                <a:pathLst>
                  <a:path w="104" h="176">
                    <a:moveTo>
                      <a:pt x="96" y="1"/>
                    </a:moveTo>
                    <a:lnTo>
                      <a:pt x="96" y="1"/>
                    </a:lnTo>
                    <a:lnTo>
                      <a:pt x="80" y="23"/>
                    </a:lnTo>
                    <a:lnTo>
                      <a:pt x="64" y="44"/>
                    </a:lnTo>
                    <a:lnTo>
                      <a:pt x="34" y="89"/>
                    </a:lnTo>
                    <a:lnTo>
                      <a:pt x="34" y="89"/>
                    </a:lnTo>
                    <a:lnTo>
                      <a:pt x="22" y="109"/>
                    </a:lnTo>
                    <a:lnTo>
                      <a:pt x="13" y="127"/>
                    </a:lnTo>
                    <a:lnTo>
                      <a:pt x="9" y="137"/>
                    </a:lnTo>
                    <a:lnTo>
                      <a:pt x="6" y="148"/>
                    </a:lnTo>
                    <a:lnTo>
                      <a:pt x="2" y="158"/>
                    </a:lnTo>
                    <a:lnTo>
                      <a:pt x="0" y="169"/>
                    </a:lnTo>
                    <a:lnTo>
                      <a:pt x="0" y="169"/>
                    </a:lnTo>
                    <a:lnTo>
                      <a:pt x="0" y="172"/>
                    </a:lnTo>
                    <a:lnTo>
                      <a:pt x="0" y="173"/>
                    </a:lnTo>
                    <a:lnTo>
                      <a:pt x="3" y="175"/>
                    </a:lnTo>
                    <a:lnTo>
                      <a:pt x="6" y="176"/>
                    </a:lnTo>
                    <a:lnTo>
                      <a:pt x="8" y="175"/>
                    </a:lnTo>
                    <a:lnTo>
                      <a:pt x="9" y="174"/>
                    </a:lnTo>
                    <a:lnTo>
                      <a:pt x="10" y="172"/>
                    </a:lnTo>
                    <a:lnTo>
                      <a:pt x="10" y="172"/>
                    </a:lnTo>
                    <a:lnTo>
                      <a:pt x="14" y="151"/>
                    </a:lnTo>
                    <a:lnTo>
                      <a:pt x="21" y="131"/>
                    </a:lnTo>
                    <a:lnTo>
                      <a:pt x="31" y="113"/>
                    </a:lnTo>
                    <a:lnTo>
                      <a:pt x="43" y="94"/>
                    </a:lnTo>
                    <a:lnTo>
                      <a:pt x="43" y="94"/>
                    </a:lnTo>
                    <a:lnTo>
                      <a:pt x="72" y="51"/>
                    </a:lnTo>
                    <a:lnTo>
                      <a:pt x="87" y="29"/>
                    </a:lnTo>
                    <a:lnTo>
                      <a:pt x="103" y="8"/>
                    </a:lnTo>
                    <a:lnTo>
                      <a:pt x="103" y="8"/>
                    </a:lnTo>
                    <a:lnTo>
                      <a:pt x="104" y="6"/>
                    </a:lnTo>
                    <a:lnTo>
                      <a:pt x="104" y="4"/>
                    </a:lnTo>
                    <a:lnTo>
                      <a:pt x="103" y="1"/>
                    </a:lnTo>
                    <a:lnTo>
                      <a:pt x="101" y="0"/>
                    </a:lnTo>
                    <a:lnTo>
                      <a:pt x="100" y="0"/>
                    </a:lnTo>
                    <a:lnTo>
                      <a:pt x="97" y="0"/>
                    </a:lnTo>
                    <a:lnTo>
                      <a:pt x="96" y="1"/>
                    </a:lnTo>
                    <a:lnTo>
                      <a:pt x="96"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2" name="Freeform 425"/>
              <p:cNvSpPr/>
              <p:nvPr/>
            </p:nvSpPr>
            <p:spPr bwMode="auto">
              <a:xfrm>
                <a:off x="12883" y="5293"/>
                <a:ext cx="84" cy="122"/>
              </a:xfrm>
              <a:custGeom>
                <a:avLst/>
                <a:gdLst/>
                <a:ahLst/>
                <a:cxnLst>
                  <a:cxn ang="0">
                    <a:pos x="106" y="2"/>
                  </a:cxn>
                  <a:cxn ang="0">
                    <a:pos x="106" y="2"/>
                  </a:cxn>
                  <a:cxn ang="0">
                    <a:pos x="99" y="14"/>
                  </a:cxn>
                  <a:cxn ang="0">
                    <a:pos x="92" y="24"/>
                  </a:cxn>
                  <a:cxn ang="0">
                    <a:pos x="84" y="33"/>
                  </a:cxn>
                  <a:cxn ang="0">
                    <a:pos x="76" y="43"/>
                  </a:cxn>
                  <a:cxn ang="0">
                    <a:pos x="58" y="61"/>
                  </a:cxn>
                  <a:cxn ang="0">
                    <a:pos x="50" y="71"/>
                  </a:cxn>
                  <a:cxn ang="0">
                    <a:pos x="43" y="81"/>
                  </a:cxn>
                  <a:cxn ang="0">
                    <a:pos x="43" y="81"/>
                  </a:cxn>
                  <a:cxn ang="0">
                    <a:pos x="30" y="103"/>
                  </a:cxn>
                  <a:cxn ang="0">
                    <a:pos x="19" y="124"/>
                  </a:cxn>
                  <a:cxn ang="0">
                    <a:pos x="10" y="147"/>
                  </a:cxn>
                  <a:cxn ang="0">
                    <a:pos x="0" y="170"/>
                  </a:cxn>
                  <a:cxn ang="0">
                    <a:pos x="0" y="170"/>
                  </a:cxn>
                  <a:cxn ang="0">
                    <a:pos x="0" y="172"/>
                  </a:cxn>
                  <a:cxn ang="0">
                    <a:pos x="0" y="173"/>
                  </a:cxn>
                  <a:cxn ang="0">
                    <a:pos x="2" y="175"/>
                  </a:cxn>
                  <a:cxn ang="0">
                    <a:pos x="3" y="175"/>
                  </a:cxn>
                  <a:cxn ang="0">
                    <a:pos x="7" y="175"/>
                  </a:cxn>
                  <a:cxn ang="0">
                    <a:pos x="9" y="174"/>
                  </a:cxn>
                  <a:cxn ang="0">
                    <a:pos x="10" y="172"/>
                  </a:cxn>
                  <a:cxn ang="0">
                    <a:pos x="10" y="172"/>
                  </a:cxn>
                  <a:cxn ang="0">
                    <a:pos x="24" y="136"/>
                  </a:cxn>
                  <a:cxn ang="0">
                    <a:pos x="24" y="136"/>
                  </a:cxn>
                  <a:cxn ang="0">
                    <a:pos x="29" y="122"/>
                  </a:cxn>
                  <a:cxn ang="0">
                    <a:pos x="36" y="110"/>
                  </a:cxn>
                  <a:cxn ang="0">
                    <a:pos x="51" y="86"/>
                  </a:cxn>
                  <a:cxn ang="0">
                    <a:pos x="51" y="86"/>
                  </a:cxn>
                  <a:cxn ang="0">
                    <a:pos x="58" y="76"/>
                  </a:cxn>
                  <a:cxn ang="0">
                    <a:pos x="65" y="65"/>
                  </a:cxn>
                  <a:cxn ang="0">
                    <a:pos x="83" y="47"/>
                  </a:cxn>
                  <a:cxn ang="0">
                    <a:pos x="92" y="38"/>
                  </a:cxn>
                  <a:cxn ang="0">
                    <a:pos x="100" y="28"/>
                  </a:cxn>
                  <a:cxn ang="0">
                    <a:pos x="108" y="18"/>
                  </a:cxn>
                  <a:cxn ang="0">
                    <a:pos x="114" y="8"/>
                  </a:cxn>
                  <a:cxn ang="0">
                    <a:pos x="114" y="8"/>
                  </a:cxn>
                  <a:cxn ang="0">
                    <a:pos x="114" y="6"/>
                  </a:cxn>
                  <a:cxn ang="0">
                    <a:pos x="114" y="3"/>
                  </a:cxn>
                  <a:cxn ang="0">
                    <a:pos x="111" y="0"/>
                  </a:cxn>
                  <a:cxn ang="0">
                    <a:pos x="110" y="0"/>
                  </a:cxn>
                  <a:cxn ang="0">
                    <a:pos x="108" y="0"/>
                  </a:cxn>
                  <a:cxn ang="0">
                    <a:pos x="107" y="1"/>
                  </a:cxn>
                  <a:cxn ang="0">
                    <a:pos x="106" y="2"/>
                  </a:cxn>
                  <a:cxn ang="0">
                    <a:pos x="106" y="2"/>
                  </a:cxn>
                </a:cxnLst>
                <a:rect l="0" t="0" r="r" b="b"/>
                <a:pathLst>
                  <a:path w="114" h="175">
                    <a:moveTo>
                      <a:pt x="106" y="2"/>
                    </a:moveTo>
                    <a:lnTo>
                      <a:pt x="106" y="2"/>
                    </a:lnTo>
                    <a:lnTo>
                      <a:pt x="99" y="14"/>
                    </a:lnTo>
                    <a:lnTo>
                      <a:pt x="92" y="24"/>
                    </a:lnTo>
                    <a:lnTo>
                      <a:pt x="84" y="33"/>
                    </a:lnTo>
                    <a:lnTo>
                      <a:pt x="76" y="43"/>
                    </a:lnTo>
                    <a:lnTo>
                      <a:pt x="58" y="61"/>
                    </a:lnTo>
                    <a:lnTo>
                      <a:pt x="50" y="71"/>
                    </a:lnTo>
                    <a:lnTo>
                      <a:pt x="43" y="81"/>
                    </a:lnTo>
                    <a:lnTo>
                      <a:pt x="43" y="81"/>
                    </a:lnTo>
                    <a:lnTo>
                      <a:pt x="30" y="103"/>
                    </a:lnTo>
                    <a:lnTo>
                      <a:pt x="19" y="124"/>
                    </a:lnTo>
                    <a:lnTo>
                      <a:pt x="10" y="147"/>
                    </a:lnTo>
                    <a:lnTo>
                      <a:pt x="0" y="170"/>
                    </a:lnTo>
                    <a:lnTo>
                      <a:pt x="0" y="170"/>
                    </a:lnTo>
                    <a:lnTo>
                      <a:pt x="0" y="172"/>
                    </a:lnTo>
                    <a:lnTo>
                      <a:pt x="0" y="173"/>
                    </a:lnTo>
                    <a:lnTo>
                      <a:pt x="2" y="175"/>
                    </a:lnTo>
                    <a:lnTo>
                      <a:pt x="3" y="175"/>
                    </a:lnTo>
                    <a:lnTo>
                      <a:pt x="7" y="175"/>
                    </a:lnTo>
                    <a:lnTo>
                      <a:pt x="9" y="174"/>
                    </a:lnTo>
                    <a:lnTo>
                      <a:pt x="10" y="172"/>
                    </a:lnTo>
                    <a:lnTo>
                      <a:pt x="10" y="172"/>
                    </a:lnTo>
                    <a:lnTo>
                      <a:pt x="24" y="136"/>
                    </a:lnTo>
                    <a:lnTo>
                      <a:pt x="24" y="136"/>
                    </a:lnTo>
                    <a:lnTo>
                      <a:pt x="29" y="122"/>
                    </a:lnTo>
                    <a:lnTo>
                      <a:pt x="36" y="110"/>
                    </a:lnTo>
                    <a:lnTo>
                      <a:pt x="51" y="86"/>
                    </a:lnTo>
                    <a:lnTo>
                      <a:pt x="51" y="86"/>
                    </a:lnTo>
                    <a:lnTo>
                      <a:pt x="58" y="76"/>
                    </a:lnTo>
                    <a:lnTo>
                      <a:pt x="65" y="65"/>
                    </a:lnTo>
                    <a:lnTo>
                      <a:pt x="83" y="47"/>
                    </a:lnTo>
                    <a:lnTo>
                      <a:pt x="92" y="38"/>
                    </a:lnTo>
                    <a:lnTo>
                      <a:pt x="100" y="28"/>
                    </a:lnTo>
                    <a:lnTo>
                      <a:pt x="108" y="18"/>
                    </a:lnTo>
                    <a:lnTo>
                      <a:pt x="114" y="8"/>
                    </a:lnTo>
                    <a:lnTo>
                      <a:pt x="114" y="8"/>
                    </a:lnTo>
                    <a:lnTo>
                      <a:pt x="114" y="6"/>
                    </a:lnTo>
                    <a:lnTo>
                      <a:pt x="114" y="3"/>
                    </a:lnTo>
                    <a:lnTo>
                      <a:pt x="111" y="0"/>
                    </a:lnTo>
                    <a:lnTo>
                      <a:pt x="110" y="0"/>
                    </a:lnTo>
                    <a:lnTo>
                      <a:pt x="108" y="0"/>
                    </a:lnTo>
                    <a:lnTo>
                      <a:pt x="107" y="1"/>
                    </a:lnTo>
                    <a:lnTo>
                      <a:pt x="106" y="2"/>
                    </a:lnTo>
                    <a:lnTo>
                      <a:pt x="106"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3" name="Freeform 426"/>
              <p:cNvSpPr/>
              <p:nvPr/>
            </p:nvSpPr>
            <p:spPr bwMode="auto">
              <a:xfrm>
                <a:off x="12919" y="5323"/>
                <a:ext cx="79" cy="124"/>
              </a:xfrm>
              <a:custGeom>
                <a:avLst/>
                <a:gdLst/>
                <a:ahLst/>
                <a:cxnLst>
                  <a:cxn ang="0">
                    <a:pos x="100" y="2"/>
                  </a:cxn>
                  <a:cxn ang="0">
                    <a:pos x="100" y="2"/>
                  </a:cxn>
                  <a:cxn ang="0">
                    <a:pos x="73" y="44"/>
                  </a:cxn>
                  <a:cxn ang="0">
                    <a:pos x="47" y="86"/>
                  </a:cxn>
                  <a:cxn ang="0">
                    <a:pos x="34" y="107"/>
                  </a:cxn>
                  <a:cxn ang="0">
                    <a:pos x="21" y="129"/>
                  </a:cxn>
                  <a:cxn ang="0">
                    <a:pos x="10" y="150"/>
                  </a:cxn>
                  <a:cxn ang="0">
                    <a:pos x="0" y="174"/>
                  </a:cxn>
                  <a:cxn ang="0">
                    <a:pos x="0" y="174"/>
                  </a:cxn>
                  <a:cxn ang="0">
                    <a:pos x="0" y="175"/>
                  </a:cxn>
                  <a:cxn ang="0">
                    <a:pos x="0" y="177"/>
                  </a:cxn>
                  <a:cxn ang="0">
                    <a:pos x="1" y="178"/>
                  </a:cxn>
                  <a:cxn ang="0">
                    <a:pos x="3" y="179"/>
                  </a:cxn>
                  <a:cxn ang="0">
                    <a:pos x="6" y="179"/>
                  </a:cxn>
                  <a:cxn ang="0">
                    <a:pos x="8" y="178"/>
                  </a:cxn>
                  <a:cxn ang="0">
                    <a:pos x="9" y="176"/>
                  </a:cxn>
                  <a:cxn ang="0">
                    <a:pos x="9" y="176"/>
                  </a:cxn>
                  <a:cxn ang="0">
                    <a:pos x="19" y="154"/>
                  </a:cxn>
                  <a:cxn ang="0">
                    <a:pos x="31" y="132"/>
                  </a:cxn>
                  <a:cxn ang="0">
                    <a:pos x="43" y="110"/>
                  </a:cxn>
                  <a:cxn ang="0">
                    <a:pos x="56" y="90"/>
                  </a:cxn>
                  <a:cxn ang="0">
                    <a:pos x="82" y="48"/>
                  </a:cxn>
                  <a:cxn ang="0">
                    <a:pos x="95" y="28"/>
                  </a:cxn>
                  <a:cxn ang="0">
                    <a:pos x="108" y="7"/>
                  </a:cxn>
                  <a:cxn ang="0">
                    <a:pos x="108" y="7"/>
                  </a:cxn>
                  <a:cxn ang="0">
                    <a:pos x="109" y="5"/>
                  </a:cxn>
                  <a:cxn ang="0">
                    <a:pos x="108" y="3"/>
                  </a:cxn>
                  <a:cxn ang="0">
                    <a:pos x="107" y="2"/>
                  </a:cxn>
                  <a:cxn ang="0">
                    <a:pos x="106" y="1"/>
                  </a:cxn>
                  <a:cxn ang="0">
                    <a:pos x="105" y="0"/>
                  </a:cxn>
                  <a:cxn ang="0">
                    <a:pos x="103" y="0"/>
                  </a:cxn>
                  <a:cxn ang="0">
                    <a:pos x="101" y="1"/>
                  </a:cxn>
                  <a:cxn ang="0">
                    <a:pos x="100" y="2"/>
                  </a:cxn>
                  <a:cxn ang="0">
                    <a:pos x="100" y="2"/>
                  </a:cxn>
                </a:cxnLst>
                <a:rect l="0" t="0" r="r" b="b"/>
                <a:pathLst>
                  <a:path w="109" h="179">
                    <a:moveTo>
                      <a:pt x="100" y="2"/>
                    </a:moveTo>
                    <a:lnTo>
                      <a:pt x="100" y="2"/>
                    </a:lnTo>
                    <a:lnTo>
                      <a:pt x="73" y="44"/>
                    </a:lnTo>
                    <a:lnTo>
                      <a:pt x="47" y="86"/>
                    </a:lnTo>
                    <a:lnTo>
                      <a:pt x="34" y="107"/>
                    </a:lnTo>
                    <a:lnTo>
                      <a:pt x="21" y="129"/>
                    </a:lnTo>
                    <a:lnTo>
                      <a:pt x="10" y="150"/>
                    </a:lnTo>
                    <a:lnTo>
                      <a:pt x="0" y="174"/>
                    </a:lnTo>
                    <a:lnTo>
                      <a:pt x="0" y="174"/>
                    </a:lnTo>
                    <a:lnTo>
                      <a:pt x="0" y="175"/>
                    </a:lnTo>
                    <a:lnTo>
                      <a:pt x="0" y="177"/>
                    </a:lnTo>
                    <a:lnTo>
                      <a:pt x="1" y="178"/>
                    </a:lnTo>
                    <a:lnTo>
                      <a:pt x="3" y="179"/>
                    </a:lnTo>
                    <a:lnTo>
                      <a:pt x="6" y="179"/>
                    </a:lnTo>
                    <a:lnTo>
                      <a:pt x="8" y="178"/>
                    </a:lnTo>
                    <a:lnTo>
                      <a:pt x="9" y="176"/>
                    </a:lnTo>
                    <a:lnTo>
                      <a:pt x="9" y="176"/>
                    </a:lnTo>
                    <a:lnTo>
                      <a:pt x="19" y="154"/>
                    </a:lnTo>
                    <a:lnTo>
                      <a:pt x="31" y="132"/>
                    </a:lnTo>
                    <a:lnTo>
                      <a:pt x="43" y="110"/>
                    </a:lnTo>
                    <a:lnTo>
                      <a:pt x="56" y="90"/>
                    </a:lnTo>
                    <a:lnTo>
                      <a:pt x="82" y="48"/>
                    </a:lnTo>
                    <a:lnTo>
                      <a:pt x="95" y="28"/>
                    </a:lnTo>
                    <a:lnTo>
                      <a:pt x="108" y="7"/>
                    </a:lnTo>
                    <a:lnTo>
                      <a:pt x="108" y="7"/>
                    </a:lnTo>
                    <a:lnTo>
                      <a:pt x="109" y="5"/>
                    </a:lnTo>
                    <a:lnTo>
                      <a:pt x="108" y="3"/>
                    </a:lnTo>
                    <a:lnTo>
                      <a:pt x="107" y="2"/>
                    </a:lnTo>
                    <a:lnTo>
                      <a:pt x="106" y="1"/>
                    </a:lnTo>
                    <a:lnTo>
                      <a:pt x="105" y="0"/>
                    </a:lnTo>
                    <a:lnTo>
                      <a:pt x="103" y="0"/>
                    </a:lnTo>
                    <a:lnTo>
                      <a:pt x="101" y="1"/>
                    </a:lnTo>
                    <a:lnTo>
                      <a:pt x="100" y="2"/>
                    </a:lnTo>
                    <a:lnTo>
                      <a:pt x="100"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4" name="Freeform 427"/>
              <p:cNvSpPr/>
              <p:nvPr/>
            </p:nvSpPr>
            <p:spPr bwMode="auto">
              <a:xfrm>
                <a:off x="12956" y="5369"/>
                <a:ext cx="73" cy="94"/>
              </a:xfrm>
              <a:custGeom>
                <a:avLst/>
                <a:gdLst/>
                <a:ahLst/>
                <a:cxnLst>
                  <a:cxn ang="0">
                    <a:pos x="90" y="2"/>
                  </a:cxn>
                  <a:cxn ang="0">
                    <a:pos x="90" y="2"/>
                  </a:cxn>
                  <a:cxn ang="0">
                    <a:pos x="79" y="18"/>
                  </a:cxn>
                  <a:cxn ang="0">
                    <a:pos x="67" y="33"/>
                  </a:cxn>
                  <a:cxn ang="0">
                    <a:pos x="54" y="47"/>
                  </a:cxn>
                  <a:cxn ang="0">
                    <a:pos x="43" y="63"/>
                  </a:cxn>
                  <a:cxn ang="0">
                    <a:pos x="43" y="63"/>
                  </a:cxn>
                  <a:cxn ang="0">
                    <a:pos x="31" y="78"/>
                  </a:cxn>
                  <a:cxn ang="0">
                    <a:pos x="20" y="96"/>
                  </a:cxn>
                  <a:cxn ang="0">
                    <a:pos x="10" y="112"/>
                  </a:cxn>
                  <a:cxn ang="0">
                    <a:pos x="0" y="130"/>
                  </a:cxn>
                  <a:cxn ang="0">
                    <a:pos x="0" y="130"/>
                  </a:cxn>
                  <a:cxn ang="0">
                    <a:pos x="0" y="132"/>
                  </a:cxn>
                  <a:cxn ang="0">
                    <a:pos x="0" y="134"/>
                  </a:cxn>
                  <a:cxn ang="0">
                    <a:pos x="1" y="136"/>
                  </a:cxn>
                  <a:cxn ang="0">
                    <a:pos x="3" y="137"/>
                  </a:cxn>
                  <a:cxn ang="0">
                    <a:pos x="5" y="137"/>
                  </a:cxn>
                  <a:cxn ang="0">
                    <a:pos x="6" y="137"/>
                  </a:cxn>
                  <a:cxn ang="0">
                    <a:pos x="8" y="137"/>
                  </a:cxn>
                  <a:cxn ang="0">
                    <a:pos x="9" y="135"/>
                  </a:cxn>
                  <a:cxn ang="0">
                    <a:pos x="9" y="135"/>
                  </a:cxn>
                  <a:cxn ang="0">
                    <a:pos x="18" y="118"/>
                  </a:cxn>
                  <a:cxn ang="0">
                    <a:pos x="29" y="101"/>
                  </a:cxn>
                  <a:cxn ang="0">
                    <a:pos x="51" y="67"/>
                  </a:cxn>
                  <a:cxn ang="0">
                    <a:pos x="51" y="67"/>
                  </a:cxn>
                  <a:cxn ang="0">
                    <a:pos x="62" y="51"/>
                  </a:cxn>
                  <a:cxn ang="0">
                    <a:pos x="75" y="37"/>
                  </a:cxn>
                  <a:cxn ang="0">
                    <a:pos x="87" y="23"/>
                  </a:cxn>
                  <a:cxn ang="0">
                    <a:pos x="99" y="7"/>
                  </a:cxn>
                  <a:cxn ang="0">
                    <a:pos x="99" y="7"/>
                  </a:cxn>
                  <a:cxn ang="0">
                    <a:pos x="100" y="5"/>
                  </a:cxn>
                  <a:cxn ang="0">
                    <a:pos x="100" y="4"/>
                  </a:cxn>
                  <a:cxn ang="0">
                    <a:pos x="99" y="2"/>
                  </a:cxn>
                  <a:cxn ang="0">
                    <a:pos x="98" y="1"/>
                  </a:cxn>
                  <a:cxn ang="0">
                    <a:pos x="95" y="0"/>
                  </a:cxn>
                  <a:cxn ang="0">
                    <a:pos x="93" y="0"/>
                  </a:cxn>
                  <a:cxn ang="0">
                    <a:pos x="92" y="1"/>
                  </a:cxn>
                  <a:cxn ang="0">
                    <a:pos x="90" y="2"/>
                  </a:cxn>
                  <a:cxn ang="0">
                    <a:pos x="90" y="2"/>
                  </a:cxn>
                </a:cxnLst>
                <a:rect l="0" t="0" r="r" b="b"/>
                <a:pathLst>
                  <a:path w="100" h="137">
                    <a:moveTo>
                      <a:pt x="90" y="2"/>
                    </a:moveTo>
                    <a:lnTo>
                      <a:pt x="90" y="2"/>
                    </a:lnTo>
                    <a:lnTo>
                      <a:pt x="79" y="18"/>
                    </a:lnTo>
                    <a:lnTo>
                      <a:pt x="67" y="33"/>
                    </a:lnTo>
                    <a:lnTo>
                      <a:pt x="54" y="47"/>
                    </a:lnTo>
                    <a:lnTo>
                      <a:pt x="43" y="63"/>
                    </a:lnTo>
                    <a:lnTo>
                      <a:pt x="43" y="63"/>
                    </a:lnTo>
                    <a:lnTo>
                      <a:pt x="31" y="78"/>
                    </a:lnTo>
                    <a:lnTo>
                      <a:pt x="20" y="96"/>
                    </a:lnTo>
                    <a:lnTo>
                      <a:pt x="10" y="112"/>
                    </a:lnTo>
                    <a:lnTo>
                      <a:pt x="0" y="130"/>
                    </a:lnTo>
                    <a:lnTo>
                      <a:pt x="0" y="130"/>
                    </a:lnTo>
                    <a:lnTo>
                      <a:pt x="0" y="132"/>
                    </a:lnTo>
                    <a:lnTo>
                      <a:pt x="0" y="134"/>
                    </a:lnTo>
                    <a:lnTo>
                      <a:pt x="1" y="136"/>
                    </a:lnTo>
                    <a:lnTo>
                      <a:pt x="3" y="137"/>
                    </a:lnTo>
                    <a:lnTo>
                      <a:pt x="5" y="137"/>
                    </a:lnTo>
                    <a:lnTo>
                      <a:pt x="6" y="137"/>
                    </a:lnTo>
                    <a:lnTo>
                      <a:pt x="8" y="137"/>
                    </a:lnTo>
                    <a:lnTo>
                      <a:pt x="9" y="135"/>
                    </a:lnTo>
                    <a:lnTo>
                      <a:pt x="9" y="135"/>
                    </a:lnTo>
                    <a:lnTo>
                      <a:pt x="18" y="118"/>
                    </a:lnTo>
                    <a:lnTo>
                      <a:pt x="29" y="101"/>
                    </a:lnTo>
                    <a:lnTo>
                      <a:pt x="51" y="67"/>
                    </a:lnTo>
                    <a:lnTo>
                      <a:pt x="51" y="67"/>
                    </a:lnTo>
                    <a:lnTo>
                      <a:pt x="62" y="51"/>
                    </a:lnTo>
                    <a:lnTo>
                      <a:pt x="75" y="37"/>
                    </a:lnTo>
                    <a:lnTo>
                      <a:pt x="87" y="23"/>
                    </a:lnTo>
                    <a:lnTo>
                      <a:pt x="99" y="7"/>
                    </a:lnTo>
                    <a:lnTo>
                      <a:pt x="99" y="7"/>
                    </a:lnTo>
                    <a:lnTo>
                      <a:pt x="100" y="5"/>
                    </a:lnTo>
                    <a:lnTo>
                      <a:pt x="100" y="4"/>
                    </a:lnTo>
                    <a:lnTo>
                      <a:pt x="99" y="2"/>
                    </a:lnTo>
                    <a:lnTo>
                      <a:pt x="98" y="1"/>
                    </a:lnTo>
                    <a:lnTo>
                      <a:pt x="95" y="0"/>
                    </a:lnTo>
                    <a:lnTo>
                      <a:pt x="93" y="0"/>
                    </a:lnTo>
                    <a:lnTo>
                      <a:pt x="92" y="1"/>
                    </a:lnTo>
                    <a:lnTo>
                      <a:pt x="90" y="2"/>
                    </a:lnTo>
                    <a:lnTo>
                      <a:pt x="90"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5" name="Freeform 428"/>
              <p:cNvSpPr/>
              <p:nvPr/>
            </p:nvSpPr>
            <p:spPr bwMode="auto">
              <a:xfrm>
                <a:off x="12996" y="5388"/>
                <a:ext cx="71" cy="101"/>
              </a:xfrm>
              <a:custGeom>
                <a:avLst/>
                <a:gdLst/>
                <a:ahLst/>
                <a:cxnLst>
                  <a:cxn ang="0">
                    <a:pos x="87" y="3"/>
                  </a:cxn>
                  <a:cxn ang="0">
                    <a:pos x="87" y="3"/>
                  </a:cxn>
                  <a:cxn ang="0">
                    <a:pos x="86" y="8"/>
                  </a:cxn>
                  <a:cxn ang="0">
                    <a:pos x="84" y="13"/>
                  </a:cxn>
                  <a:cxn ang="0">
                    <a:pos x="78" y="21"/>
                  </a:cxn>
                  <a:cxn ang="0">
                    <a:pos x="70" y="29"/>
                  </a:cxn>
                  <a:cxn ang="0">
                    <a:pos x="64" y="37"/>
                  </a:cxn>
                  <a:cxn ang="0">
                    <a:pos x="64" y="37"/>
                  </a:cxn>
                  <a:cxn ang="0">
                    <a:pos x="36" y="78"/>
                  </a:cxn>
                  <a:cxn ang="0">
                    <a:pos x="36" y="78"/>
                  </a:cxn>
                  <a:cxn ang="0">
                    <a:pos x="17" y="105"/>
                  </a:cxn>
                  <a:cxn ang="0">
                    <a:pos x="7" y="120"/>
                  </a:cxn>
                  <a:cxn ang="0">
                    <a:pos x="4" y="127"/>
                  </a:cxn>
                  <a:cxn ang="0">
                    <a:pos x="0" y="135"/>
                  </a:cxn>
                  <a:cxn ang="0">
                    <a:pos x="0" y="135"/>
                  </a:cxn>
                  <a:cxn ang="0">
                    <a:pos x="0" y="136"/>
                  </a:cxn>
                  <a:cxn ang="0">
                    <a:pos x="1" y="138"/>
                  </a:cxn>
                  <a:cxn ang="0">
                    <a:pos x="2" y="140"/>
                  </a:cxn>
                  <a:cxn ang="0">
                    <a:pos x="2" y="140"/>
                  </a:cxn>
                  <a:cxn ang="0">
                    <a:pos x="4" y="141"/>
                  </a:cxn>
                  <a:cxn ang="0">
                    <a:pos x="4" y="141"/>
                  </a:cxn>
                  <a:cxn ang="0">
                    <a:pos x="6" y="142"/>
                  </a:cxn>
                  <a:cxn ang="0">
                    <a:pos x="7" y="142"/>
                  </a:cxn>
                  <a:cxn ang="0">
                    <a:pos x="9" y="141"/>
                  </a:cxn>
                  <a:cxn ang="0">
                    <a:pos x="11" y="140"/>
                  </a:cxn>
                  <a:cxn ang="0">
                    <a:pos x="11" y="136"/>
                  </a:cxn>
                  <a:cxn ang="0">
                    <a:pos x="11" y="134"/>
                  </a:cxn>
                  <a:cxn ang="0">
                    <a:pos x="8" y="133"/>
                  </a:cxn>
                  <a:cxn ang="0">
                    <a:pos x="8" y="133"/>
                  </a:cxn>
                  <a:cxn ang="0">
                    <a:pos x="11" y="133"/>
                  </a:cxn>
                  <a:cxn ang="0">
                    <a:pos x="13" y="131"/>
                  </a:cxn>
                  <a:cxn ang="0">
                    <a:pos x="17" y="124"/>
                  </a:cxn>
                  <a:cxn ang="0">
                    <a:pos x="23" y="111"/>
                  </a:cxn>
                  <a:cxn ang="0">
                    <a:pos x="23" y="111"/>
                  </a:cxn>
                  <a:cxn ang="0">
                    <a:pos x="29" y="103"/>
                  </a:cxn>
                  <a:cxn ang="0">
                    <a:pos x="35" y="95"/>
                  </a:cxn>
                  <a:cxn ang="0">
                    <a:pos x="49" y="77"/>
                  </a:cxn>
                  <a:cxn ang="0">
                    <a:pos x="49" y="77"/>
                  </a:cxn>
                  <a:cxn ang="0">
                    <a:pos x="64" y="53"/>
                  </a:cxn>
                  <a:cxn ang="0">
                    <a:pos x="73" y="41"/>
                  </a:cxn>
                  <a:cxn ang="0">
                    <a:pos x="82" y="31"/>
                  </a:cxn>
                  <a:cxn ang="0">
                    <a:pos x="82" y="31"/>
                  </a:cxn>
                  <a:cxn ang="0">
                    <a:pos x="87" y="24"/>
                  </a:cxn>
                  <a:cxn ang="0">
                    <a:pos x="91" y="19"/>
                  </a:cxn>
                  <a:cxn ang="0">
                    <a:pos x="94" y="12"/>
                  </a:cxn>
                  <a:cxn ang="0">
                    <a:pos x="96" y="6"/>
                  </a:cxn>
                  <a:cxn ang="0">
                    <a:pos x="96" y="6"/>
                  </a:cxn>
                  <a:cxn ang="0">
                    <a:pos x="96" y="4"/>
                  </a:cxn>
                  <a:cxn ang="0">
                    <a:pos x="95" y="2"/>
                  </a:cxn>
                  <a:cxn ang="0">
                    <a:pos x="93" y="0"/>
                  </a:cxn>
                  <a:cxn ang="0">
                    <a:pos x="91" y="0"/>
                  </a:cxn>
                  <a:cxn ang="0">
                    <a:pos x="89" y="0"/>
                  </a:cxn>
                  <a:cxn ang="0">
                    <a:pos x="88" y="1"/>
                  </a:cxn>
                  <a:cxn ang="0">
                    <a:pos x="87" y="3"/>
                  </a:cxn>
                  <a:cxn ang="0">
                    <a:pos x="87" y="3"/>
                  </a:cxn>
                </a:cxnLst>
                <a:rect l="0" t="0" r="r" b="b"/>
                <a:pathLst>
                  <a:path w="96" h="142">
                    <a:moveTo>
                      <a:pt x="87" y="3"/>
                    </a:moveTo>
                    <a:lnTo>
                      <a:pt x="87" y="3"/>
                    </a:lnTo>
                    <a:lnTo>
                      <a:pt x="86" y="8"/>
                    </a:lnTo>
                    <a:lnTo>
                      <a:pt x="84" y="13"/>
                    </a:lnTo>
                    <a:lnTo>
                      <a:pt x="78" y="21"/>
                    </a:lnTo>
                    <a:lnTo>
                      <a:pt x="70" y="29"/>
                    </a:lnTo>
                    <a:lnTo>
                      <a:pt x="64" y="37"/>
                    </a:lnTo>
                    <a:lnTo>
                      <a:pt x="64" y="37"/>
                    </a:lnTo>
                    <a:lnTo>
                      <a:pt x="36" y="78"/>
                    </a:lnTo>
                    <a:lnTo>
                      <a:pt x="36" y="78"/>
                    </a:lnTo>
                    <a:lnTo>
                      <a:pt x="17" y="105"/>
                    </a:lnTo>
                    <a:lnTo>
                      <a:pt x="7" y="120"/>
                    </a:lnTo>
                    <a:lnTo>
                      <a:pt x="4" y="127"/>
                    </a:lnTo>
                    <a:lnTo>
                      <a:pt x="0" y="135"/>
                    </a:lnTo>
                    <a:lnTo>
                      <a:pt x="0" y="135"/>
                    </a:lnTo>
                    <a:lnTo>
                      <a:pt x="0" y="136"/>
                    </a:lnTo>
                    <a:lnTo>
                      <a:pt x="1" y="138"/>
                    </a:lnTo>
                    <a:lnTo>
                      <a:pt x="2" y="140"/>
                    </a:lnTo>
                    <a:lnTo>
                      <a:pt x="2" y="140"/>
                    </a:lnTo>
                    <a:lnTo>
                      <a:pt x="4" y="141"/>
                    </a:lnTo>
                    <a:lnTo>
                      <a:pt x="4" y="141"/>
                    </a:lnTo>
                    <a:lnTo>
                      <a:pt x="6" y="142"/>
                    </a:lnTo>
                    <a:lnTo>
                      <a:pt x="7" y="142"/>
                    </a:lnTo>
                    <a:lnTo>
                      <a:pt x="9" y="141"/>
                    </a:lnTo>
                    <a:lnTo>
                      <a:pt x="11" y="140"/>
                    </a:lnTo>
                    <a:lnTo>
                      <a:pt x="11" y="136"/>
                    </a:lnTo>
                    <a:lnTo>
                      <a:pt x="11" y="134"/>
                    </a:lnTo>
                    <a:lnTo>
                      <a:pt x="8" y="133"/>
                    </a:lnTo>
                    <a:lnTo>
                      <a:pt x="8" y="133"/>
                    </a:lnTo>
                    <a:lnTo>
                      <a:pt x="11" y="133"/>
                    </a:lnTo>
                    <a:lnTo>
                      <a:pt x="13" y="131"/>
                    </a:lnTo>
                    <a:lnTo>
                      <a:pt x="17" y="124"/>
                    </a:lnTo>
                    <a:lnTo>
                      <a:pt x="23" y="111"/>
                    </a:lnTo>
                    <a:lnTo>
                      <a:pt x="23" y="111"/>
                    </a:lnTo>
                    <a:lnTo>
                      <a:pt x="29" y="103"/>
                    </a:lnTo>
                    <a:lnTo>
                      <a:pt x="35" y="95"/>
                    </a:lnTo>
                    <a:lnTo>
                      <a:pt x="49" y="77"/>
                    </a:lnTo>
                    <a:lnTo>
                      <a:pt x="49" y="77"/>
                    </a:lnTo>
                    <a:lnTo>
                      <a:pt x="64" y="53"/>
                    </a:lnTo>
                    <a:lnTo>
                      <a:pt x="73" y="41"/>
                    </a:lnTo>
                    <a:lnTo>
                      <a:pt x="82" y="31"/>
                    </a:lnTo>
                    <a:lnTo>
                      <a:pt x="82" y="31"/>
                    </a:lnTo>
                    <a:lnTo>
                      <a:pt x="87" y="24"/>
                    </a:lnTo>
                    <a:lnTo>
                      <a:pt x="91" y="19"/>
                    </a:lnTo>
                    <a:lnTo>
                      <a:pt x="94" y="12"/>
                    </a:lnTo>
                    <a:lnTo>
                      <a:pt x="96" y="6"/>
                    </a:lnTo>
                    <a:lnTo>
                      <a:pt x="96" y="6"/>
                    </a:lnTo>
                    <a:lnTo>
                      <a:pt x="96" y="4"/>
                    </a:lnTo>
                    <a:lnTo>
                      <a:pt x="95" y="2"/>
                    </a:lnTo>
                    <a:lnTo>
                      <a:pt x="93" y="0"/>
                    </a:lnTo>
                    <a:lnTo>
                      <a:pt x="91" y="0"/>
                    </a:lnTo>
                    <a:lnTo>
                      <a:pt x="89" y="0"/>
                    </a:lnTo>
                    <a:lnTo>
                      <a:pt x="88" y="1"/>
                    </a:lnTo>
                    <a:lnTo>
                      <a:pt x="87" y="3"/>
                    </a:lnTo>
                    <a:lnTo>
                      <a:pt x="87"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6" name="Freeform 429"/>
              <p:cNvSpPr/>
              <p:nvPr/>
            </p:nvSpPr>
            <p:spPr bwMode="auto">
              <a:xfrm>
                <a:off x="13016" y="5415"/>
                <a:ext cx="79" cy="86"/>
              </a:xfrm>
              <a:custGeom>
                <a:avLst/>
                <a:gdLst/>
                <a:ahLst/>
                <a:cxnLst>
                  <a:cxn ang="0">
                    <a:pos x="101" y="1"/>
                  </a:cxn>
                  <a:cxn ang="0">
                    <a:pos x="101" y="1"/>
                  </a:cxn>
                  <a:cxn ang="0">
                    <a:pos x="85" y="12"/>
                  </a:cxn>
                  <a:cxn ang="0">
                    <a:pos x="69" y="25"/>
                  </a:cxn>
                  <a:cxn ang="0">
                    <a:pos x="55" y="38"/>
                  </a:cxn>
                  <a:cxn ang="0">
                    <a:pos x="41" y="54"/>
                  </a:cxn>
                  <a:cxn ang="0">
                    <a:pos x="41" y="54"/>
                  </a:cxn>
                  <a:cxn ang="0">
                    <a:pos x="30" y="69"/>
                  </a:cxn>
                  <a:cxn ang="0">
                    <a:pos x="18" y="84"/>
                  </a:cxn>
                  <a:cxn ang="0">
                    <a:pos x="11" y="91"/>
                  </a:cxn>
                  <a:cxn ang="0">
                    <a:pos x="7" y="99"/>
                  </a:cxn>
                  <a:cxn ang="0">
                    <a:pos x="3" y="108"/>
                  </a:cxn>
                  <a:cxn ang="0">
                    <a:pos x="0" y="118"/>
                  </a:cxn>
                  <a:cxn ang="0">
                    <a:pos x="0" y="118"/>
                  </a:cxn>
                  <a:cxn ang="0">
                    <a:pos x="0" y="120"/>
                  </a:cxn>
                  <a:cxn ang="0">
                    <a:pos x="0" y="122"/>
                  </a:cxn>
                  <a:cxn ang="0">
                    <a:pos x="1" y="123"/>
                  </a:cxn>
                  <a:cxn ang="0">
                    <a:pos x="3" y="123"/>
                  </a:cxn>
                  <a:cxn ang="0">
                    <a:pos x="5" y="124"/>
                  </a:cxn>
                  <a:cxn ang="0">
                    <a:pos x="6" y="123"/>
                  </a:cxn>
                  <a:cxn ang="0">
                    <a:pos x="8" y="122"/>
                  </a:cxn>
                  <a:cxn ang="0">
                    <a:pos x="8" y="120"/>
                  </a:cxn>
                  <a:cxn ang="0">
                    <a:pos x="8" y="120"/>
                  </a:cxn>
                  <a:cxn ang="0">
                    <a:pos x="11" y="111"/>
                  </a:cxn>
                  <a:cxn ang="0">
                    <a:pos x="16" y="104"/>
                  </a:cxn>
                  <a:cxn ang="0">
                    <a:pos x="20" y="97"/>
                  </a:cxn>
                  <a:cxn ang="0">
                    <a:pos x="25" y="91"/>
                  </a:cxn>
                  <a:cxn ang="0">
                    <a:pos x="36" y="78"/>
                  </a:cxn>
                  <a:cxn ang="0">
                    <a:pos x="41" y="71"/>
                  </a:cxn>
                  <a:cxn ang="0">
                    <a:pos x="47" y="64"/>
                  </a:cxn>
                  <a:cxn ang="0">
                    <a:pos x="47" y="64"/>
                  </a:cxn>
                  <a:cxn ang="0">
                    <a:pos x="52" y="56"/>
                  </a:cxn>
                  <a:cxn ang="0">
                    <a:pos x="59" y="47"/>
                  </a:cxn>
                  <a:cxn ang="0">
                    <a:pos x="65" y="40"/>
                  </a:cxn>
                  <a:cxn ang="0">
                    <a:pos x="73" y="33"/>
                  </a:cxn>
                  <a:cxn ang="0">
                    <a:pos x="89" y="21"/>
                  </a:cxn>
                  <a:cxn ang="0">
                    <a:pos x="106" y="9"/>
                  </a:cxn>
                  <a:cxn ang="0">
                    <a:pos x="106" y="9"/>
                  </a:cxn>
                  <a:cxn ang="0">
                    <a:pos x="107" y="8"/>
                  </a:cxn>
                  <a:cxn ang="0">
                    <a:pos x="108" y="6"/>
                  </a:cxn>
                  <a:cxn ang="0">
                    <a:pos x="108" y="4"/>
                  </a:cxn>
                  <a:cxn ang="0">
                    <a:pos x="107" y="3"/>
                  </a:cxn>
                  <a:cxn ang="0">
                    <a:pos x="106" y="1"/>
                  </a:cxn>
                  <a:cxn ang="0">
                    <a:pos x="105" y="1"/>
                  </a:cxn>
                  <a:cxn ang="0">
                    <a:pos x="103" y="0"/>
                  </a:cxn>
                  <a:cxn ang="0">
                    <a:pos x="101" y="1"/>
                  </a:cxn>
                  <a:cxn ang="0">
                    <a:pos x="101" y="1"/>
                  </a:cxn>
                </a:cxnLst>
                <a:rect l="0" t="0" r="r" b="b"/>
                <a:pathLst>
                  <a:path w="108" h="124">
                    <a:moveTo>
                      <a:pt x="101" y="1"/>
                    </a:moveTo>
                    <a:lnTo>
                      <a:pt x="101" y="1"/>
                    </a:lnTo>
                    <a:lnTo>
                      <a:pt x="85" y="12"/>
                    </a:lnTo>
                    <a:lnTo>
                      <a:pt x="69" y="25"/>
                    </a:lnTo>
                    <a:lnTo>
                      <a:pt x="55" y="38"/>
                    </a:lnTo>
                    <a:lnTo>
                      <a:pt x="41" y="54"/>
                    </a:lnTo>
                    <a:lnTo>
                      <a:pt x="41" y="54"/>
                    </a:lnTo>
                    <a:lnTo>
                      <a:pt x="30" y="69"/>
                    </a:lnTo>
                    <a:lnTo>
                      <a:pt x="18" y="84"/>
                    </a:lnTo>
                    <a:lnTo>
                      <a:pt x="11" y="91"/>
                    </a:lnTo>
                    <a:lnTo>
                      <a:pt x="7" y="99"/>
                    </a:lnTo>
                    <a:lnTo>
                      <a:pt x="3" y="108"/>
                    </a:lnTo>
                    <a:lnTo>
                      <a:pt x="0" y="118"/>
                    </a:lnTo>
                    <a:lnTo>
                      <a:pt x="0" y="118"/>
                    </a:lnTo>
                    <a:lnTo>
                      <a:pt x="0" y="120"/>
                    </a:lnTo>
                    <a:lnTo>
                      <a:pt x="0" y="122"/>
                    </a:lnTo>
                    <a:lnTo>
                      <a:pt x="1" y="123"/>
                    </a:lnTo>
                    <a:lnTo>
                      <a:pt x="3" y="123"/>
                    </a:lnTo>
                    <a:lnTo>
                      <a:pt x="5" y="124"/>
                    </a:lnTo>
                    <a:lnTo>
                      <a:pt x="6" y="123"/>
                    </a:lnTo>
                    <a:lnTo>
                      <a:pt x="8" y="122"/>
                    </a:lnTo>
                    <a:lnTo>
                      <a:pt x="8" y="120"/>
                    </a:lnTo>
                    <a:lnTo>
                      <a:pt x="8" y="120"/>
                    </a:lnTo>
                    <a:lnTo>
                      <a:pt x="11" y="111"/>
                    </a:lnTo>
                    <a:lnTo>
                      <a:pt x="16" y="104"/>
                    </a:lnTo>
                    <a:lnTo>
                      <a:pt x="20" y="97"/>
                    </a:lnTo>
                    <a:lnTo>
                      <a:pt x="25" y="91"/>
                    </a:lnTo>
                    <a:lnTo>
                      <a:pt x="36" y="78"/>
                    </a:lnTo>
                    <a:lnTo>
                      <a:pt x="41" y="71"/>
                    </a:lnTo>
                    <a:lnTo>
                      <a:pt x="47" y="64"/>
                    </a:lnTo>
                    <a:lnTo>
                      <a:pt x="47" y="64"/>
                    </a:lnTo>
                    <a:lnTo>
                      <a:pt x="52" y="56"/>
                    </a:lnTo>
                    <a:lnTo>
                      <a:pt x="59" y="47"/>
                    </a:lnTo>
                    <a:lnTo>
                      <a:pt x="65" y="40"/>
                    </a:lnTo>
                    <a:lnTo>
                      <a:pt x="73" y="33"/>
                    </a:lnTo>
                    <a:lnTo>
                      <a:pt x="89" y="21"/>
                    </a:lnTo>
                    <a:lnTo>
                      <a:pt x="106" y="9"/>
                    </a:lnTo>
                    <a:lnTo>
                      <a:pt x="106" y="9"/>
                    </a:lnTo>
                    <a:lnTo>
                      <a:pt x="107" y="8"/>
                    </a:lnTo>
                    <a:lnTo>
                      <a:pt x="108" y="6"/>
                    </a:lnTo>
                    <a:lnTo>
                      <a:pt x="108" y="4"/>
                    </a:lnTo>
                    <a:lnTo>
                      <a:pt x="107" y="3"/>
                    </a:lnTo>
                    <a:lnTo>
                      <a:pt x="106" y="1"/>
                    </a:lnTo>
                    <a:lnTo>
                      <a:pt x="105" y="1"/>
                    </a:lnTo>
                    <a:lnTo>
                      <a:pt x="103" y="0"/>
                    </a:lnTo>
                    <a:lnTo>
                      <a:pt x="101" y="1"/>
                    </a:lnTo>
                    <a:lnTo>
                      <a:pt x="101"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7" name="Freeform 430"/>
              <p:cNvSpPr/>
              <p:nvPr/>
            </p:nvSpPr>
            <p:spPr bwMode="auto">
              <a:xfrm>
                <a:off x="13051" y="5423"/>
                <a:ext cx="86" cy="101"/>
              </a:xfrm>
              <a:custGeom>
                <a:avLst/>
                <a:gdLst/>
                <a:ahLst/>
                <a:cxnLst>
                  <a:cxn ang="0">
                    <a:pos x="110" y="2"/>
                  </a:cxn>
                  <a:cxn ang="0">
                    <a:pos x="110" y="2"/>
                  </a:cxn>
                  <a:cxn ang="0">
                    <a:pos x="78" y="32"/>
                  </a:cxn>
                  <a:cxn ang="0">
                    <a:pos x="63" y="48"/>
                  </a:cxn>
                  <a:cxn ang="0">
                    <a:pos x="47" y="63"/>
                  </a:cxn>
                  <a:cxn ang="0">
                    <a:pos x="33" y="80"/>
                  </a:cxn>
                  <a:cxn ang="0">
                    <a:pos x="20" y="97"/>
                  </a:cxn>
                  <a:cxn ang="0">
                    <a:pos x="14" y="107"/>
                  </a:cxn>
                  <a:cxn ang="0">
                    <a:pos x="9" y="116"/>
                  </a:cxn>
                  <a:cxn ang="0">
                    <a:pos x="5" y="126"/>
                  </a:cxn>
                  <a:cxn ang="0">
                    <a:pos x="1" y="137"/>
                  </a:cxn>
                  <a:cxn ang="0">
                    <a:pos x="1" y="137"/>
                  </a:cxn>
                  <a:cxn ang="0">
                    <a:pos x="0" y="139"/>
                  </a:cxn>
                  <a:cxn ang="0">
                    <a:pos x="1" y="140"/>
                  </a:cxn>
                  <a:cxn ang="0">
                    <a:pos x="3" y="142"/>
                  </a:cxn>
                  <a:cxn ang="0">
                    <a:pos x="5" y="143"/>
                  </a:cxn>
                  <a:cxn ang="0">
                    <a:pos x="8" y="142"/>
                  </a:cxn>
                  <a:cxn ang="0">
                    <a:pos x="13" y="137"/>
                  </a:cxn>
                  <a:cxn ang="0">
                    <a:pos x="13" y="137"/>
                  </a:cxn>
                  <a:cxn ang="0">
                    <a:pos x="14" y="135"/>
                  </a:cxn>
                  <a:cxn ang="0">
                    <a:pos x="14" y="134"/>
                  </a:cxn>
                  <a:cxn ang="0">
                    <a:pos x="13" y="130"/>
                  </a:cxn>
                  <a:cxn ang="0">
                    <a:pos x="13" y="130"/>
                  </a:cxn>
                  <a:cxn ang="0">
                    <a:pos x="22" y="112"/>
                  </a:cxn>
                  <a:cxn ang="0">
                    <a:pos x="33" y="95"/>
                  </a:cxn>
                  <a:cxn ang="0">
                    <a:pos x="45" y="80"/>
                  </a:cxn>
                  <a:cxn ang="0">
                    <a:pos x="58" y="64"/>
                  </a:cxn>
                  <a:cxn ang="0">
                    <a:pos x="73" y="51"/>
                  </a:cxn>
                  <a:cxn ang="0">
                    <a:pos x="87" y="37"/>
                  </a:cxn>
                  <a:cxn ang="0">
                    <a:pos x="117" y="9"/>
                  </a:cxn>
                  <a:cxn ang="0">
                    <a:pos x="117" y="9"/>
                  </a:cxn>
                  <a:cxn ang="0">
                    <a:pos x="118" y="7"/>
                  </a:cxn>
                  <a:cxn ang="0">
                    <a:pos x="118" y="6"/>
                  </a:cxn>
                  <a:cxn ang="0">
                    <a:pos x="118" y="3"/>
                  </a:cxn>
                  <a:cxn ang="0">
                    <a:pos x="117" y="2"/>
                  </a:cxn>
                  <a:cxn ang="0">
                    <a:pos x="115" y="1"/>
                  </a:cxn>
                  <a:cxn ang="0">
                    <a:pos x="114" y="0"/>
                  </a:cxn>
                  <a:cxn ang="0">
                    <a:pos x="112" y="0"/>
                  </a:cxn>
                  <a:cxn ang="0">
                    <a:pos x="110" y="2"/>
                  </a:cxn>
                  <a:cxn ang="0">
                    <a:pos x="110" y="2"/>
                  </a:cxn>
                </a:cxnLst>
                <a:rect l="0" t="0" r="r" b="b"/>
                <a:pathLst>
                  <a:path w="118" h="143">
                    <a:moveTo>
                      <a:pt x="110" y="2"/>
                    </a:moveTo>
                    <a:lnTo>
                      <a:pt x="110" y="2"/>
                    </a:lnTo>
                    <a:lnTo>
                      <a:pt x="78" y="32"/>
                    </a:lnTo>
                    <a:lnTo>
                      <a:pt x="63" y="48"/>
                    </a:lnTo>
                    <a:lnTo>
                      <a:pt x="47" y="63"/>
                    </a:lnTo>
                    <a:lnTo>
                      <a:pt x="33" y="80"/>
                    </a:lnTo>
                    <a:lnTo>
                      <a:pt x="20" y="97"/>
                    </a:lnTo>
                    <a:lnTo>
                      <a:pt x="14" y="107"/>
                    </a:lnTo>
                    <a:lnTo>
                      <a:pt x="9" y="116"/>
                    </a:lnTo>
                    <a:lnTo>
                      <a:pt x="5" y="126"/>
                    </a:lnTo>
                    <a:lnTo>
                      <a:pt x="1" y="137"/>
                    </a:lnTo>
                    <a:lnTo>
                      <a:pt x="1" y="137"/>
                    </a:lnTo>
                    <a:lnTo>
                      <a:pt x="0" y="139"/>
                    </a:lnTo>
                    <a:lnTo>
                      <a:pt x="1" y="140"/>
                    </a:lnTo>
                    <a:lnTo>
                      <a:pt x="3" y="142"/>
                    </a:lnTo>
                    <a:lnTo>
                      <a:pt x="5" y="143"/>
                    </a:lnTo>
                    <a:lnTo>
                      <a:pt x="8" y="142"/>
                    </a:lnTo>
                    <a:lnTo>
                      <a:pt x="13" y="137"/>
                    </a:lnTo>
                    <a:lnTo>
                      <a:pt x="13" y="137"/>
                    </a:lnTo>
                    <a:lnTo>
                      <a:pt x="14" y="135"/>
                    </a:lnTo>
                    <a:lnTo>
                      <a:pt x="14" y="134"/>
                    </a:lnTo>
                    <a:lnTo>
                      <a:pt x="13" y="130"/>
                    </a:lnTo>
                    <a:lnTo>
                      <a:pt x="13" y="130"/>
                    </a:lnTo>
                    <a:lnTo>
                      <a:pt x="22" y="112"/>
                    </a:lnTo>
                    <a:lnTo>
                      <a:pt x="33" y="95"/>
                    </a:lnTo>
                    <a:lnTo>
                      <a:pt x="45" y="80"/>
                    </a:lnTo>
                    <a:lnTo>
                      <a:pt x="58" y="64"/>
                    </a:lnTo>
                    <a:lnTo>
                      <a:pt x="73" y="51"/>
                    </a:lnTo>
                    <a:lnTo>
                      <a:pt x="87" y="37"/>
                    </a:lnTo>
                    <a:lnTo>
                      <a:pt x="117" y="9"/>
                    </a:lnTo>
                    <a:lnTo>
                      <a:pt x="117" y="9"/>
                    </a:lnTo>
                    <a:lnTo>
                      <a:pt x="118" y="7"/>
                    </a:lnTo>
                    <a:lnTo>
                      <a:pt x="118" y="6"/>
                    </a:lnTo>
                    <a:lnTo>
                      <a:pt x="118" y="3"/>
                    </a:lnTo>
                    <a:lnTo>
                      <a:pt x="117" y="2"/>
                    </a:lnTo>
                    <a:lnTo>
                      <a:pt x="115" y="1"/>
                    </a:lnTo>
                    <a:lnTo>
                      <a:pt x="114" y="0"/>
                    </a:lnTo>
                    <a:lnTo>
                      <a:pt x="112" y="0"/>
                    </a:lnTo>
                    <a:lnTo>
                      <a:pt x="110" y="2"/>
                    </a:lnTo>
                    <a:lnTo>
                      <a:pt x="110"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8" name="Freeform 431"/>
              <p:cNvSpPr/>
              <p:nvPr/>
            </p:nvSpPr>
            <p:spPr bwMode="auto">
              <a:xfrm>
                <a:off x="13095" y="5434"/>
                <a:ext cx="84" cy="99"/>
              </a:xfrm>
              <a:custGeom>
                <a:avLst/>
                <a:gdLst/>
                <a:ahLst/>
                <a:cxnLst>
                  <a:cxn ang="0">
                    <a:pos x="106" y="1"/>
                  </a:cxn>
                  <a:cxn ang="0">
                    <a:pos x="106" y="1"/>
                  </a:cxn>
                  <a:cxn ang="0">
                    <a:pos x="91" y="16"/>
                  </a:cxn>
                  <a:cxn ang="0">
                    <a:pos x="78" y="33"/>
                  </a:cxn>
                  <a:cxn ang="0">
                    <a:pos x="52" y="67"/>
                  </a:cxn>
                  <a:cxn ang="0">
                    <a:pos x="26" y="101"/>
                  </a:cxn>
                  <a:cxn ang="0">
                    <a:pos x="2" y="135"/>
                  </a:cxn>
                  <a:cxn ang="0">
                    <a:pos x="2" y="135"/>
                  </a:cxn>
                  <a:cxn ang="0">
                    <a:pos x="0" y="137"/>
                  </a:cxn>
                  <a:cxn ang="0">
                    <a:pos x="0" y="138"/>
                  </a:cxn>
                  <a:cxn ang="0">
                    <a:pos x="2" y="140"/>
                  </a:cxn>
                  <a:cxn ang="0">
                    <a:pos x="3" y="141"/>
                  </a:cxn>
                  <a:cxn ang="0">
                    <a:pos x="6" y="141"/>
                  </a:cxn>
                  <a:cxn ang="0">
                    <a:pos x="8" y="141"/>
                  </a:cxn>
                  <a:cxn ang="0">
                    <a:pos x="10" y="139"/>
                  </a:cxn>
                  <a:cxn ang="0">
                    <a:pos x="10" y="139"/>
                  </a:cxn>
                  <a:cxn ang="0">
                    <a:pos x="35" y="106"/>
                  </a:cxn>
                  <a:cxn ang="0">
                    <a:pos x="59" y="72"/>
                  </a:cxn>
                  <a:cxn ang="0">
                    <a:pos x="85" y="39"/>
                  </a:cxn>
                  <a:cxn ang="0">
                    <a:pos x="99" y="24"/>
                  </a:cxn>
                  <a:cxn ang="0">
                    <a:pos x="113" y="8"/>
                  </a:cxn>
                  <a:cxn ang="0">
                    <a:pos x="113" y="8"/>
                  </a:cxn>
                  <a:cxn ang="0">
                    <a:pos x="114" y="6"/>
                  </a:cxn>
                  <a:cxn ang="0">
                    <a:pos x="114" y="4"/>
                  </a:cxn>
                  <a:cxn ang="0">
                    <a:pos x="114" y="3"/>
                  </a:cxn>
                  <a:cxn ang="0">
                    <a:pos x="113" y="1"/>
                  </a:cxn>
                  <a:cxn ang="0">
                    <a:pos x="111" y="0"/>
                  </a:cxn>
                  <a:cxn ang="0">
                    <a:pos x="110" y="0"/>
                  </a:cxn>
                  <a:cxn ang="0">
                    <a:pos x="108" y="0"/>
                  </a:cxn>
                  <a:cxn ang="0">
                    <a:pos x="106" y="1"/>
                  </a:cxn>
                  <a:cxn ang="0">
                    <a:pos x="106" y="1"/>
                  </a:cxn>
                </a:cxnLst>
                <a:rect l="0" t="0" r="r" b="b"/>
                <a:pathLst>
                  <a:path w="114" h="141">
                    <a:moveTo>
                      <a:pt x="106" y="1"/>
                    </a:moveTo>
                    <a:lnTo>
                      <a:pt x="106" y="1"/>
                    </a:lnTo>
                    <a:lnTo>
                      <a:pt x="91" y="16"/>
                    </a:lnTo>
                    <a:lnTo>
                      <a:pt x="78" y="33"/>
                    </a:lnTo>
                    <a:lnTo>
                      <a:pt x="52" y="67"/>
                    </a:lnTo>
                    <a:lnTo>
                      <a:pt x="26" y="101"/>
                    </a:lnTo>
                    <a:lnTo>
                      <a:pt x="2" y="135"/>
                    </a:lnTo>
                    <a:lnTo>
                      <a:pt x="2" y="135"/>
                    </a:lnTo>
                    <a:lnTo>
                      <a:pt x="0" y="137"/>
                    </a:lnTo>
                    <a:lnTo>
                      <a:pt x="0" y="138"/>
                    </a:lnTo>
                    <a:lnTo>
                      <a:pt x="2" y="140"/>
                    </a:lnTo>
                    <a:lnTo>
                      <a:pt x="3" y="141"/>
                    </a:lnTo>
                    <a:lnTo>
                      <a:pt x="6" y="141"/>
                    </a:lnTo>
                    <a:lnTo>
                      <a:pt x="8" y="141"/>
                    </a:lnTo>
                    <a:lnTo>
                      <a:pt x="10" y="139"/>
                    </a:lnTo>
                    <a:lnTo>
                      <a:pt x="10" y="139"/>
                    </a:lnTo>
                    <a:lnTo>
                      <a:pt x="35" y="106"/>
                    </a:lnTo>
                    <a:lnTo>
                      <a:pt x="59" y="72"/>
                    </a:lnTo>
                    <a:lnTo>
                      <a:pt x="85" y="39"/>
                    </a:lnTo>
                    <a:lnTo>
                      <a:pt x="99" y="24"/>
                    </a:lnTo>
                    <a:lnTo>
                      <a:pt x="113" y="8"/>
                    </a:lnTo>
                    <a:lnTo>
                      <a:pt x="113" y="8"/>
                    </a:lnTo>
                    <a:lnTo>
                      <a:pt x="114" y="6"/>
                    </a:lnTo>
                    <a:lnTo>
                      <a:pt x="114" y="4"/>
                    </a:lnTo>
                    <a:lnTo>
                      <a:pt x="114" y="3"/>
                    </a:lnTo>
                    <a:lnTo>
                      <a:pt x="113" y="1"/>
                    </a:lnTo>
                    <a:lnTo>
                      <a:pt x="111" y="0"/>
                    </a:lnTo>
                    <a:lnTo>
                      <a:pt x="110" y="0"/>
                    </a:lnTo>
                    <a:lnTo>
                      <a:pt x="108" y="0"/>
                    </a:lnTo>
                    <a:lnTo>
                      <a:pt x="106" y="1"/>
                    </a:lnTo>
                    <a:lnTo>
                      <a:pt x="106"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09" name="Freeform 432"/>
              <p:cNvSpPr/>
              <p:nvPr/>
            </p:nvSpPr>
            <p:spPr bwMode="auto">
              <a:xfrm>
                <a:off x="13132" y="5438"/>
                <a:ext cx="95" cy="111"/>
              </a:xfrm>
              <a:custGeom>
                <a:avLst/>
                <a:gdLst/>
                <a:ahLst/>
                <a:cxnLst>
                  <a:cxn ang="0">
                    <a:pos x="120" y="1"/>
                  </a:cxn>
                  <a:cxn ang="0">
                    <a:pos x="120" y="1"/>
                  </a:cxn>
                  <a:cxn ang="0">
                    <a:pos x="113" y="9"/>
                  </a:cxn>
                  <a:cxn ang="0">
                    <a:pos x="105" y="18"/>
                  </a:cxn>
                  <a:cxn ang="0">
                    <a:pos x="99" y="26"/>
                  </a:cxn>
                  <a:cxn ang="0">
                    <a:pos x="92" y="34"/>
                  </a:cxn>
                  <a:cxn ang="0">
                    <a:pos x="92" y="34"/>
                  </a:cxn>
                  <a:cxn ang="0">
                    <a:pos x="77" y="50"/>
                  </a:cxn>
                  <a:cxn ang="0">
                    <a:pos x="68" y="58"/>
                  </a:cxn>
                  <a:cxn ang="0">
                    <a:pos x="61" y="66"/>
                  </a:cxn>
                  <a:cxn ang="0">
                    <a:pos x="61" y="66"/>
                  </a:cxn>
                  <a:cxn ang="0">
                    <a:pos x="28" y="108"/>
                  </a:cxn>
                  <a:cxn ang="0">
                    <a:pos x="20" y="120"/>
                  </a:cxn>
                  <a:cxn ang="0">
                    <a:pos x="12" y="131"/>
                  </a:cxn>
                  <a:cxn ang="0">
                    <a:pos x="5" y="143"/>
                  </a:cxn>
                  <a:cxn ang="0">
                    <a:pos x="0" y="155"/>
                  </a:cxn>
                  <a:cxn ang="0">
                    <a:pos x="0" y="155"/>
                  </a:cxn>
                  <a:cxn ang="0">
                    <a:pos x="0" y="157"/>
                  </a:cxn>
                  <a:cxn ang="0">
                    <a:pos x="0" y="158"/>
                  </a:cxn>
                  <a:cxn ang="0">
                    <a:pos x="1" y="159"/>
                  </a:cxn>
                  <a:cxn ang="0">
                    <a:pos x="3" y="160"/>
                  </a:cxn>
                  <a:cxn ang="0">
                    <a:pos x="6" y="160"/>
                  </a:cxn>
                  <a:cxn ang="0">
                    <a:pos x="8" y="159"/>
                  </a:cxn>
                  <a:cxn ang="0">
                    <a:pos x="9" y="157"/>
                  </a:cxn>
                  <a:cxn ang="0">
                    <a:pos x="9" y="157"/>
                  </a:cxn>
                  <a:cxn ang="0">
                    <a:pos x="15" y="147"/>
                  </a:cxn>
                  <a:cxn ang="0">
                    <a:pos x="21" y="136"/>
                  </a:cxn>
                  <a:cxn ang="0">
                    <a:pos x="34" y="116"/>
                  </a:cxn>
                  <a:cxn ang="0">
                    <a:pos x="64" y="77"/>
                  </a:cxn>
                  <a:cxn ang="0">
                    <a:pos x="64" y="77"/>
                  </a:cxn>
                  <a:cxn ang="0">
                    <a:pos x="72" y="68"/>
                  </a:cxn>
                  <a:cxn ang="0">
                    <a:pos x="81" y="59"/>
                  </a:cxn>
                  <a:cxn ang="0">
                    <a:pos x="98" y="40"/>
                  </a:cxn>
                  <a:cxn ang="0">
                    <a:pos x="98" y="40"/>
                  </a:cxn>
                  <a:cxn ang="0">
                    <a:pos x="105" y="32"/>
                  </a:cxn>
                  <a:cxn ang="0">
                    <a:pos x="113" y="24"/>
                  </a:cxn>
                  <a:cxn ang="0">
                    <a:pos x="119" y="15"/>
                  </a:cxn>
                  <a:cxn ang="0">
                    <a:pos x="126" y="7"/>
                  </a:cxn>
                  <a:cxn ang="0">
                    <a:pos x="126" y="7"/>
                  </a:cxn>
                  <a:cxn ang="0">
                    <a:pos x="127" y="6"/>
                  </a:cxn>
                  <a:cxn ang="0">
                    <a:pos x="128" y="4"/>
                  </a:cxn>
                  <a:cxn ang="0">
                    <a:pos x="127" y="2"/>
                  </a:cxn>
                  <a:cxn ang="0">
                    <a:pos x="126" y="1"/>
                  </a:cxn>
                  <a:cxn ang="0">
                    <a:pos x="125" y="0"/>
                  </a:cxn>
                  <a:cxn ang="0">
                    <a:pos x="123" y="0"/>
                  </a:cxn>
                  <a:cxn ang="0">
                    <a:pos x="121" y="0"/>
                  </a:cxn>
                  <a:cxn ang="0">
                    <a:pos x="120" y="1"/>
                  </a:cxn>
                  <a:cxn ang="0">
                    <a:pos x="120" y="1"/>
                  </a:cxn>
                </a:cxnLst>
                <a:rect l="0" t="0" r="r" b="b"/>
                <a:pathLst>
                  <a:path w="128" h="160">
                    <a:moveTo>
                      <a:pt x="120" y="1"/>
                    </a:moveTo>
                    <a:lnTo>
                      <a:pt x="120" y="1"/>
                    </a:lnTo>
                    <a:lnTo>
                      <a:pt x="113" y="9"/>
                    </a:lnTo>
                    <a:lnTo>
                      <a:pt x="105" y="18"/>
                    </a:lnTo>
                    <a:lnTo>
                      <a:pt x="99" y="26"/>
                    </a:lnTo>
                    <a:lnTo>
                      <a:pt x="92" y="34"/>
                    </a:lnTo>
                    <a:lnTo>
                      <a:pt x="92" y="34"/>
                    </a:lnTo>
                    <a:lnTo>
                      <a:pt x="77" y="50"/>
                    </a:lnTo>
                    <a:lnTo>
                      <a:pt x="68" y="58"/>
                    </a:lnTo>
                    <a:lnTo>
                      <a:pt x="61" y="66"/>
                    </a:lnTo>
                    <a:lnTo>
                      <a:pt x="61" y="66"/>
                    </a:lnTo>
                    <a:lnTo>
                      <a:pt x="28" y="108"/>
                    </a:lnTo>
                    <a:lnTo>
                      <a:pt x="20" y="120"/>
                    </a:lnTo>
                    <a:lnTo>
                      <a:pt x="12" y="131"/>
                    </a:lnTo>
                    <a:lnTo>
                      <a:pt x="5" y="143"/>
                    </a:lnTo>
                    <a:lnTo>
                      <a:pt x="0" y="155"/>
                    </a:lnTo>
                    <a:lnTo>
                      <a:pt x="0" y="155"/>
                    </a:lnTo>
                    <a:lnTo>
                      <a:pt x="0" y="157"/>
                    </a:lnTo>
                    <a:lnTo>
                      <a:pt x="0" y="158"/>
                    </a:lnTo>
                    <a:lnTo>
                      <a:pt x="1" y="159"/>
                    </a:lnTo>
                    <a:lnTo>
                      <a:pt x="3" y="160"/>
                    </a:lnTo>
                    <a:lnTo>
                      <a:pt x="6" y="160"/>
                    </a:lnTo>
                    <a:lnTo>
                      <a:pt x="8" y="159"/>
                    </a:lnTo>
                    <a:lnTo>
                      <a:pt x="9" y="157"/>
                    </a:lnTo>
                    <a:lnTo>
                      <a:pt x="9" y="157"/>
                    </a:lnTo>
                    <a:lnTo>
                      <a:pt x="15" y="147"/>
                    </a:lnTo>
                    <a:lnTo>
                      <a:pt x="21" y="136"/>
                    </a:lnTo>
                    <a:lnTo>
                      <a:pt x="34" y="116"/>
                    </a:lnTo>
                    <a:lnTo>
                      <a:pt x="64" y="77"/>
                    </a:lnTo>
                    <a:lnTo>
                      <a:pt x="64" y="77"/>
                    </a:lnTo>
                    <a:lnTo>
                      <a:pt x="72" y="68"/>
                    </a:lnTo>
                    <a:lnTo>
                      <a:pt x="81" y="59"/>
                    </a:lnTo>
                    <a:lnTo>
                      <a:pt x="98" y="40"/>
                    </a:lnTo>
                    <a:lnTo>
                      <a:pt x="98" y="40"/>
                    </a:lnTo>
                    <a:lnTo>
                      <a:pt x="105" y="32"/>
                    </a:lnTo>
                    <a:lnTo>
                      <a:pt x="113" y="24"/>
                    </a:lnTo>
                    <a:lnTo>
                      <a:pt x="119" y="15"/>
                    </a:lnTo>
                    <a:lnTo>
                      <a:pt x="126" y="7"/>
                    </a:lnTo>
                    <a:lnTo>
                      <a:pt x="126" y="7"/>
                    </a:lnTo>
                    <a:lnTo>
                      <a:pt x="127" y="6"/>
                    </a:lnTo>
                    <a:lnTo>
                      <a:pt x="128" y="4"/>
                    </a:lnTo>
                    <a:lnTo>
                      <a:pt x="127" y="2"/>
                    </a:lnTo>
                    <a:lnTo>
                      <a:pt x="126" y="1"/>
                    </a:lnTo>
                    <a:lnTo>
                      <a:pt x="125" y="0"/>
                    </a:lnTo>
                    <a:lnTo>
                      <a:pt x="123" y="0"/>
                    </a:lnTo>
                    <a:lnTo>
                      <a:pt x="121" y="0"/>
                    </a:lnTo>
                    <a:lnTo>
                      <a:pt x="120" y="1"/>
                    </a:lnTo>
                    <a:lnTo>
                      <a:pt x="120"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0" name="Freeform 433"/>
              <p:cNvSpPr/>
              <p:nvPr/>
            </p:nvSpPr>
            <p:spPr bwMode="auto">
              <a:xfrm>
                <a:off x="13174" y="5461"/>
                <a:ext cx="77" cy="105"/>
              </a:xfrm>
              <a:custGeom>
                <a:avLst/>
                <a:gdLst/>
                <a:ahLst/>
                <a:cxnLst>
                  <a:cxn ang="0">
                    <a:pos x="95" y="3"/>
                  </a:cxn>
                  <a:cxn ang="0">
                    <a:pos x="95" y="3"/>
                  </a:cxn>
                  <a:cxn ang="0">
                    <a:pos x="94" y="7"/>
                  </a:cxn>
                  <a:cxn ang="0">
                    <a:pos x="91" y="11"/>
                  </a:cxn>
                  <a:cxn ang="0">
                    <a:pos x="86" y="22"/>
                  </a:cxn>
                  <a:cxn ang="0">
                    <a:pos x="73" y="38"/>
                  </a:cxn>
                  <a:cxn ang="0">
                    <a:pos x="73" y="38"/>
                  </a:cxn>
                  <a:cxn ang="0">
                    <a:pos x="66" y="48"/>
                  </a:cxn>
                  <a:cxn ang="0">
                    <a:pos x="58" y="57"/>
                  </a:cxn>
                  <a:cxn ang="0">
                    <a:pos x="42" y="75"/>
                  </a:cxn>
                  <a:cxn ang="0">
                    <a:pos x="42" y="75"/>
                  </a:cxn>
                  <a:cxn ang="0">
                    <a:pos x="30" y="92"/>
                  </a:cxn>
                  <a:cxn ang="0">
                    <a:pos x="16" y="108"/>
                  </a:cxn>
                  <a:cxn ang="0">
                    <a:pos x="10" y="118"/>
                  </a:cxn>
                  <a:cxn ang="0">
                    <a:pos x="6" y="127"/>
                  </a:cxn>
                  <a:cxn ang="0">
                    <a:pos x="2" y="136"/>
                  </a:cxn>
                  <a:cxn ang="0">
                    <a:pos x="0" y="147"/>
                  </a:cxn>
                  <a:cxn ang="0">
                    <a:pos x="0" y="147"/>
                  </a:cxn>
                  <a:cxn ang="0">
                    <a:pos x="0" y="149"/>
                  </a:cxn>
                  <a:cxn ang="0">
                    <a:pos x="1" y="150"/>
                  </a:cxn>
                  <a:cxn ang="0">
                    <a:pos x="2" y="151"/>
                  </a:cxn>
                  <a:cxn ang="0">
                    <a:pos x="4" y="151"/>
                  </a:cxn>
                  <a:cxn ang="0">
                    <a:pos x="7" y="150"/>
                  </a:cxn>
                  <a:cxn ang="0">
                    <a:pos x="8" y="149"/>
                  </a:cxn>
                  <a:cxn ang="0">
                    <a:pos x="9" y="147"/>
                  </a:cxn>
                  <a:cxn ang="0">
                    <a:pos x="9" y="147"/>
                  </a:cxn>
                  <a:cxn ang="0">
                    <a:pos x="10" y="141"/>
                  </a:cxn>
                  <a:cxn ang="0">
                    <a:pos x="12" y="135"/>
                  </a:cxn>
                  <a:cxn ang="0">
                    <a:pos x="18" y="125"/>
                  </a:cxn>
                  <a:cxn ang="0">
                    <a:pos x="26" y="115"/>
                  </a:cxn>
                  <a:cxn ang="0">
                    <a:pos x="33" y="105"/>
                  </a:cxn>
                  <a:cxn ang="0">
                    <a:pos x="33" y="105"/>
                  </a:cxn>
                  <a:cxn ang="0">
                    <a:pos x="48" y="84"/>
                  </a:cxn>
                  <a:cxn ang="0">
                    <a:pos x="66" y="62"/>
                  </a:cxn>
                  <a:cxn ang="0">
                    <a:pos x="66" y="62"/>
                  </a:cxn>
                  <a:cxn ang="0">
                    <a:pos x="78" y="47"/>
                  </a:cxn>
                  <a:cxn ang="0">
                    <a:pos x="89" y="31"/>
                  </a:cxn>
                  <a:cxn ang="0">
                    <a:pos x="89" y="31"/>
                  </a:cxn>
                  <a:cxn ang="0">
                    <a:pos x="98" y="19"/>
                  </a:cxn>
                  <a:cxn ang="0">
                    <a:pos x="101" y="12"/>
                  </a:cxn>
                  <a:cxn ang="0">
                    <a:pos x="104" y="6"/>
                  </a:cxn>
                  <a:cxn ang="0">
                    <a:pos x="104" y="6"/>
                  </a:cxn>
                  <a:cxn ang="0">
                    <a:pos x="104" y="4"/>
                  </a:cxn>
                  <a:cxn ang="0">
                    <a:pos x="103" y="2"/>
                  </a:cxn>
                  <a:cxn ang="0">
                    <a:pos x="102" y="1"/>
                  </a:cxn>
                  <a:cxn ang="0">
                    <a:pos x="100" y="0"/>
                  </a:cxn>
                  <a:cxn ang="0">
                    <a:pos x="98" y="0"/>
                  </a:cxn>
                  <a:cxn ang="0">
                    <a:pos x="97" y="0"/>
                  </a:cxn>
                  <a:cxn ang="0">
                    <a:pos x="96" y="1"/>
                  </a:cxn>
                  <a:cxn ang="0">
                    <a:pos x="95" y="3"/>
                  </a:cxn>
                  <a:cxn ang="0">
                    <a:pos x="95" y="3"/>
                  </a:cxn>
                </a:cxnLst>
                <a:rect l="0" t="0" r="r" b="b"/>
                <a:pathLst>
                  <a:path w="104" h="151">
                    <a:moveTo>
                      <a:pt x="95" y="3"/>
                    </a:moveTo>
                    <a:lnTo>
                      <a:pt x="95" y="3"/>
                    </a:lnTo>
                    <a:lnTo>
                      <a:pt x="94" y="7"/>
                    </a:lnTo>
                    <a:lnTo>
                      <a:pt x="91" y="11"/>
                    </a:lnTo>
                    <a:lnTo>
                      <a:pt x="86" y="22"/>
                    </a:lnTo>
                    <a:lnTo>
                      <a:pt x="73" y="38"/>
                    </a:lnTo>
                    <a:lnTo>
                      <a:pt x="73" y="38"/>
                    </a:lnTo>
                    <a:lnTo>
                      <a:pt x="66" y="48"/>
                    </a:lnTo>
                    <a:lnTo>
                      <a:pt x="58" y="57"/>
                    </a:lnTo>
                    <a:lnTo>
                      <a:pt x="42" y="75"/>
                    </a:lnTo>
                    <a:lnTo>
                      <a:pt x="42" y="75"/>
                    </a:lnTo>
                    <a:lnTo>
                      <a:pt x="30" y="92"/>
                    </a:lnTo>
                    <a:lnTo>
                      <a:pt x="16" y="108"/>
                    </a:lnTo>
                    <a:lnTo>
                      <a:pt x="10" y="118"/>
                    </a:lnTo>
                    <a:lnTo>
                      <a:pt x="6" y="127"/>
                    </a:lnTo>
                    <a:lnTo>
                      <a:pt x="2" y="136"/>
                    </a:lnTo>
                    <a:lnTo>
                      <a:pt x="0" y="147"/>
                    </a:lnTo>
                    <a:lnTo>
                      <a:pt x="0" y="147"/>
                    </a:lnTo>
                    <a:lnTo>
                      <a:pt x="0" y="149"/>
                    </a:lnTo>
                    <a:lnTo>
                      <a:pt x="1" y="150"/>
                    </a:lnTo>
                    <a:lnTo>
                      <a:pt x="2" y="151"/>
                    </a:lnTo>
                    <a:lnTo>
                      <a:pt x="4" y="151"/>
                    </a:lnTo>
                    <a:lnTo>
                      <a:pt x="7" y="150"/>
                    </a:lnTo>
                    <a:lnTo>
                      <a:pt x="8" y="149"/>
                    </a:lnTo>
                    <a:lnTo>
                      <a:pt x="9" y="147"/>
                    </a:lnTo>
                    <a:lnTo>
                      <a:pt x="9" y="147"/>
                    </a:lnTo>
                    <a:lnTo>
                      <a:pt x="10" y="141"/>
                    </a:lnTo>
                    <a:lnTo>
                      <a:pt x="12" y="135"/>
                    </a:lnTo>
                    <a:lnTo>
                      <a:pt x="18" y="125"/>
                    </a:lnTo>
                    <a:lnTo>
                      <a:pt x="26" y="115"/>
                    </a:lnTo>
                    <a:lnTo>
                      <a:pt x="33" y="105"/>
                    </a:lnTo>
                    <a:lnTo>
                      <a:pt x="33" y="105"/>
                    </a:lnTo>
                    <a:lnTo>
                      <a:pt x="48" y="84"/>
                    </a:lnTo>
                    <a:lnTo>
                      <a:pt x="66" y="62"/>
                    </a:lnTo>
                    <a:lnTo>
                      <a:pt x="66" y="62"/>
                    </a:lnTo>
                    <a:lnTo>
                      <a:pt x="78" y="47"/>
                    </a:lnTo>
                    <a:lnTo>
                      <a:pt x="89" y="31"/>
                    </a:lnTo>
                    <a:lnTo>
                      <a:pt x="89" y="31"/>
                    </a:lnTo>
                    <a:lnTo>
                      <a:pt x="98" y="19"/>
                    </a:lnTo>
                    <a:lnTo>
                      <a:pt x="101" y="12"/>
                    </a:lnTo>
                    <a:lnTo>
                      <a:pt x="104" y="6"/>
                    </a:lnTo>
                    <a:lnTo>
                      <a:pt x="104" y="6"/>
                    </a:lnTo>
                    <a:lnTo>
                      <a:pt x="104" y="4"/>
                    </a:lnTo>
                    <a:lnTo>
                      <a:pt x="103" y="2"/>
                    </a:lnTo>
                    <a:lnTo>
                      <a:pt x="102" y="1"/>
                    </a:lnTo>
                    <a:lnTo>
                      <a:pt x="100" y="0"/>
                    </a:lnTo>
                    <a:lnTo>
                      <a:pt x="98" y="0"/>
                    </a:lnTo>
                    <a:lnTo>
                      <a:pt x="97" y="0"/>
                    </a:lnTo>
                    <a:lnTo>
                      <a:pt x="96" y="1"/>
                    </a:lnTo>
                    <a:lnTo>
                      <a:pt x="95" y="3"/>
                    </a:lnTo>
                    <a:lnTo>
                      <a:pt x="95"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1" name="Freeform 434"/>
              <p:cNvSpPr/>
              <p:nvPr/>
            </p:nvSpPr>
            <p:spPr bwMode="auto">
              <a:xfrm>
                <a:off x="13205" y="5470"/>
                <a:ext cx="90" cy="107"/>
              </a:xfrm>
              <a:custGeom>
                <a:avLst/>
                <a:gdLst/>
                <a:ahLst/>
                <a:cxnLst>
                  <a:cxn ang="0">
                    <a:pos x="117" y="1"/>
                  </a:cxn>
                  <a:cxn ang="0">
                    <a:pos x="117" y="1"/>
                  </a:cxn>
                  <a:cxn ang="0">
                    <a:pos x="108" y="9"/>
                  </a:cxn>
                  <a:cxn ang="0">
                    <a:pos x="98" y="16"/>
                  </a:cxn>
                  <a:cxn ang="0">
                    <a:pos x="82" y="31"/>
                  </a:cxn>
                  <a:cxn ang="0">
                    <a:pos x="66" y="49"/>
                  </a:cxn>
                  <a:cxn ang="0">
                    <a:pos x="52" y="68"/>
                  </a:cxn>
                  <a:cxn ang="0">
                    <a:pos x="38" y="87"/>
                  </a:cxn>
                  <a:cxn ang="0">
                    <a:pos x="25" y="107"/>
                  </a:cxn>
                  <a:cxn ang="0">
                    <a:pos x="1" y="145"/>
                  </a:cxn>
                  <a:cxn ang="0">
                    <a:pos x="1" y="145"/>
                  </a:cxn>
                  <a:cxn ang="0">
                    <a:pos x="0" y="147"/>
                  </a:cxn>
                  <a:cxn ang="0">
                    <a:pos x="0" y="149"/>
                  </a:cxn>
                  <a:cxn ang="0">
                    <a:pos x="1" y="150"/>
                  </a:cxn>
                  <a:cxn ang="0">
                    <a:pos x="2" y="152"/>
                  </a:cxn>
                  <a:cxn ang="0">
                    <a:pos x="4" y="152"/>
                  </a:cxn>
                  <a:cxn ang="0">
                    <a:pos x="6" y="152"/>
                  </a:cxn>
                  <a:cxn ang="0">
                    <a:pos x="7" y="152"/>
                  </a:cxn>
                  <a:cxn ang="0">
                    <a:pos x="10" y="150"/>
                  </a:cxn>
                  <a:cxn ang="0">
                    <a:pos x="10" y="150"/>
                  </a:cxn>
                  <a:cxn ang="0">
                    <a:pos x="33" y="112"/>
                  </a:cxn>
                  <a:cxn ang="0">
                    <a:pos x="46" y="93"/>
                  </a:cxn>
                  <a:cxn ang="0">
                    <a:pos x="58" y="74"/>
                  </a:cxn>
                  <a:cxn ang="0">
                    <a:pos x="73" y="56"/>
                  </a:cxn>
                  <a:cxn ang="0">
                    <a:pos x="88" y="39"/>
                  </a:cxn>
                  <a:cxn ang="0">
                    <a:pos x="104" y="23"/>
                  </a:cxn>
                  <a:cxn ang="0">
                    <a:pos x="113" y="16"/>
                  </a:cxn>
                  <a:cxn ang="0">
                    <a:pos x="121" y="10"/>
                  </a:cxn>
                  <a:cxn ang="0">
                    <a:pos x="121" y="10"/>
                  </a:cxn>
                  <a:cxn ang="0">
                    <a:pos x="123" y="9"/>
                  </a:cxn>
                  <a:cxn ang="0">
                    <a:pos x="123" y="7"/>
                  </a:cxn>
                  <a:cxn ang="0">
                    <a:pos x="123" y="4"/>
                  </a:cxn>
                  <a:cxn ang="0">
                    <a:pos x="121" y="1"/>
                  </a:cxn>
                  <a:cxn ang="0">
                    <a:pos x="120" y="0"/>
                  </a:cxn>
                  <a:cxn ang="0">
                    <a:pos x="118" y="0"/>
                  </a:cxn>
                  <a:cxn ang="0">
                    <a:pos x="117" y="1"/>
                  </a:cxn>
                  <a:cxn ang="0">
                    <a:pos x="117" y="1"/>
                  </a:cxn>
                </a:cxnLst>
                <a:rect l="0" t="0" r="r" b="b"/>
                <a:pathLst>
                  <a:path w="123" h="152">
                    <a:moveTo>
                      <a:pt x="117" y="1"/>
                    </a:moveTo>
                    <a:lnTo>
                      <a:pt x="117" y="1"/>
                    </a:lnTo>
                    <a:lnTo>
                      <a:pt x="108" y="9"/>
                    </a:lnTo>
                    <a:lnTo>
                      <a:pt x="98" y="16"/>
                    </a:lnTo>
                    <a:lnTo>
                      <a:pt x="82" y="31"/>
                    </a:lnTo>
                    <a:lnTo>
                      <a:pt x="66" y="49"/>
                    </a:lnTo>
                    <a:lnTo>
                      <a:pt x="52" y="68"/>
                    </a:lnTo>
                    <a:lnTo>
                      <a:pt x="38" y="87"/>
                    </a:lnTo>
                    <a:lnTo>
                      <a:pt x="25" y="107"/>
                    </a:lnTo>
                    <a:lnTo>
                      <a:pt x="1" y="145"/>
                    </a:lnTo>
                    <a:lnTo>
                      <a:pt x="1" y="145"/>
                    </a:lnTo>
                    <a:lnTo>
                      <a:pt x="0" y="147"/>
                    </a:lnTo>
                    <a:lnTo>
                      <a:pt x="0" y="149"/>
                    </a:lnTo>
                    <a:lnTo>
                      <a:pt x="1" y="150"/>
                    </a:lnTo>
                    <a:lnTo>
                      <a:pt x="2" y="152"/>
                    </a:lnTo>
                    <a:lnTo>
                      <a:pt x="4" y="152"/>
                    </a:lnTo>
                    <a:lnTo>
                      <a:pt x="6" y="152"/>
                    </a:lnTo>
                    <a:lnTo>
                      <a:pt x="7" y="152"/>
                    </a:lnTo>
                    <a:lnTo>
                      <a:pt x="10" y="150"/>
                    </a:lnTo>
                    <a:lnTo>
                      <a:pt x="10" y="150"/>
                    </a:lnTo>
                    <a:lnTo>
                      <a:pt x="33" y="112"/>
                    </a:lnTo>
                    <a:lnTo>
                      <a:pt x="46" y="93"/>
                    </a:lnTo>
                    <a:lnTo>
                      <a:pt x="58" y="74"/>
                    </a:lnTo>
                    <a:lnTo>
                      <a:pt x="73" y="56"/>
                    </a:lnTo>
                    <a:lnTo>
                      <a:pt x="88" y="39"/>
                    </a:lnTo>
                    <a:lnTo>
                      <a:pt x="104" y="23"/>
                    </a:lnTo>
                    <a:lnTo>
                      <a:pt x="113" y="16"/>
                    </a:lnTo>
                    <a:lnTo>
                      <a:pt x="121" y="10"/>
                    </a:lnTo>
                    <a:lnTo>
                      <a:pt x="121" y="10"/>
                    </a:lnTo>
                    <a:lnTo>
                      <a:pt x="123" y="9"/>
                    </a:lnTo>
                    <a:lnTo>
                      <a:pt x="123" y="7"/>
                    </a:lnTo>
                    <a:lnTo>
                      <a:pt x="123" y="4"/>
                    </a:lnTo>
                    <a:lnTo>
                      <a:pt x="121" y="1"/>
                    </a:lnTo>
                    <a:lnTo>
                      <a:pt x="120" y="0"/>
                    </a:lnTo>
                    <a:lnTo>
                      <a:pt x="118" y="0"/>
                    </a:lnTo>
                    <a:lnTo>
                      <a:pt x="117" y="1"/>
                    </a:lnTo>
                    <a:lnTo>
                      <a:pt x="117"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2" name="Freeform 435"/>
              <p:cNvSpPr/>
              <p:nvPr/>
            </p:nvSpPr>
            <p:spPr bwMode="auto">
              <a:xfrm>
                <a:off x="13251" y="5449"/>
                <a:ext cx="108" cy="134"/>
              </a:xfrm>
              <a:custGeom>
                <a:avLst/>
                <a:gdLst/>
                <a:ahLst/>
                <a:cxnLst>
                  <a:cxn ang="0">
                    <a:pos x="141" y="0"/>
                  </a:cxn>
                  <a:cxn ang="0">
                    <a:pos x="141" y="0"/>
                  </a:cxn>
                  <a:cxn ang="0">
                    <a:pos x="138" y="0"/>
                  </a:cxn>
                  <a:cxn ang="0">
                    <a:pos x="136" y="3"/>
                  </a:cxn>
                  <a:cxn ang="0">
                    <a:pos x="135" y="5"/>
                  </a:cxn>
                  <a:cxn ang="0">
                    <a:pos x="133" y="8"/>
                  </a:cxn>
                  <a:cxn ang="0">
                    <a:pos x="133" y="8"/>
                  </a:cxn>
                  <a:cxn ang="0">
                    <a:pos x="114" y="28"/>
                  </a:cxn>
                  <a:cxn ang="0">
                    <a:pos x="96" y="51"/>
                  </a:cxn>
                  <a:cxn ang="0">
                    <a:pos x="60" y="96"/>
                  </a:cxn>
                  <a:cxn ang="0">
                    <a:pos x="60" y="96"/>
                  </a:cxn>
                  <a:cxn ang="0">
                    <a:pos x="44" y="117"/>
                  </a:cxn>
                  <a:cxn ang="0">
                    <a:pos x="27" y="140"/>
                  </a:cxn>
                  <a:cxn ang="0">
                    <a:pos x="20" y="152"/>
                  </a:cxn>
                  <a:cxn ang="0">
                    <a:pos x="13" y="164"/>
                  </a:cxn>
                  <a:cxn ang="0">
                    <a:pos x="5" y="176"/>
                  </a:cxn>
                  <a:cxn ang="0">
                    <a:pos x="0" y="188"/>
                  </a:cxn>
                  <a:cxn ang="0">
                    <a:pos x="0" y="188"/>
                  </a:cxn>
                  <a:cxn ang="0">
                    <a:pos x="0" y="190"/>
                  </a:cxn>
                  <a:cxn ang="0">
                    <a:pos x="0" y="192"/>
                  </a:cxn>
                  <a:cxn ang="0">
                    <a:pos x="1" y="193"/>
                  </a:cxn>
                  <a:cxn ang="0">
                    <a:pos x="3" y="194"/>
                  </a:cxn>
                  <a:cxn ang="0">
                    <a:pos x="6" y="194"/>
                  </a:cxn>
                  <a:cxn ang="0">
                    <a:pos x="8" y="193"/>
                  </a:cxn>
                  <a:cxn ang="0">
                    <a:pos x="10" y="190"/>
                  </a:cxn>
                  <a:cxn ang="0">
                    <a:pos x="10" y="190"/>
                  </a:cxn>
                  <a:cxn ang="0">
                    <a:pos x="15" y="178"/>
                  </a:cxn>
                  <a:cxn ang="0">
                    <a:pos x="22" y="166"/>
                  </a:cxn>
                  <a:cxn ang="0">
                    <a:pos x="29" y="153"/>
                  </a:cxn>
                  <a:cxn ang="0">
                    <a:pos x="37" y="141"/>
                  </a:cxn>
                  <a:cxn ang="0">
                    <a:pos x="55" y="117"/>
                  </a:cxn>
                  <a:cxn ang="0">
                    <a:pos x="74" y="95"/>
                  </a:cxn>
                  <a:cxn ang="0">
                    <a:pos x="74" y="95"/>
                  </a:cxn>
                  <a:cxn ang="0">
                    <a:pos x="109" y="51"/>
                  </a:cxn>
                  <a:cxn ang="0">
                    <a:pos x="126" y="29"/>
                  </a:cxn>
                  <a:cxn ang="0">
                    <a:pos x="146" y="8"/>
                  </a:cxn>
                  <a:cxn ang="0">
                    <a:pos x="146" y="8"/>
                  </a:cxn>
                  <a:cxn ang="0">
                    <a:pos x="147" y="5"/>
                  </a:cxn>
                  <a:cxn ang="0">
                    <a:pos x="146" y="3"/>
                  </a:cxn>
                  <a:cxn ang="0">
                    <a:pos x="144" y="0"/>
                  </a:cxn>
                  <a:cxn ang="0">
                    <a:pos x="141" y="0"/>
                  </a:cxn>
                  <a:cxn ang="0">
                    <a:pos x="141" y="0"/>
                  </a:cxn>
                </a:cxnLst>
                <a:rect l="0" t="0" r="r" b="b"/>
                <a:pathLst>
                  <a:path w="147" h="194">
                    <a:moveTo>
                      <a:pt x="141" y="0"/>
                    </a:moveTo>
                    <a:lnTo>
                      <a:pt x="141" y="0"/>
                    </a:lnTo>
                    <a:lnTo>
                      <a:pt x="138" y="0"/>
                    </a:lnTo>
                    <a:lnTo>
                      <a:pt x="136" y="3"/>
                    </a:lnTo>
                    <a:lnTo>
                      <a:pt x="135" y="5"/>
                    </a:lnTo>
                    <a:lnTo>
                      <a:pt x="133" y="8"/>
                    </a:lnTo>
                    <a:lnTo>
                      <a:pt x="133" y="8"/>
                    </a:lnTo>
                    <a:lnTo>
                      <a:pt x="114" y="28"/>
                    </a:lnTo>
                    <a:lnTo>
                      <a:pt x="96" y="51"/>
                    </a:lnTo>
                    <a:lnTo>
                      <a:pt x="60" y="96"/>
                    </a:lnTo>
                    <a:lnTo>
                      <a:pt x="60" y="96"/>
                    </a:lnTo>
                    <a:lnTo>
                      <a:pt x="44" y="117"/>
                    </a:lnTo>
                    <a:lnTo>
                      <a:pt x="27" y="140"/>
                    </a:lnTo>
                    <a:lnTo>
                      <a:pt x="20" y="152"/>
                    </a:lnTo>
                    <a:lnTo>
                      <a:pt x="13" y="164"/>
                    </a:lnTo>
                    <a:lnTo>
                      <a:pt x="5" y="176"/>
                    </a:lnTo>
                    <a:lnTo>
                      <a:pt x="0" y="188"/>
                    </a:lnTo>
                    <a:lnTo>
                      <a:pt x="0" y="188"/>
                    </a:lnTo>
                    <a:lnTo>
                      <a:pt x="0" y="190"/>
                    </a:lnTo>
                    <a:lnTo>
                      <a:pt x="0" y="192"/>
                    </a:lnTo>
                    <a:lnTo>
                      <a:pt x="1" y="193"/>
                    </a:lnTo>
                    <a:lnTo>
                      <a:pt x="3" y="194"/>
                    </a:lnTo>
                    <a:lnTo>
                      <a:pt x="6" y="194"/>
                    </a:lnTo>
                    <a:lnTo>
                      <a:pt x="8" y="193"/>
                    </a:lnTo>
                    <a:lnTo>
                      <a:pt x="10" y="190"/>
                    </a:lnTo>
                    <a:lnTo>
                      <a:pt x="10" y="190"/>
                    </a:lnTo>
                    <a:lnTo>
                      <a:pt x="15" y="178"/>
                    </a:lnTo>
                    <a:lnTo>
                      <a:pt x="22" y="166"/>
                    </a:lnTo>
                    <a:lnTo>
                      <a:pt x="29" y="153"/>
                    </a:lnTo>
                    <a:lnTo>
                      <a:pt x="37" y="141"/>
                    </a:lnTo>
                    <a:lnTo>
                      <a:pt x="55" y="117"/>
                    </a:lnTo>
                    <a:lnTo>
                      <a:pt x="74" y="95"/>
                    </a:lnTo>
                    <a:lnTo>
                      <a:pt x="74" y="95"/>
                    </a:lnTo>
                    <a:lnTo>
                      <a:pt x="109" y="51"/>
                    </a:lnTo>
                    <a:lnTo>
                      <a:pt x="126" y="29"/>
                    </a:lnTo>
                    <a:lnTo>
                      <a:pt x="146" y="8"/>
                    </a:lnTo>
                    <a:lnTo>
                      <a:pt x="146" y="8"/>
                    </a:lnTo>
                    <a:lnTo>
                      <a:pt x="147" y="5"/>
                    </a:lnTo>
                    <a:lnTo>
                      <a:pt x="146" y="3"/>
                    </a:lnTo>
                    <a:lnTo>
                      <a:pt x="144" y="0"/>
                    </a:lnTo>
                    <a:lnTo>
                      <a:pt x="141" y="0"/>
                    </a:lnTo>
                    <a:lnTo>
                      <a:pt x="141"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3" name="Freeform 436"/>
              <p:cNvSpPr/>
              <p:nvPr/>
            </p:nvSpPr>
            <p:spPr bwMode="auto">
              <a:xfrm>
                <a:off x="13293" y="5428"/>
                <a:ext cx="132" cy="147"/>
              </a:xfrm>
              <a:custGeom>
                <a:avLst/>
                <a:gdLst/>
                <a:ahLst/>
                <a:cxnLst>
                  <a:cxn ang="0">
                    <a:pos x="173" y="0"/>
                  </a:cxn>
                  <a:cxn ang="0">
                    <a:pos x="173" y="0"/>
                  </a:cxn>
                  <a:cxn ang="0">
                    <a:pos x="160" y="9"/>
                  </a:cxn>
                  <a:cxn ang="0">
                    <a:pos x="148" y="19"/>
                  </a:cxn>
                  <a:cxn ang="0">
                    <a:pos x="135" y="31"/>
                  </a:cxn>
                  <a:cxn ang="0">
                    <a:pos x="124" y="42"/>
                  </a:cxn>
                  <a:cxn ang="0">
                    <a:pos x="103" y="66"/>
                  </a:cxn>
                  <a:cxn ang="0">
                    <a:pos x="83" y="89"/>
                  </a:cxn>
                  <a:cxn ang="0">
                    <a:pos x="83" y="89"/>
                  </a:cxn>
                  <a:cxn ang="0">
                    <a:pos x="61" y="116"/>
                  </a:cxn>
                  <a:cxn ang="0">
                    <a:pos x="40" y="143"/>
                  </a:cxn>
                  <a:cxn ang="0">
                    <a:pos x="40" y="143"/>
                  </a:cxn>
                  <a:cxn ang="0">
                    <a:pos x="30" y="158"/>
                  </a:cxn>
                  <a:cxn ang="0">
                    <a:pos x="22" y="172"/>
                  </a:cxn>
                  <a:cxn ang="0">
                    <a:pos x="11" y="186"/>
                  </a:cxn>
                  <a:cxn ang="0">
                    <a:pos x="1" y="200"/>
                  </a:cxn>
                  <a:cxn ang="0">
                    <a:pos x="1" y="200"/>
                  </a:cxn>
                  <a:cxn ang="0">
                    <a:pos x="0" y="202"/>
                  </a:cxn>
                  <a:cxn ang="0">
                    <a:pos x="0" y="203"/>
                  </a:cxn>
                  <a:cxn ang="0">
                    <a:pos x="1" y="205"/>
                  </a:cxn>
                  <a:cxn ang="0">
                    <a:pos x="2" y="207"/>
                  </a:cxn>
                  <a:cxn ang="0">
                    <a:pos x="3" y="207"/>
                  </a:cxn>
                  <a:cxn ang="0">
                    <a:pos x="5" y="208"/>
                  </a:cxn>
                  <a:cxn ang="0">
                    <a:pos x="6" y="208"/>
                  </a:cxn>
                  <a:cxn ang="0">
                    <a:pos x="8" y="206"/>
                  </a:cxn>
                  <a:cxn ang="0">
                    <a:pos x="8" y="206"/>
                  </a:cxn>
                  <a:cxn ang="0">
                    <a:pos x="14" y="198"/>
                  </a:cxn>
                  <a:cxn ang="0">
                    <a:pos x="21" y="189"/>
                  </a:cxn>
                  <a:cxn ang="0">
                    <a:pos x="33" y="170"/>
                  </a:cxn>
                  <a:cxn ang="0">
                    <a:pos x="33" y="170"/>
                  </a:cxn>
                  <a:cxn ang="0">
                    <a:pos x="55" y="139"/>
                  </a:cxn>
                  <a:cxn ang="0">
                    <a:pos x="79" y="109"/>
                  </a:cxn>
                  <a:cxn ang="0">
                    <a:pos x="79" y="109"/>
                  </a:cxn>
                  <a:cxn ang="0">
                    <a:pos x="101" y="81"/>
                  </a:cxn>
                  <a:cxn ang="0">
                    <a:pos x="124" y="54"/>
                  </a:cxn>
                  <a:cxn ang="0">
                    <a:pos x="136" y="42"/>
                  </a:cxn>
                  <a:cxn ang="0">
                    <a:pos x="150" y="29"/>
                  </a:cxn>
                  <a:cxn ang="0">
                    <a:pos x="163" y="18"/>
                  </a:cxn>
                  <a:cxn ang="0">
                    <a:pos x="178" y="8"/>
                  </a:cxn>
                  <a:cxn ang="0">
                    <a:pos x="178" y="8"/>
                  </a:cxn>
                  <a:cxn ang="0">
                    <a:pos x="179" y="7"/>
                  </a:cxn>
                  <a:cxn ang="0">
                    <a:pos x="180" y="5"/>
                  </a:cxn>
                  <a:cxn ang="0">
                    <a:pos x="180" y="4"/>
                  </a:cxn>
                  <a:cxn ang="0">
                    <a:pos x="179" y="2"/>
                  </a:cxn>
                  <a:cxn ang="0">
                    <a:pos x="178" y="1"/>
                  </a:cxn>
                  <a:cxn ang="0">
                    <a:pos x="177" y="0"/>
                  </a:cxn>
                  <a:cxn ang="0">
                    <a:pos x="175" y="0"/>
                  </a:cxn>
                  <a:cxn ang="0">
                    <a:pos x="173" y="0"/>
                  </a:cxn>
                  <a:cxn ang="0">
                    <a:pos x="173" y="0"/>
                  </a:cxn>
                </a:cxnLst>
                <a:rect l="0" t="0" r="r" b="b"/>
                <a:pathLst>
                  <a:path w="180" h="208">
                    <a:moveTo>
                      <a:pt x="173" y="0"/>
                    </a:moveTo>
                    <a:lnTo>
                      <a:pt x="173" y="0"/>
                    </a:lnTo>
                    <a:lnTo>
                      <a:pt x="160" y="9"/>
                    </a:lnTo>
                    <a:lnTo>
                      <a:pt x="148" y="19"/>
                    </a:lnTo>
                    <a:lnTo>
                      <a:pt x="135" y="31"/>
                    </a:lnTo>
                    <a:lnTo>
                      <a:pt x="124" y="42"/>
                    </a:lnTo>
                    <a:lnTo>
                      <a:pt x="103" y="66"/>
                    </a:lnTo>
                    <a:lnTo>
                      <a:pt x="83" y="89"/>
                    </a:lnTo>
                    <a:lnTo>
                      <a:pt x="83" y="89"/>
                    </a:lnTo>
                    <a:lnTo>
                      <a:pt x="61" y="116"/>
                    </a:lnTo>
                    <a:lnTo>
                      <a:pt x="40" y="143"/>
                    </a:lnTo>
                    <a:lnTo>
                      <a:pt x="40" y="143"/>
                    </a:lnTo>
                    <a:lnTo>
                      <a:pt x="30" y="158"/>
                    </a:lnTo>
                    <a:lnTo>
                      <a:pt x="22" y="172"/>
                    </a:lnTo>
                    <a:lnTo>
                      <a:pt x="11" y="186"/>
                    </a:lnTo>
                    <a:lnTo>
                      <a:pt x="1" y="200"/>
                    </a:lnTo>
                    <a:lnTo>
                      <a:pt x="1" y="200"/>
                    </a:lnTo>
                    <a:lnTo>
                      <a:pt x="0" y="202"/>
                    </a:lnTo>
                    <a:lnTo>
                      <a:pt x="0" y="203"/>
                    </a:lnTo>
                    <a:lnTo>
                      <a:pt x="1" y="205"/>
                    </a:lnTo>
                    <a:lnTo>
                      <a:pt x="2" y="207"/>
                    </a:lnTo>
                    <a:lnTo>
                      <a:pt x="3" y="207"/>
                    </a:lnTo>
                    <a:lnTo>
                      <a:pt x="5" y="208"/>
                    </a:lnTo>
                    <a:lnTo>
                      <a:pt x="6" y="208"/>
                    </a:lnTo>
                    <a:lnTo>
                      <a:pt x="8" y="206"/>
                    </a:lnTo>
                    <a:lnTo>
                      <a:pt x="8" y="206"/>
                    </a:lnTo>
                    <a:lnTo>
                      <a:pt x="14" y="198"/>
                    </a:lnTo>
                    <a:lnTo>
                      <a:pt x="21" y="189"/>
                    </a:lnTo>
                    <a:lnTo>
                      <a:pt x="33" y="170"/>
                    </a:lnTo>
                    <a:lnTo>
                      <a:pt x="33" y="170"/>
                    </a:lnTo>
                    <a:lnTo>
                      <a:pt x="55" y="139"/>
                    </a:lnTo>
                    <a:lnTo>
                      <a:pt x="79" y="109"/>
                    </a:lnTo>
                    <a:lnTo>
                      <a:pt x="79" y="109"/>
                    </a:lnTo>
                    <a:lnTo>
                      <a:pt x="101" y="81"/>
                    </a:lnTo>
                    <a:lnTo>
                      <a:pt x="124" y="54"/>
                    </a:lnTo>
                    <a:lnTo>
                      <a:pt x="136" y="42"/>
                    </a:lnTo>
                    <a:lnTo>
                      <a:pt x="150" y="29"/>
                    </a:lnTo>
                    <a:lnTo>
                      <a:pt x="163" y="18"/>
                    </a:lnTo>
                    <a:lnTo>
                      <a:pt x="178" y="8"/>
                    </a:lnTo>
                    <a:lnTo>
                      <a:pt x="178" y="8"/>
                    </a:lnTo>
                    <a:lnTo>
                      <a:pt x="179" y="7"/>
                    </a:lnTo>
                    <a:lnTo>
                      <a:pt x="180" y="5"/>
                    </a:lnTo>
                    <a:lnTo>
                      <a:pt x="180" y="4"/>
                    </a:lnTo>
                    <a:lnTo>
                      <a:pt x="179" y="2"/>
                    </a:lnTo>
                    <a:lnTo>
                      <a:pt x="178" y="1"/>
                    </a:lnTo>
                    <a:lnTo>
                      <a:pt x="177" y="0"/>
                    </a:lnTo>
                    <a:lnTo>
                      <a:pt x="175" y="0"/>
                    </a:lnTo>
                    <a:lnTo>
                      <a:pt x="173" y="0"/>
                    </a:lnTo>
                    <a:lnTo>
                      <a:pt x="173"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4" name="Freeform 437"/>
              <p:cNvSpPr/>
              <p:nvPr/>
            </p:nvSpPr>
            <p:spPr bwMode="auto">
              <a:xfrm>
                <a:off x="13337" y="5388"/>
                <a:ext cx="154" cy="176"/>
              </a:xfrm>
              <a:custGeom>
                <a:avLst/>
                <a:gdLst/>
                <a:ahLst/>
                <a:cxnLst>
                  <a:cxn ang="0">
                    <a:pos x="199" y="3"/>
                  </a:cxn>
                  <a:cxn ang="0">
                    <a:pos x="199" y="3"/>
                  </a:cxn>
                  <a:cxn ang="0">
                    <a:pos x="194" y="12"/>
                  </a:cxn>
                  <a:cxn ang="0">
                    <a:pos x="189" y="20"/>
                  </a:cxn>
                  <a:cxn ang="0">
                    <a:pos x="178" y="38"/>
                  </a:cxn>
                  <a:cxn ang="0">
                    <a:pos x="164" y="53"/>
                  </a:cxn>
                  <a:cxn ang="0">
                    <a:pos x="151" y="69"/>
                  </a:cxn>
                  <a:cxn ang="0">
                    <a:pos x="151" y="69"/>
                  </a:cxn>
                  <a:cxn ang="0">
                    <a:pos x="136" y="85"/>
                  </a:cxn>
                  <a:cxn ang="0">
                    <a:pos x="122" y="102"/>
                  </a:cxn>
                  <a:cxn ang="0">
                    <a:pos x="92" y="133"/>
                  </a:cxn>
                  <a:cxn ang="0">
                    <a:pos x="92" y="133"/>
                  </a:cxn>
                  <a:cxn ang="0">
                    <a:pos x="63" y="165"/>
                  </a:cxn>
                  <a:cxn ang="0">
                    <a:pos x="35" y="198"/>
                  </a:cxn>
                  <a:cxn ang="0">
                    <a:pos x="35" y="198"/>
                  </a:cxn>
                  <a:cxn ang="0">
                    <a:pos x="17" y="220"/>
                  </a:cxn>
                  <a:cxn ang="0">
                    <a:pos x="7" y="231"/>
                  </a:cxn>
                  <a:cxn ang="0">
                    <a:pos x="3" y="237"/>
                  </a:cxn>
                  <a:cxn ang="0">
                    <a:pos x="0" y="243"/>
                  </a:cxn>
                  <a:cxn ang="0">
                    <a:pos x="0" y="243"/>
                  </a:cxn>
                  <a:cxn ang="0">
                    <a:pos x="0" y="246"/>
                  </a:cxn>
                  <a:cxn ang="0">
                    <a:pos x="0" y="249"/>
                  </a:cxn>
                  <a:cxn ang="0">
                    <a:pos x="2" y="250"/>
                  </a:cxn>
                  <a:cxn ang="0">
                    <a:pos x="4" y="251"/>
                  </a:cxn>
                  <a:cxn ang="0">
                    <a:pos x="9" y="251"/>
                  </a:cxn>
                  <a:cxn ang="0">
                    <a:pos x="9" y="251"/>
                  </a:cxn>
                  <a:cxn ang="0">
                    <a:pos x="12" y="250"/>
                  </a:cxn>
                  <a:cxn ang="0">
                    <a:pos x="13" y="248"/>
                  </a:cxn>
                  <a:cxn ang="0">
                    <a:pos x="13" y="245"/>
                  </a:cxn>
                  <a:cxn ang="0">
                    <a:pos x="11" y="242"/>
                  </a:cxn>
                  <a:cxn ang="0">
                    <a:pos x="11" y="242"/>
                  </a:cxn>
                  <a:cxn ang="0">
                    <a:pos x="21" y="228"/>
                  </a:cxn>
                  <a:cxn ang="0">
                    <a:pos x="32" y="216"/>
                  </a:cxn>
                  <a:cxn ang="0">
                    <a:pos x="54" y="191"/>
                  </a:cxn>
                  <a:cxn ang="0">
                    <a:pos x="54" y="191"/>
                  </a:cxn>
                  <a:cxn ang="0">
                    <a:pos x="82" y="159"/>
                  </a:cxn>
                  <a:cxn ang="0">
                    <a:pos x="111" y="128"/>
                  </a:cxn>
                  <a:cxn ang="0">
                    <a:pos x="111" y="128"/>
                  </a:cxn>
                  <a:cxn ang="0">
                    <a:pos x="140" y="96"/>
                  </a:cxn>
                  <a:cxn ang="0">
                    <a:pos x="168" y="63"/>
                  </a:cxn>
                  <a:cxn ang="0">
                    <a:pos x="168" y="63"/>
                  </a:cxn>
                  <a:cxn ang="0">
                    <a:pos x="179" y="49"/>
                  </a:cxn>
                  <a:cxn ang="0">
                    <a:pos x="190" y="36"/>
                  </a:cxn>
                  <a:cxn ang="0">
                    <a:pos x="200" y="21"/>
                  </a:cxn>
                  <a:cxn ang="0">
                    <a:pos x="205" y="13"/>
                  </a:cxn>
                  <a:cxn ang="0">
                    <a:pos x="208" y="6"/>
                  </a:cxn>
                  <a:cxn ang="0">
                    <a:pos x="208" y="6"/>
                  </a:cxn>
                  <a:cxn ang="0">
                    <a:pos x="209" y="4"/>
                  </a:cxn>
                  <a:cxn ang="0">
                    <a:pos x="208" y="2"/>
                  </a:cxn>
                  <a:cxn ang="0">
                    <a:pos x="207" y="1"/>
                  </a:cxn>
                  <a:cxn ang="0">
                    <a:pos x="206" y="0"/>
                  </a:cxn>
                  <a:cxn ang="0">
                    <a:pos x="201" y="0"/>
                  </a:cxn>
                  <a:cxn ang="0">
                    <a:pos x="200" y="1"/>
                  </a:cxn>
                  <a:cxn ang="0">
                    <a:pos x="199" y="3"/>
                  </a:cxn>
                  <a:cxn ang="0">
                    <a:pos x="199" y="3"/>
                  </a:cxn>
                </a:cxnLst>
                <a:rect l="0" t="0" r="r" b="b"/>
                <a:pathLst>
                  <a:path w="209" h="251">
                    <a:moveTo>
                      <a:pt x="199" y="3"/>
                    </a:moveTo>
                    <a:lnTo>
                      <a:pt x="199" y="3"/>
                    </a:lnTo>
                    <a:lnTo>
                      <a:pt x="194" y="12"/>
                    </a:lnTo>
                    <a:lnTo>
                      <a:pt x="189" y="20"/>
                    </a:lnTo>
                    <a:lnTo>
                      <a:pt x="178" y="38"/>
                    </a:lnTo>
                    <a:lnTo>
                      <a:pt x="164" y="53"/>
                    </a:lnTo>
                    <a:lnTo>
                      <a:pt x="151" y="69"/>
                    </a:lnTo>
                    <a:lnTo>
                      <a:pt x="151" y="69"/>
                    </a:lnTo>
                    <a:lnTo>
                      <a:pt x="136" y="85"/>
                    </a:lnTo>
                    <a:lnTo>
                      <a:pt x="122" y="102"/>
                    </a:lnTo>
                    <a:lnTo>
                      <a:pt x="92" y="133"/>
                    </a:lnTo>
                    <a:lnTo>
                      <a:pt x="92" y="133"/>
                    </a:lnTo>
                    <a:lnTo>
                      <a:pt x="63" y="165"/>
                    </a:lnTo>
                    <a:lnTo>
                      <a:pt x="35" y="198"/>
                    </a:lnTo>
                    <a:lnTo>
                      <a:pt x="35" y="198"/>
                    </a:lnTo>
                    <a:lnTo>
                      <a:pt x="17" y="220"/>
                    </a:lnTo>
                    <a:lnTo>
                      <a:pt x="7" y="231"/>
                    </a:lnTo>
                    <a:lnTo>
                      <a:pt x="3" y="237"/>
                    </a:lnTo>
                    <a:lnTo>
                      <a:pt x="0" y="243"/>
                    </a:lnTo>
                    <a:lnTo>
                      <a:pt x="0" y="243"/>
                    </a:lnTo>
                    <a:lnTo>
                      <a:pt x="0" y="246"/>
                    </a:lnTo>
                    <a:lnTo>
                      <a:pt x="0" y="249"/>
                    </a:lnTo>
                    <a:lnTo>
                      <a:pt x="2" y="250"/>
                    </a:lnTo>
                    <a:lnTo>
                      <a:pt x="4" y="251"/>
                    </a:lnTo>
                    <a:lnTo>
                      <a:pt x="9" y="251"/>
                    </a:lnTo>
                    <a:lnTo>
                      <a:pt x="9" y="251"/>
                    </a:lnTo>
                    <a:lnTo>
                      <a:pt x="12" y="250"/>
                    </a:lnTo>
                    <a:lnTo>
                      <a:pt x="13" y="248"/>
                    </a:lnTo>
                    <a:lnTo>
                      <a:pt x="13" y="245"/>
                    </a:lnTo>
                    <a:lnTo>
                      <a:pt x="11" y="242"/>
                    </a:lnTo>
                    <a:lnTo>
                      <a:pt x="11" y="242"/>
                    </a:lnTo>
                    <a:lnTo>
                      <a:pt x="21" y="228"/>
                    </a:lnTo>
                    <a:lnTo>
                      <a:pt x="32" y="216"/>
                    </a:lnTo>
                    <a:lnTo>
                      <a:pt x="54" y="191"/>
                    </a:lnTo>
                    <a:lnTo>
                      <a:pt x="54" y="191"/>
                    </a:lnTo>
                    <a:lnTo>
                      <a:pt x="82" y="159"/>
                    </a:lnTo>
                    <a:lnTo>
                      <a:pt x="111" y="128"/>
                    </a:lnTo>
                    <a:lnTo>
                      <a:pt x="111" y="128"/>
                    </a:lnTo>
                    <a:lnTo>
                      <a:pt x="140" y="96"/>
                    </a:lnTo>
                    <a:lnTo>
                      <a:pt x="168" y="63"/>
                    </a:lnTo>
                    <a:lnTo>
                      <a:pt x="168" y="63"/>
                    </a:lnTo>
                    <a:lnTo>
                      <a:pt x="179" y="49"/>
                    </a:lnTo>
                    <a:lnTo>
                      <a:pt x="190" y="36"/>
                    </a:lnTo>
                    <a:lnTo>
                      <a:pt x="200" y="21"/>
                    </a:lnTo>
                    <a:lnTo>
                      <a:pt x="205" y="13"/>
                    </a:lnTo>
                    <a:lnTo>
                      <a:pt x="208" y="6"/>
                    </a:lnTo>
                    <a:lnTo>
                      <a:pt x="208" y="6"/>
                    </a:lnTo>
                    <a:lnTo>
                      <a:pt x="209" y="4"/>
                    </a:lnTo>
                    <a:lnTo>
                      <a:pt x="208" y="2"/>
                    </a:lnTo>
                    <a:lnTo>
                      <a:pt x="207" y="1"/>
                    </a:lnTo>
                    <a:lnTo>
                      <a:pt x="206" y="0"/>
                    </a:lnTo>
                    <a:lnTo>
                      <a:pt x="201" y="0"/>
                    </a:lnTo>
                    <a:lnTo>
                      <a:pt x="200" y="1"/>
                    </a:lnTo>
                    <a:lnTo>
                      <a:pt x="199" y="3"/>
                    </a:lnTo>
                    <a:lnTo>
                      <a:pt x="199"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5" name="Freeform 438"/>
              <p:cNvSpPr/>
              <p:nvPr/>
            </p:nvSpPr>
            <p:spPr bwMode="auto">
              <a:xfrm>
                <a:off x="13390" y="5346"/>
                <a:ext cx="170" cy="218"/>
              </a:xfrm>
              <a:custGeom>
                <a:avLst/>
                <a:gdLst/>
                <a:ahLst/>
                <a:cxnLst>
                  <a:cxn ang="0">
                    <a:pos x="227" y="0"/>
                  </a:cxn>
                  <a:cxn ang="0">
                    <a:pos x="214" y="6"/>
                  </a:cxn>
                  <a:cxn ang="0">
                    <a:pos x="203" y="17"/>
                  </a:cxn>
                  <a:cxn ang="0">
                    <a:pos x="186" y="43"/>
                  </a:cxn>
                  <a:cxn ang="0">
                    <a:pos x="172" y="66"/>
                  </a:cxn>
                  <a:cxn ang="0">
                    <a:pos x="141" y="110"/>
                  </a:cxn>
                  <a:cxn ang="0">
                    <a:pos x="124" y="133"/>
                  </a:cxn>
                  <a:cxn ang="0">
                    <a:pos x="89" y="180"/>
                  </a:cxn>
                  <a:cxn ang="0">
                    <a:pos x="52" y="227"/>
                  </a:cxn>
                  <a:cxn ang="0">
                    <a:pos x="22" y="264"/>
                  </a:cxn>
                  <a:cxn ang="0">
                    <a:pos x="10" y="285"/>
                  </a:cxn>
                  <a:cxn ang="0">
                    <a:pos x="1" y="307"/>
                  </a:cxn>
                  <a:cxn ang="0">
                    <a:pos x="0" y="309"/>
                  </a:cxn>
                  <a:cxn ang="0">
                    <a:pos x="2" y="312"/>
                  </a:cxn>
                  <a:cxn ang="0">
                    <a:pos x="6" y="313"/>
                  </a:cxn>
                  <a:cxn ang="0">
                    <a:pos x="10" y="311"/>
                  </a:cxn>
                  <a:cxn ang="0">
                    <a:pos x="10" y="310"/>
                  </a:cxn>
                  <a:cxn ang="0">
                    <a:pos x="19" y="287"/>
                  </a:cxn>
                  <a:cxn ang="0">
                    <a:pos x="32" y="265"/>
                  </a:cxn>
                  <a:cxn ang="0">
                    <a:pos x="64" y="227"/>
                  </a:cxn>
                  <a:cxn ang="0">
                    <a:pos x="91" y="193"/>
                  </a:cxn>
                  <a:cxn ang="0">
                    <a:pos x="118" y="158"/>
                  </a:cxn>
                  <a:cxn ang="0">
                    <a:pos x="173" y="83"/>
                  </a:cxn>
                  <a:cxn ang="0">
                    <a:pos x="180" y="72"/>
                  </a:cxn>
                  <a:cxn ang="0">
                    <a:pos x="193" y="48"/>
                  </a:cxn>
                  <a:cxn ang="0">
                    <a:pos x="202" y="37"/>
                  </a:cxn>
                  <a:cxn ang="0">
                    <a:pos x="213" y="20"/>
                  </a:cxn>
                  <a:cxn ang="0">
                    <a:pos x="220" y="13"/>
                  </a:cxn>
                  <a:cxn ang="0">
                    <a:pos x="230" y="9"/>
                  </a:cxn>
                  <a:cxn ang="0">
                    <a:pos x="232" y="8"/>
                  </a:cxn>
                  <a:cxn ang="0">
                    <a:pos x="233" y="6"/>
                  </a:cxn>
                  <a:cxn ang="0">
                    <a:pos x="231" y="1"/>
                  </a:cxn>
                  <a:cxn ang="0">
                    <a:pos x="227" y="0"/>
                  </a:cxn>
                </a:cxnLst>
                <a:rect l="0" t="0" r="r" b="b"/>
                <a:pathLst>
                  <a:path w="233" h="313">
                    <a:moveTo>
                      <a:pt x="227" y="0"/>
                    </a:moveTo>
                    <a:lnTo>
                      <a:pt x="227" y="0"/>
                    </a:lnTo>
                    <a:lnTo>
                      <a:pt x="220" y="2"/>
                    </a:lnTo>
                    <a:lnTo>
                      <a:pt x="214" y="6"/>
                    </a:lnTo>
                    <a:lnTo>
                      <a:pt x="208" y="11"/>
                    </a:lnTo>
                    <a:lnTo>
                      <a:pt x="203" y="17"/>
                    </a:lnTo>
                    <a:lnTo>
                      <a:pt x="194" y="31"/>
                    </a:lnTo>
                    <a:lnTo>
                      <a:pt x="186" y="43"/>
                    </a:lnTo>
                    <a:lnTo>
                      <a:pt x="186" y="43"/>
                    </a:lnTo>
                    <a:lnTo>
                      <a:pt x="172" y="66"/>
                    </a:lnTo>
                    <a:lnTo>
                      <a:pt x="156" y="89"/>
                    </a:lnTo>
                    <a:lnTo>
                      <a:pt x="141" y="110"/>
                    </a:lnTo>
                    <a:lnTo>
                      <a:pt x="124" y="133"/>
                    </a:lnTo>
                    <a:lnTo>
                      <a:pt x="124" y="133"/>
                    </a:lnTo>
                    <a:lnTo>
                      <a:pt x="108" y="157"/>
                    </a:lnTo>
                    <a:lnTo>
                      <a:pt x="89" y="180"/>
                    </a:lnTo>
                    <a:lnTo>
                      <a:pt x="52" y="227"/>
                    </a:lnTo>
                    <a:lnTo>
                      <a:pt x="52" y="227"/>
                    </a:lnTo>
                    <a:lnTo>
                      <a:pt x="36" y="246"/>
                    </a:lnTo>
                    <a:lnTo>
                      <a:pt x="22" y="264"/>
                    </a:lnTo>
                    <a:lnTo>
                      <a:pt x="16" y="274"/>
                    </a:lnTo>
                    <a:lnTo>
                      <a:pt x="10" y="285"/>
                    </a:lnTo>
                    <a:lnTo>
                      <a:pt x="4" y="295"/>
                    </a:lnTo>
                    <a:lnTo>
                      <a:pt x="1" y="307"/>
                    </a:lnTo>
                    <a:lnTo>
                      <a:pt x="1" y="307"/>
                    </a:lnTo>
                    <a:lnTo>
                      <a:pt x="0" y="309"/>
                    </a:lnTo>
                    <a:lnTo>
                      <a:pt x="1" y="311"/>
                    </a:lnTo>
                    <a:lnTo>
                      <a:pt x="2" y="312"/>
                    </a:lnTo>
                    <a:lnTo>
                      <a:pt x="4" y="313"/>
                    </a:lnTo>
                    <a:lnTo>
                      <a:pt x="6" y="313"/>
                    </a:lnTo>
                    <a:lnTo>
                      <a:pt x="7" y="312"/>
                    </a:lnTo>
                    <a:lnTo>
                      <a:pt x="10" y="311"/>
                    </a:lnTo>
                    <a:lnTo>
                      <a:pt x="10" y="310"/>
                    </a:lnTo>
                    <a:lnTo>
                      <a:pt x="10" y="310"/>
                    </a:lnTo>
                    <a:lnTo>
                      <a:pt x="14" y="297"/>
                    </a:lnTo>
                    <a:lnTo>
                      <a:pt x="19" y="287"/>
                    </a:lnTo>
                    <a:lnTo>
                      <a:pt x="25" y="276"/>
                    </a:lnTo>
                    <a:lnTo>
                      <a:pt x="32" y="265"/>
                    </a:lnTo>
                    <a:lnTo>
                      <a:pt x="48" y="246"/>
                    </a:lnTo>
                    <a:lnTo>
                      <a:pt x="64" y="227"/>
                    </a:lnTo>
                    <a:lnTo>
                      <a:pt x="64" y="227"/>
                    </a:lnTo>
                    <a:lnTo>
                      <a:pt x="91" y="193"/>
                    </a:lnTo>
                    <a:lnTo>
                      <a:pt x="118" y="158"/>
                    </a:lnTo>
                    <a:lnTo>
                      <a:pt x="118" y="158"/>
                    </a:lnTo>
                    <a:lnTo>
                      <a:pt x="146" y="121"/>
                    </a:lnTo>
                    <a:lnTo>
                      <a:pt x="173" y="83"/>
                    </a:lnTo>
                    <a:lnTo>
                      <a:pt x="173" y="83"/>
                    </a:lnTo>
                    <a:lnTo>
                      <a:pt x="180" y="72"/>
                    </a:lnTo>
                    <a:lnTo>
                      <a:pt x="186" y="60"/>
                    </a:lnTo>
                    <a:lnTo>
                      <a:pt x="193" y="48"/>
                    </a:lnTo>
                    <a:lnTo>
                      <a:pt x="202" y="37"/>
                    </a:lnTo>
                    <a:lnTo>
                      <a:pt x="202" y="37"/>
                    </a:lnTo>
                    <a:lnTo>
                      <a:pt x="208" y="30"/>
                    </a:lnTo>
                    <a:lnTo>
                      <a:pt x="213" y="20"/>
                    </a:lnTo>
                    <a:lnTo>
                      <a:pt x="216" y="16"/>
                    </a:lnTo>
                    <a:lnTo>
                      <a:pt x="220" y="13"/>
                    </a:lnTo>
                    <a:lnTo>
                      <a:pt x="224" y="11"/>
                    </a:lnTo>
                    <a:lnTo>
                      <a:pt x="230" y="9"/>
                    </a:lnTo>
                    <a:lnTo>
                      <a:pt x="230" y="9"/>
                    </a:lnTo>
                    <a:lnTo>
                      <a:pt x="232" y="8"/>
                    </a:lnTo>
                    <a:lnTo>
                      <a:pt x="233" y="7"/>
                    </a:lnTo>
                    <a:lnTo>
                      <a:pt x="233" y="6"/>
                    </a:lnTo>
                    <a:lnTo>
                      <a:pt x="233" y="4"/>
                    </a:lnTo>
                    <a:lnTo>
                      <a:pt x="231" y="1"/>
                    </a:lnTo>
                    <a:lnTo>
                      <a:pt x="230" y="0"/>
                    </a:lnTo>
                    <a:lnTo>
                      <a:pt x="227" y="0"/>
                    </a:lnTo>
                    <a:lnTo>
                      <a:pt x="227"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6" name="Freeform 439"/>
              <p:cNvSpPr/>
              <p:nvPr/>
            </p:nvSpPr>
            <p:spPr bwMode="auto">
              <a:xfrm>
                <a:off x="13439" y="5113"/>
                <a:ext cx="313" cy="441"/>
              </a:xfrm>
              <a:custGeom>
                <a:avLst/>
                <a:gdLst/>
                <a:ahLst/>
                <a:cxnLst>
                  <a:cxn ang="0">
                    <a:pos x="419" y="1"/>
                  </a:cxn>
                  <a:cxn ang="0">
                    <a:pos x="395" y="32"/>
                  </a:cxn>
                  <a:cxn ang="0">
                    <a:pos x="374" y="64"/>
                  </a:cxn>
                  <a:cxn ang="0">
                    <a:pos x="344" y="108"/>
                  </a:cxn>
                  <a:cxn ang="0">
                    <a:pos x="313" y="150"/>
                  </a:cxn>
                  <a:cxn ang="0">
                    <a:pos x="285" y="189"/>
                  </a:cxn>
                  <a:cxn ang="0">
                    <a:pos x="232" y="269"/>
                  </a:cxn>
                  <a:cxn ang="0">
                    <a:pos x="205" y="308"/>
                  </a:cxn>
                  <a:cxn ang="0">
                    <a:pos x="156" y="375"/>
                  </a:cxn>
                  <a:cxn ang="0">
                    <a:pos x="139" y="396"/>
                  </a:cxn>
                  <a:cxn ang="0">
                    <a:pos x="110" y="432"/>
                  </a:cxn>
                  <a:cxn ang="0">
                    <a:pos x="85" y="471"/>
                  </a:cxn>
                  <a:cxn ang="0">
                    <a:pos x="73" y="492"/>
                  </a:cxn>
                  <a:cxn ang="0">
                    <a:pos x="50" y="534"/>
                  </a:cxn>
                  <a:cxn ang="0">
                    <a:pos x="39" y="556"/>
                  </a:cxn>
                  <a:cxn ang="0">
                    <a:pos x="16" y="589"/>
                  </a:cxn>
                  <a:cxn ang="0">
                    <a:pos x="6" y="605"/>
                  </a:cxn>
                  <a:cxn ang="0">
                    <a:pos x="0" y="624"/>
                  </a:cxn>
                  <a:cxn ang="0">
                    <a:pos x="0" y="626"/>
                  </a:cxn>
                  <a:cxn ang="0">
                    <a:pos x="5" y="630"/>
                  </a:cxn>
                  <a:cxn ang="0">
                    <a:pos x="8" y="630"/>
                  </a:cxn>
                  <a:cxn ang="0">
                    <a:pos x="10" y="627"/>
                  </a:cxn>
                  <a:cxn ang="0">
                    <a:pos x="12" y="617"/>
                  </a:cxn>
                  <a:cxn ang="0">
                    <a:pos x="21" y="598"/>
                  </a:cxn>
                  <a:cxn ang="0">
                    <a:pos x="39" y="570"/>
                  </a:cxn>
                  <a:cxn ang="0">
                    <a:pos x="51" y="554"/>
                  </a:cxn>
                  <a:cxn ang="0">
                    <a:pos x="72" y="515"/>
                  </a:cxn>
                  <a:cxn ang="0">
                    <a:pos x="92" y="475"/>
                  </a:cxn>
                  <a:cxn ang="0">
                    <a:pos x="106" y="455"/>
                  </a:cxn>
                  <a:cxn ang="0">
                    <a:pos x="135" y="415"/>
                  </a:cxn>
                  <a:cxn ang="0">
                    <a:pos x="151" y="396"/>
                  </a:cxn>
                  <a:cxn ang="0">
                    <a:pos x="181" y="359"/>
                  </a:cxn>
                  <a:cxn ang="0">
                    <a:pos x="208" y="319"/>
                  </a:cxn>
                  <a:cxn ang="0">
                    <a:pos x="312" y="167"/>
                  </a:cxn>
                  <a:cxn ang="0">
                    <a:pos x="367" y="91"/>
                  </a:cxn>
                  <a:cxn ang="0">
                    <a:pos x="382" y="70"/>
                  </a:cxn>
                  <a:cxn ang="0">
                    <a:pos x="409" y="27"/>
                  </a:cxn>
                  <a:cxn ang="0">
                    <a:pos x="425" y="8"/>
                  </a:cxn>
                  <a:cxn ang="0">
                    <a:pos x="426" y="6"/>
                  </a:cxn>
                  <a:cxn ang="0">
                    <a:pos x="426" y="2"/>
                  </a:cxn>
                  <a:cxn ang="0">
                    <a:pos x="424" y="0"/>
                  </a:cxn>
                  <a:cxn ang="0">
                    <a:pos x="421" y="0"/>
                  </a:cxn>
                  <a:cxn ang="0">
                    <a:pos x="419" y="1"/>
                  </a:cxn>
                </a:cxnLst>
                <a:rect l="0" t="0" r="r" b="b"/>
                <a:pathLst>
                  <a:path w="427" h="630">
                    <a:moveTo>
                      <a:pt x="419" y="1"/>
                    </a:moveTo>
                    <a:lnTo>
                      <a:pt x="419" y="1"/>
                    </a:lnTo>
                    <a:lnTo>
                      <a:pt x="406" y="17"/>
                    </a:lnTo>
                    <a:lnTo>
                      <a:pt x="395" y="32"/>
                    </a:lnTo>
                    <a:lnTo>
                      <a:pt x="385" y="49"/>
                    </a:lnTo>
                    <a:lnTo>
                      <a:pt x="374" y="64"/>
                    </a:lnTo>
                    <a:lnTo>
                      <a:pt x="374" y="64"/>
                    </a:lnTo>
                    <a:lnTo>
                      <a:pt x="344" y="108"/>
                    </a:lnTo>
                    <a:lnTo>
                      <a:pt x="329" y="129"/>
                    </a:lnTo>
                    <a:lnTo>
                      <a:pt x="313" y="150"/>
                    </a:lnTo>
                    <a:lnTo>
                      <a:pt x="313" y="150"/>
                    </a:lnTo>
                    <a:lnTo>
                      <a:pt x="285" y="189"/>
                    </a:lnTo>
                    <a:lnTo>
                      <a:pt x="259" y="228"/>
                    </a:lnTo>
                    <a:lnTo>
                      <a:pt x="232" y="269"/>
                    </a:lnTo>
                    <a:lnTo>
                      <a:pt x="205" y="308"/>
                    </a:lnTo>
                    <a:lnTo>
                      <a:pt x="205" y="308"/>
                    </a:lnTo>
                    <a:lnTo>
                      <a:pt x="173" y="353"/>
                    </a:lnTo>
                    <a:lnTo>
                      <a:pt x="156" y="375"/>
                    </a:lnTo>
                    <a:lnTo>
                      <a:pt x="139" y="396"/>
                    </a:lnTo>
                    <a:lnTo>
                      <a:pt x="139" y="396"/>
                    </a:lnTo>
                    <a:lnTo>
                      <a:pt x="124" y="414"/>
                    </a:lnTo>
                    <a:lnTo>
                      <a:pt x="110" y="432"/>
                    </a:lnTo>
                    <a:lnTo>
                      <a:pt x="97" y="452"/>
                    </a:lnTo>
                    <a:lnTo>
                      <a:pt x="85" y="471"/>
                    </a:lnTo>
                    <a:lnTo>
                      <a:pt x="85" y="471"/>
                    </a:lnTo>
                    <a:lnTo>
                      <a:pt x="73" y="492"/>
                    </a:lnTo>
                    <a:lnTo>
                      <a:pt x="61" y="514"/>
                    </a:lnTo>
                    <a:lnTo>
                      <a:pt x="50" y="534"/>
                    </a:lnTo>
                    <a:lnTo>
                      <a:pt x="39" y="556"/>
                    </a:lnTo>
                    <a:lnTo>
                      <a:pt x="39" y="556"/>
                    </a:lnTo>
                    <a:lnTo>
                      <a:pt x="27" y="572"/>
                    </a:lnTo>
                    <a:lnTo>
                      <a:pt x="16" y="589"/>
                    </a:lnTo>
                    <a:lnTo>
                      <a:pt x="11" y="597"/>
                    </a:lnTo>
                    <a:lnTo>
                      <a:pt x="6" y="605"/>
                    </a:lnTo>
                    <a:lnTo>
                      <a:pt x="2" y="615"/>
                    </a:lnTo>
                    <a:lnTo>
                      <a:pt x="0" y="624"/>
                    </a:lnTo>
                    <a:lnTo>
                      <a:pt x="0" y="624"/>
                    </a:lnTo>
                    <a:lnTo>
                      <a:pt x="0" y="626"/>
                    </a:lnTo>
                    <a:lnTo>
                      <a:pt x="1" y="628"/>
                    </a:lnTo>
                    <a:lnTo>
                      <a:pt x="5" y="630"/>
                    </a:lnTo>
                    <a:lnTo>
                      <a:pt x="6" y="630"/>
                    </a:lnTo>
                    <a:lnTo>
                      <a:pt x="8" y="630"/>
                    </a:lnTo>
                    <a:lnTo>
                      <a:pt x="9" y="629"/>
                    </a:lnTo>
                    <a:lnTo>
                      <a:pt x="10" y="627"/>
                    </a:lnTo>
                    <a:lnTo>
                      <a:pt x="10" y="627"/>
                    </a:lnTo>
                    <a:lnTo>
                      <a:pt x="12" y="617"/>
                    </a:lnTo>
                    <a:lnTo>
                      <a:pt x="16" y="608"/>
                    </a:lnTo>
                    <a:lnTo>
                      <a:pt x="21" y="598"/>
                    </a:lnTo>
                    <a:lnTo>
                      <a:pt x="26" y="589"/>
                    </a:lnTo>
                    <a:lnTo>
                      <a:pt x="39" y="570"/>
                    </a:lnTo>
                    <a:lnTo>
                      <a:pt x="51" y="554"/>
                    </a:lnTo>
                    <a:lnTo>
                      <a:pt x="51" y="554"/>
                    </a:lnTo>
                    <a:lnTo>
                      <a:pt x="61" y="534"/>
                    </a:lnTo>
                    <a:lnTo>
                      <a:pt x="72" y="515"/>
                    </a:lnTo>
                    <a:lnTo>
                      <a:pt x="82" y="495"/>
                    </a:lnTo>
                    <a:lnTo>
                      <a:pt x="92" y="475"/>
                    </a:lnTo>
                    <a:lnTo>
                      <a:pt x="92" y="475"/>
                    </a:lnTo>
                    <a:lnTo>
                      <a:pt x="106" y="455"/>
                    </a:lnTo>
                    <a:lnTo>
                      <a:pt x="120" y="434"/>
                    </a:lnTo>
                    <a:lnTo>
                      <a:pt x="135" y="415"/>
                    </a:lnTo>
                    <a:lnTo>
                      <a:pt x="151" y="396"/>
                    </a:lnTo>
                    <a:lnTo>
                      <a:pt x="151" y="396"/>
                    </a:lnTo>
                    <a:lnTo>
                      <a:pt x="167" y="378"/>
                    </a:lnTo>
                    <a:lnTo>
                      <a:pt x="181" y="359"/>
                    </a:lnTo>
                    <a:lnTo>
                      <a:pt x="208" y="319"/>
                    </a:lnTo>
                    <a:lnTo>
                      <a:pt x="208" y="319"/>
                    </a:lnTo>
                    <a:lnTo>
                      <a:pt x="312" y="167"/>
                    </a:lnTo>
                    <a:lnTo>
                      <a:pt x="312" y="167"/>
                    </a:lnTo>
                    <a:lnTo>
                      <a:pt x="340" y="129"/>
                    </a:lnTo>
                    <a:lnTo>
                      <a:pt x="367" y="91"/>
                    </a:lnTo>
                    <a:lnTo>
                      <a:pt x="367" y="91"/>
                    </a:lnTo>
                    <a:lnTo>
                      <a:pt x="382" y="70"/>
                    </a:lnTo>
                    <a:lnTo>
                      <a:pt x="395" y="49"/>
                    </a:lnTo>
                    <a:lnTo>
                      <a:pt x="409" y="27"/>
                    </a:lnTo>
                    <a:lnTo>
                      <a:pt x="418" y="18"/>
                    </a:lnTo>
                    <a:lnTo>
                      <a:pt x="425" y="8"/>
                    </a:lnTo>
                    <a:lnTo>
                      <a:pt x="425" y="8"/>
                    </a:lnTo>
                    <a:lnTo>
                      <a:pt x="426" y="6"/>
                    </a:lnTo>
                    <a:lnTo>
                      <a:pt x="427" y="4"/>
                    </a:lnTo>
                    <a:lnTo>
                      <a:pt x="426" y="2"/>
                    </a:lnTo>
                    <a:lnTo>
                      <a:pt x="425" y="1"/>
                    </a:lnTo>
                    <a:lnTo>
                      <a:pt x="424" y="0"/>
                    </a:lnTo>
                    <a:lnTo>
                      <a:pt x="422" y="0"/>
                    </a:lnTo>
                    <a:lnTo>
                      <a:pt x="421" y="0"/>
                    </a:lnTo>
                    <a:lnTo>
                      <a:pt x="419" y="1"/>
                    </a:lnTo>
                    <a:lnTo>
                      <a:pt x="419"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7" name="Freeform 440"/>
              <p:cNvSpPr/>
              <p:nvPr/>
            </p:nvSpPr>
            <p:spPr bwMode="auto">
              <a:xfrm>
                <a:off x="13487" y="5155"/>
                <a:ext cx="286" cy="369"/>
              </a:xfrm>
              <a:custGeom>
                <a:avLst/>
                <a:gdLst/>
                <a:ahLst/>
                <a:cxnLst>
                  <a:cxn ang="0">
                    <a:pos x="381" y="2"/>
                  </a:cxn>
                  <a:cxn ang="0">
                    <a:pos x="329" y="67"/>
                  </a:cxn>
                  <a:cxn ang="0">
                    <a:pos x="230" y="203"/>
                  </a:cxn>
                  <a:cxn ang="0">
                    <a:pos x="180" y="271"/>
                  </a:cxn>
                  <a:cxn ang="0">
                    <a:pos x="128" y="340"/>
                  </a:cxn>
                  <a:cxn ang="0">
                    <a:pos x="75" y="409"/>
                  </a:cxn>
                  <a:cxn ang="0">
                    <a:pos x="50" y="445"/>
                  </a:cxn>
                  <a:cxn ang="0">
                    <a:pos x="39" y="459"/>
                  </a:cxn>
                  <a:cxn ang="0">
                    <a:pos x="29" y="473"/>
                  </a:cxn>
                  <a:cxn ang="0">
                    <a:pos x="26" y="479"/>
                  </a:cxn>
                  <a:cxn ang="0">
                    <a:pos x="15" y="497"/>
                  </a:cxn>
                  <a:cxn ang="0">
                    <a:pos x="4" y="514"/>
                  </a:cxn>
                  <a:cxn ang="0">
                    <a:pos x="0" y="521"/>
                  </a:cxn>
                  <a:cxn ang="0">
                    <a:pos x="0" y="525"/>
                  </a:cxn>
                  <a:cxn ang="0">
                    <a:pos x="4" y="527"/>
                  </a:cxn>
                  <a:cxn ang="0">
                    <a:pos x="7" y="526"/>
                  </a:cxn>
                  <a:cxn ang="0">
                    <a:pos x="10" y="524"/>
                  </a:cxn>
                  <a:cxn ang="0">
                    <a:pos x="12" y="519"/>
                  </a:cxn>
                  <a:cxn ang="0">
                    <a:pos x="22" y="503"/>
                  </a:cxn>
                  <a:cxn ang="0">
                    <a:pos x="35" y="485"/>
                  </a:cxn>
                  <a:cxn ang="0">
                    <a:pos x="40" y="475"/>
                  </a:cxn>
                  <a:cxn ang="0">
                    <a:pos x="57" y="448"/>
                  </a:cxn>
                  <a:cxn ang="0">
                    <a:pos x="83" y="414"/>
                  </a:cxn>
                  <a:cxn ang="0">
                    <a:pos x="133" y="348"/>
                  </a:cxn>
                  <a:cxn ang="0">
                    <a:pos x="183" y="282"/>
                  </a:cxn>
                  <a:cxn ang="0">
                    <a:pos x="285" y="145"/>
                  </a:cxn>
                  <a:cxn ang="0">
                    <a:pos x="361" y="41"/>
                  </a:cxn>
                  <a:cxn ang="0">
                    <a:pos x="388" y="8"/>
                  </a:cxn>
                  <a:cxn ang="0">
                    <a:pos x="389" y="5"/>
                  </a:cxn>
                  <a:cxn ang="0">
                    <a:pos x="386" y="1"/>
                  </a:cxn>
                  <a:cxn ang="0">
                    <a:pos x="383" y="1"/>
                  </a:cxn>
                  <a:cxn ang="0">
                    <a:pos x="381" y="2"/>
                  </a:cxn>
                </a:cxnLst>
                <a:rect l="0" t="0" r="r" b="b"/>
                <a:pathLst>
                  <a:path w="389" h="527">
                    <a:moveTo>
                      <a:pt x="381" y="2"/>
                    </a:moveTo>
                    <a:lnTo>
                      <a:pt x="381" y="2"/>
                    </a:lnTo>
                    <a:lnTo>
                      <a:pt x="355" y="34"/>
                    </a:lnTo>
                    <a:lnTo>
                      <a:pt x="329" y="67"/>
                    </a:lnTo>
                    <a:lnTo>
                      <a:pt x="279" y="135"/>
                    </a:lnTo>
                    <a:lnTo>
                      <a:pt x="230" y="203"/>
                    </a:lnTo>
                    <a:lnTo>
                      <a:pt x="180" y="271"/>
                    </a:lnTo>
                    <a:lnTo>
                      <a:pt x="180" y="271"/>
                    </a:lnTo>
                    <a:lnTo>
                      <a:pt x="153" y="305"/>
                    </a:lnTo>
                    <a:lnTo>
                      <a:pt x="128" y="340"/>
                    </a:lnTo>
                    <a:lnTo>
                      <a:pt x="101" y="374"/>
                    </a:lnTo>
                    <a:lnTo>
                      <a:pt x="75" y="409"/>
                    </a:lnTo>
                    <a:lnTo>
                      <a:pt x="75" y="409"/>
                    </a:lnTo>
                    <a:lnTo>
                      <a:pt x="50" y="445"/>
                    </a:lnTo>
                    <a:lnTo>
                      <a:pt x="50" y="445"/>
                    </a:lnTo>
                    <a:lnTo>
                      <a:pt x="39" y="459"/>
                    </a:lnTo>
                    <a:lnTo>
                      <a:pt x="33" y="466"/>
                    </a:lnTo>
                    <a:lnTo>
                      <a:pt x="29" y="473"/>
                    </a:lnTo>
                    <a:lnTo>
                      <a:pt x="29" y="473"/>
                    </a:lnTo>
                    <a:lnTo>
                      <a:pt x="26" y="479"/>
                    </a:lnTo>
                    <a:lnTo>
                      <a:pt x="22" y="486"/>
                    </a:lnTo>
                    <a:lnTo>
                      <a:pt x="15" y="497"/>
                    </a:lnTo>
                    <a:lnTo>
                      <a:pt x="7" y="508"/>
                    </a:lnTo>
                    <a:lnTo>
                      <a:pt x="4" y="514"/>
                    </a:lnTo>
                    <a:lnTo>
                      <a:pt x="0" y="521"/>
                    </a:lnTo>
                    <a:lnTo>
                      <a:pt x="0" y="521"/>
                    </a:lnTo>
                    <a:lnTo>
                      <a:pt x="0" y="523"/>
                    </a:lnTo>
                    <a:lnTo>
                      <a:pt x="0" y="525"/>
                    </a:lnTo>
                    <a:lnTo>
                      <a:pt x="3" y="526"/>
                    </a:lnTo>
                    <a:lnTo>
                      <a:pt x="4" y="527"/>
                    </a:lnTo>
                    <a:lnTo>
                      <a:pt x="6" y="527"/>
                    </a:lnTo>
                    <a:lnTo>
                      <a:pt x="7" y="526"/>
                    </a:lnTo>
                    <a:lnTo>
                      <a:pt x="9" y="525"/>
                    </a:lnTo>
                    <a:lnTo>
                      <a:pt x="10" y="524"/>
                    </a:lnTo>
                    <a:lnTo>
                      <a:pt x="10" y="524"/>
                    </a:lnTo>
                    <a:lnTo>
                      <a:pt x="12" y="519"/>
                    </a:lnTo>
                    <a:lnTo>
                      <a:pt x="15" y="513"/>
                    </a:lnTo>
                    <a:lnTo>
                      <a:pt x="22" y="503"/>
                    </a:lnTo>
                    <a:lnTo>
                      <a:pt x="29" y="494"/>
                    </a:lnTo>
                    <a:lnTo>
                      <a:pt x="35" y="485"/>
                    </a:lnTo>
                    <a:lnTo>
                      <a:pt x="35" y="485"/>
                    </a:lnTo>
                    <a:lnTo>
                      <a:pt x="40" y="475"/>
                    </a:lnTo>
                    <a:lnTo>
                      <a:pt x="45" y="466"/>
                    </a:lnTo>
                    <a:lnTo>
                      <a:pt x="57" y="448"/>
                    </a:lnTo>
                    <a:lnTo>
                      <a:pt x="83" y="414"/>
                    </a:lnTo>
                    <a:lnTo>
                      <a:pt x="83" y="414"/>
                    </a:lnTo>
                    <a:lnTo>
                      <a:pt x="107" y="380"/>
                    </a:lnTo>
                    <a:lnTo>
                      <a:pt x="133" y="348"/>
                    </a:lnTo>
                    <a:lnTo>
                      <a:pt x="183" y="282"/>
                    </a:lnTo>
                    <a:lnTo>
                      <a:pt x="183" y="282"/>
                    </a:lnTo>
                    <a:lnTo>
                      <a:pt x="234" y="214"/>
                    </a:lnTo>
                    <a:lnTo>
                      <a:pt x="285" y="145"/>
                    </a:lnTo>
                    <a:lnTo>
                      <a:pt x="335" y="75"/>
                    </a:lnTo>
                    <a:lnTo>
                      <a:pt x="361" y="41"/>
                    </a:lnTo>
                    <a:lnTo>
                      <a:pt x="388" y="8"/>
                    </a:lnTo>
                    <a:lnTo>
                      <a:pt x="388" y="8"/>
                    </a:lnTo>
                    <a:lnTo>
                      <a:pt x="389" y="6"/>
                    </a:lnTo>
                    <a:lnTo>
                      <a:pt x="389" y="5"/>
                    </a:lnTo>
                    <a:lnTo>
                      <a:pt x="388" y="2"/>
                    </a:lnTo>
                    <a:lnTo>
                      <a:pt x="386" y="1"/>
                    </a:lnTo>
                    <a:lnTo>
                      <a:pt x="385" y="0"/>
                    </a:lnTo>
                    <a:lnTo>
                      <a:pt x="383" y="1"/>
                    </a:lnTo>
                    <a:lnTo>
                      <a:pt x="381" y="2"/>
                    </a:lnTo>
                    <a:lnTo>
                      <a:pt x="381"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8" name="Freeform 441"/>
              <p:cNvSpPr/>
              <p:nvPr/>
            </p:nvSpPr>
            <p:spPr bwMode="auto">
              <a:xfrm>
                <a:off x="13540" y="5228"/>
                <a:ext cx="227" cy="281"/>
              </a:xfrm>
              <a:custGeom>
                <a:avLst/>
                <a:gdLst/>
                <a:ahLst/>
                <a:cxnLst>
                  <a:cxn ang="0">
                    <a:pos x="299" y="2"/>
                  </a:cxn>
                  <a:cxn ang="0">
                    <a:pos x="263" y="45"/>
                  </a:cxn>
                  <a:cxn ang="0">
                    <a:pos x="232" y="91"/>
                  </a:cxn>
                  <a:cxn ang="0">
                    <a:pos x="214" y="118"/>
                  </a:cxn>
                  <a:cxn ang="0">
                    <a:pos x="157" y="196"/>
                  </a:cxn>
                  <a:cxn ang="0">
                    <a:pos x="135" y="223"/>
                  </a:cxn>
                  <a:cxn ang="0">
                    <a:pos x="70" y="302"/>
                  </a:cxn>
                  <a:cxn ang="0">
                    <a:pos x="53" y="323"/>
                  </a:cxn>
                  <a:cxn ang="0">
                    <a:pos x="38" y="343"/>
                  </a:cxn>
                  <a:cxn ang="0">
                    <a:pos x="19" y="373"/>
                  </a:cxn>
                  <a:cxn ang="0">
                    <a:pos x="13" y="386"/>
                  </a:cxn>
                  <a:cxn ang="0">
                    <a:pos x="6" y="393"/>
                  </a:cxn>
                  <a:cxn ang="0">
                    <a:pos x="3" y="395"/>
                  </a:cxn>
                  <a:cxn ang="0">
                    <a:pos x="0" y="397"/>
                  </a:cxn>
                  <a:cxn ang="0">
                    <a:pos x="0" y="400"/>
                  </a:cxn>
                  <a:cxn ang="0">
                    <a:pos x="2" y="403"/>
                  </a:cxn>
                  <a:cxn ang="0">
                    <a:pos x="6" y="403"/>
                  </a:cxn>
                  <a:cxn ang="0">
                    <a:pos x="11" y="401"/>
                  </a:cxn>
                  <a:cxn ang="0">
                    <a:pos x="19" y="394"/>
                  </a:cxn>
                  <a:cxn ang="0">
                    <a:pos x="22" y="388"/>
                  </a:cxn>
                  <a:cxn ang="0">
                    <a:pos x="47" y="347"/>
                  </a:cxn>
                  <a:cxn ang="0">
                    <a:pos x="57" y="334"/>
                  </a:cxn>
                  <a:cxn ang="0">
                    <a:pos x="102" y="278"/>
                  </a:cxn>
                  <a:cxn ang="0">
                    <a:pos x="147" y="223"/>
                  </a:cxn>
                  <a:cxn ang="0">
                    <a:pos x="185" y="173"/>
                  </a:cxn>
                  <a:cxn ang="0">
                    <a:pos x="222" y="124"/>
                  </a:cxn>
                  <a:cxn ang="0">
                    <a:pos x="262" y="65"/>
                  </a:cxn>
                  <a:cxn ang="0">
                    <a:pos x="294" y="22"/>
                  </a:cxn>
                  <a:cxn ang="0">
                    <a:pos x="307" y="9"/>
                  </a:cxn>
                  <a:cxn ang="0">
                    <a:pos x="308" y="6"/>
                  </a:cxn>
                  <a:cxn ang="0">
                    <a:pos x="307" y="2"/>
                  </a:cxn>
                  <a:cxn ang="0">
                    <a:pos x="303" y="0"/>
                  </a:cxn>
                  <a:cxn ang="0">
                    <a:pos x="299" y="2"/>
                  </a:cxn>
                </a:cxnLst>
                <a:rect l="0" t="0" r="r" b="b"/>
                <a:pathLst>
                  <a:path w="308" h="403">
                    <a:moveTo>
                      <a:pt x="299" y="2"/>
                    </a:moveTo>
                    <a:lnTo>
                      <a:pt x="299" y="2"/>
                    </a:lnTo>
                    <a:lnTo>
                      <a:pt x="281" y="23"/>
                    </a:lnTo>
                    <a:lnTo>
                      <a:pt x="263" y="45"/>
                    </a:lnTo>
                    <a:lnTo>
                      <a:pt x="248" y="68"/>
                    </a:lnTo>
                    <a:lnTo>
                      <a:pt x="232" y="91"/>
                    </a:lnTo>
                    <a:lnTo>
                      <a:pt x="232" y="91"/>
                    </a:lnTo>
                    <a:lnTo>
                      <a:pt x="214" y="118"/>
                    </a:lnTo>
                    <a:lnTo>
                      <a:pt x="195" y="144"/>
                    </a:lnTo>
                    <a:lnTo>
                      <a:pt x="157" y="196"/>
                    </a:lnTo>
                    <a:lnTo>
                      <a:pt x="157" y="196"/>
                    </a:lnTo>
                    <a:lnTo>
                      <a:pt x="135" y="223"/>
                    </a:lnTo>
                    <a:lnTo>
                      <a:pt x="113" y="249"/>
                    </a:lnTo>
                    <a:lnTo>
                      <a:pt x="70" y="302"/>
                    </a:lnTo>
                    <a:lnTo>
                      <a:pt x="70" y="302"/>
                    </a:lnTo>
                    <a:lnTo>
                      <a:pt x="53" y="323"/>
                    </a:lnTo>
                    <a:lnTo>
                      <a:pt x="38" y="343"/>
                    </a:lnTo>
                    <a:lnTo>
                      <a:pt x="38" y="343"/>
                    </a:lnTo>
                    <a:lnTo>
                      <a:pt x="29" y="358"/>
                    </a:lnTo>
                    <a:lnTo>
                      <a:pt x="19" y="373"/>
                    </a:lnTo>
                    <a:lnTo>
                      <a:pt x="19" y="373"/>
                    </a:lnTo>
                    <a:lnTo>
                      <a:pt x="13" y="386"/>
                    </a:lnTo>
                    <a:lnTo>
                      <a:pt x="9" y="391"/>
                    </a:lnTo>
                    <a:lnTo>
                      <a:pt x="6" y="393"/>
                    </a:lnTo>
                    <a:lnTo>
                      <a:pt x="3" y="395"/>
                    </a:lnTo>
                    <a:lnTo>
                      <a:pt x="3" y="395"/>
                    </a:lnTo>
                    <a:lnTo>
                      <a:pt x="1" y="395"/>
                    </a:lnTo>
                    <a:lnTo>
                      <a:pt x="0" y="397"/>
                    </a:lnTo>
                    <a:lnTo>
                      <a:pt x="0" y="398"/>
                    </a:lnTo>
                    <a:lnTo>
                      <a:pt x="0" y="400"/>
                    </a:lnTo>
                    <a:lnTo>
                      <a:pt x="1" y="402"/>
                    </a:lnTo>
                    <a:lnTo>
                      <a:pt x="2" y="403"/>
                    </a:lnTo>
                    <a:lnTo>
                      <a:pt x="4" y="403"/>
                    </a:lnTo>
                    <a:lnTo>
                      <a:pt x="6" y="403"/>
                    </a:lnTo>
                    <a:lnTo>
                      <a:pt x="6" y="403"/>
                    </a:lnTo>
                    <a:lnTo>
                      <a:pt x="11" y="401"/>
                    </a:lnTo>
                    <a:lnTo>
                      <a:pt x="15" y="398"/>
                    </a:lnTo>
                    <a:lnTo>
                      <a:pt x="19" y="394"/>
                    </a:lnTo>
                    <a:lnTo>
                      <a:pt x="22" y="388"/>
                    </a:lnTo>
                    <a:lnTo>
                      <a:pt x="22" y="388"/>
                    </a:lnTo>
                    <a:lnTo>
                      <a:pt x="38" y="361"/>
                    </a:lnTo>
                    <a:lnTo>
                      <a:pt x="47" y="347"/>
                    </a:lnTo>
                    <a:lnTo>
                      <a:pt x="57" y="334"/>
                    </a:lnTo>
                    <a:lnTo>
                      <a:pt x="57" y="334"/>
                    </a:lnTo>
                    <a:lnTo>
                      <a:pt x="78" y="306"/>
                    </a:lnTo>
                    <a:lnTo>
                      <a:pt x="102" y="278"/>
                    </a:lnTo>
                    <a:lnTo>
                      <a:pt x="125" y="250"/>
                    </a:lnTo>
                    <a:lnTo>
                      <a:pt x="147" y="223"/>
                    </a:lnTo>
                    <a:lnTo>
                      <a:pt x="147" y="223"/>
                    </a:lnTo>
                    <a:lnTo>
                      <a:pt x="185" y="173"/>
                    </a:lnTo>
                    <a:lnTo>
                      <a:pt x="222" y="124"/>
                    </a:lnTo>
                    <a:lnTo>
                      <a:pt x="222" y="124"/>
                    </a:lnTo>
                    <a:lnTo>
                      <a:pt x="241" y="94"/>
                    </a:lnTo>
                    <a:lnTo>
                      <a:pt x="262" y="65"/>
                    </a:lnTo>
                    <a:lnTo>
                      <a:pt x="283" y="37"/>
                    </a:lnTo>
                    <a:lnTo>
                      <a:pt x="294" y="22"/>
                    </a:lnTo>
                    <a:lnTo>
                      <a:pt x="307" y="9"/>
                    </a:lnTo>
                    <a:lnTo>
                      <a:pt x="307" y="9"/>
                    </a:lnTo>
                    <a:lnTo>
                      <a:pt x="308" y="8"/>
                    </a:lnTo>
                    <a:lnTo>
                      <a:pt x="308" y="6"/>
                    </a:lnTo>
                    <a:lnTo>
                      <a:pt x="308" y="4"/>
                    </a:lnTo>
                    <a:lnTo>
                      <a:pt x="307" y="2"/>
                    </a:lnTo>
                    <a:lnTo>
                      <a:pt x="304" y="1"/>
                    </a:lnTo>
                    <a:lnTo>
                      <a:pt x="303" y="0"/>
                    </a:lnTo>
                    <a:lnTo>
                      <a:pt x="301" y="1"/>
                    </a:lnTo>
                    <a:lnTo>
                      <a:pt x="299" y="2"/>
                    </a:lnTo>
                    <a:lnTo>
                      <a:pt x="299"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19" name="Freeform 442"/>
              <p:cNvSpPr/>
              <p:nvPr/>
            </p:nvSpPr>
            <p:spPr bwMode="auto">
              <a:xfrm>
                <a:off x="13602" y="5323"/>
                <a:ext cx="123" cy="147"/>
              </a:xfrm>
              <a:custGeom>
                <a:avLst/>
                <a:gdLst/>
                <a:ahLst/>
                <a:cxnLst>
                  <a:cxn ang="0">
                    <a:pos x="158" y="1"/>
                  </a:cxn>
                  <a:cxn ang="0">
                    <a:pos x="158" y="1"/>
                  </a:cxn>
                  <a:cxn ang="0">
                    <a:pos x="138" y="25"/>
                  </a:cxn>
                  <a:cxn ang="0">
                    <a:pos x="117" y="50"/>
                  </a:cxn>
                  <a:cxn ang="0">
                    <a:pos x="79" y="102"/>
                  </a:cxn>
                  <a:cxn ang="0">
                    <a:pos x="79" y="102"/>
                  </a:cxn>
                  <a:cxn ang="0">
                    <a:pos x="40" y="155"/>
                  </a:cxn>
                  <a:cxn ang="0">
                    <a:pos x="40" y="155"/>
                  </a:cxn>
                  <a:cxn ang="0">
                    <a:pos x="20" y="180"/>
                  </a:cxn>
                  <a:cxn ang="0">
                    <a:pos x="10" y="193"/>
                  </a:cxn>
                  <a:cxn ang="0">
                    <a:pos x="1" y="206"/>
                  </a:cxn>
                  <a:cxn ang="0">
                    <a:pos x="1" y="206"/>
                  </a:cxn>
                  <a:cxn ang="0">
                    <a:pos x="0" y="207"/>
                  </a:cxn>
                  <a:cxn ang="0">
                    <a:pos x="1" y="209"/>
                  </a:cxn>
                  <a:cxn ang="0">
                    <a:pos x="1" y="211"/>
                  </a:cxn>
                  <a:cxn ang="0">
                    <a:pos x="4" y="212"/>
                  </a:cxn>
                  <a:cxn ang="0">
                    <a:pos x="5" y="212"/>
                  </a:cxn>
                  <a:cxn ang="0">
                    <a:pos x="7" y="212"/>
                  </a:cxn>
                  <a:cxn ang="0">
                    <a:pos x="9" y="212"/>
                  </a:cxn>
                  <a:cxn ang="0">
                    <a:pos x="10" y="210"/>
                  </a:cxn>
                  <a:cxn ang="0">
                    <a:pos x="10" y="210"/>
                  </a:cxn>
                  <a:cxn ang="0">
                    <a:pos x="17" y="199"/>
                  </a:cxn>
                  <a:cxn ang="0">
                    <a:pos x="26" y="188"/>
                  </a:cxn>
                  <a:cxn ang="0">
                    <a:pos x="43" y="166"/>
                  </a:cxn>
                  <a:cxn ang="0">
                    <a:pos x="43" y="166"/>
                  </a:cxn>
                  <a:cxn ang="0">
                    <a:pos x="81" y="113"/>
                  </a:cxn>
                  <a:cxn ang="0">
                    <a:pos x="81" y="113"/>
                  </a:cxn>
                  <a:cxn ang="0">
                    <a:pos x="122" y="60"/>
                  </a:cxn>
                  <a:cxn ang="0">
                    <a:pos x="143" y="33"/>
                  </a:cxn>
                  <a:cxn ang="0">
                    <a:pos x="166" y="8"/>
                  </a:cxn>
                  <a:cxn ang="0">
                    <a:pos x="166" y="8"/>
                  </a:cxn>
                  <a:cxn ang="0">
                    <a:pos x="167" y="6"/>
                  </a:cxn>
                  <a:cxn ang="0">
                    <a:pos x="167" y="4"/>
                  </a:cxn>
                  <a:cxn ang="0">
                    <a:pos x="166" y="3"/>
                  </a:cxn>
                  <a:cxn ang="0">
                    <a:pos x="165" y="1"/>
                  </a:cxn>
                  <a:cxn ang="0">
                    <a:pos x="164" y="0"/>
                  </a:cxn>
                  <a:cxn ang="0">
                    <a:pos x="162" y="0"/>
                  </a:cxn>
                  <a:cxn ang="0">
                    <a:pos x="161" y="0"/>
                  </a:cxn>
                  <a:cxn ang="0">
                    <a:pos x="158" y="1"/>
                  </a:cxn>
                  <a:cxn ang="0">
                    <a:pos x="158" y="1"/>
                  </a:cxn>
                </a:cxnLst>
                <a:rect l="0" t="0" r="r" b="b"/>
                <a:pathLst>
                  <a:path w="167" h="212">
                    <a:moveTo>
                      <a:pt x="158" y="1"/>
                    </a:moveTo>
                    <a:lnTo>
                      <a:pt x="158" y="1"/>
                    </a:lnTo>
                    <a:lnTo>
                      <a:pt x="138" y="25"/>
                    </a:lnTo>
                    <a:lnTo>
                      <a:pt x="117" y="50"/>
                    </a:lnTo>
                    <a:lnTo>
                      <a:pt x="79" y="102"/>
                    </a:lnTo>
                    <a:lnTo>
                      <a:pt x="79" y="102"/>
                    </a:lnTo>
                    <a:lnTo>
                      <a:pt x="40" y="155"/>
                    </a:lnTo>
                    <a:lnTo>
                      <a:pt x="40" y="155"/>
                    </a:lnTo>
                    <a:lnTo>
                      <a:pt x="20" y="180"/>
                    </a:lnTo>
                    <a:lnTo>
                      <a:pt x="10" y="193"/>
                    </a:lnTo>
                    <a:lnTo>
                      <a:pt x="1" y="206"/>
                    </a:lnTo>
                    <a:lnTo>
                      <a:pt x="1" y="206"/>
                    </a:lnTo>
                    <a:lnTo>
                      <a:pt x="0" y="207"/>
                    </a:lnTo>
                    <a:lnTo>
                      <a:pt x="1" y="209"/>
                    </a:lnTo>
                    <a:lnTo>
                      <a:pt x="1" y="211"/>
                    </a:lnTo>
                    <a:lnTo>
                      <a:pt x="4" y="212"/>
                    </a:lnTo>
                    <a:lnTo>
                      <a:pt x="5" y="212"/>
                    </a:lnTo>
                    <a:lnTo>
                      <a:pt x="7" y="212"/>
                    </a:lnTo>
                    <a:lnTo>
                      <a:pt x="9" y="212"/>
                    </a:lnTo>
                    <a:lnTo>
                      <a:pt x="10" y="210"/>
                    </a:lnTo>
                    <a:lnTo>
                      <a:pt x="10" y="210"/>
                    </a:lnTo>
                    <a:lnTo>
                      <a:pt x="17" y="199"/>
                    </a:lnTo>
                    <a:lnTo>
                      <a:pt x="26" y="188"/>
                    </a:lnTo>
                    <a:lnTo>
                      <a:pt x="43" y="166"/>
                    </a:lnTo>
                    <a:lnTo>
                      <a:pt x="43" y="166"/>
                    </a:lnTo>
                    <a:lnTo>
                      <a:pt x="81" y="113"/>
                    </a:lnTo>
                    <a:lnTo>
                      <a:pt x="81" y="113"/>
                    </a:lnTo>
                    <a:lnTo>
                      <a:pt x="122" y="60"/>
                    </a:lnTo>
                    <a:lnTo>
                      <a:pt x="143" y="33"/>
                    </a:lnTo>
                    <a:lnTo>
                      <a:pt x="166" y="8"/>
                    </a:lnTo>
                    <a:lnTo>
                      <a:pt x="166" y="8"/>
                    </a:lnTo>
                    <a:lnTo>
                      <a:pt x="167" y="6"/>
                    </a:lnTo>
                    <a:lnTo>
                      <a:pt x="167" y="4"/>
                    </a:lnTo>
                    <a:lnTo>
                      <a:pt x="166" y="3"/>
                    </a:lnTo>
                    <a:lnTo>
                      <a:pt x="165" y="1"/>
                    </a:lnTo>
                    <a:lnTo>
                      <a:pt x="164" y="0"/>
                    </a:lnTo>
                    <a:lnTo>
                      <a:pt x="162" y="0"/>
                    </a:lnTo>
                    <a:lnTo>
                      <a:pt x="161" y="0"/>
                    </a:lnTo>
                    <a:lnTo>
                      <a:pt x="158" y="1"/>
                    </a:lnTo>
                    <a:lnTo>
                      <a:pt x="158"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0" name="Freeform 443"/>
              <p:cNvSpPr/>
              <p:nvPr/>
            </p:nvSpPr>
            <p:spPr bwMode="auto">
              <a:xfrm>
                <a:off x="13077" y="4681"/>
                <a:ext cx="132" cy="159"/>
              </a:xfrm>
              <a:custGeom>
                <a:avLst/>
                <a:gdLst/>
                <a:ahLst/>
                <a:cxnLst>
                  <a:cxn ang="0">
                    <a:pos x="171" y="3"/>
                  </a:cxn>
                  <a:cxn ang="0">
                    <a:pos x="171" y="3"/>
                  </a:cxn>
                  <a:cxn ang="0">
                    <a:pos x="147" y="34"/>
                  </a:cxn>
                  <a:cxn ang="0">
                    <a:pos x="123" y="63"/>
                  </a:cxn>
                  <a:cxn ang="0">
                    <a:pos x="73" y="123"/>
                  </a:cxn>
                  <a:cxn ang="0">
                    <a:pos x="73" y="123"/>
                  </a:cxn>
                  <a:cxn ang="0">
                    <a:pos x="50" y="152"/>
                  </a:cxn>
                  <a:cxn ang="0">
                    <a:pos x="27" y="180"/>
                  </a:cxn>
                  <a:cxn ang="0">
                    <a:pos x="27" y="180"/>
                  </a:cxn>
                  <a:cxn ang="0">
                    <a:pos x="18" y="190"/>
                  </a:cxn>
                  <a:cxn ang="0">
                    <a:pos x="10" y="200"/>
                  </a:cxn>
                  <a:cxn ang="0">
                    <a:pos x="4" y="210"/>
                  </a:cxn>
                  <a:cxn ang="0">
                    <a:pos x="2" y="216"/>
                  </a:cxn>
                  <a:cxn ang="0">
                    <a:pos x="0" y="223"/>
                  </a:cxn>
                  <a:cxn ang="0">
                    <a:pos x="0" y="223"/>
                  </a:cxn>
                  <a:cxn ang="0">
                    <a:pos x="1" y="225"/>
                  </a:cxn>
                  <a:cxn ang="0">
                    <a:pos x="1" y="226"/>
                  </a:cxn>
                  <a:cxn ang="0">
                    <a:pos x="4" y="228"/>
                  </a:cxn>
                  <a:cxn ang="0">
                    <a:pos x="6" y="228"/>
                  </a:cxn>
                  <a:cxn ang="0">
                    <a:pos x="7" y="228"/>
                  </a:cxn>
                  <a:cxn ang="0">
                    <a:pos x="9" y="227"/>
                  </a:cxn>
                  <a:cxn ang="0">
                    <a:pos x="9" y="225"/>
                  </a:cxn>
                  <a:cxn ang="0">
                    <a:pos x="9" y="225"/>
                  </a:cxn>
                  <a:cxn ang="0">
                    <a:pos x="12" y="216"/>
                  </a:cxn>
                  <a:cxn ang="0">
                    <a:pos x="15" y="209"/>
                  </a:cxn>
                  <a:cxn ang="0">
                    <a:pos x="19" y="202"/>
                  </a:cxn>
                  <a:cxn ang="0">
                    <a:pos x="25" y="195"/>
                  </a:cxn>
                  <a:cxn ang="0">
                    <a:pos x="37" y="181"/>
                  </a:cxn>
                  <a:cxn ang="0">
                    <a:pos x="48" y="169"/>
                  </a:cxn>
                  <a:cxn ang="0">
                    <a:pos x="48" y="169"/>
                  </a:cxn>
                  <a:cxn ang="0">
                    <a:pos x="69" y="143"/>
                  </a:cxn>
                  <a:cxn ang="0">
                    <a:pos x="91" y="117"/>
                  </a:cxn>
                  <a:cxn ang="0">
                    <a:pos x="91" y="117"/>
                  </a:cxn>
                  <a:cxn ang="0">
                    <a:pos x="112" y="90"/>
                  </a:cxn>
                  <a:cxn ang="0">
                    <a:pos x="136" y="66"/>
                  </a:cxn>
                  <a:cxn ang="0">
                    <a:pos x="136" y="66"/>
                  </a:cxn>
                  <a:cxn ang="0">
                    <a:pos x="147" y="52"/>
                  </a:cxn>
                  <a:cxn ang="0">
                    <a:pos x="159" y="38"/>
                  </a:cxn>
                  <a:cxn ang="0">
                    <a:pos x="179" y="8"/>
                  </a:cxn>
                  <a:cxn ang="0">
                    <a:pos x="179" y="8"/>
                  </a:cxn>
                  <a:cxn ang="0">
                    <a:pos x="180" y="6"/>
                  </a:cxn>
                  <a:cxn ang="0">
                    <a:pos x="180" y="5"/>
                  </a:cxn>
                  <a:cxn ang="0">
                    <a:pos x="179" y="3"/>
                  </a:cxn>
                  <a:cxn ang="0">
                    <a:pos x="178" y="2"/>
                  </a:cxn>
                  <a:cxn ang="0">
                    <a:pos x="174" y="0"/>
                  </a:cxn>
                  <a:cxn ang="0">
                    <a:pos x="173" y="2"/>
                  </a:cxn>
                  <a:cxn ang="0">
                    <a:pos x="171" y="3"/>
                  </a:cxn>
                  <a:cxn ang="0">
                    <a:pos x="171" y="3"/>
                  </a:cxn>
                </a:cxnLst>
                <a:rect l="0" t="0" r="r" b="b"/>
                <a:pathLst>
                  <a:path w="180" h="228">
                    <a:moveTo>
                      <a:pt x="171" y="3"/>
                    </a:moveTo>
                    <a:lnTo>
                      <a:pt x="171" y="3"/>
                    </a:lnTo>
                    <a:lnTo>
                      <a:pt x="147" y="34"/>
                    </a:lnTo>
                    <a:lnTo>
                      <a:pt x="123" y="63"/>
                    </a:lnTo>
                    <a:lnTo>
                      <a:pt x="73" y="123"/>
                    </a:lnTo>
                    <a:lnTo>
                      <a:pt x="73" y="123"/>
                    </a:lnTo>
                    <a:lnTo>
                      <a:pt x="50" y="152"/>
                    </a:lnTo>
                    <a:lnTo>
                      <a:pt x="27" y="180"/>
                    </a:lnTo>
                    <a:lnTo>
                      <a:pt x="27" y="180"/>
                    </a:lnTo>
                    <a:lnTo>
                      <a:pt x="18" y="190"/>
                    </a:lnTo>
                    <a:lnTo>
                      <a:pt x="10" y="200"/>
                    </a:lnTo>
                    <a:lnTo>
                      <a:pt x="4" y="210"/>
                    </a:lnTo>
                    <a:lnTo>
                      <a:pt x="2" y="216"/>
                    </a:lnTo>
                    <a:lnTo>
                      <a:pt x="0" y="223"/>
                    </a:lnTo>
                    <a:lnTo>
                      <a:pt x="0" y="223"/>
                    </a:lnTo>
                    <a:lnTo>
                      <a:pt x="1" y="225"/>
                    </a:lnTo>
                    <a:lnTo>
                      <a:pt x="1" y="226"/>
                    </a:lnTo>
                    <a:lnTo>
                      <a:pt x="4" y="228"/>
                    </a:lnTo>
                    <a:lnTo>
                      <a:pt x="6" y="228"/>
                    </a:lnTo>
                    <a:lnTo>
                      <a:pt x="7" y="228"/>
                    </a:lnTo>
                    <a:lnTo>
                      <a:pt x="9" y="227"/>
                    </a:lnTo>
                    <a:lnTo>
                      <a:pt x="9" y="225"/>
                    </a:lnTo>
                    <a:lnTo>
                      <a:pt x="9" y="225"/>
                    </a:lnTo>
                    <a:lnTo>
                      <a:pt x="12" y="216"/>
                    </a:lnTo>
                    <a:lnTo>
                      <a:pt x="15" y="209"/>
                    </a:lnTo>
                    <a:lnTo>
                      <a:pt x="19" y="202"/>
                    </a:lnTo>
                    <a:lnTo>
                      <a:pt x="25" y="195"/>
                    </a:lnTo>
                    <a:lnTo>
                      <a:pt x="37" y="181"/>
                    </a:lnTo>
                    <a:lnTo>
                      <a:pt x="48" y="169"/>
                    </a:lnTo>
                    <a:lnTo>
                      <a:pt x="48" y="169"/>
                    </a:lnTo>
                    <a:lnTo>
                      <a:pt x="69" y="143"/>
                    </a:lnTo>
                    <a:lnTo>
                      <a:pt x="91" y="117"/>
                    </a:lnTo>
                    <a:lnTo>
                      <a:pt x="91" y="117"/>
                    </a:lnTo>
                    <a:lnTo>
                      <a:pt x="112" y="90"/>
                    </a:lnTo>
                    <a:lnTo>
                      <a:pt x="136" y="66"/>
                    </a:lnTo>
                    <a:lnTo>
                      <a:pt x="136" y="66"/>
                    </a:lnTo>
                    <a:lnTo>
                      <a:pt x="147" y="52"/>
                    </a:lnTo>
                    <a:lnTo>
                      <a:pt x="159" y="38"/>
                    </a:lnTo>
                    <a:lnTo>
                      <a:pt x="179" y="8"/>
                    </a:lnTo>
                    <a:lnTo>
                      <a:pt x="179" y="8"/>
                    </a:lnTo>
                    <a:lnTo>
                      <a:pt x="180" y="6"/>
                    </a:lnTo>
                    <a:lnTo>
                      <a:pt x="180" y="5"/>
                    </a:lnTo>
                    <a:lnTo>
                      <a:pt x="179" y="3"/>
                    </a:lnTo>
                    <a:lnTo>
                      <a:pt x="178" y="2"/>
                    </a:lnTo>
                    <a:lnTo>
                      <a:pt x="174" y="0"/>
                    </a:lnTo>
                    <a:lnTo>
                      <a:pt x="173" y="2"/>
                    </a:lnTo>
                    <a:lnTo>
                      <a:pt x="171" y="3"/>
                    </a:lnTo>
                    <a:lnTo>
                      <a:pt x="171"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1" name="Freeform 444"/>
              <p:cNvSpPr/>
              <p:nvPr/>
            </p:nvSpPr>
            <p:spPr bwMode="auto">
              <a:xfrm>
                <a:off x="13132" y="4672"/>
                <a:ext cx="139" cy="155"/>
              </a:xfrm>
              <a:custGeom>
                <a:avLst/>
                <a:gdLst/>
                <a:ahLst/>
                <a:cxnLst>
                  <a:cxn ang="0">
                    <a:pos x="180" y="4"/>
                  </a:cxn>
                  <a:cxn ang="0">
                    <a:pos x="180" y="4"/>
                  </a:cxn>
                  <a:cxn ang="0">
                    <a:pos x="178" y="12"/>
                  </a:cxn>
                  <a:cxn ang="0">
                    <a:pos x="174" y="21"/>
                  </a:cxn>
                  <a:cxn ang="0">
                    <a:pos x="168" y="29"/>
                  </a:cxn>
                  <a:cxn ang="0">
                    <a:pos x="161" y="37"/>
                  </a:cxn>
                  <a:cxn ang="0">
                    <a:pos x="148" y="53"/>
                  </a:cxn>
                  <a:cxn ang="0">
                    <a:pos x="135" y="67"/>
                  </a:cxn>
                  <a:cxn ang="0">
                    <a:pos x="135" y="67"/>
                  </a:cxn>
                  <a:cxn ang="0">
                    <a:pos x="111" y="98"/>
                  </a:cxn>
                  <a:cxn ang="0">
                    <a:pos x="97" y="114"/>
                  </a:cxn>
                  <a:cxn ang="0">
                    <a:pos x="85" y="128"/>
                  </a:cxn>
                  <a:cxn ang="0">
                    <a:pos x="85" y="128"/>
                  </a:cxn>
                  <a:cxn ang="0">
                    <a:pos x="73" y="138"/>
                  </a:cxn>
                  <a:cxn ang="0">
                    <a:pos x="63" y="149"/>
                  </a:cxn>
                  <a:cxn ang="0">
                    <a:pos x="40" y="169"/>
                  </a:cxn>
                  <a:cxn ang="0">
                    <a:pos x="29" y="181"/>
                  </a:cxn>
                  <a:cxn ang="0">
                    <a:pos x="19" y="191"/>
                  </a:cxn>
                  <a:cxn ang="0">
                    <a:pos x="9" y="203"/>
                  </a:cxn>
                  <a:cxn ang="0">
                    <a:pos x="0" y="215"/>
                  </a:cxn>
                  <a:cxn ang="0">
                    <a:pos x="0" y="215"/>
                  </a:cxn>
                  <a:cxn ang="0">
                    <a:pos x="0" y="217"/>
                  </a:cxn>
                  <a:cxn ang="0">
                    <a:pos x="0" y="220"/>
                  </a:cxn>
                  <a:cxn ang="0">
                    <a:pos x="2" y="221"/>
                  </a:cxn>
                  <a:cxn ang="0">
                    <a:pos x="4" y="222"/>
                  </a:cxn>
                  <a:cxn ang="0">
                    <a:pos x="4" y="222"/>
                  </a:cxn>
                  <a:cxn ang="0">
                    <a:pos x="9" y="222"/>
                  </a:cxn>
                  <a:cxn ang="0">
                    <a:pos x="14" y="221"/>
                  </a:cxn>
                  <a:cxn ang="0">
                    <a:pos x="18" y="219"/>
                  </a:cxn>
                  <a:cxn ang="0">
                    <a:pos x="21" y="217"/>
                  </a:cxn>
                  <a:cxn ang="0">
                    <a:pos x="21" y="217"/>
                  </a:cxn>
                  <a:cxn ang="0">
                    <a:pos x="23" y="215"/>
                  </a:cxn>
                  <a:cxn ang="0">
                    <a:pos x="23" y="214"/>
                  </a:cxn>
                  <a:cxn ang="0">
                    <a:pos x="23" y="211"/>
                  </a:cxn>
                  <a:cxn ang="0">
                    <a:pos x="21" y="208"/>
                  </a:cxn>
                  <a:cxn ang="0">
                    <a:pos x="19" y="208"/>
                  </a:cxn>
                  <a:cxn ang="0">
                    <a:pos x="17" y="209"/>
                  </a:cxn>
                  <a:cxn ang="0">
                    <a:pos x="17" y="209"/>
                  </a:cxn>
                  <a:cxn ang="0">
                    <a:pos x="28" y="195"/>
                  </a:cxn>
                  <a:cxn ang="0">
                    <a:pos x="39" y="183"/>
                  </a:cxn>
                  <a:cxn ang="0">
                    <a:pos x="65" y="158"/>
                  </a:cxn>
                  <a:cxn ang="0">
                    <a:pos x="90" y="134"/>
                  </a:cxn>
                  <a:cxn ang="0">
                    <a:pos x="102" y="122"/>
                  </a:cxn>
                  <a:cxn ang="0">
                    <a:pos x="113" y="110"/>
                  </a:cxn>
                  <a:cxn ang="0">
                    <a:pos x="113" y="110"/>
                  </a:cxn>
                  <a:cxn ang="0">
                    <a:pos x="164" y="46"/>
                  </a:cxn>
                  <a:cxn ang="0">
                    <a:pos x="164" y="46"/>
                  </a:cxn>
                  <a:cxn ang="0">
                    <a:pos x="173" y="35"/>
                  </a:cxn>
                  <a:cxn ang="0">
                    <a:pos x="180" y="27"/>
                  </a:cxn>
                  <a:cxn ang="0">
                    <a:pos x="183" y="22"/>
                  </a:cxn>
                  <a:cxn ang="0">
                    <a:pos x="186" y="17"/>
                  </a:cxn>
                  <a:cxn ang="0">
                    <a:pos x="188" y="10"/>
                  </a:cxn>
                  <a:cxn ang="0">
                    <a:pos x="189" y="4"/>
                  </a:cxn>
                  <a:cxn ang="0">
                    <a:pos x="189" y="4"/>
                  </a:cxn>
                  <a:cxn ang="0">
                    <a:pos x="189" y="2"/>
                  </a:cxn>
                  <a:cxn ang="0">
                    <a:pos x="188" y="1"/>
                  </a:cxn>
                  <a:cxn ang="0">
                    <a:pos x="187" y="0"/>
                  </a:cxn>
                  <a:cxn ang="0">
                    <a:pos x="185" y="0"/>
                  </a:cxn>
                  <a:cxn ang="0">
                    <a:pos x="182" y="1"/>
                  </a:cxn>
                  <a:cxn ang="0">
                    <a:pos x="181" y="2"/>
                  </a:cxn>
                  <a:cxn ang="0">
                    <a:pos x="180" y="4"/>
                  </a:cxn>
                  <a:cxn ang="0">
                    <a:pos x="180" y="4"/>
                  </a:cxn>
                </a:cxnLst>
                <a:rect l="0" t="0" r="r" b="b"/>
                <a:pathLst>
                  <a:path w="189" h="222">
                    <a:moveTo>
                      <a:pt x="180" y="4"/>
                    </a:moveTo>
                    <a:lnTo>
                      <a:pt x="180" y="4"/>
                    </a:lnTo>
                    <a:lnTo>
                      <a:pt x="178" y="12"/>
                    </a:lnTo>
                    <a:lnTo>
                      <a:pt x="174" y="21"/>
                    </a:lnTo>
                    <a:lnTo>
                      <a:pt x="168" y="29"/>
                    </a:lnTo>
                    <a:lnTo>
                      <a:pt x="161" y="37"/>
                    </a:lnTo>
                    <a:lnTo>
                      <a:pt x="148" y="53"/>
                    </a:lnTo>
                    <a:lnTo>
                      <a:pt x="135" y="67"/>
                    </a:lnTo>
                    <a:lnTo>
                      <a:pt x="135" y="67"/>
                    </a:lnTo>
                    <a:lnTo>
                      <a:pt x="111" y="98"/>
                    </a:lnTo>
                    <a:lnTo>
                      <a:pt x="97" y="114"/>
                    </a:lnTo>
                    <a:lnTo>
                      <a:pt x="85" y="128"/>
                    </a:lnTo>
                    <a:lnTo>
                      <a:pt x="85" y="128"/>
                    </a:lnTo>
                    <a:lnTo>
                      <a:pt x="73" y="138"/>
                    </a:lnTo>
                    <a:lnTo>
                      <a:pt x="63" y="149"/>
                    </a:lnTo>
                    <a:lnTo>
                      <a:pt x="40" y="169"/>
                    </a:lnTo>
                    <a:lnTo>
                      <a:pt x="29" y="181"/>
                    </a:lnTo>
                    <a:lnTo>
                      <a:pt x="19" y="191"/>
                    </a:lnTo>
                    <a:lnTo>
                      <a:pt x="9" y="203"/>
                    </a:lnTo>
                    <a:lnTo>
                      <a:pt x="0" y="215"/>
                    </a:lnTo>
                    <a:lnTo>
                      <a:pt x="0" y="215"/>
                    </a:lnTo>
                    <a:lnTo>
                      <a:pt x="0" y="217"/>
                    </a:lnTo>
                    <a:lnTo>
                      <a:pt x="0" y="220"/>
                    </a:lnTo>
                    <a:lnTo>
                      <a:pt x="2" y="221"/>
                    </a:lnTo>
                    <a:lnTo>
                      <a:pt x="4" y="222"/>
                    </a:lnTo>
                    <a:lnTo>
                      <a:pt x="4" y="222"/>
                    </a:lnTo>
                    <a:lnTo>
                      <a:pt x="9" y="222"/>
                    </a:lnTo>
                    <a:lnTo>
                      <a:pt x="14" y="221"/>
                    </a:lnTo>
                    <a:lnTo>
                      <a:pt x="18" y="219"/>
                    </a:lnTo>
                    <a:lnTo>
                      <a:pt x="21" y="217"/>
                    </a:lnTo>
                    <a:lnTo>
                      <a:pt x="21" y="217"/>
                    </a:lnTo>
                    <a:lnTo>
                      <a:pt x="23" y="215"/>
                    </a:lnTo>
                    <a:lnTo>
                      <a:pt x="23" y="214"/>
                    </a:lnTo>
                    <a:lnTo>
                      <a:pt x="23" y="211"/>
                    </a:lnTo>
                    <a:lnTo>
                      <a:pt x="21" y="208"/>
                    </a:lnTo>
                    <a:lnTo>
                      <a:pt x="19" y="208"/>
                    </a:lnTo>
                    <a:lnTo>
                      <a:pt x="17" y="209"/>
                    </a:lnTo>
                    <a:lnTo>
                      <a:pt x="17" y="209"/>
                    </a:lnTo>
                    <a:lnTo>
                      <a:pt x="28" y="195"/>
                    </a:lnTo>
                    <a:lnTo>
                      <a:pt x="39" y="183"/>
                    </a:lnTo>
                    <a:lnTo>
                      <a:pt x="65" y="158"/>
                    </a:lnTo>
                    <a:lnTo>
                      <a:pt x="90" y="134"/>
                    </a:lnTo>
                    <a:lnTo>
                      <a:pt x="102" y="122"/>
                    </a:lnTo>
                    <a:lnTo>
                      <a:pt x="113" y="110"/>
                    </a:lnTo>
                    <a:lnTo>
                      <a:pt x="113" y="110"/>
                    </a:lnTo>
                    <a:lnTo>
                      <a:pt x="164" y="46"/>
                    </a:lnTo>
                    <a:lnTo>
                      <a:pt x="164" y="46"/>
                    </a:lnTo>
                    <a:lnTo>
                      <a:pt x="173" y="35"/>
                    </a:lnTo>
                    <a:lnTo>
                      <a:pt x="180" y="27"/>
                    </a:lnTo>
                    <a:lnTo>
                      <a:pt x="183" y="22"/>
                    </a:lnTo>
                    <a:lnTo>
                      <a:pt x="186" y="17"/>
                    </a:lnTo>
                    <a:lnTo>
                      <a:pt x="188" y="10"/>
                    </a:lnTo>
                    <a:lnTo>
                      <a:pt x="189" y="4"/>
                    </a:lnTo>
                    <a:lnTo>
                      <a:pt x="189" y="4"/>
                    </a:lnTo>
                    <a:lnTo>
                      <a:pt x="189" y="2"/>
                    </a:lnTo>
                    <a:lnTo>
                      <a:pt x="188" y="1"/>
                    </a:lnTo>
                    <a:lnTo>
                      <a:pt x="187" y="0"/>
                    </a:lnTo>
                    <a:lnTo>
                      <a:pt x="185" y="0"/>
                    </a:lnTo>
                    <a:lnTo>
                      <a:pt x="182" y="1"/>
                    </a:lnTo>
                    <a:lnTo>
                      <a:pt x="181" y="2"/>
                    </a:lnTo>
                    <a:lnTo>
                      <a:pt x="180" y="4"/>
                    </a:lnTo>
                    <a:lnTo>
                      <a:pt x="180"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2" name="Freeform 445"/>
              <p:cNvSpPr/>
              <p:nvPr/>
            </p:nvSpPr>
            <p:spPr bwMode="auto">
              <a:xfrm>
                <a:off x="13198" y="4681"/>
                <a:ext cx="119" cy="143"/>
              </a:xfrm>
              <a:custGeom>
                <a:avLst/>
                <a:gdLst/>
                <a:ahLst/>
                <a:cxnLst>
                  <a:cxn ang="0">
                    <a:pos x="153" y="2"/>
                  </a:cxn>
                  <a:cxn ang="0">
                    <a:pos x="153" y="2"/>
                  </a:cxn>
                  <a:cxn ang="0">
                    <a:pos x="144" y="11"/>
                  </a:cxn>
                  <a:cxn ang="0">
                    <a:pos x="134" y="21"/>
                  </a:cxn>
                  <a:cxn ang="0">
                    <a:pos x="127" y="31"/>
                  </a:cxn>
                  <a:cxn ang="0">
                    <a:pos x="119" y="42"/>
                  </a:cxn>
                  <a:cxn ang="0">
                    <a:pos x="91" y="86"/>
                  </a:cxn>
                  <a:cxn ang="0">
                    <a:pos x="91" y="86"/>
                  </a:cxn>
                  <a:cxn ang="0">
                    <a:pos x="70" y="114"/>
                  </a:cxn>
                  <a:cxn ang="0">
                    <a:pos x="47" y="142"/>
                  </a:cxn>
                  <a:cxn ang="0">
                    <a:pos x="25" y="170"/>
                  </a:cxn>
                  <a:cxn ang="0">
                    <a:pos x="1" y="197"/>
                  </a:cxn>
                  <a:cxn ang="0">
                    <a:pos x="1" y="197"/>
                  </a:cxn>
                  <a:cxn ang="0">
                    <a:pos x="0" y="198"/>
                  </a:cxn>
                  <a:cxn ang="0">
                    <a:pos x="0" y="200"/>
                  </a:cxn>
                  <a:cxn ang="0">
                    <a:pos x="1" y="202"/>
                  </a:cxn>
                  <a:cxn ang="0">
                    <a:pos x="2" y="203"/>
                  </a:cxn>
                  <a:cxn ang="0">
                    <a:pos x="3" y="204"/>
                  </a:cxn>
                  <a:cxn ang="0">
                    <a:pos x="4" y="204"/>
                  </a:cxn>
                  <a:cxn ang="0">
                    <a:pos x="6" y="204"/>
                  </a:cxn>
                  <a:cxn ang="0">
                    <a:pos x="8" y="203"/>
                  </a:cxn>
                  <a:cxn ang="0">
                    <a:pos x="23" y="188"/>
                  </a:cxn>
                  <a:cxn ang="0">
                    <a:pos x="23" y="188"/>
                  </a:cxn>
                  <a:cxn ang="0">
                    <a:pos x="24" y="187"/>
                  </a:cxn>
                  <a:cxn ang="0">
                    <a:pos x="24" y="185"/>
                  </a:cxn>
                  <a:cxn ang="0">
                    <a:pos x="24" y="185"/>
                  </a:cxn>
                  <a:cxn ang="0">
                    <a:pos x="55" y="149"/>
                  </a:cxn>
                  <a:cxn ang="0">
                    <a:pos x="84" y="111"/>
                  </a:cxn>
                  <a:cxn ang="0">
                    <a:pos x="84" y="111"/>
                  </a:cxn>
                  <a:cxn ang="0">
                    <a:pos x="93" y="99"/>
                  </a:cxn>
                  <a:cxn ang="0">
                    <a:pos x="102" y="85"/>
                  </a:cxn>
                  <a:cxn ang="0">
                    <a:pos x="119" y="57"/>
                  </a:cxn>
                  <a:cxn ang="0">
                    <a:pos x="128" y="45"/>
                  </a:cxn>
                  <a:cxn ang="0">
                    <a:pos x="137" y="31"/>
                  </a:cxn>
                  <a:cxn ang="0">
                    <a:pos x="148" y="20"/>
                  </a:cxn>
                  <a:cxn ang="0">
                    <a:pos x="160" y="9"/>
                  </a:cxn>
                  <a:cxn ang="0">
                    <a:pos x="160" y="9"/>
                  </a:cxn>
                  <a:cxn ang="0">
                    <a:pos x="161" y="7"/>
                  </a:cxn>
                  <a:cxn ang="0">
                    <a:pos x="161" y="6"/>
                  </a:cxn>
                  <a:cxn ang="0">
                    <a:pos x="161" y="4"/>
                  </a:cxn>
                  <a:cxn ang="0">
                    <a:pos x="160" y="3"/>
                  </a:cxn>
                  <a:cxn ang="0">
                    <a:pos x="157" y="0"/>
                  </a:cxn>
                  <a:cxn ang="0">
                    <a:pos x="155" y="0"/>
                  </a:cxn>
                  <a:cxn ang="0">
                    <a:pos x="153" y="2"/>
                  </a:cxn>
                  <a:cxn ang="0">
                    <a:pos x="153" y="2"/>
                  </a:cxn>
                </a:cxnLst>
                <a:rect l="0" t="0" r="r" b="b"/>
                <a:pathLst>
                  <a:path w="161" h="204">
                    <a:moveTo>
                      <a:pt x="153" y="2"/>
                    </a:moveTo>
                    <a:lnTo>
                      <a:pt x="153" y="2"/>
                    </a:lnTo>
                    <a:lnTo>
                      <a:pt x="144" y="11"/>
                    </a:lnTo>
                    <a:lnTo>
                      <a:pt x="134" y="21"/>
                    </a:lnTo>
                    <a:lnTo>
                      <a:pt x="127" y="31"/>
                    </a:lnTo>
                    <a:lnTo>
                      <a:pt x="119" y="42"/>
                    </a:lnTo>
                    <a:lnTo>
                      <a:pt x="91" y="86"/>
                    </a:lnTo>
                    <a:lnTo>
                      <a:pt x="91" y="86"/>
                    </a:lnTo>
                    <a:lnTo>
                      <a:pt x="70" y="114"/>
                    </a:lnTo>
                    <a:lnTo>
                      <a:pt x="47" y="142"/>
                    </a:lnTo>
                    <a:lnTo>
                      <a:pt x="25" y="170"/>
                    </a:lnTo>
                    <a:lnTo>
                      <a:pt x="1" y="197"/>
                    </a:lnTo>
                    <a:lnTo>
                      <a:pt x="1" y="197"/>
                    </a:lnTo>
                    <a:lnTo>
                      <a:pt x="0" y="198"/>
                    </a:lnTo>
                    <a:lnTo>
                      <a:pt x="0" y="200"/>
                    </a:lnTo>
                    <a:lnTo>
                      <a:pt x="1" y="202"/>
                    </a:lnTo>
                    <a:lnTo>
                      <a:pt x="2" y="203"/>
                    </a:lnTo>
                    <a:lnTo>
                      <a:pt x="3" y="204"/>
                    </a:lnTo>
                    <a:lnTo>
                      <a:pt x="4" y="204"/>
                    </a:lnTo>
                    <a:lnTo>
                      <a:pt x="6" y="204"/>
                    </a:lnTo>
                    <a:lnTo>
                      <a:pt x="8" y="203"/>
                    </a:lnTo>
                    <a:lnTo>
                      <a:pt x="23" y="188"/>
                    </a:lnTo>
                    <a:lnTo>
                      <a:pt x="23" y="188"/>
                    </a:lnTo>
                    <a:lnTo>
                      <a:pt x="24" y="187"/>
                    </a:lnTo>
                    <a:lnTo>
                      <a:pt x="24" y="185"/>
                    </a:lnTo>
                    <a:lnTo>
                      <a:pt x="24" y="185"/>
                    </a:lnTo>
                    <a:lnTo>
                      <a:pt x="55" y="149"/>
                    </a:lnTo>
                    <a:lnTo>
                      <a:pt x="84" y="111"/>
                    </a:lnTo>
                    <a:lnTo>
                      <a:pt x="84" y="111"/>
                    </a:lnTo>
                    <a:lnTo>
                      <a:pt x="93" y="99"/>
                    </a:lnTo>
                    <a:lnTo>
                      <a:pt x="102" y="85"/>
                    </a:lnTo>
                    <a:lnTo>
                      <a:pt x="119" y="57"/>
                    </a:lnTo>
                    <a:lnTo>
                      <a:pt x="128" y="45"/>
                    </a:lnTo>
                    <a:lnTo>
                      <a:pt x="137" y="31"/>
                    </a:lnTo>
                    <a:lnTo>
                      <a:pt x="148" y="20"/>
                    </a:lnTo>
                    <a:lnTo>
                      <a:pt x="160" y="9"/>
                    </a:lnTo>
                    <a:lnTo>
                      <a:pt x="160" y="9"/>
                    </a:lnTo>
                    <a:lnTo>
                      <a:pt x="161" y="7"/>
                    </a:lnTo>
                    <a:lnTo>
                      <a:pt x="161" y="6"/>
                    </a:lnTo>
                    <a:lnTo>
                      <a:pt x="161" y="4"/>
                    </a:lnTo>
                    <a:lnTo>
                      <a:pt x="160" y="3"/>
                    </a:lnTo>
                    <a:lnTo>
                      <a:pt x="157" y="0"/>
                    </a:lnTo>
                    <a:lnTo>
                      <a:pt x="155" y="0"/>
                    </a:lnTo>
                    <a:lnTo>
                      <a:pt x="153" y="2"/>
                    </a:lnTo>
                    <a:lnTo>
                      <a:pt x="153"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3" name="Freeform 446"/>
              <p:cNvSpPr/>
              <p:nvPr/>
            </p:nvSpPr>
            <p:spPr bwMode="auto">
              <a:xfrm>
                <a:off x="13269" y="4695"/>
                <a:ext cx="90" cy="111"/>
              </a:xfrm>
              <a:custGeom>
                <a:avLst/>
                <a:gdLst/>
                <a:ahLst/>
                <a:cxnLst>
                  <a:cxn ang="0">
                    <a:pos x="119" y="0"/>
                  </a:cxn>
                  <a:cxn ang="0">
                    <a:pos x="114" y="0"/>
                  </a:cxn>
                  <a:cxn ang="0">
                    <a:pos x="114" y="0"/>
                  </a:cxn>
                  <a:cxn ang="0">
                    <a:pos x="111" y="1"/>
                  </a:cxn>
                  <a:cxn ang="0">
                    <a:pos x="109" y="3"/>
                  </a:cxn>
                  <a:cxn ang="0">
                    <a:pos x="109" y="5"/>
                  </a:cxn>
                  <a:cxn ang="0">
                    <a:pos x="109" y="7"/>
                  </a:cxn>
                  <a:cxn ang="0">
                    <a:pos x="109" y="7"/>
                  </a:cxn>
                  <a:cxn ang="0">
                    <a:pos x="97" y="24"/>
                  </a:cxn>
                  <a:cxn ang="0">
                    <a:pos x="86" y="40"/>
                  </a:cxn>
                  <a:cxn ang="0">
                    <a:pos x="63" y="75"/>
                  </a:cxn>
                  <a:cxn ang="0">
                    <a:pos x="63" y="75"/>
                  </a:cxn>
                  <a:cxn ang="0">
                    <a:pos x="47" y="95"/>
                  </a:cxn>
                  <a:cxn ang="0">
                    <a:pos x="31" y="115"/>
                  </a:cxn>
                  <a:cxn ang="0">
                    <a:pos x="14" y="133"/>
                  </a:cxn>
                  <a:cxn ang="0">
                    <a:pos x="7" y="144"/>
                  </a:cxn>
                  <a:cxn ang="0">
                    <a:pos x="0" y="155"/>
                  </a:cxn>
                  <a:cxn ang="0">
                    <a:pos x="0" y="155"/>
                  </a:cxn>
                  <a:cxn ang="0">
                    <a:pos x="0" y="156"/>
                  </a:cxn>
                  <a:cxn ang="0">
                    <a:pos x="0" y="158"/>
                  </a:cxn>
                  <a:cxn ang="0">
                    <a:pos x="1" y="160"/>
                  </a:cxn>
                  <a:cxn ang="0">
                    <a:pos x="2" y="161"/>
                  </a:cxn>
                  <a:cxn ang="0">
                    <a:pos x="4" y="161"/>
                  </a:cxn>
                  <a:cxn ang="0">
                    <a:pos x="5" y="161"/>
                  </a:cxn>
                  <a:cxn ang="0">
                    <a:pos x="7" y="161"/>
                  </a:cxn>
                  <a:cxn ang="0">
                    <a:pos x="8" y="159"/>
                  </a:cxn>
                  <a:cxn ang="0">
                    <a:pos x="8" y="159"/>
                  </a:cxn>
                  <a:cxn ang="0">
                    <a:pos x="22" y="141"/>
                  </a:cxn>
                  <a:cxn ang="0">
                    <a:pos x="36" y="122"/>
                  </a:cxn>
                  <a:cxn ang="0">
                    <a:pos x="65" y="87"/>
                  </a:cxn>
                  <a:cxn ang="0">
                    <a:pos x="65" y="87"/>
                  </a:cxn>
                  <a:cxn ang="0">
                    <a:pos x="80" y="67"/>
                  </a:cxn>
                  <a:cxn ang="0">
                    <a:pos x="93" y="48"/>
                  </a:cxn>
                  <a:cxn ang="0">
                    <a:pos x="106" y="27"/>
                  </a:cxn>
                  <a:cxn ang="0">
                    <a:pos x="114" y="18"/>
                  </a:cxn>
                  <a:cxn ang="0">
                    <a:pos x="122" y="8"/>
                  </a:cxn>
                  <a:cxn ang="0">
                    <a:pos x="122" y="8"/>
                  </a:cxn>
                  <a:cxn ang="0">
                    <a:pos x="123" y="6"/>
                  </a:cxn>
                  <a:cxn ang="0">
                    <a:pos x="123" y="3"/>
                  </a:cxn>
                  <a:cxn ang="0">
                    <a:pos x="121" y="1"/>
                  </a:cxn>
                  <a:cxn ang="0">
                    <a:pos x="119" y="0"/>
                  </a:cxn>
                  <a:cxn ang="0">
                    <a:pos x="119" y="0"/>
                  </a:cxn>
                </a:cxnLst>
                <a:rect l="0" t="0" r="r" b="b"/>
                <a:pathLst>
                  <a:path w="123" h="161">
                    <a:moveTo>
                      <a:pt x="119" y="0"/>
                    </a:moveTo>
                    <a:lnTo>
                      <a:pt x="114" y="0"/>
                    </a:lnTo>
                    <a:lnTo>
                      <a:pt x="114" y="0"/>
                    </a:lnTo>
                    <a:lnTo>
                      <a:pt x="111" y="1"/>
                    </a:lnTo>
                    <a:lnTo>
                      <a:pt x="109" y="3"/>
                    </a:lnTo>
                    <a:lnTo>
                      <a:pt x="109" y="5"/>
                    </a:lnTo>
                    <a:lnTo>
                      <a:pt x="109" y="7"/>
                    </a:lnTo>
                    <a:lnTo>
                      <a:pt x="109" y="7"/>
                    </a:lnTo>
                    <a:lnTo>
                      <a:pt x="97" y="24"/>
                    </a:lnTo>
                    <a:lnTo>
                      <a:pt x="86" y="40"/>
                    </a:lnTo>
                    <a:lnTo>
                      <a:pt x="63" y="75"/>
                    </a:lnTo>
                    <a:lnTo>
                      <a:pt x="63" y="75"/>
                    </a:lnTo>
                    <a:lnTo>
                      <a:pt x="47" y="95"/>
                    </a:lnTo>
                    <a:lnTo>
                      <a:pt x="31" y="115"/>
                    </a:lnTo>
                    <a:lnTo>
                      <a:pt x="14" y="133"/>
                    </a:lnTo>
                    <a:lnTo>
                      <a:pt x="7" y="144"/>
                    </a:lnTo>
                    <a:lnTo>
                      <a:pt x="0" y="155"/>
                    </a:lnTo>
                    <a:lnTo>
                      <a:pt x="0" y="155"/>
                    </a:lnTo>
                    <a:lnTo>
                      <a:pt x="0" y="156"/>
                    </a:lnTo>
                    <a:lnTo>
                      <a:pt x="0" y="158"/>
                    </a:lnTo>
                    <a:lnTo>
                      <a:pt x="1" y="160"/>
                    </a:lnTo>
                    <a:lnTo>
                      <a:pt x="2" y="161"/>
                    </a:lnTo>
                    <a:lnTo>
                      <a:pt x="4" y="161"/>
                    </a:lnTo>
                    <a:lnTo>
                      <a:pt x="5" y="161"/>
                    </a:lnTo>
                    <a:lnTo>
                      <a:pt x="7" y="161"/>
                    </a:lnTo>
                    <a:lnTo>
                      <a:pt x="8" y="159"/>
                    </a:lnTo>
                    <a:lnTo>
                      <a:pt x="8" y="159"/>
                    </a:lnTo>
                    <a:lnTo>
                      <a:pt x="22" y="141"/>
                    </a:lnTo>
                    <a:lnTo>
                      <a:pt x="36" y="122"/>
                    </a:lnTo>
                    <a:lnTo>
                      <a:pt x="65" y="87"/>
                    </a:lnTo>
                    <a:lnTo>
                      <a:pt x="65" y="87"/>
                    </a:lnTo>
                    <a:lnTo>
                      <a:pt x="80" y="67"/>
                    </a:lnTo>
                    <a:lnTo>
                      <a:pt x="93" y="48"/>
                    </a:lnTo>
                    <a:lnTo>
                      <a:pt x="106" y="27"/>
                    </a:lnTo>
                    <a:lnTo>
                      <a:pt x="114" y="18"/>
                    </a:lnTo>
                    <a:lnTo>
                      <a:pt x="122" y="8"/>
                    </a:lnTo>
                    <a:lnTo>
                      <a:pt x="122" y="8"/>
                    </a:lnTo>
                    <a:lnTo>
                      <a:pt x="123" y="6"/>
                    </a:lnTo>
                    <a:lnTo>
                      <a:pt x="123" y="3"/>
                    </a:lnTo>
                    <a:lnTo>
                      <a:pt x="121" y="1"/>
                    </a:lnTo>
                    <a:lnTo>
                      <a:pt x="119" y="0"/>
                    </a:lnTo>
                    <a:lnTo>
                      <a:pt x="119"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4" name="Freeform 447"/>
              <p:cNvSpPr/>
              <p:nvPr/>
            </p:nvSpPr>
            <p:spPr bwMode="auto">
              <a:xfrm>
                <a:off x="13300" y="4721"/>
                <a:ext cx="84" cy="97"/>
              </a:xfrm>
              <a:custGeom>
                <a:avLst/>
                <a:gdLst/>
                <a:ahLst/>
                <a:cxnLst>
                  <a:cxn ang="0">
                    <a:pos x="105" y="3"/>
                  </a:cxn>
                  <a:cxn ang="0">
                    <a:pos x="105" y="3"/>
                  </a:cxn>
                  <a:cxn ang="0">
                    <a:pos x="101" y="13"/>
                  </a:cxn>
                  <a:cxn ang="0">
                    <a:pos x="95" y="21"/>
                  </a:cxn>
                  <a:cxn ang="0">
                    <a:pos x="89" y="29"/>
                  </a:cxn>
                  <a:cxn ang="0">
                    <a:pos x="82" y="36"/>
                  </a:cxn>
                  <a:cxn ang="0">
                    <a:pos x="67" y="51"/>
                  </a:cxn>
                  <a:cxn ang="0">
                    <a:pos x="54" y="65"/>
                  </a:cxn>
                  <a:cxn ang="0">
                    <a:pos x="54" y="65"/>
                  </a:cxn>
                  <a:cxn ang="0">
                    <a:pos x="26" y="97"/>
                  </a:cxn>
                  <a:cxn ang="0">
                    <a:pos x="14" y="114"/>
                  </a:cxn>
                  <a:cxn ang="0">
                    <a:pos x="1" y="130"/>
                  </a:cxn>
                  <a:cxn ang="0">
                    <a:pos x="1" y="130"/>
                  </a:cxn>
                  <a:cxn ang="0">
                    <a:pos x="0" y="133"/>
                  </a:cxn>
                  <a:cxn ang="0">
                    <a:pos x="0" y="135"/>
                  </a:cxn>
                  <a:cxn ang="0">
                    <a:pos x="1" y="136"/>
                  </a:cxn>
                  <a:cxn ang="0">
                    <a:pos x="2" y="137"/>
                  </a:cxn>
                  <a:cxn ang="0">
                    <a:pos x="7" y="138"/>
                  </a:cxn>
                  <a:cxn ang="0">
                    <a:pos x="8" y="137"/>
                  </a:cxn>
                  <a:cxn ang="0">
                    <a:pos x="10" y="136"/>
                  </a:cxn>
                  <a:cxn ang="0">
                    <a:pos x="10" y="136"/>
                  </a:cxn>
                  <a:cxn ang="0">
                    <a:pos x="24" y="116"/>
                  </a:cxn>
                  <a:cxn ang="0">
                    <a:pos x="39" y="97"/>
                  </a:cxn>
                  <a:cxn ang="0">
                    <a:pos x="71" y="60"/>
                  </a:cxn>
                  <a:cxn ang="0">
                    <a:pos x="71" y="60"/>
                  </a:cxn>
                  <a:cxn ang="0">
                    <a:pos x="82" y="48"/>
                  </a:cxn>
                  <a:cxn ang="0">
                    <a:pos x="94" y="35"/>
                  </a:cxn>
                  <a:cxn ang="0">
                    <a:pos x="101" y="29"/>
                  </a:cxn>
                  <a:cxn ang="0">
                    <a:pos x="106" y="22"/>
                  </a:cxn>
                  <a:cxn ang="0">
                    <a:pos x="111" y="15"/>
                  </a:cxn>
                  <a:cxn ang="0">
                    <a:pos x="114" y="6"/>
                  </a:cxn>
                  <a:cxn ang="0">
                    <a:pos x="114" y="6"/>
                  </a:cxn>
                  <a:cxn ang="0">
                    <a:pos x="114" y="4"/>
                  </a:cxn>
                  <a:cxn ang="0">
                    <a:pos x="114" y="2"/>
                  </a:cxn>
                  <a:cxn ang="0">
                    <a:pos x="113" y="1"/>
                  </a:cxn>
                  <a:cxn ang="0">
                    <a:pos x="111" y="1"/>
                  </a:cxn>
                  <a:cxn ang="0">
                    <a:pos x="109" y="0"/>
                  </a:cxn>
                  <a:cxn ang="0">
                    <a:pos x="108" y="1"/>
                  </a:cxn>
                  <a:cxn ang="0">
                    <a:pos x="106" y="2"/>
                  </a:cxn>
                  <a:cxn ang="0">
                    <a:pos x="105" y="3"/>
                  </a:cxn>
                  <a:cxn ang="0">
                    <a:pos x="105" y="3"/>
                  </a:cxn>
                </a:cxnLst>
                <a:rect l="0" t="0" r="r" b="b"/>
                <a:pathLst>
                  <a:path w="114" h="138">
                    <a:moveTo>
                      <a:pt x="105" y="3"/>
                    </a:moveTo>
                    <a:lnTo>
                      <a:pt x="105" y="3"/>
                    </a:lnTo>
                    <a:lnTo>
                      <a:pt x="101" y="13"/>
                    </a:lnTo>
                    <a:lnTo>
                      <a:pt x="95" y="21"/>
                    </a:lnTo>
                    <a:lnTo>
                      <a:pt x="89" y="29"/>
                    </a:lnTo>
                    <a:lnTo>
                      <a:pt x="82" y="36"/>
                    </a:lnTo>
                    <a:lnTo>
                      <a:pt x="67" y="51"/>
                    </a:lnTo>
                    <a:lnTo>
                      <a:pt x="54" y="65"/>
                    </a:lnTo>
                    <a:lnTo>
                      <a:pt x="54" y="65"/>
                    </a:lnTo>
                    <a:lnTo>
                      <a:pt x="26" y="97"/>
                    </a:lnTo>
                    <a:lnTo>
                      <a:pt x="14" y="114"/>
                    </a:lnTo>
                    <a:lnTo>
                      <a:pt x="1" y="130"/>
                    </a:lnTo>
                    <a:lnTo>
                      <a:pt x="1" y="130"/>
                    </a:lnTo>
                    <a:lnTo>
                      <a:pt x="0" y="133"/>
                    </a:lnTo>
                    <a:lnTo>
                      <a:pt x="0" y="135"/>
                    </a:lnTo>
                    <a:lnTo>
                      <a:pt x="1" y="136"/>
                    </a:lnTo>
                    <a:lnTo>
                      <a:pt x="2" y="137"/>
                    </a:lnTo>
                    <a:lnTo>
                      <a:pt x="7" y="138"/>
                    </a:lnTo>
                    <a:lnTo>
                      <a:pt x="8" y="137"/>
                    </a:lnTo>
                    <a:lnTo>
                      <a:pt x="10" y="136"/>
                    </a:lnTo>
                    <a:lnTo>
                      <a:pt x="10" y="136"/>
                    </a:lnTo>
                    <a:lnTo>
                      <a:pt x="24" y="116"/>
                    </a:lnTo>
                    <a:lnTo>
                      <a:pt x="39" y="97"/>
                    </a:lnTo>
                    <a:lnTo>
                      <a:pt x="71" y="60"/>
                    </a:lnTo>
                    <a:lnTo>
                      <a:pt x="71" y="60"/>
                    </a:lnTo>
                    <a:lnTo>
                      <a:pt x="82" y="48"/>
                    </a:lnTo>
                    <a:lnTo>
                      <a:pt x="94" y="35"/>
                    </a:lnTo>
                    <a:lnTo>
                      <a:pt x="101" y="29"/>
                    </a:lnTo>
                    <a:lnTo>
                      <a:pt x="106" y="22"/>
                    </a:lnTo>
                    <a:lnTo>
                      <a:pt x="111" y="15"/>
                    </a:lnTo>
                    <a:lnTo>
                      <a:pt x="114" y="6"/>
                    </a:lnTo>
                    <a:lnTo>
                      <a:pt x="114" y="6"/>
                    </a:lnTo>
                    <a:lnTo>
                      <a:pt x="114" y="4"/>
                    </a:lnTo>
                    <a:lnTo>
                      <a:pt x="114" y="2"/>
                    </a:lnTo>
                    <a:lnTo>
                      <a:pt x="113" y="1"/>
                    </a:lnTo>
                    <a:lnTo>
                      <a:pt x="111" y="1"/>
                    </a:lnTo>
                    <a:lnTo>
                      <a:pt x="109" y="0"/>
                    </a:lnTo>
                    <a:lnTo>
                      <a:pt x="108" y="1"/>
                    </a:lnTo>
                    <a:lnTo>
                      <a:pt x="106" y="2"/>
                    </a:lnTo>
                    <a:lnTo>
                      <a:pt x="105" y="3"/>
                    </a:lnTo>
                    <a:lnTo>
                      <a:pt x="105"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5" name="Freeform 448"/>
              <p:cNvSpPr/>
              <p:nvPr/>
            </p:nvSpPr>
            <p:spPr bwMode="auto">
              <a:xfrm>
                <a:off x="13342" y="4725"/>
                <a:ext cx="93" cy="97"/>
              </a:xfrm>
              <a:custGeom>
                <a:avLst/>
                <a:gdLst/>
                <a:ahLst/>
                <a:cxnLst>
                  <a:cxn ang="0">
                    <a:pos x="122" y="0"/>
                  </a:cxn>
                  <a:cxn ang="0">
                    <a:pos x="122" y="0"/>
                  </a:cxn>
                  <a:cxn ang="0">
                    <a:pos x="116" y="3"/>
                  </a:cxn>
                  <a:cxn ang="0">
                    <a:pos x="110" y="6"/>
                  </a:cxn>
                  <a:cxn ang="0">
                    <a:pos x="103" y="11"/>
                  </a:cxn>
                  <a:cxn ang="0">
                    <a:pos x="98" y="16"/>
                  </a:cxn>
                  <a:cxn ang="0">
                    <a:pos x="89" y="28"/>
                  </a:cxn>
                  <a:cxn ang="0">
                    <a:pos x="80" y="41"/>
                  </a:cxn>
                  <a:cxn ang="0">
                    <a:pos x="80" y="41"/>
                  </a:cxn>
                  <a:cxn ang="0">
                    <a:pos x="61" y="63"/>
                  </a:cxn>
                  <a:cxn ang="0">
                    <a:pos x="42" y="86"/>
                  </a:cxn>
                  <a:cxn ang="0">
                    <a:pos x="22" y="108"/>
                  </a:cxn>
                  <a:cxn ang="0">
                    <a:pos x="2" y="130"/>
                  </a:cxn>
                  <a:cxn ang="0">
                    <a:pos x="2" y="130"/>
                  </a:cxn>
                  <a:cxn ang="0">
                    <a:pos x="0" y="132"/>
                  </a:cxn>
                  <a:cxn ang="0">
                    <a:pos x="0" y="133"/>
                  </a:cxn>
                  <a:cxn ang="0">
                    <a:pos x="1" y="135"/>
                  </a:cxn>
                  <a:cxn ang="0">
                    <a:pos x="2" y="136"/>
                  </a:cxn>
                  <a:cxn ang="0">
                    <a:pos x="3" y="137"/>
                  </a:cxn>
                  <a:cxn ang="0">
                    <a:pos x="5" y="138"/>
                  </a:cxn>
                  <a:cxn ang="0">
                    <a:pos x="6" y="138"/>
                  </a:cxn>
                  <a:cxn ang="0">
                    <a:pos x="8" y="136"/>
                  </a:cxn>
                  <a:cxn ang="0">
                    <a:pos x="8" y="136"/>
                  </a:cxn>
                  <a:cxn ang="0">
                    <a:pos x="15" y="133"/>
                  </a:cxn>
                  <a:cxn ang="0">
                    <a:pos x="15" y="133"/>
                  </a:cxn>
                  <a:cxn ang="0">
                    <a:pos x="17" y="132"/>
                  </a:cxn>
                  <a:cxn ang="0">
                    <a:pos x="19" y="131"/>
                  </a:cxn>
                  <a:cxn ang="0">
                    <a:pos x="19" y="128"/>
                  </a:cxn>
                  <a:cxn ang="0">
                    <a:pos x="19" y="125"/>
                  </a:cxn>
                  <a:cxn ang="0">
                    <a:pos x="19" y="125"/>
                  </a:cxn>
                  <a:cxn ang="0">
                    <a:pos x="50" y="91"/>
                  </a:cxn>
                  <a:cxn ang="0">
                    <a:pos x="80" y="55"/>
                  </a:cxn>
                  <a:cxn ang="0">
                    <a:pos x="80" y="55"/>
                  </a:cxn>
                  <a:cxn ang="0">
                    <a:pos x="89" y="43"/>
                  </a:cxn>
                  <a:cxn ang="0">
                    <a:pos x="99" y="28"/>
                  </a:cxn>
                  <a:cxn ang="0">
                    <a:pos x="105" y="22"/>
                  </a:cxn>
                  <a:cxn ang="0">
                    <a:pos x="112" y="16"/>
                  </a:cxn>
                  <a:cxn ang="0">
                    <a:pos x="118" y="12"/>
                  </a:cxn>
                  <a:cxn ang="0">
                    <a:pos x="125" y="10"/>
                  </a:cxn>
                  <a:cxn ang="0">
                    <a:pos x="125" y="10"/>
                  </a:cxn>
                  <a:cxn ang="0">
                    <a:pos x="127" y="9"/>
                  </a:cxn>
                  <a:cxn ang="0">
                    <a:pos x="128" y="8"/>
                  </a:cxn>
                  <a:cxn ang="0">
                    <a:pos x="128" y="6"/>
                  </a:cxn>
                  <a:cxn ang="0">
                    <a:pos x="128" y="5"/>
                  </a:cxn>
                  <a:cxn ang="0">
                    <a:pos x="126" y="1"/>
                  </a:cxn>
                  <a:cxn ang="0">
                    <a:pos x="124" y="0"/>
                  </a:cxn>
                  <a:cxn ang="0">
                    <a:pos x="122" y="0"/>
                  </a:cxn>
                  <a:cxn ang="0">
                    <a:pos x="122" y="0"/>
                  </a:cxn>
                </a:cxnLst>
                <a:rect l="0" t="0" r="r" b="b"/>
                <a:pathLst>
                  <a:path w="128" h="138">
                    <a:moveTo>
                      <a:pt x="122" y="0"/>
                    </a:moveTo>
                    <a:lnTo>
                      <a:pt x="122" y="0"/>
                    </a:lnTo>
                    <a:lnTo>
                      <a:pt x="116" y="3"/>
                    </a:lnTo>
                    <a:lnTo>
                      <a:pt x="110" y="6"/>
                    </a:lnTo>
                    <a:lnTo>
                      <a:pt x="103" y="11"/>
                    </a:lnTo>
                    <a:lnTo>
                      <a:pt x="98" y="16"/>
                    </a:lnTo>
                    <a:lnTo>
                      <a:pt x="89" y="28"/>
                    </a:lnTo>
                    <a:lnTo>
                      <a:pt x="80" y="41"/>
                    </a:lnTo>
                    <a:lnTo>
                      <a:pt x="80" y="41"/>
                    </a:lnTo>
                    <a:lnTo>
                      <a:pt x="61" y="63"/>
                    </a:lnTo>
                    <a:lnTo>
                      <a:pt x="42" y="86"/>
                    </a:lnTo>
                    <a:lnTo>
                      <a:pt x="22" y="108"/>
                    </a:lnTo>
                    <a:lnTo>
                      <a:pt x="2" y="130"/>
                    </a:lnTo>
                    <a:lnTo>
                      <a:pt x="2" y="130"/>
                    </a:lnTo>
                    <a:lnTo>
                      <a:pt x="0" y="132"/>
                    </a:lnTo>
                    <a:lnTo>
                      <a:pt x="0" y="133"/>
                    </a:lnTo>
                    <a:lnTo>
                      <a:pt x="1" y="135"/>
                    </a:lnTo>
                    <a:lnTo>
                      <a:pt x="2" y="136"/>
                    </a:lnTo>
                    <a:lnTo>
                      <a:pt x="3" y="137"/>
                    </a:lnTo>
                    <a:lnTo>
                      <a:pt x="5" y="138"/>
                    </a:lnTo>
                    <a:lnTo>
                      <a:pt x="6" y="138"/>
                    </a:lnTo>
                    <a:lnTo>
                      <a:pt x="8" y="136"/>
                    </a:lnTo>
                    <a:lnTo>
                      <a:pt x="8" y="136"/>
                    </a:lnTo>
                    <a:lnTo>
                      <a:pt x="15" y="133"/>
                    </a:lnTo>
                    <a:lnTo>
                      <a:pt x="15" y="133"/>
                    </a:lnTo>
                    <a:lnTo>
                      <a:pt x="17" y="132"/>
                    </a:lnTo>
                    <a:lnTo>
                      <a:pt x="19" y="131"/>
                    </a:lnTo>
                    <a:lnTo>
                      <a:pt x="19" y="128"/>
                    </a:lnTo>
                    <a:lnTo>
                      <a:pt x="19" y="125"/>
                    </a:lnTo>
                    <a:lnTo>
                      <a:pt x="19" y="125"/>
                    </a:lnTo>
                    <a:lnTo>
                      <a:pt x="50" y="91"/>
                    </a:lnTo>
                    <a:lnTo>
                      <a:pt x="80" y="55"/>
                    </a:lnTo>
                    <a:lnTo>
                      <a:pt x="80" y="55"/>
                    </a:lnTo>
                    <a:lnTo>
                      <a:pt x="89" y="43"/>
                    </a:lnTo>
                    <a:lnTo>
                      <a:pt x="99" y="28"/>
                    </a:lnTo>
                    <a:lnTo>
                      <a:pt x="105" y="22"/>
                    </a:lnTo>
                    <a:lnTo>
                      <a:pt x="112" y="16"/>
                    </a:lnTo>
                    <a:lnTo>
                      <a:pt x="118" y="12"/>
                    </a:lnTo>
                    <a:lnTo>
                      <a:pt x="125" y="10"/>
                    </a:lnTo>
                    <a:lnTo>
                      <a:pt x="125" y="10"/>
                    </a:lnTo>
                    <a:lnTo>
                      <a:pt x="127" y="9"/>
                    </a:lnTo>
                    <a:lnTo>
                      <a:pt x="128" y="8"/>
                    </a:lnTo>
                    <a:lnTo>
                      <a:pt x="128" y="6"/>
                    </a:lnTo>
                    <a:lnTo>
                      <a:pt x="128" y="5"/>
                    </a:lnTo>
                    <a:lnTo>
                      <a:pt x="126" y="1"/>
                    </a:lnTo>
                    <a:lnTo>
                      <a:pt x="124" y="0"/>
                    </a:lnTo>
                    <a:lnTo>
                      <a:pt x="122" y="0"/>
                    </a:lnTo>
                    <a:lnTo>
                      <a:pt x="122"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6" name="Freeform 449"/>
              <p:cNvSpPr/>
              <p:nvPr/>
            </p:nvSpPr>
            <p:spPr bwMode="auto">
              <a:xfrm>
                <a:off x="13377" y="4737"/>
                <a:ext cx="86" cy="90"/>
              </a:xfrm>
              <a:custGeom>
                <a:avLst/>
                <a:gdLst/>
                <a:ahLst/>
                <a:cxnLst>
                  <a:cxn ang="0">
                    <a:pos x="111" y="1"/>
                  </a:cxn>
                  <a:cxn ang="0">
                    <a:pos x="111" y="1"/>
                  </a:cxn>
                  <a:cxn ang="0">
                    <a:pos x="107" y="4"/>
                  </a:cxn>
                  <a:cxn ang="0">
                    <a:pos x="103" y="8"/>
                  </a:cxn>
                  <a:cxn ang="0">
                    <a:pos x="100" y="12"/>
                  </a:cxn>
                  <a:cxn ang="0">
                    <a:pos x="98" y="18"/>
                  </a:cxn>
                  <a:cxn ang="0">
                    <a:pos x="98" y="18"/>
                  </a:cxn>
                  <a:cxn ang="0">
                    <a:pos x="95" y="23"/>
                  </a:cxn>
                  <a:cxn ang="0">
                    <a:pos x="91" y="28"/>
                  </a:cxn>
                  <a:cxn ang="0">
                    <a:pos x="81" y="37"/>
                  </a:cxn>
                  <a:cxn ang="0">
                    <a:pos x="71" y="47"/>
                  </a:cxn>
                  <a:cxn ang="0">
                    <a:pos x="63" y="56"/>
                  </a:cxn>
                  <a:cxn ang="0">
                    <a:pos x="63" y="56"/>
                  </a:cxn>
                  <a:cxn ang="0">
                    <a:pos x="55" y="64"/>
                  </a:cxn>
                  <a:cxn ang="0">
                    <a:pos x="47" y="72"/>
                  </a:cxn>
                  <a:cxn ang="0">
                    <a:pos x="31" y="88"/>
                  </a:cxn>
                  <a:cxn ang="0">
                    <a:pos x="14" y="103"/>
                  </a:cxn>
                  <a:cxn ang="0">
                    <a:pos x="7" y="113"/>
                  </a:cxn>
                  <a:cxn ang="0">
                    <a:pos x="1" y="121"/>
                  </a:cxn>
                  <a:cxn ang="0">
                    <a:pos x="1" y="121"/>
                  </a:cxn>
                  <a:cxn ang="0">
                    <a:pos x="0" y="124"/>
                  </a:cxn>
                  <a:cxn ang="0">
                    <a:pos x="1" y="126"/>
                  </a:cxn>
                  <a:cxn ang="0">
                    <a:pos x="3" y="128"/>
                  </a:cxn>
                  <a:cxn ang="0">
                    <a:pos x="6" y="128"/>
                  </a:cxn>
                  <a:cxn ang="0">
                    <a:pos x="6" y="128"/>
                  </a:cxn>
                  <a:cxn ang="0">
                    <a:pos x="20" y="123"/>
                  </a:cxn>
                  <a:cxn ang="0">
                    <a:pos x="20" y="123"/>
                  </a:cxn>
                  <a:cxn ang="0">
                    <a:pos x="21" y="122"/>
                  </a:cxn>
                  <a:cxn ang="0">
                    <a:pos x="22" y="121"/>
                  </a:cxn>
                  <a:cxn ang="0">
                    <a:pos x="23" y="118"/>
                  </a:cxn>
                  <a:cxn ang="0">
                    <a:pos x="21" y="116"/>
                  </a:cxn>
                  <a:cxn ang="0">
                    <a:pos x="20" y="115"/>
                  </a:cxn>
                  <a:cxn ang="0">
                    <a:pos x="19" y="114"/>
                  </a:cxn>
                  <a:cxn ang="0">
                    <a:pos x="19" y="114"/>
                  </a:cxn>
                  <a:cxn ang="0">
                    <a:pos x="37" y="98"/>
                  </a:cxn>
                  <a:cxn ang="0">
                    <a:pos x="37" y="98"/>
                  </a:cxn>
                  <a:cxn ang="0">
                    <a:pos x="53" y="81"/>
                  </a:cxn>
                  <a:cxn ang="0">
                    <a:pos x="69" y="62"/>
                  </a:cxn>
                  <a:cxn ang="0">
                    <a:pos x="69" y="62"/>
                  </a:cxn>
                  <a:cxn ang="0">
                    <a:pos x="82" y="48"/>
                  </a:cxn>
                  <a:cxn ang="0">
                    <a:pos x="97" y="33"/>
                  </a:cxn>
                  <a:cxn ang="0">
                    <a:pos x="97" y="33"/>
                  </a:cxn>
                  <a:cxn ang="0">
                    <a:pos x="102" y="27"/>
                  </a:cxn>
                  <a:cxn ang="0">
                    <a:pos x="106" y="21"/>
                  </a:cxn>
                  <a:cxn ang="0">
                    <a:pos x="110" y="15"/>
                  </a:cxn>
                  <a:cxn ang="0">
                    <a:pos x="116" y="9"/>
                  </a:cxn>
                  <a:cxn ang="0">
                    <a:pos x="116" y="9"/>
                  </a:cxn>
                  <a:cxn ang="0">
                    <a:pos x="117" y="7"/>
                  </a:cxn>
                  <a:cxn ang="0">
                    <a:pos x="117" y="5"/>
                  </a:cxn>
                  <a:cxn ang="0">
                    <a:pos x="117" y="2"/>
                  </a:cxn>
                  <a:cxn ang="0">
                    <a:pos x="116" y="1"/>
                  </a:cxn>
                  <a:cxn ang="0">
                    <a:pos x="114" y="0"/>
                  </a:cxn>
                  <a:cxn ang="0">
                    <a:pos x="113" y="0"/>
                  </a:cxn>
                  <a:cxn ang="0">
                    <a:pos x="111" y="1"/>
                  </a:cxn>
                  <a:cxn ang="0">
                    <a:pos x="111" y="1"/>
                  </a:cxn>
                </a:cxnLst>
                <a:rect l="0" t="0" r="r" b="b"/>
                <a:pathLst>
                  <a:path w="117" h="128">
                    <a:moveTo>
                      <a:pt x="111" y="1"/>
                    </a:moveTo>
                    <a:lnTo>
                      <a:pt x="111" y="1"/>
                    </a:lnTo>
                    <a:lnTo>
                      <a:pt x="107" y="4"/>
                    </a:lnTo>
                    <a:lnTo>
                      <a:pt x="103" y="8"/>
                    </a:lnTo>
                    <a:lnTo>
                      <a:pt x="100" y="12"/>
                    </a:lnTo>
                    <a:lnTo>
                      <a:pt x="98" y="18"/>
                    </a:lnTo>
                    <a:lnTo>
                      <a:pt x="98" y="18"/>
                    </a:lnTo>
                    <a:lnTo>
                      <a:pt x="95" y="23"/>
                    </a:lnTo>
                    <a:lnTo>
                      <a:pt x="91" y="28"/>
                    </a:lnTo>
                    <a:lnTo>
                      <a:pt x="81" y="37"/>
                    </a:lnTo>
                    <a:lnTo>
                      <a:pt x="71" y="47"/>
                    </a:lnTo>
                    <a:lnTo>
                      <a:pt x="63" y="56"/>
                    </a:lnTo>
                    <a:lnTo>
                      <a:pt x="63" y="56"/>
                    </a:lnTo>
                    <a:lnTo>
                      <a:pt x="55" y="64"/>
                    </a:lnTo>
                    <a:lnTo>
                      <a:pt x="47" y="72"/>
                    </a:lnTo>
                    <a:lnTo>
                      <a:pt x="31" y="88"/>
                    </a:lnTo>
                    <a:lnTo>
                      <a:pt x="14" y="103"/>
                    </a:lnTo>
                    <a:lnTo>
                      <a:pt x="7" y="113"/>
                    </a:lnTo>
                    <a:lnTo>
                      <a:pt x="1" y="121"/>
                    </a:lnTo>
                    <a:lnTo>
                      <a:pt x="1" y="121"/>
                    </a:lnTo>
                    <a:lnTo>
                      <a:pt x="0" y="124"/>
                    </a:lnTo>
                    <a:lnTo>
                      <a:pt x="1" y="126"/>
                    </a:lnTo>
                    <a:lnTo>
                      <a:pt x="3" y="128"/>
                    </a:lnTo>
                    <a:lnTo>
                      <a:pt x="6" y="128"/>
                    </a:lnTo>
                    <a:lnTo>
                      <a:pt x="6" y="128"/>
                    </a:lnTo>
                    <a:lnTo>
                      <a:pt x="20" y="123"/>
                    </a:lnTo>
                    <a:lnTo>
                      <a:pt x="20" y="123"/>
                    </a:lnTo>
                    <a:lnTo>
                      <a:pt x="21" y="122"/>
                    </a:lnTo>
                    <a:lnTo>
                      <a:pt x="22" y="121"/>
                    </a:lnTo>
                    <a:lnTo>
                      <a:pt x="23" y="118"/>
                    </a:lnTo>
                    <a:lnTo>
                      <a:pt x="21" y="116"/>
                    </a:lnTo>
                    <a:lnTo>
                      <a:pt x="20" y="115"/>
                    </a:lnTo>
                    <a:lnTo>
                      <a:pt x="19" y="114"/>
                    </a:lnTo>
                    <a:lnTo>
                      <a:pt x="19" y="114"/>
                    </a:lnTo>
                    <a:lnTo>
                      <a:pt x="37" y="98"/>
                    </a:lnTo>
                    <a:lnTo>
                      <a:pt x="37" y="98"/>
                    </a:lnTo>
                    <a:lnTo>
                      <a:pt x="53" y="81"/>
                    </a:lnTo>
                    <a:lnTo>
                      <a:pt x="69" y="62"/>
                    </a:lnTo>
                    <a:lnTo>
                      <a:pt x="69" y="62"/>
                    </a:lnTo>
                    <a:lnTo>
                      <a:pt x="82" y="48"/>
                    </a:lnTo>
                    <a:lnTo>
                      <a:pt x="97" y="33"/>
                    </a:lnTo>
                    <a:lnTo>
                      <a:pt x="97" y="33"/>
                    </a:lnTo>
                    <a:lnTo>
                      <a:pt x="102" y="27"/>
                    </a:lnTo>
                    <a:lnTo>
                      <a:pt x="106" y="21"/>
                    </a:lnTo>
                    <a:lnTo>
                      <a:pt x="110" y="15"/>
                    </a:lnTo>
                    <a:lnTo>
                      <a:pt x="116" y="9"/>
                    </a:lnTo>
                    <a:lnTo>
                      <a:pt x="116" y="9"/>
                    </a:lnTo>
                    <a:lnTo>
                      <a:pt x="117" y="7"/>
                    </a:lnTo>
                    <a:lnTo>
                      <a:pt x="117" y="5"/>
                    </a:lnTo>
                    <a:lnTo>
                      <a:pt x="117" y="2"/>
                    </a:lnTo>
                    <a:lnTo>
                      <a:pt x="116" y="1"/>
                    </a:lnTo>
                    <a:lnTo>
                      <a:pt x="114" y="0"/>
                    </a:lnTo>
                    <a:lnTo>
                      <a:pt x="113" y="0"/>
                    </a:lnTo>
                    <a:lnTo>
                      <a:pt x="111" y="1"/>
                    </a:lnTo>
                    <a:lnTo>
                      <a:pt x="111"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7" name="Freeform 450"/>
              <p:cNvSpPr/>
              <p:nvPr/>
            </p:nvSpPr>
            <p:spPr bwMode="auto">
              <a:xfrm>
                <a:off x="13421" y="4752"/>
                <a:ext cx="77" cy="92"/>
              </a:xfrm>
              <a:custGeom>
                <a:avLst/>
                <a:gdLst/>
                <a:ahLst/>
                <a:cxnLst>
                  <a:cxn ang="0">
                    <a:pos x="95" y="2"/>
                  </a:cxn>
                  <a:cxn ang="0">
                    <a:pos x="95" y="2"/>
                  </a:cxn>
                  <a:cxn ang="0">
                    <a:pos x="89" y="11"/>
                  </a:cxn>
                  <a:cxn ang="0">
                    <a:pos x="82" y="20"/>
                  </a:cxn>
                  <a:cxn ang="0">
                    <a:pos x="69" y="38"/>
                  </a:cxn>
                  <a:cxn ang="0">
                    <a:pos x="53" y="54"/>
                  </a:cxn>
                  <a:cxn ang="0">
                    <a:pos x="39" y="72"/>
                  </a:cxn>
                  <a:cxn ang="0">
                    <a:pos x="39" y="72"/>
                  </a:cxn>
                  <a:cxn ang="0">
                    <a:pos x="28" y="84"/>
                  </a:cxn>
                  <a:cxn ang="0">
                    <a:pos x="16" y="97"/>
                  </a:cxn>
                  <a:cxn ang="0">
                    <a:pos x="11" y="103"/>
                  </a:cxn>
                  <a:cxn ang="0">
                    <a:pos x="6" y="110"/>
                  </a:cxn>
                  <a:cxn ang="0">
                    <a:pos x="3" y="117"/>
                  </a:cxn>
                  <a:cxn ang="0">
                    <a:pos x="0" y="126"/>
                  </a:cxn>
                  <a:cxn ang="0">
                    <a:pos x="0" y="126"/>
                  </a:cxn>
                  <a:cxn ang="0">
                    <a:pos x="0" y="128"/>
                  </a:cxn>
                  <a:cxn ang="0">
                    <a:pos x="0" y="130"/>
                  </a:cxn>
                  <a:cxn ang="0">
                    <a:pos x="2" y="131"/>
                  </a:cxn>
                  <a:cxn ang="0">
                    <a:pos x="3" y="132"/>
                  </a:cxn>
                  <a:cxn ang="0">
                    <a:pos x="5" y="132"/>
                  </a:cxn>
                  <a:cxn ang="0">
                    <a:pos x="6" y="131"/>
                  </a:cxn>
                  <a:cxn ang="0">
                    <a:pos x="8" y="130"/>
                  </a:cxn>
                  <a:cxn ang="0">
                    <a:pos x="9" y="129"/>
                  </a:cxn>
                  <a:cxn ang="0">
                    <a:pos x="9" y="129"/>
                  </a:cxn>
                  <a:cxn ang="0">
                    <a:pos x="12" y="119"/>
                  </a:cxn>
                  <a:cxn ang="0">
                    <a:pos x="16" y="111"/>
                  </a:cxn>
                  <a:cxn ang="0">
                    <a:pos x="22" y="103"/>
                  </a:cxn>
                  <a:cxn ang="0">
                    <a:pos x="29" y="96"/>
                  </a:cxn>
                  <a:cxn ang="0">
                    <a:pos x="42" y="81"/>
                  </a:cxn>
                  <a:cxn ang="0">
                    <a:pos x="55" y="67"/>
                  </a:cxn>
                  <a:cxn ang="0">
                    <a:pos x="55" y="67"/>
                  </a:cxn>
                  <a:cxn ang="0">
                    <a:pos x="81" y="38"/>
                  </a:cxn>
                  <a:cxn ang="0">
                    <a:pos x="93" y="22"/>
                  </a:cxn>
                  <a:cxn ang="0">
                    <a:pos x="98" y="15"/>
                  </a:cxn>
                  <a:cxn ang="0">
                    <a:pos x="103" y="6"/>
                  </a:cxn>
                  <a:cxn ang="0">
                    <a:pos x="103" y="6"/>
                  </a:cxn>
                  <a:cxn ang="0">
                    <a:pos x="104" y="4"/>
                  </a:cxn>
                  <a:cxn ang="0">
                    <a:pos x="103" y="3"/>
                  </a:cxn>
                  <a:cxn ang="0">
                    <a:pos x="103" y="1"/>
                  </a:cxn>
                  <a:cxn ang="0">
                    <a:pos x="101" y="0"/>
                  </a:cxn>
                  <a:cxn ang="0">
                    <a:pos x="100" y="0"/>
                  </a:cxn>
                  <a:cxn ang="0">
                    <a:pos x="98" y="0"/>
                  </a:cxn>
                  <a:cxn ang="0">
                    <a:pos x="96" y="0"/>
                  </a:cxn>
                  <a:cxn ang="0">
                    <a:pos x="95" y="2"/>
                  </a:cxn>
                  <a:cxn ang="0">
                    <a:pos x="95" y="2"/>
                  </a:cxn>
                </a:cxnLst>
                <a:rect l="0" t="0" r="r" b="b"/>
                <a:pathLst>
                  <a:path w="104" h="132">
                    <a:moveTo>
                      <a:pt x="95" y="2"/>
                    </a:moveTo>
                    <a:lnTo>
                      <a:pt x="95" y="2"/>
                    </a:lnTo>
                    <a:lnTo>
                      <a:pt x="89" y="11"/>
                    </a:lnTo>
                    <a:lnTo>
                      <a:pt x="82" y="20"/>
                    </a:lnTo>
                    <a:lnTo>
                      <a:pt x="69" y="38"/>
                    </a:lnTo>
                    <a:lnTo>
                      <a:pt x="53" y="54"/>
                    </a:lnTo>
                    <a:lnTo>
                      <a:pt x="39" y="72"/>
                    </a:lnTo>
                    <a:lnTo>
                      <a:pt x="39" y="72"/>
                    </a:lnTo>
                    <a:lnTo>
                      <a:pt x="28" y="84"/>
                    </a:lnTo>
                    <a:lnTo>
                      <a:pt x="16" y="97"/>
                    </a:lnTo>
                    <a:lnTo>
                      <a:pt x="11" y="103"/>
                    </a:lnTo>
                    <a:lnTo>
                      <a:pt x="6" y="110"/>
                    </a:lnTo>
                    <a:lnTo>
                      <a:pt x="3" y="117"/>
                    </a:lnTo>
                    <a:lnTo>
                      <a:pt x="0" y="126"/>
                    </a:lnTo>
                    <a:lnTo>
                      <a:pt x="0" y="126"/>
                    </a:lnTo>
                    <a:lnTo>
                      <a:pt x="0" y="128"/>
                    </a:lnTo>
                    <a:lnTo>
                      <a:pt x="0" y="130"/>
                    </a:lnTo>
                    <a:lnTo>
                      <a:pt x="2" y="131"/>
                    </a:lnTo>
                    <a:lnTo>
                      <a:pt x="3" y="132"/>
                    </a:lnTo>
                    <a:lnTo>
                      <a:pt x="5" y="132"/>
                    </a:lnTo>
                    <a:lnTo>
                      <a:pt x="6" y="131"/>
                    </a:lnTo>
                    <a:lnTo>
                      <a:pt x="8" y="130"/>
                    </a:lnTo>
                    <a:lnTo>
                      <a:pt x="9" y="129"/>
                    </a:lnTo>
                    <a:lnTo>
                      <a:pt x="9" y="129"/>
                    </a:lnTo>
                    <a:lnTo>
                      <a:pt x="12" y="119"/>
                    </a:lnTo>
                    <a:lnTo>
                      <a:pt x="16" y="111"/>
                    </a:lnTo>
                    <a:lnTo>
                      <a:pt x="22" y="103"/>
                    </a:lnTo>
                    <a:lnTo>
                      <a:pt x="29" y="96"/>
                    </a:lnTo>
                    <a:lnTo>
                      <a:pt x="42" y="81"/>
                    </a:lnTo>
                    <a:lnTo>
                      <a:pt x="55" y="67"/>
                    </a:lnTo>
                    <a:lnTo>
                      <a:pt x="55" y="67"/>
                    </a:lnTo>
                    <a:lnTo>
                      <a:pt x="81" y="38"/>
                    </a:lnTo>
                    <a:lnTo>
                      <a:pt x="93" y="22"/>
                    </a:lnTo>
                    <a:lnTo>
                      <a:pt x="98" y="15"/>
                    </a:lnTo>
                    <a:lnTo>
                      <a:pt x="103" y="6"/>
                    </a:lnTo>
                    <a:lnTo>
                      <a:pt x="103" y="6"/>
                    </a:lnTo>
                    <a:lnTo>
                      <a:pt x="104" y="4"/>
                    </a:lnTo>
                    <a:lnTo>
                      <a:pt x="103" y="3"/>
                    </a:lnTo>
                    <a:lnTo>
                      <a:pt x="103" y="1"/>
                    </a:lnTo>
                    <a:lnTo>
                      <a:pt x="101" y="0"/>
                    </a:lnTo>
                    <a:lnTo>
                      <a:pt x="100" y="0"/>
                    </a:lnTo>
                    <a:lnTo>
                      <a:pt x="98" y="0"/>
                    </a:lnTo>
                    <a:lnTo>
                      <a:pt x="96" y="0"/>
                    </a:lnTo>
                    <a:lnTo>
                      <a:pt x="95" y="2"/>
                    </a:lnTo>
                    <a:lnTo>
                      <a:pt x="95"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8" name="Freeform 451"/>
              <p:cNvSpPr/>
              <p:nvPr/>
            </p:nvSpPr>
            <p:spPr bwMode="auto">
              <a:xfrm>
                <a:off x="13463" y="4758"/>
                <a:ext cx="90" cy="103"/>
              </a:xfrm>
              <a:custGeom>
                <a:avLst/>
                <a:gdLst/>
                <a:ahLst/>
                <a:cxnLst>
                  <a:cxn ang="0">
                    <a:pos x="119" y="0"/>
                  </a:cxn>
                  <a:cxn ang="0">
                    <a:pos x="119" y="0"/>
                  </a:cxn>
                  <a:cxn ang="0">
                    <a:pos x="110" y="1"/>
                  </a:cxn>
                  <a:cxn ang="0">
                    <a:pos x="103" y="5"/>
                  </a:cxn>
                  <a:cxn ang="0">
                    <a:pos x="95" y="10"/>
                  </a:cxn>
                  <a:cxn ang="0">
                    <a:pos x="88" y="15"/>
                  </a:cxn>
                  <a:cxn ang="0">
                    <a:pos x="83" y="23"/>
                  </a:cxn>
                  <a:cxn ang="0">
                    <a:pos x="77" y="30"/>
                  </a:cxn>
                  <a:cxn ang="0">
                    <a:pos x="68" y="44"/>
                  </a:cxn>
                  <a:cxn ang="0">
                    <a:pos x="68" y="44"/>
                  </a:cxn>
                  <a:cxn ang="0">
                    <a:pos x="50" y="68"/>
                  </a:cxn>
                  <a:cxn ang="0">
                    <a:pos x="32" y="91"/>
                  </a:cxn>
                  <a:cxn ang="0">
                    <a:pos x="16" y="115"/>
                  </a:cxn>
                  <a:cxn ang="0">
                    <a:pos x="8" y="127"/>
                  </a:cxn>
                  <a:cxn ang="0">
                    <a:pos x="0" y="139"/>
                  </a:cxn>
                  <a:cxn ang="0">
                    <a:pos x="0" y="139"/>
                  </a:cxn>
                  <a:cxn ang="0">
                    <a:pos x="0" y="141"/>
                  </a:cxn>
                  <a:cxn ang="0">
                    <a:pos x="0" y="144"/>
                  </a:cxn>
                  <a:cxn ang="0">
                    <a:pos x="1" y="145"/>
                  </a:cxn>
                  <a:cxn ang="0">
                    <a:pos x="3" y="146"/>
                  </a:cxn>
                  <a:cxn ang="0">
                    <a:pos x="5" y="147"/>
                  </a:cxn>
                  <a:cxn ang="0">
                    <a:pos x="7" y="147"/>
                  </a:cxn>
                  <a:cxn ang="0">
                    <a:pos x="8" y="146"/>
                  </a:cxn>
                  <a:cxn ang="0">
                    <a:pos x="9" y="145"/>
                  </a:cxn>
                  <a:cxn ang="0">
                    <a:pos x="9" y="145"/>
                  </a:cxn>
                  <a:cxn ang="0">
                    <a:pos x="15" y="133"/>
                  </a:cxn>
                  <a:cxn ang="0">
                    <a:pos x="22" y="123"/>
                  </a:cxn>
                  <a:cxn ang="0">
                    <a:pos x="37" y="103"/>
                  </a:cxn>
                  <a:cxn ang="0">
                    <a:pos x="52" y="84"/>
                  </a:cxn>
                  <a:cxn ang="0">
                    <a:pos x="66" y="64"/>
                  </a:cxn>
                  <a:cxn ang="0">
                    <a:pos x="66" y="64"/>
                  </a:cxn>
                  <a:cxn ang="0">
                    <a:pos x="76" y="47"/>
                  </a:cxn>
                  <a:cxn ang="0">
                    <a:pos x="81" y="39"/>
                  </a:cxn>
                  <a:cxn ang="0">
                    <a:pos x="87" y="30"/>
                  </a:cxn>
                  <a:cxn ang="0">
                    <a:pos x="94" y="23"/>
                  </a:cxn>
                  <a:cxn ang="0">
                    <a:pos x="102" y="17"/>
                  </a:cxn>
                  <a:cxn ang="0">
                    <a:pos x="110" y="11"/>
                  </a:cxn>
                  <a:cxn ang="0">
                    <a:pos x="114" y="10"/>
                  </a:cxn>
                  <a:cxn ang="0">
                    <a:pos x="119" y="9"/>
                  </a:cxn>
                  <a:cxn ang="0">
                    <a:pos x="119" y="9"/>
                  </a:cxn>
                  <a:cxn ang="0">
                    <a:pos x="120" y="8"/>
                  </a:cxn>
                  <a:cxn ang="0">
                    <a:pos x="122" y="7"/>
                  </a:cxn>
                  <a:cxn ang="0">
                    <a:pos x="123" y="4"/>
                  </a:cxn>
                  <a:cxn ang="0">
                    <a:pos x="123" y="2"/>
                  </a:cxn>
                  <a:cxn ang="0">
                    <a:pos x="122" y="1"/>
                  </a:cxn>
                  <a:cxn ang="0">
                    <a:pos x="120" y="0"/>
                  </a:cxn>
                  <a:cxn ang="0">
                    <a:pos x="119" y="0"/>
                  </a:cxn>
                  <a:cxn ang="0">
                    <a:pos x="119" y="0"/>
                  </a:cxn>
                </a:cxnLst>
                <a:rect l="0" t="0" r="r" b="b"/>
                <a:pathLst>
                  <a:path w="123" h="147">
                    <a:moveTo>
                      <a:pt x="119" y="0"/>
                    </a:moveTo>
                    <a:lnTo>
                      <a:pt x="119" y="0"/>
                    </a:lnTo>
                    <a:lnTo>
                      <a:pt x="110" y="1"/>
                    </a:lnTo>
                    <a:lnTo>
                      <a:pt x="103" y="5"/>
                    </a:lnTo>
                    <a:lnTo>
                      <a:pt x="95" y="10"/>
                    </a:lnTo>
                    <a:lnTo>
                      <a:pt x="88" y="15"/>
                    </a:lnTo>
                    <a:lnTo>
                      <a:pt x="83" y="23"/>
                    </a:lnTo>
                    <a:lnTo>
                      <a:pt x="77" y="30"/>
                    </a:lnTo>
                    <a:lnTo>
                      <a:pt x="68" y="44"/>
                    </a:lnTo>
                    <a:lnTo>
                      <a:pt x="68" y="44"/>
                    </a:lnTo>
                    <a:lnTo>
                      <a:pt x="50" y="68"/>
                    </a:lnTo>
                    <a:lnTo>
                      <a:pt x="32" y="91"/>
                    </a:lnTo>
                    <a:lnTo>
                      <a:pt x="16" y="115"/>
                    </a:lnTo>
                    <a:lnTo>
                      <a:pt x="8" y="127"/>
                    </a:lnTo>
                    <a:lnTo>
                      <a:pt x="0" y="139"/>
                    </a:lnTo>
                    <a:lnTo>
                      <a:pt x="0" y="139"/>
                    </a:lnTo>
                    <a:lnTo>
                      <a:pt x="0" y="141"/>
                    </a:lnTo>
                    <a:lnTo>
                      <a:pt x="0" y="144"/>
                    </a:lnTo>
                    <a:lnTo>
                      <a:pt x="1" y="145"/>
                    </a:lnTo>
                    <a:lnTo>
                      <a:pt x="3" y="146"/>
                    </a:lnTo>
                    <a:lnTo>
                      <a:pt x="5" y="147"/>
                    </a:lnTo>
                    <a:lnTo>
                      <a:pt x="7" y="147"/>
                    </a:lnTo>
                    <a:lnTo>
                      <a:pt x="8" y="146"/>
                    </a:lnTo>
                    <a:lnTo>
                      <a:pt x="9" y="145"/>
                    </a:lnTo>
                    <a:lnTo>
                      <a:pt x="9" y="145"/>
                    </a:lnTo>
                    <a:lnTo>
                      <a:pt x="15" y="133"/>
                    </a:lnTo>
                    <a:lnTo>
                      <a:pt x="22" y="123"/>
                    </a:lnTo>
                    <a:lnTo>
                      <a:pt x="37" y="103"/>
                    </a:lnTo>
                    <a:lnTo>
                      <a:pt x="52" y="84"/>
                    </a:lnTo>
                    <a:lnTo>
                      <a:pt x="66" y="64"/>
                    </a:lnTo>
                    <a:lnTo>
                      <a:pt x="66" y="64"/>
                    </a:lnTo>
                    <a:lnTo>
                      <a:pt x="76" y="47"/>
                    </a:lnTo>
                    <a:lnTo>
                      <a:pt x="81" y="39"/>
                    </a:lnTo>
                    <a:lnTo>
                      <a:pt x="87" y="30"/>
                    </a:lnTo>
                    <a:lnTo>
                      <a:pt x="94" y="23"/>
                    </a:lnTo>
                    <a:lnTo>
                      <a:pt x="102" y="17"/>
                    </a:lnTo>
                    <a:lnTo>
                      <a:pt x="110" y="11"/>
                    </a:lnTo>
                    <a:lnTo>
                      <a:pt x="114" y="10"/>
                    </a:lnTo>
                    <a:lnTo>
                      <a:pt x="119" y="9"/>
                    </a:lnTo>
                    <a:lnTo>
                      <a:pt x="119" y="9"/>
                    </a:lnTo>
                    <a:lnTo>
                      <a:pt x="120" y="8"/>
                    </a:lnTo>
                    <a:lnTo>
                      <a:pt x="122" y="7"/>
                    </a:lnTo>
                    <a:lnTo>
                      <a:pt x="123" y="4"/>
                    </a:lnTo>
                    <a:lnTo>
                      <a:pt x="123" y="2"/>
                    </a:lnTo>
                    <a:lnTo>
                      <a:pt x="122" y="1"/>
                    </a:lnTo>
                    <a:lnTo>
                      <a:pt x="120" y="0"/>
                    </a:lnTo>
                    <a:lnTo>
                      <a:pt x="119" y="0"/>
                    </a:lnTo>
                    <a:lnTo>
                      <a:pt x="119"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29" name="Freeform 452"/>
              <p:cNvSpPr/>
              <p:nvPr/>
            </p:nvSpPr>
            <p:spPr bwMode="auto">
              <a:xfrm>
                <a:off x="13481" y="4777"/>
                <a:ext cx="104" cy="103"/>
              </a:xfrm>
              <a:custGeom>
                <a:avLst/>
                <a:gdLst/>
                <a:ahLst/>
                <a:cxnLst>
                  <a:cxn ang="0">
                    <a:pos x="137" y="0"/>
                  </a:cxn>
                  <a:cxn ang="0">
                    <a:pos x="137" y="0"/>
                  </a:cxn>
                  <a:cxn ang="0">
                    <a:pos x="125" y="5"/>
                  </a:cxn>
                  <a:cxn ang="0">
                    <a:pos x="115" y="10"/>
                  </a:cxn>
                  <a:cxn ang="0">
                    <a:pos x="106" y="17"/>
                  </a:cxn>
                  <a:cxn ang="0">
                    <a:pos x="96" y="25"/>
                  </a:cxn>
                  <a:cxn ang="0">
                    <a:pos x="87" y="32"/>
                  </a:cxn>
                  <a:cxn ang="0">
                    <a:pos x="79" y="40"/>
                  </a:cxn>
                  <a:cxn ang="0">
                    <a:pos x="63" y="58"/>
                  </a:cxn>
                  <a:cxn ang="0">
                    <a:pos x="63" y="58"/>
                  </a:cxn>
                  <a:cxn ang="0">
                    <a:pos x="45" y="77"/>
                  </a:cxn>
                  <a:cxn ang="0">
                    <a:pos x="27" y="96"/>
                  </a:cxn>
                  <a:cxn ang="0">
                    <a:pos x="20" y="106"/>
                  </a:cxn>
                  <a:cxn ang="0">
                    <a:pos x="13" y="117"/>
                  </a:cxn>
                  <a:cxn ang="0">
                    <a:pos x="5" y="128"/>
                  </a:cxn>
                  <a:cxn ang="0">
                    <a:pos x="0" y="141"/>
                  </a:cxn>
                  <a:cxn ang="0">
                    <a:pos x="0" y="141"/>
                  </a:cxn>
                  <a:cxn ang="0">
                    <a:pos x="0" y="142"/>
                  </a:cxn>
                  <a:cxn ang="0">
                    <a:pos x="0" y="144"/>
                  </a:cxn>
                  <a:cxn ang="0">
                    <a:pos x="2" y="147"/>
                  </a:cxn>
                  <a:cxn ang="0">
                    <a:pos x="5" y="147"/>
                  </a:cxn>
                  <a:cxn ang="0">
                    <a:pos x="8" y="146"/>
                  </a:cxn>
                  <a:cxn ang="0">
                    <a:pos x="8" y="146"/>
                  </a:cxn>
                  <a:cxn ang="0">
                    <a:pos x="16" y="142"/>
                  </a:cxn>
                  <a:cxn ang="0">
                    <a:pos x="16" y="142"/>
                  </a:cxn>
                  <a:cxn ang="0">
                    <a:pos x="17" y="141"/>
                  </a:cxn>
                  <a:cxn ang="0">
                    <a:pos x="18" y="140"/>
                  </a:cxn>
                  <a:cxn ang="0">
                    <a:pos x="19" y="137"/>
                  </a:cxn>
                  <a:cxn ang="0">
                    <a:pos x="17" y="134"/>
                  </a:cxn>
                  <a:cxn ang="0">
                    <a:pos x="16" y="133"/>
                  </a:cxn>
                  <a:cxn ang="0">
                    <a:pos x="14" y="133"/>
                  </a:cxn>
                  <a:cxn ang="0">
                    <a:pos x="14" y="133"/>
                  </a:cxn>
                  <a:cxn ang="0">
                    <a:pos x="19" y="124"/>
                  </a:cxn>
                  <a:cxn ang="0">
                    <a:pos x="24" y="115"/>
                  </a:cxn>
                  <a:cxn ang="0">
                    <a:pos x="35" y="99"/>
                  </a:cxn>
                  <a:cxn ang="0">
                    <a:pos x="50" y="84"/>
                  </a:cxn>
                  <a:cxn ang="0">
                    <a:pos x="65" y="70"/>
                  </a:cxn>
                  <a:cxn ang="0">
                    <a:pos x="65" y="70"/>
                  </a:cxn>
                  <a:cxn ang="0">
                    <a:pos x="71" y="63"/>
                  </a:cxn>
                  <a:cxn ang="0">
                    <a:pos x="78" y="56"/>
                  </a:cxn>
                  <a:cxn ang="0">
                    <a:pos x="84" y="48"/>
                  </a:cxn>
                  <a:cxn ang="0">
                    <a:pos x="90" y="41"/>
                  </a:cxn>
                  <a:cxn ang="0">
                    <a:pos x="90" y="41"/>
                  </a:cxn>
                  <a:cxn ang="0">
                    <a:pos x="101" y="32"/>
                  </a:cxn>
                  <a:cxn ang="0">
                    <a:pos x="113" y="23"/>
                  </a:cxn>
                  <a:cxn ang="0">
                    <a:pos x="125" y="15"/>
                  </a:cxn>
                  <a:cxn ang="0">
                    <a:pos x="139" y="9"/>
                  </a:cxn>
                  <a:cxn ang="0">
                    <a:pos x="139" y="9"/>
                  </a:cxn>
                  <a:cxn ang="0">
                    <a:pos x="141" y="8"/>
                  </a:cxn>
                  <a:cxn ang="0">
                    <a:pos x="142" y="7"/>
                  </a:cxn>
                  <a:cxn ang="0">
                    <a:pos x="142" y="3"/>
                  </a:cxn>
                  <a:cxn ang="0">
                    <a:pos x="141" y="2"/>
                  </a:cxn>
                  <a:cxn ang="0">
                    <a:pos x="140" y="1"/>
                  </a:cxn>
                  <a:cxn ang="0">
                    <a:pos x="139" y="0"/>
                  </a:cxn>
                  <a:cxn ang="0">
                    <a:pos x="137" y="0"/>
                  </a:cxn>
                  <a:cxn ang="0">
                    <a:pos x="137" y="0"/>
                  </a:cxn>
                </a:cxnLst>
                <a:rect l="0" t="0" r="r" b="b"/>
                <a:pathLst>
                  <a:path w="142" h="147">
                    <a:moveTo>
                      <a:pt x="137" y="0"/>
                    </a:moveTo>
                    <a:lnTo>
                      <a:pt x="137" y="0"/>
                    </a:lnTo>
                    <a:lnTo>
                      <a:pt x="125" y="5"/>
                    </a:lnTo>
                    <a:lnTo>
                      <a:pt x="115" y="10"/>
                    </a:lnTo>
                    <a:lnTo>
                      <a:pt x="106" y="17"/>
                    </a:lnTo>
                    <a:lnTo>
                      <a:pt x="96" y="25"/>
                    </a:lnTo>
                    <a:lnTo>
                      <a:pt x="87" y="32"/>
                    </a:lnTo>
                    <a:lnTo>
                      <a:pt x="79" y="40"/>
                    </a:lnTo>
                    <a:lnTo>
                      <a:pt x="63" y="58"/>
                    </a:lnTo>
                    <a:lnTo>
                      <a:pt x="63" y="58"/>
                    </a:lnTo>
                    <a:lnTo>
                      <a:pt x="45" y="77"/>
                    </a:lnTo>
                    <a:lnTo>
                      <a:pt x="27" y="96"/>
                    </a:lnTo>
                    <a:lnTo>
                      <a:pt x="20" y="106"/>
                    </a:lnTo>
                    <a:lnTo>
                      <a:pt x="13" y="117"/>
                    </a:lnTo>
                    <a:lnTo>
                      <a:pt x="5" y="128"/>
                    </a:lnTo>
                    <a:lnTo>
                      <a:pt x="0" y="141"/>
                    </a:lnTo>
                    <a:lnTo>
                      <a:pt x="0" y="141"/>
                    </a:lnTo>
                    <a:lnTo>
                      <a:pt x="0" y="142"/>
                    </a:lnTo>
                    <a:lnTo>
                      <a:pt x="0" y="144"/>
                    </a:lnTo>
                    <a:lnTo>
                      <a:pt x="2" y="147"/>
                    </a:lnTo>
                    <a:lnTo>
                      <a:pt x="5" y="147"/>
                    </a:lnTo>
                    <a:lnTo>
                      <a:pt x="8" y="146"/>
                    </a:lnTo>
                    <a:lnTo>
                      <a:pt x="8" y="146"/>
                    </a:lnTo>
                    <a:lnTo>
                      <a:pt x="16" y="142"/>
                    </a:lnTo>
                    <a:lnTo>
                      <a:pt x="16" y="142"/>
                    </a:lnTo>
                    <a:lnTo>
                      <a:pt x="17" y="141"/>
                    </a:lnTo>
                    <a:lnTo>
                      <a:pt x="18" y="140"/>
                    </a:lnTo>
                    <a:lnTo>
                      <a:pt x="19" y="137"/>
                    </a:lnTo>
                    <a:lnTo>
                      <a:pt x="17" y="134"/>
                    </a:lnTo>
                    <a:lnTo>
                      <a:pt x="16" y="133"/>
                    </a:lnTo>
                    <a:lnTo>
                      <a:pt x="14" y="133"/>
                    </a:lnTo>
                    <a:lnTo>
                      <a:pt x="14" y="133"/>
                    </a:lnTo>
                    <a:lnTo>
                      <a:pt x="19" y="124"/>
                    </a:lnTo>
                    <a:lnTo>
                      <a:pt x="24" y="115"/>
                    </a:lnTo>
                    <a:lnTo>
                      <a:pt x="35" y="99"/>
                    </a:lnTo>
                    <a:lnTo>
                      <a:pt x="50" y="84"/>
                    </a:lnTo>
                    <a:lnTo>
                      <a:pt x="65" y="70"/>
                    </a:lnTo>
                    <a:lnTo>
                      <a:pt x="65" y="70"/>
                    </a:lnTo>
                    <a:lnTo>
                      <a:pt x="71" y="63"/>
                    </a:lnTo>
                    <a:lnTo>
                      <a:pt x="78" y="56"/>
                    </a:lnTo>
                    <a:lnTo>
                      <a:pt x="84" y="48"/>
                    </a:lnTo>
                    <a:lnTo>
                      <a:pt x="90" y="41"/>
                    </a:lnTo>
                    <a:lnTo>
                      <a:pt x="90" y="41"/>
                    </a:lnTo>
                    <a:lnTo>
                      <a:pt x="101" y="32"/>
                    </a:lnTo>
                    <a:lnTo>
                      <a:pt x="113" y="23"/>
                    </a:lnTo>
                    <a:lnTo>
                      <a:pt x="125" y="15"/>
                    </a:lnTo>
                    <a:lnTo>
                      <a:pt x="139" y="9"/>
                    </a:lnTo>
                    <a:lnTo>
                      <a:pt x="139" y="9"/>
                    </a:lnTo>
                    <a:lnTo>
                      <a:pt x="141" y="8"/>
                    </a:lnTo>
                    <a:lnTo>
                      <a:pt x="142" y="7"/>
                    </a:lnTo>
                    <a:lnTo>
                      <a:pt x="142" y="3"/>
                    </a:lnTo>
                    <a:lnTo>
                      <a:pt x="141" y="2"/>
                    </a:lnTo>
                    <a:lnTo>
                      <a:pt x="140" y="1"/>
                    </a:lnTo>
                    <a:lnTo>
                      <a:pt x="139" y="0"/>
                    </a:lnTo>
                    <a:lnTo>
                      <a:pt x="137" y="0"/>
                    </a:lnTo>
                    <a:lnTo>
                      <a:pt x="137"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0" name="Freeform 453"/>
              <p:cNvSpPr/>
              <p:nvPr/>
            </p:nvSpPr>
            <p:spPr bwMode="auto">
              <a:xfrm>
                <a:off x="13509" y="4794"/>
                <a:ext cx="110" cy="101"/>
              </a:xfrm>
              <a:custGeom>
                <a:avLst/>
                <a:gdLst/>
                <a:ahLst/>
                <a:cxnLst>
                  <a:cxn ang="0">
                    <a:pos x="144" y="1"/>
                  </a:cxn>
                  <a:cxn ang="0">
                    <a:pos x="144" y="1"/>
                  </a:cxn>
                  <a:cxn ang="0">
                    <a:pos x="128" y="15"/>
                  </a:cxn>
                  <a:cxn ang="0">
                    <a:pos x="112" y="29"/>
                  </a:cxn>
                  <a:cxn ang="0">
                    <a:pos x="95" y="41"/>
                  </a:cxn>
                  <a:cxn ang="0">
                    <a:pos x="80" y="54"/>
                  </a:cxn>
                  <a:cxn ang="0">
                    <a:pos x="80" y="54"/>
                  </a:cxn>
                  <a:cxn ang="0">
                    <a:pos x="59" y="74"/>
                  </a:cxn>
                  <a:cxn ang="0">
                    <a:pos x="40" y="94"/>
                  </a:cxn>
                  <a:cxn ang="0">
                    <a:pos x="1" y="134"/>
                  </a:cxn>
                  <a:cxn ang="0">
                    <a:pos x="1" y="134"/>
                  </a:cxn>
                  <a:cxn ang="0">
                    <a:pos x="0" y="135"/>
                  </a:cxn>
                  <a:cxn ang="0">
                    <a:pos x="0" y="137"/>
                  </a:cxn>
                  <a:cxn ang="0">
                    <a:pos x="1" y="140"/>
                  </a:cxn>
                  <a:cxn ang="0">
                    <a:pos x="4" y="142"/>
                  </a:cxn>
                  <a:cxn ang="0">
                    <a:pos x="6" y="142"/>
                  </a:cxn>
                  <a:cxn ang="0">
                    <a:pos x="7" y="141"/>
                  </a:cxn>
                  <a:cxn ang="0">
                    <a:pos x="7" y="141"/>
                  </a:cxn>
                  <a:cxn ang="0">
                    <a:pos x="12" y="139"/>
                  </a:cxn>
                  <a:cxn ang="0">
                    <a:pos x="17" y="137"/>
                  </a:cxn>
                  <a:cxn ang="0">
                    <a:pos x="21" y="135"/>
                  </a:cxn>
                  <a:cxn ang="0">
                    <a:pos x="26" y="132"/>
                  </a:cxn>
                  <a:cxn ang="0">
                    <a:pos x="26" y="132"/>
                  </a:cxn>
                  <a:cxn ang="0">
                    <a:pos x="28" y="130"/>
                  </a:cxn>
                  <a:cxn ang="0">
                    <a:pos x="28" y="127"/>
                  </a:cxn>
                  <a:cxn ang="0">
                    <a:pos x="27" y="125"/>
                  </a:cxn>
                  <a:cxn ang="0">
                    <a:pos x="25" y="124"/>
                  </a:cxn>
                  <a:cxn ang="0">
                    <a:pos x="25" y="124"/>
                  </a:cxn>
                  <a:cxn ang="0">
                    <a:pos x="52" y="95"/>
                  </a:cxn>
                  <a:cxn ang="0">
                    <a:pos x="80" y="68"/>
                  </a:cxn>
                  <a:cxn ang="0">
                    <a:pos x="80" y="68"/>
                  </a:cxn>
                  <a:cxn ang="0">
                    <a:pos x="98" y="52"/>
                  </a:cxn>
                  <a:cxn ang="0">
                    <a:pos x="115" y="38"/>
                  </a:cxn>
                  <a:cxn ang="0">
                    <a:pos x="134" y="23"/>
                  </a:cxn>
                  <a:cxn ang="0">
                    <a:pos x="150" y="8"/>
                  </a:cxn>
                  <a:cxn ang="0">
                    <a:pos x="150" y="8"/>
                  </a:cxn>
                  <a:cxn ang="0">
                    <a:pos x="151" y="6"/>
                  </a:cxn>
                  <a:cxn ang="0">
                    <a:pos x="151" y="5"/>
                  </a:cxn>
                  <a:cxn ang="0">
                    <a:pos x="151" y="3"/>
                  </a:cxn>
                  <a:cxn ang="0">
                    <a:pos x="150" y="2"/>
                  </a:cxn>
                  <a:cxn ang="0">
                    <a:pos x="149" y="1"/>
                  </a:cxn>
                  <a:cxn ang="0">
                    <a:pos x="147" y="0"/>
                  </a:cxn>
                  <a:cxn ang="0">
                    <a:pos x="145" y="0"/>
                  </a:cxn>
                  <a:cxn ang="0">
                    <a:pos x="144" y="1"/>
                  </a:cxn>
                  <a:cxn ang="0">
                    <a:pos x="144" y="1"/>
                  </a:cxn>
                </a:cxnLst>
                <a:rect l="0" t="0" r="r" b="b"/>
                <a:pathLst>
                  <a:path w="151" h="142">
                    <a:moveTo>
                      <a:pt x="144" y="1"/>
                    </a:moveTo>
                    <a:lnTo>
                      <a:pt x="144" y="1"/>
                    </a:lnTo>
                    <a:lnTo>
                      <a:pt x="128" y="15"/>
                    </a:lnTo>
                    <a:lnTo>
                      <a:pt x="112" y="29"/>
                    </a:lnTo>
                    <a:lnTo>
                      <a:pt x="95" y="41"/>
                    </a:lnTo>
                    <a:lnTo>
                      <a:pt x="80" y="54"/>
                    </a:lnTo>
                    <a:lnTo>
                      <a:pt x="80" y="54"/>
                    </a:lnTo>
                    <a:lnTo>
                      <a:pt x="59" y="74"/>
                    </a:lnTo>
                    <a:lnTo>
                      <a:pt x="40" y="94"/>
                    </a:lnTo>
                    <a:lnTo>
                      <a:pt x="1" y="134"/>
                    </a:lnTo>
                    <a:lnTo>
                      <a:pt x="1" y="134"/>
                    </a:lnTo>
                    <a:lnTo>
                      <a:pt x="0" y="135"/>
                    </a:lnTo>
                    <a:lnTo>
                      <a:pt x="0" y="137"/>
                    </a:lnTo>
                    <a:lnTo>
                      <a:pt x="1" y="140"/>
                    </a:lnTo>
                    <a:lnTo>
                      <a:pt x="4" y="142"/>
                    </a:lnTo>
                    <a:lnTo>
                      <a:pt x="6" y="142"/>
                    </a:lnTo>
                    <a:lnTo>
                      <a:pt x="7" y="141"/>
                    </a:lnTo>
                    <a:lnTo>
                      <a:pt x="7" y="141"/>
                    </a:lnTo>
                    <a:lnTo>
                      <a:pt x="12" y="139"/>
                    </a:lnTo>
                    <a:lnTo>
                      <a:pt x="17" y="137"/>
                    </a:lnTo>
                    <a:lnTo>
                      <a:pt x="21" y="135"/>
                    </a:lnTo>
                    <a:lnTo>
                      <a:pt x="26" y="132"/>
                    </a:lnTo>
                    <a:lnTo>
                      <a:pt x="26" y="132"/>
                    </a:lnTo>
                    <a:lnTo>
                      <a:pt x="28" y="130"/>
                    </a:lnTo>
                    <a:lnTo>
                      <a:pt x="28" y="127"/>
                    </a:lnTo>
                    <a:lnTo>
                      <a:pt x="27" y="125"/>
                    </a:lnTo>
                    <a:lnTo>
                      <a:pt x="25" y="124"/>
                    </a:lnTo>
                    <a:lnTo>
                      <a:pt x="25" y="124"/>
                    </a:lnTo>
                    <a:lnTo>
                      <a:pt x="52" y="95"/>
                    </a:lnTo>
                    <a:lnTo>
                      <a:pt x="80" y="68"/>
                    </a:lnTo>
                    <a:lnTo>
                      <a:pt x="80" y="68"/>
                    </a:lnTo>
                    <a:lnTo>
                      <a:pt x="98" y="52"/>
                    </a:lnTo>
                    <a:lnTo>
                      <a:pt x="115" y="38"/>
                    </a:lnTo>
                    <a:lnTo>
                      <a:pt x="134" y="23"/>
                    </a:lnTo>
                    <a:lnTo>
                      <a:pt x="150" y="8"/>
                    </a:lnTo>
                    <a:lnTo>
                      <a:pt x="150" y="8"/>
                    </a:lnTo>
                    <a:lnTo>
                      <a:pt x="151" y="6"/>
                    </a:lnTo>
                    <a:lnTo>
                      <a:pt x="151" y="5"/>
                    </a:lnTo>
                    <a:lnTo>
                      <a:pt x="151" y="3"/>
                    </a:lnTo>
                    <a:lnTo>
                      <a:pt x="150" y="2"/>
                    </a:lnTo>
                    <a:lnTo>
                      <a:pt x="149" y="1"/>
                    </a:lnTo>
                    <a:lnTo>
                      <a:pt x="147" y="0"/>
                    </a:lnTo>
                    <a:lnTo>
                      <a:pt x="145" y="0"/>
                    </a:lnTo>
                    <a:lnTo>
                      <a:pt x="144" y="1"/>
                    </a:lnTo>
                    <a:lnTo>
                      <a:pt x="144"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1" name="Freeform 454"/>
              <p:cNvSpPr/>
              <p:nvPr/>
            </p:nvSpPr>
            <p:spPr bwMode="auto">
              <a:xfrm>
                <a:off x="13536" y="4815"/>
                <a:ext cx="99" cy="109"/>
              </a:xfrm>
              <a:custGeom>
                <a:avLst/>
                <a:gdLst/>
                <a:ahLst/>
                <a:cxnLst>
                  <a:cxn ang="0">
                    <a:pos x="124" y="3"/>
                  </a:cxn>
                  <a:cxn ang="0">
                    <a:pos x="124" y="3"/>
                  </a:cxn>
                  <a:cxn ang="0">
                    <a:pos x="121" y="8"/>
                  </a:cxn>
                  <a:cxn ang="0">
                    <a:pos x="118" y="12"/>
                  </a:cxn>
                  <a:cxn ang="0">
                    <a:pos x="115" y="16"/>
                  </a:cxn>
                  <a:cxn ang="0">
                    <a:pos x="111" y="20"/>
                  </a:cxn>
                  <a:cxn ang="0">
                    <a:pos x="102" y="27"/>
                  </a:cxn>
                  <a:cxn ang="0">
                    <a:pos x="95" y="34"/>
                  </a:cxn>
                  <a:cxn ang="0">
                    <a:pos x="95" y="34"/>
                  </a:cxn>
                  <a:cxn ang="0">
                    <a:pos x="87" y="43"/>
                  </a:cxn>
                  <a:cxn ang="0">
                    <a:pos x="80" y="52"/>
                  </a:cxn>
                  <a:cxn ang="0">
                    <a:pos x="74" y="60"/>
                  </a:cxn>
                  <a:cxn ang="0">
                    <a:pos x="67" y="70"/>
                  </a:cxn>
                  <a:cxn ang="0">
                    <a:pos x="67" y="70"/>
                  </a:cxn>
                  <a:cxn ang="0">
                    <a:pos x="2" y="147"/>
                  </a:cxn>
                  <a:cxn ang="0">
                    <a:pos x="2" y="147"/>
                  </a:cxn>
                  <a:cxn ang="0">
                    <a:pos x="1" y="149"/>
                  </a:cxn>
                  <a:cxn ang="0">
                    <a:pos x="0" y="151"/>
                  </a:cxn>
                  <a:cxn ang="0">
                    <a:pos x="2" y="154"/>
                  </a:cxn>
                  <a:cxn ang="0">
                    <a:pos x="3" y="156"/>
                  </a:cxn>
                  <a:cxn ang="0">
                    <a:pos x="5" y="156"/>
                  </a:cxn>
                  <a:cxn ang="0">
                    <a:pos x="6" y="156"/>
                  </a:cxn>
                  <a:cxn ang="0">
                    <a:pos x="8" y="154"/>
                  </a:cxn>
                  <a:cxn ang="0">
                    <a:pos x="17" y="145"/>
                  </a:cxn>
                  <a:cxn ang="0">
                    <a:pos x="17" y="145"/>
                  </a:cxn>
                  <a:cxn ang="0">
                    <a:pos x="18" y="143"/>
                  </a:cxn>
                  <a:cxn ang="0">
                    <a:pos x="19" y="141"/>
                  </a:cxn>
                  <a:cxn ang="0">
                    <a:pos x="19" y="141"/>
                  </a:cxn>
                  <a:cxn ang="0">
                    <a:pos x="83" y="65"/>
                  </a:cxn>
                  <a:cxn ang="0">
                    <a:pos x="83" y="65"/>
                  </a:cxn>
                  <a:cxn ang="0">
                    <a:pos x="100" y="45"/>
                  </a:cxn>
                  <a:cxn ang="0">
                    <a:pos x="108" y="36"/>
                  </a:cxn>
                  <a:cxn ang="0">
                    <a:pos x="117" y="26"/>
                  </a:cxn>
                  <a:cxn ang="0">
                    <a:pos x="117" y="26"/>
                  </a:cxn>
                  <a:cxn ang="0">
                    <a:pos x="123" y="21"/>
                  </a:cxn>
                  <a:cxn ang="0">
                    <a:pos x="127" y="17"/>
                  </a:cxn>
                  <a:cxn ang="0">
                    <a:pos x="130" y="12"/>
                  </a:cxn>
                  <a:cxn ang="0">
                    <a:pos x="133" y="5"/>
                  </a:cxn>
                  <a:cxn ang="0">
                    <a:pos x="133" y="5"/>
                  </a:cxn>
                  <a:cxn ang="0">
                    <a:pos x="133" y="3"/>
                  </a:cxn>
                  <a:cxn ang="0">
                    <a:pos x="132" y="2"/>
                  </a:cxn>
                  <a:cxn ang="0">
                    <a:pos x="131" y="1"/>
                  </a:cxn>
                  <a:cxn ang="0">
                    <a:pos x="129" y="0"/>
                  </a:cxn>
                  <a:cxn ang="0">
                    <a:pos x="127" y="0"/>
                  </a:cxn>
                  <a:cxn ang="0">
                    <a:pos x="126" y="0"/>
                  </a:cxn>
                  <a:cxn ang="0">
                    <a:pos x="124" y="1"/>
                  </a:cxn>
                  <a:cxn ang="0">
                    <a:pos x="124" y="3"/>
                  </a:cxn>
                  <a:cxn ang="0">
                    <a:pos x="124" y="3"/>
                  </a:cxn>
                </a:cxnLst>
                <a:rect l="0" t="0" r="r" b="b"/>
                <a:pathLst>
                  <a:path w="133" h="156">
                    <a:moveTo>
                      <a:pt x="124" y="3"/>
                    </a:moveTo>
                    <a:lnTo>
                      <a:pt x="124" y="3"/>
                    </a:lnTo>
                    <a:lnTo>
                      <a:pt x="121" y="8"/>
                    </a:lnTo>
                    <a:lnTo>
                      <a:pt x="118" y="12"/>
                    </a:lnTo>
                    <a:lnTo>
                      <a:pt x="115" y="16"/>
                    </a:lnTo>
                    <a:lnTo>
                      <a:pt x="111" y="20"/>
                    </a:lnTo>
                    <a:lnTo>
                      <a:pt x="102" y="27"/>
                    </a:lnTo>
                    <a:lnTo>
                      <a:pt x="95" y="34"/>
                    </a:lnTo>
                    <a:lnTo>
                      <a:pt x="95" y="34"/>
                    </a:lnTo>
                    <a:lnTo>
                      <a:pt x="87" y="43"/>
                    </a:lnTo>
                    <a:lnTo>
                      <a:pt x="80" y="52"/>
                    </a:lnTo>
                    <a:lnTo>
                      <a:pt x="74" y="60"/>
                    </a:lnTo>
                    <a:lnTo>
                      <a:pt x="67" y="70"/>
                    </a:lnTo>
                    <a:lnTo>
                      <a:pt x="67" y="70"/>
                    </a:lnTo>
                    <a:lnTo>
                      <a:pt x="2" y="147"/>
                    </a:lnTo>
                    <a:lnTo>
                      <a:pt x="2" y="147"/>
                    </a:lnTo>
                    <a:lnTo>
                      <a:pt x="1" y="149"/>
                    </a:lnTo>
                    <a:lnTo>
                      <a:pt x="0" y="151"/>
                    </a:lnTo>
                    <a:lnTo>
                      <a:pt x="2" y="154"/>
                    </a:lnTo>
                    <a:lnTo>
                      <a:pt x="3" y="156"/>
                    </a:lnTo>
                    <a:lnTo>
                      <a:pt x="5" y="156"/>
                    </a:lnTo>
                    <a:lnTo>
                      <a:pt x="6" y="156"/>
                    </a:lnTo>
                    <a:lnTo>
                      <a:pt x="8" y="154"/>
                    </a:lnTo>
                    <a:lnTo>
                      <a:pt x="17" y="145"/>
                    </a:lnTo>
                    <a:lnTo>
                      <a:pt x="17" y="145"/>
                    </a:lnTo>
                    <a:lnTo>
                      <a:pt x="18" y="143"/>
                    </a:lnTo>
                    <a:lnTo>
                      <a:pt x="19" y="141"/>
                    </a:lnTo>
                    <a:lnTo>
                      <a:pt x="19" y="141"/>
                    </a:lnTo>
                    <a:lnTo>
                      <a:pt x="83" y="65"/>
                    </a:lnTo>
                    <a:lnTo>
                      <a:pt x="83" y="65"/>
                    </a:lnTo>
                    <a:lnTo>
                      <a:pt x="100" y="45"/>
                    </a:lnTo>
                    <a:lnTo>
                      <a:pt x="108" y="36"/>
                    </a:lnTo>
                    <a:lnTo>
                      <a:pt x="117" y="26"/>
                    </a:lnTo>
                    <a:lnTo>
                      <a:pt x="117" y="26"/>
                    </a:lnTo>
                    <a:lnTo>
                      <a:pt x="123" y="21"/>
                    </a:lnTo>
                    <a:lnTo>
                      <a:pt x="127" y="17"/>
                    </a:lnTo>
                    <a:lnTo>
                      <a:pt x="130" y="12"/>
                    </a:lnTo>
                    <a:lnTo>
                      <a:pt x="133" y="5"/>
                    </a:lnTo>
                    <a:lnTo>
                      <a:pt x="133" y="5"/>
                    </a:lnTo>
                    <a:lnTo>
                      <a:pt x="133" y="3"/>
                    </a:lnTo>
                    <a:lnTo>
                      <a:pt x="132" y="2"/>
                    </a:lnTo>
                    <a:lnTo>
                      <a:pt x="131" y="1"/>
                    </a:lnTo>
                    <a:lnTo>
                      <a:pt x="129" y="0"/>
                    </a:lnTo>
                    <a:lnTo>
                      <a:pt x="127" y="0"/>
                    </a:lnTo>
                    <a:lnTo>
                      <a:pt x="126" y="0"/>
                    </a:lnTo>
                    <a:lnTo>
                      <a:pt x="124" y="1"/>
                    </a:lnTo>
                    <a:lnTo>
                      <a:pt x="124" y="3"/>
                    </a:lnTo>
                    <a:lnTo>
                      <a:pt x="124"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2" name="Freeform 455"/>
              <p:cNvSpPr/>
              <p:nvPr/>
            </p:nvSpPr>
            <p:spPr bwMode="auto">
              <a:xfrm>
                <a:off x="13564" y="4844"/>
                <a:ext cx="90" cy="107"/>
              </a:xfrm>
              <a:custGeom>
                <a:avLst/>
                <a:gdLst/>
                <a:ahLst/>
                <a:cxnLst>
                  <a:cxn ang="0">
                    <a:pos x="114" y="1"/>
                  </a:cxn>
                  <a:cxn ang="0">
                    <a:pos x="114" y="1"/>
                  </a:cxn>
                  <a:cxn ang="0">
                    <a:pos x="97" y="21"/>
                  </a:cxn>
                  <a:cxn ang="0">
                    <a:pos x="79" y="40"/>
                  </a:cxn>
                  <a:cxn ang="0">
                    <a:pos x="63" y="61"/>
                  </a:cxn>
                  <a:cxn ang="0">
                    <a:pos x="47" y="83"/>
                  </a:cxn>
                  <a:cxn ang="0">
                    <a:pos x="47" y="83"/>
                  </a:cxn>
                  <a:cxn ang="0">
                    <a:pos x="32" y="104"/>
                  </a:cxn>
                  <a:cxn ang="0">
                    <a:pos x="24" y="116"/>
                  </a:cxn>
                  <a:cxn ang="0">
                    <a:pos x="14" y="126"/>
                  </a:cxn>
                  <a:cxn ang="0">
                    <a:pos x="14" y="126"/>
                  </a:cxn>
                  <a:cxn ang="0">
                    <a:pos x="6" y="135"/>
                  </a:cxn>
                  <a:cxn ang="0">
                    <a:pos x="2" y="140"/>
                  </a:cxn>
                  <a:cxn ang="0">
                    <a:pos x="0" y="146"/>
                  </a:cxn>
                  <a:cxn ang="0">
                    <a:pos x="0" y="146"/>
                  </a:cxn>
                  <a:cxn ang="0">
                    <a:pos x="0" y="148"/>
                  </a:cxn>
                  <a:cxn ang="0">
                    <a:pos x="1" y="150"/>
                  </a:cxn>
                  <a:cxn ang="0">
                    <a:pos x="3" y="152"/>
                  </a:cxn>
                  <a:cxn ang="0">
                    <a:pos x="6" y="152"/>
                  </a:cxn>
                  <a:cxn ang="0">
                    <a:pos x="6" y="152"/>
                  </a:cxn>
                  <a:cxn ang="0">
                    <a:pos x="10" y="150"/>
                  </a:cxn>
                  <a:cxn ang="0">
                    <a:pos x="14" y="148"/>
                  </a:cxn>
                  <a:cxn ang="0">
                    <a:pos x="23" y="140"/>
                  </a:cxn>
                  <a:cxn ang="0">
                    <a:pos x="23" y="140"/>
                  </a:cxn>
                  <a:cxn ang="0">
                    <a:pos x="24" y="138"/>
                  </a:cxn>
                  <a:cxn ang="0">
                    <a:pos x="24" y="136"/>
                  </a:cxn>
                  <a:cxn ang="0">
                    <a:pos x="23" y="134"/>
                  </a:cxn>
                  <a:cxn ang="0">
                    <a:pos x="20" y="133"/>
                  </a:cxn>
                  <a:cxn ang="0">
                    <a:pos x="20" y="133"/>
                  </a:cxn>
                  <a:cxn ang="0">
                    <a:pos x="28" y="126"/>
                  </a:cxn>
                  <a:cxn ang="0">
                    <a:pos x="28" y="126"/>
                  </a:cxn>
                  <a:cxn ang="0">
                    <a:pos x="56" y="87"/>
                  </a:cxn>
                  <a:cxn ang="0">
                    <a:pos x="56" y="87"/>
                  </a:cxn>
                  <a:cxn ang="0">
                    <a:pos x="71" y="66"/>
                  </a:cxn>
                  <a:cxn ang="0">
                    <a:pos x="87" y="46"/>
                  </a:cxn>
                  <a:cxn ang="0">
                    <a:pos x="104" y="27"/>
                  </a:cxn>
                  <a:cxn ang="0">
                    <a:pos x="122" y="8"/>
                  </a:cxn>
                  <a:cxn ang="0">
                    <a:pos x="122" y="8"/>
                  </a:cxn>
                  <a:cxn ang="0">
                    <a:pos x="123" y="6"/>
                  </a:cxn>
                  <a:cxn ang="0">
                    <a:pos x="123" y="4"/>
                  </a:cxn>
                  <a:cxn ang="0">
                    <a:pos x="123" y="3"/>
                  </a:cxn>
                  <a:cxn ang="0">
                    <a:pos x="122" y="1"/>
                  </a:cxn>
                  <a:cxn ang="0">
                    <a:pos x="120" y="0"/>
                  </a:cxn>
                  <a:cxn ang="0">
                    <a:pos x="119" y="0"/>
                  </a:cxn>
                  <a:cxn ang="0">
                    <a:pos x="117" y="0"/>
                  </a:cxn>
                  <a:cxn ang="0">
                    <a:pos x="114" y="1"/>
                  </a:cxn>
                  <a:cxn ang="0">
                    <a:pos x="114" y="1"/>
                  </a:cxn>
                </a:cxnLst>
                <a:rect l="0" t="0" r="r" b="b"/>
                <a:pathLst>
                  <a:path w="123" h="152">
                    <a:moveTo>
                      <a:pt x="114" y="1"/>
                    </a:moveTo>
                    <a:lnTo>
                      <a:pt x="114" y="1"/>
                    </a:lnTo>
                    <a:lnTo>
                      <a:pt x="97" y="21"/>
                    </a:lnTo>
                    <a:lnTo>
                      <a:pt x="79" y="40"/>
                    </a:lnTo>
                    <a:lnTo>
                      <a:pt x="63" y="61"/>
                    </a:lnTo>
                    <a:lnTo>
                      <a:pt x="47" y="83"/>
                    </a:lnTo>
                    <a:lnTo>
                      <a:pt x="47" y="83"/>
                    </a:lnTo>
                    <a:lnTo>
                      <a:pt x="32" y="104"/>
                    </a:lnTo>
                    <a:lnTo>
                      <a:pt x="24" y="116"/>
                    </a:lnTo>
                    <a:lnTo>
                      <a:pt x="14" y="126"/>
                    </a:lnTo>
                    <a:lnTo>
                      <a:pt x="14" y="126"/>
                    </a:lnTo>
                    <a:lnTo>
                      <a:pt x="6" y="135"/>
                    </a:lnTo>
                    <a:lnTo>
                      <a:pt x="2" y="140"/>
                    </a:lnTo>
                    <a:lnTo>
                      <a:pt x="0" y="146"/>
                    </a:lnTo>
                    <a:lnTo>
                      <a:pt x="0" y="146"/>
                    </a:lnTo>
                    <a:lnTo>
                      <a:pt x="0" y="148"/>
                    </a:lnTo>
                    <a:lnTo>
                      <a:pt x="1" y="150"/>
                    </a:lnTo>
                    <a:lnTo>
                      <a:pt x="3" y="152"/>
                    </a:lnTo>
                    <a:lnTo>
                      <a:pt x="6" y="152"/>
                    </a:lnTo>
                    <a:lnTo>
                      <a:pt x="6" y="152"/>
                    </a:lnTo>
                    <a:lnTo>
                      <a:pt x="10" y="150"/>
                    </a:lnTo>
                    <a:lnTo>
                      <a:pt x="14" y="148"/>
                    </a:lnTo>
                    <a:lnTo>
                      <a:pt x="23" y="140"/>
                    </a:lnTo>
                    <a:lnTo>
                      <a:pt x="23" y="140"/>
                    </a:lnTo>
                    <a:lnTo>
                      <a:pt x="24" y="138"/>
                    </a:lnTo>
                    <a:lnTo>
                      <a:pt x="24" y="136"/>
                    </a:lnTo>
                    <a:lnTo>
                      <a:pt x="23" y="134"/>
                    </a:lnTo>
                    <a:lnTo>
                      <a:pt x="20" y="133"/>
                    </a:lnTo>
                    <a:lnTo>
                      <a:pt x="20" y="133"/>
                    </a:lnTo>
                    <a:lnTo>
                      <a:pt x="28" y="126"/>
                    </a:lnTo>
                    <a:lnTo>
                      <a:pt x="28" y="126"/>
                    </a:lnTo>
                    <a:lnTo>
                      <a:pt x="56" y="87"/>
                    </a:lnTo>
                    <a:lnTo>
                      <a:pt x="56" y="87"/>
                    </a:lnTo>
                    <a:lnTo>
                      <a:pt x="71" y="66"/>
                    </a:lnTo>
                    <a:lnTo>
                      <a:pt x="87" y="46"/>
                    </a:lnTo>
                    <a:lnTo>
                      <a:pt x="104" y="27"/>
                    </a:lnTo>
                    <a:lnTo>
                      <a:pt x="122" y="8"/>
                    </a:lnTo>
                    <a:lnTo>
                      <a:pt x="122" y="8"/>
                    </a:lnTo>
                    <a:lnTo>
                      <a:pt x="123" y="6"/>
                    </a:lnTo>
                    <a:lnTo>
                      <a:pt x="123" y="4"/>
                    </a:lnTo>
                    <a:lnTo>
                      <a:pt x="123" y="3"/>
                    </a:lnTo>
                    <a:lnTo>
                      <a:pt x="122" y="1"/>
                    </a:lnTo>
                    <a:lnTo>
                      <a:pt x="120" y="0"/>
                    </a:lnTo>
                    <a:lnTo>
                      <a:pt x="119" y="0"/>
                    </a:lnTo>
                    <a:lnTo>
                      <a:pt x="117" y="0"/>
                    </a:lnTo>
                    <a:lnTo>
                      <a:pt x="114" y="1"/>
                    </a:lnTo>
                    <a:lnTo>
                      <a:pt x="114"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3" name="Freeform 456"/>
              <p:cNvSpPr/>
              <p:nvPr/>
            </p:nvSpPr>
            <p:spPr bwMode="auto">
              <a:xfrm>
                <a:off x="13600" y="4878"/>
                <a:ext cx="73" cy="99"/>
              </a:xfrm>
              <a:custGeom>
                <a:avLst/>
                <a:gdLst/>
                <a:ahLst/>
                <a:cxnLst>
                  <a:cxn ang="0">
                    <a:pos x="91" y="1"/>
                  </a:cxn>
                  <a:cxn ang="0">
                    <a:pos x="91" y="1"/>
                  </a:cxn>
                  <a:cxn ang="0">
                    <a:pos x="69" y="32"/>
                  </a:cxn>
                  <a:cxn ang="0">
                    <a:pos x="47" y="65"/>
                  </a:cxn>
                  <a:cxn ang="0">
                    <a:pos x="47" y="65"/>
                  </a:cxn>
                  <a:cxn ang="0">
                    <a:pos x="35" y="83"/>
                  </a:cxn>
                  <a:cxn ang="0">
                    <a:pos x="23" y="100"/>
                  </a:cxn>
                  <a:cxn ang="0">
                    <a:pos x="12" y="117"/>
                  </a:cxn>
                  <a:cxn ang="0">
                    <a:pos x="0" y="136"/>
                  </a:cxn>
                  <a:cxn ang="0">
                    <a:pos x="0" y="136"/>
                  </a:cxn>
                  <a:cxn ang="0">
                    <a:pos x="0" y="137"/>
                  </a:cxn>
                  <a:cxn ang="0">
                    <a:pos x="0" y="139"/>
                  </a:cxn>
                  <a:cxn ang="0">
                    <a:pos x="2" y="142"/>
                  </a:cxn>
                  <a:cxn ang="0">
                    <a:pos x="5" y="143"/>
                  </a:cxn>
                  <a:cxn ang="0">
                    <a:pos x="7" y="142"/>
                  </a:cxn>
                  <a:cxn ang="0">
                    <a:pos x="9" y="141"/>
                  </a:cxn>
                  <a:cxn ang="0">
                    <a:pos x="9" y="141"/>
                  </a:cxn>
                  <a:cxn ang="0">
                    <a:pos x="15" y="138"/>
                  </a:cxn>
                  <a:cxn ang="0">
                    <a:pos x="15" y="138"/>
                  </a:cxn>
                  <a:cxn ang="0">
                    <a:pos x="16" y="138"/>
                  </a:cxn>
                  <a:cxn ang="0">
                    <a:pos x="18" y="137"/>
                  </a:cxn>
                  <a:cxn ang="0">
                    <a:pos x="19" y="134"/>
                  </a:cxn>
                  <a:cxn ang="0">
                    <a:pos x="18" y="131"/>
                  </a:cxn>
                  <a:cxn ang="0">
                    <a:pos x="17" y="130"/>
                  </a:cxn>
                  <a:cxn ang="0">
                    <a:pos x="16" y="128"/>
                  </a:cxn>
                  <a:cxn ang="0">
                    <a:pos x="16" y="128"/>
                  </a:cxn>
                  <a:cxn ang="0">
                    <a:pos x="24" y="115"/>
                  </a:cxn>
                  <a:cxn ang="0">
                    <a:pos x="33" y="103"/>
                  </a:cxn>
                  <a:cxn ang="0">
                    <a:pos x="43" y="90"/>
                  </a:cxn>
                  <a:cxn ang="0">
                    <a:pos x="51" y="77"/>
                  </a:cxn>
                  <a:cxn ang="0">
                    <a:pos x="51" y="77"/>
                  </a:cxn>
                  <a:cxn ang="0">
                    <a:pos x="62" y="59"/>
                  </a:cxn>
                  <a:cxn ang="0">
                    <a:pos x="74" y="42"/>
                  </a:cxn>
                  <a:cxn ang="0">
                    <a:pos x="98" y="9"/>
                  </a:cxn>
                  <a:cxn ang="0">
                    <a:pos x="98" y="9"/>
                  </a:cxn>
                  <a:cxn ang="0">
                    <a:pos x="99" y="7"/>
                  </a:cxn>
                  <a:cxn ang="0">
                    <a:pos x="99" y="5"/>
                  </a:cxn>
                  <a:cxn ang="0">
                    <a:pos x="97" y="1"/>
                  </a:cxn>
                  <a:cxn ang="0">
                    <a:pos x="96" y="0"/>
                  </a:cxn>
                  <a:cxn ang="0">
                    <a:pos x="94" y="0"/>
                  </a:cxn>
                  <a:cxn ang="0">
                    <a:pos x="93" y="0"/>
                  </a:cxn>
                  <a:cxn ang="0">
                    <a:pos x="91" y="1"/>
                  </a:cxn>
                  <a:cxn ang="0">
                    <a:pos x="91" y="1"/>
                  </a:cxn>
                </a:cxnLst>
                <a:rect l="0" t="0" r="r" b="b"/>
                <a:pathLst>
                  <a:path w="99" h="143">
                    <a:moveTo>
                      <a:pt x="91" y="1"/>
                    </a:moveTo>
                    <a:lnTo>
                      <a:pt x="91" y="1"/>
                    </a:lnTo>
                    <a:lnTo>
                      <a:pt x="69" y="32"/>
                    </a:lnTo>
                    <a:lnTo>
                      <a:pt x="47" y="65"/>
                    </a:lnTo>
                    <a:lnTo>
                      <a:pt x="47" y="65"/>
                    </a:lnTo>
                    <a:lnTo>
                      <a:pt x="35" y="83"/>
                    </a:lnTo>
                    <a:lnTo>
                      <a:pt x="23" y="100"/>
                    </a:lnTo>
                    <a:lnTo>
                      <a:pt x="12" y="117"/>
                    </a:lnTo>
                    <a:lnTo>
                      <a:pt x="0" y="136"/>
                    </a:lnTo>
                    <a:lnTo>
                      <a:pt x="0" y="136"/>
                    </a:lnTo>
                    <a:lnTo>
                      <a:pt x="0" y="137"/>
                    </a:lnTo>
                    <a:lnTo>
                      <a:pt x="0" y="139"/>
                    </a:lnTo>
                    <a:lnTo>
                      <a:pt x="2" y="142"/>
                    </a:lnTo>
                    <a:lnTo>
                      <a:pt x="5" y="143"/>
                    </a:lnTo>
                    <a:lnTo>
                      <a:pt x="7" y="142"/>
                    </a:lnTo>
                    <a:lnTo>
                      <a:pt x="9" y="141"/>
                    </a:lnTo>
                    <a:lnTo>
                      <a:pt x="9" y="141"/>
                    </a:lnTo>
                    <a:lnTo>
                      <a:pt x="15" y="138"/>
                    </a:lnTo>
                    <a:lnTo>
                      <a:pt x="15" y="138"/>
                    </a:lnTo>
                    <a:lnTo>
                      <a:pt x="16" y="138"/>
                    </a:lnTo>
                    <a:lnTo>
                      <a:pt x="18" y="137"/>
                    </a:lnTo>
                    <a:lnTo>
                      <a:pt x="19" y="134"/>
                    </a:lnTo>
                    <a:lnTo>
                      <a:pt x="18" y="131"/>
                    </a:lnTo>
                    <a:lnTo>
                      <a:pt x="17" y="130"/>
                    </a:lnTo>
                    <a:lnTo>
                      <a:pt x="16" y="128"/>
                    </a:lnTo>
                    <a:lnTo>
                      <a:pt x="16" y="128"/>
                    </a:lnTo>
                    <a:lnTo>
                      <a:pt x="24" y="115"/>
                    </a:lnTo>
                    <a:lnTo>
                      <a:pt x="33" y="103"/>
                    </a:lnTo>
                    <a:lnTo>
                      <a:pt x="43" y="90"/>
                    </a:lnTo>
                    <a:lnTo>
                      <a:pt x="51" y="77"/>
                    </a:lnTo>
                    <a:lnTo>
                      <a:pt x="51" y="77"/>
                    </a:lnTo>
                    <a:lnTo>
                      <a:pt x="62" y="59"/>
                    </a:lnTo>
                    <a:lnTo>
                      <a:pt x="74" y="42"/>
                    </a:lnTo>
                    <a:lnTo>
                      <a:pt x="98" y="9"/>
                    </a:lnTo>
                    <a:lnTo>
                      <a:pt x="98" y="9"/>
                    </a:lnTo>
                    <a:lnTo>
                      <a:pt x="99" y="7"/>
                    </a:lnTo>
                    <a:lnTo>
                      <a:pt x="99" y="5"/>
                    </a:lnTo>
                    <a:lnTo>
                      <a:pt x="97" y="1"/>
                    </a:lnTo>
                    <a:lnTo>
                      <a:pt x="96" y="0"/>
                    </a:lnTo>
                    <a:lnTo>
                      <a:pt x="94" y="0"/>
                    </a:lnTo>
                    <a:lnTo>
                      <a:pt x="93" y="0"/>
                    </a:lnTo>
                    <a:lnTo>
                      <a:pt x="91" y="1"/>
                    </a:lnTo>
                    <a:lnTo>
                      <a:pt x="91"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4" name="Freeform 457"/>
              <p:cNvSpPr/>
              <p:nvPr/>
            </p:nvSpPr>
            <p:spPr bwMode="auto">
              <a:xfrm>
                <a:off x="13611" y="4911"/>
                <a:ext cx="79" cy="111"/>
              </a:xfrm>
              <a:custGeom>
                <a:avLst/>
                <a:gdLst/>
                <a:ahLst/>
                <a:cxnLst>
                  <a:cxn ang="0">
                    <a:pos x="100" y="2"/>
                  </a:cxn>
                  <a:cxn ang="0">
                    <a:pos x="100" y="2"/>
                  </a:cxn>
                  <a:cxn ang="0">
                    <a:pos x="88" y="22"/>
                  </a:cxn>
                  <a:cxn ang="0">
                    <a:pos x="74" y="40"/>
                  </a:cxn>
                  <a:cxn ang="0">
                    <a:pos x="48" y="77"/>
                  </a:cxn>
                  <a:cxn ang="0">
                    <a:pos x="23" y="115"/>
                  </a:cxn>
                  <a:cxn ang="0">
                    <a:pos x="11" y="134"/>
                  </a:cxn>
                  <a:cxn ang="0">
                    <a:pos x="0" y="154"/>
                  </a:cxn>
                  <a:cxn ang="0">
                    <a:pos x="0" y="154"/>
                  </a:cxn>
                  <a:cxn ang="0">
                    <a:pos x="0" y="156"/>
                  </a:cxn>
                  <a:cxn ang="0">
                    <a:pos x="0" y="157"/>
                  </a:cxn>
                  <a:cxn ang="0">
                    <a:pos x="2" y="160"/>
                  </a:cxn>
                  <a:cxn ang="0">
                    <a:pos x="4" y="161"/>
                  </a:cxn>
                  <a:cxn ang="0">
                    <a:pos x="6" y="161"/>
                  </a:cxn>
                  <a:cxn ang="0">
                    <a:pos x="7" y="159"/>
                  </a:cxn>
                  <a:cxn ang="0">
                    <a:pos x="12" y="155"/>
                  </a:cxn>
                  <a:cxn ang="0">
                    <a:pos x="12" y="155"/>
                  </a:cxn>
                  <a:cxn ang="0">
                    <a:pos x="13" y="152"/>
                  </a:cxn>
                  <a:cxn ang="0">
                    <a:pos x="13" y="150"/>
                  </a:cxn>
                  <a:cxn ang="0">
                    <a:pos x="13" y="150"/>
                  </a:cxn>
                  <a:cxn ang="0">
                    <a:pos x="24" y="131"/>
                  </a:cxn>
                  <a:cxn ang="0">
                    <a:pos x="35" y="113"/>
                  </a:cxn>
                  <a:cxn ang="0">
                    <a:pos x="60" y="77"/>
                  </a:cxn>
                  <a:cxn ang="0">
                    <a:pos x="84" y="42"/>
                  </a:cxn>
                  <a:cxn ang="0">
                    <a:pos x="96" y="25"/>
                  </a:cxn>
                  <a:cxn ang="0">
                    <a:pos x="108" y="7"/>
                  </a:cxn>
                  <a:cxn ang="0">
                    <a:pos x="108" y="7"/>
                  </a:cxn>
                  <a:cxn ang="0">
                    <a:pos x="108" y="5"/>
                  </a:cxn>
                  <a:cxn ang="0">
                    <a:pos x="108" y="3"/>
                  </a:cxn>
                  <a:cxn ang="0">
                    <a:pos x="107" y="2"/>
                  </a:cxn>
                  <a:cxn ang="0">
                    <a:pos x="106" y="1"/>
                  </a:cxn>
                  <a:cxn ang="0">
                    <a:pos x="104" y="0"/>
                  </a:cxn>
                  <a:cxn ang="0">
                    <a:pos x="103" y="0"/>
                  </a:cxn>
                  <a:cxn ang="0">
                    <a:pos x="101" y="1"/>
                  </a:cxn>
                  <a:cxn ang="0">
                    <a:pos x="100" y="2"/>
                  </a:cxn>
                  <a:cxn ang="0">
                    <a:pos x="100" y="2"/>
                  </a:cxn>
                </a:cxnLst>
                <a:rect l="0" t="0" r="r" b="b"/>
                <a:pathLst>
                  <a:path w="108" h="161">
                    <a:moveTo>
                      <a:pt x="100" y="2"/>
                    </a:moveTo>
                    <a:lnTo>
                      <a:pt x="100" y="2"/>
                    </a:lnTo>
                    <a:lnTo>
                      <a:pt x="88" y="22"/>
                    </a:lnTo>
                    <a:lnTo>
                      <a:pt x="74" y="40"/>
                    </a:lnTo>
                    <a:lnTo>
                      <a:pt x="48" y="77"/>
                    </a:lnTo>
                    <a:lnTo>
                      <a:pt x="23" y="115"/>
                    </a:lnTo>
                    <a:lnTo>
                      <a:pt x="11" y="134"/>
                    </a:lnTo>
                    <a:lnTo>
                      <a:pt x="0" y="154"/>
                    </a:lnTo>
                    <a:lnTo>
                      <a:pt x="0" y="154"/>
                    </a:lnTo>
                    <a:lnTo>
                      <a:pt x="0" y="156"/>
                    </a:lnTo>
                    <a:lnTo>
                      <a:pt x="0" y="157"/>
                    </a:lnTo>
                    <a:lnTo>
                      <a:pt x="2" y="160"/>
                    </a:lnTo>
                    <a:lnTo>
                      <a:pt x="4" y="161"/>
                    </a:lnTo>
                    <a:lnTo>
                      <a:pt x="6" y="161"/>
                    </a:lnTo>
                    <a:lnTo>
                      <a:pt x="7" y="159"/>
                    </a:lnTo>
                    <a:lnTo>
                      <a:pt x="12" y="155"/>
                    </a:lnTo>
                    <a:lnTo>
                      <a:pt x="12" y="155"/>
                    </a:lnTo>
                    <a:lnTo>
                      <a:pt x="13" y="152"/>
                    </a:lnTo>
                    <a:lnTo>
                      <a:pt x="13" y="150"/>
                    </a:lnTo>
                    <a:lnTo>
                      <a:pt x="13" y="150"/>
                    </a:lnTo>
                    <a:lnTo>
                      <a:pt x="24" y="131"/>
                    </a:lnTo>
                    <a:lnTo>
                      <a:pt x="35" y="113"/>
                    </a:lnTo>
                    <a:lnTo>
                      <a:pt x="60" y="77"/>
                    </a:lnTo>
                    <a:lnTo>
                      <a:pt x="84" y="42"/>
                    </a:lnTo>
                    <a:lnTo>
                      <a:pt x="96" y="25"/>
                    </a:lnTo>
                    <a:lnTo>
                      <a:pt x="108" y="7"/>
                    </a:lnTo>
                    <a:lnTo>
                      <a:pt x="108" y="7"/>
                    </a:lnTo>
                    <a:lnTo>
                      <a:pt x="108" y="5"/>
                    </a:lnTo>
                    <a:lnTo>
                      <a:pt x="108" y="3"/>
                    </a:lnTo>
                    <a:lnTo>
                      <a:pt x="107" y="2"/>
                    </a:lnTo>
                    <a:lnTo>
                      <a:pt x="106" y="1"/>
                    </a:lnTo>
                    <a:lnTo>
                      <a:pt x="104" y="0"/>
                    </a:lnTo>
                    <a:lnTo>
                      <a:pt x="103" y="0"/>
                    </a:lnTo>
                    <a:lnTo>
                      <a:pt x="101" y="1"/>
                    </a:lnTo>
                    <a:lnTo>
                      <a:pt x="100" y="2"/>
                    </a:lnTo>
                    <a:lnTo>
                      <a:pt x="100"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5" name="Freeform 458"/>
              <p:cNvSpPr/>
              <p:nvPr/>
            </p:nvSpPr>
            <p:spPr bwMode="auto">
              <a:xfrm>
                <a:off x="13628" y="4947"/>
                <a:ext cx="88" cy="115"/>
              </a:xfrm>
              <a:custGeom>
                <a:avLst/>
                <a:gdLst/>
                <a:ahLst/>
                <a:cxnLst>
                  <a:cxn ang="0">
                    <a:pos x="114" y="2"/>
                  </a:cxn>
                  <a:cxn ang="0">
                    <a:pos x="114" y="2"/>
                  </a:cxn>
                  <a:cxn ang="0">
                    <a:pos x="98" y="19"/>
                  </a:cxn>
                  <a:cxn ang="0">
                    <a:pos x="82" y="38"/>
                  </a:cxn>
                  <a:cxn ang="0">
                    <a:pos x="69" y="57"/>
                  </a:cxn>
                  <a:cxn ang="0">
                    <a:pos x="55" y="78"/>
                  </a:cxn>
                  <a:cxn ang="0">
                    <a:pos x="28" y="118"/>
                  </a:cxn>
                  <a:cxn ang="0">
                    <a:pos x="15" y="138"/>
                  </a:cxn>
                  <a:cxn ang="0">
                    <a:pos x="1" y="158"/>
                  </a:cxn>
                  <a:cxn ang="0">
                    <a:pos x="1" y="158"/>
                  </a:cxn>
                  <a:cxn ang="0">
                    <a:pos x="0" y="160"/>
                  </a:cxn>
                  <a:cxn ang="0">
                    <a:pos x="0" y="162"/>
                  </a:cxn>
                  <a:cxn ang="0">
                    <a:pos x="1" y="165"/>
                  </a:cxn>
                  <a:cxn ang="0">
                    <a:pos x="3" y="166"/>
                  </a:cxn>
                  <a:cxn ang="0">
                    <a:pos x="4" y="166"/>
                  </a:cxn>
                  <a:cxn ang="0">
                    <a:pos x="6" y="166"/>
                  </a:cxn>
                  <a:cxn ang="0">
                    <a:pos x="7" y="165"/>
                  </a:cxn>
                  <a:cxn ang="0">
                    <a:pos x="7" y="165"/>
                  </a:cxn>
                  <a:cxn ang="0">
                    <a:pos x="21" y="145"/>
                  </a:cxn>
                  <a:cxn ang="0">
                    <a:pos x="36" y="125"/>
                  </a:cxn>
                  <a:cxn ang="0">
                    <a:pos x="62" y="84"/>
                  </a:cxn>
                  <a:cxn ang="0">
                    <a:pos x="75" y="65"/>
                  </a:cxn>
                  <a:cxn ang="0">
                    <a:pos x="89" y="45"/>
                  </a:cxn>
                  <a:cxn ang="0">
                    <a:pos x="105" y="25"/>
                  </a:cxn>
                  <a:cxn ang="0">
                    <a:pos x="121" y="8"/>
                  </a:cxn>
                  <a:cxn ang="0">
                    <a:pos x="121" y="8"/>
                  </a:cxn>
                  <a:cxn ang="0">
                    <a:pos x="122" y="6"/>
                  </a:cxn>
                  <a:cxn ang="0">
                    <a:pos x="122" y="5"/>
                  </a:cxn>
                  <a:cxn ang="0">
                    <a:pos x="121" y="3"/>
                  </a:cxn>
                  <a:cxn ang="0">
                    <a:pos x="120" y="2"/>
                  </a:cxn>
                  <a:cxn ang="0">
                    <a:pos x="119" y="1"/>
                  </a:cxn>
                  <a:cxn ang="0">
                    <a:pos x="117" y="0"/>
                  </a:cxn>
                  <a:cxn ang="0">
                    <a:pos x="116" y="0"/>
                  </a:cxn>
                  <a:cxn ang="0">
                    <a:pos x="114" y="2"/>
                  </a:cxn>
                  <a:cxn ang="0">
                    <a:pos x="114" y="2"/>
                  </a:cxn>
                </a:cxnLst>
                <a:rect l="0" t="0" r="r" b="b"/>
                <a:pathLst>
                  <a:path w="122" h="166">
                    <a:moveTo>
                      <a:pt x="114" y="2"/>
                    </a:moveTo>
                    <a:lnTo>
                      <a:pt x="114" y="2"/>
                    </a:lnTo>
                    <a:lnTo>
                      <a:pt x="98" y="19"/>
                    </a:lnTo>
                    <a:lnTo>
                      <a:pt x="82" y="38"/>
                    </a:lnTo>
                    <a:lnTo>
                      <a:pt x="69" y="57"/>
                    </a:lnTo>
                    <a:lnTo>
                      <a:pt x="55" y="78"/>
                    </a:lnTo>
                    <a:lnTo>
                      <a:pt x="28" y="118"/>
                    </a:lnTo>
                    <a:lnTo>
                      <a:pt x="15" y="138"/>
                    </a:lnTo>
                    <a:lnTo>
                      <a:pt x="1" y="158"/>
                    </a:lnTo>
                    <a:lnTo>
                      <a:pt x="1" y="158"/>
                    </a:lnTo>
                    <a:lnTo>
                      <a:pt x="0" y="160"/>
                    </a:lnTo>
                    <a:lnTo>
                      <a:pt x="0" y="162"/>
                    </a:lnTo>
                    <a:lnTo>
                      <a:pt x="1" y="165"/>
                    </a:lnTo>
                    <a:lnTo>
                      <a:pt x="3" y="166"/>
                    </a:lnTo>
                    <a:lnTo>
                      <a:pt x="4" y="166"/>
                    </a:lnTo>
                    <a:lnTo>
                      <a:pt x="6" y="166"/>
                    </a:lnTo>
                    <a:lnTo>
                      <a:pt x="7" y="165"/>
                    </a:lnTo>
                    <a:lnTo>
                      <a:pt x="7" y="165"/>
                    </a:lnTo>
                    <a:lnTo>
                      <a:pt x="21" y="145"/>
                    </a:lnTo>
                    <a:lnTo>
                      <a:pt x="36" y="125"/>
                    </a:lnTo>
                    <a:lnTo>
                      <a:pt x="62" y="84"/>
                    </a:lnTo>
                    <a:lnTo>
                      <a:pt x="75" y="65"/>
                    </a:lnTo>
                    <a:lnTo>
                      <a:pt x="89" y="45"/>
                    </a:lnTo>
                    <a:lnTo>
                      <a:pt x="105" y="25"/>
                    </a:lnTo>
                    <a:lnTo>
                      <a:pt x="121" y="8"/>
                    </a:lnTo>
                    <a:lnTo>
                      <a:pt x="121" y="8"/>
                    </a:lnTo>
                    <a:lnTo>
                      <a:pt x="122" y="6"/>
                    </a:lnTo>
                    <a:lnTo>
                      <a:pt x="122" y="5"/>
                    </a:lnTo>
                    <a:lnTo>
                      <a:pt x="121" y="3"/>
                    </a:lnTo>
                    <a:lnTo>
                      <a:pt x="120" y="2"/>
                    </a:lnTo>
                    <a:lnTo>
                      <a:pt x="119" y="1"/>
                    </a:lnTo>
                    <a:lnTo>
                      <a:pt x="117" y="0"/>
                    </a:lnTo>
                    <a:lnTo>
                      <a:pt x="116" y="0"/>
                    </a:lnTo>
                    <a:lnTo>
                      <a:pt x="114" y="2"/>
                    </a:lnTo>
                    <a:lnTo>
                      <a:pt x="114"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6" name="Freeform 459"/>
              <p:cNvSpPr/>
              <p:nvPr/>
            </p:nvSpPr>
            <p:spPr bwMode="auto">
              <a:xfrm>
                <a:off x="13628" y="4983"/>
                <a:ext cx="104" cy="153"/>
              </a:xfrm>
              <a:custGeom>
                <a:avLst/>
                <a:gdLst/>
                <a:ahLst/>
                <a:cxnLst>
                  <a:cxn ang="0">
                    <a:pos x="133" y="2"/>
                  </a:cxn>
                  <a:cxn ang="0">
                    <a:pos x="133" y="2"/>
                  </a:cxn>
                  <a:cxn ang="0">
                    <a:pos x="113" y="31"/>
                  </a:cxn>
                  <a:cxn ang="0">
                    <a:pos x="95" y="61"/>
                  </a:cxn>
                  <a:cxn ang="0">
                    <a:pos x="76" y="90"/>
                  </a:cxn>
                  <a:cxn ang="0">
                    <a:pos x="57" y="119"/>
                  </a:cxn>
                  <a:cxn ang="0">
                    <a:pos x="57" y="119"/>
                  </a:cxn>
                  <a:cxn ang="0">
                    <a:pos x="41" y="142"/>
                  </a:cxn>
                  <a:cxn ang="0">
                    <a:pos x="24" y="163"/>
                  </a:cxn>
                  <a:cxn ang="0">
                    <a:pos x="16" y="175"/>
                  </a:cxn>
                  <a:cxn ang="0">
                    <a:pos x="10" y="186"/>
                  </a:cxn>
                  <a:cxn ang="0">
                    <a:pos x="4" y="199"/>
                  </a:cxn>
                  <a:cxn ang="0">
                    <a:pos x="0" y="212"/>
                  </a:cxn>
                  <a:cxn ang="0">
                    <a:pos x="0" y="212"/>
                  </a:cxn>
                  <a:cxn ang="0">
                    <a:pos x="0" y="214"/>
                  </a:cxn>
                  <a:cxn ang="0">
                    <a:pos x="0" y="216"/>
                  </a:cxn>
                  <a:cxn ang="0">
                    <a:pos x="1" y="217"/>
                  </a:cxn>
                  <a:cxn ang="0">
                    <a:pos x="3" y="218"/>
                  </a:cxn>
                  <a:cxn ang="0">
                    <a:pos x="5" y="218"/>
                  </a:cxn>
                  <a:cxn ang="0">
                    <a:pos x="6" y="217"/>
                  </a:cxn>
                  <a:cxn ang="0">
                    <a:pos x="8" y="216"/>
                  </a:cxn>
                  <a:cxn ang="0">
                    <a:pos x="9" y="215"/>
                  </a:cxn>
                  <a:cxn ang="0">
                    <a:pos x="9" y="215"/>
                  </a:cxn>
                  <a:cxn ang="0">
                    <a:pos x="13" y="201"/>
                  </a:cxn>
                  <a:cxn ang="0">
                    <a:pos x="19" y="188"/>
                  </a:cxn>
                  <a:cxn ang="0">
                    <a:pos x="26" y="176"/>
                  </a:cxn>
                  <a:cxn ang="0">
                    <a:pos x="35" y="164"/>
                  </a:cxn>
                  <a:cxn ang="0">
                    <a:pos x="52" y="142"/>
                  </a:cxn>
                  <a:cxn ang="0">
                    <a:pos x="69" y="119"/>
                  </a:cxn>
                  <a:cxn ang="0">
                    <a:pos x="69" y="119"/>
                  </a:cxn>
                  <a:cxn ang="0">
                    <a:pos x="87" y="91"/>
                  </a:cxn>
                  <a:cxn ang="0">
                    <a:pos x="105" y="63"/>
                  </a:cxn>
                  <a:cxn ang="0">
                    <a:pos x="122" y="35"/>
                  </a:cxn>
                  <a:cxn ang="0">
                    <a:pos x="141" y="7"/>
                  </a:cxn>
                  <a:cxn ang="0">
                    <a:pos x="141" y="7"/>
                  </a:cxn>
                  <a:cxn ang="0">
                    <a:pos x="141" y="5"/>
                  </a:cxn>
                  <a:cxn ang="0">
                    <a:pos x="141" y="3"/>
                  </a:cxn>
                  <a:cxn ang="0">
                    <a:pos x="140" y="2"/>
                  </a:cxn>
                  <a:cxn ang="0">
                    <a:pos x="139" y="1"/>
                  </a:cxn>
                  <a:cxn ang="0">
                    <a:pos x="138" y="0"/>
                  </a:cxn>
                  <a:cxn ang="0">
                    <a:pos x="136" y="0"/>
                  </a:cxn>
                  <a:cxn ang="0">
                    <a:pos x="134" y="1"/>
                  </a:cxn>
                  <a:cxn ang="0">
                    <a:pos x="133" y="2"/>
                  </a:cxn>
                  <a:cxn ang="0">
                    <a:pos x="133" y="2"/>
                  </a:cxn>
                </a:cxnLst>
                <a:rect l="0" t="0" r="r" b="b"/>
                <a:pathLst>
                  <a:path w="141" h="218">
                    <a:moveTo>
                      <a:pt x="133" y="2"/>
                    </a:moveTo>
                    <a:lnTo>
                      <a:pt x="133" y="2"/>
                    </a:lnTo>
                    <a:lnTo>
                      <a:pt x="113" y="31"/>
                    </a:lnTo>
                    <a:lnTo>
                      <a:pt x="95" y="61"/>
                    </a:lnTo>
                    <a:lnTo>
                      <a:pt x="76" y="90"/>
                    </a:lnTo>
                    <a:lnTo>
                      <a:pt x="57" y="119"/>
                    </a:lnTo>
                    <a:lnTo>
                      <a:pt x="57" y="119"/>
                    </a:lnTo>
                    <a:lnTo>
                      <a:pt x="41" y="142"/>
                    </a:lnTo>
                    <a:lnTo>
                      <a:pt x="24" y="163"/>
                    </a:lnTo>
                    <a:lnTo>
                      <a:pt x="16" y="175"/>
                    </a:lnTo>
                    <a:lnTo>
                      <a:pt x="10" y="186"/>
                    </a:lnTo>
                    <a:lnTo>
                      <a:pt x="4" y="199"/>
                    </a:lnTo>
                    <a:lnTo>
                      <a:pt x="0" y="212"/>
                    </a:lnTo>
                    <a:lnTo>
                      <a:pt x="0" y="212"/>
                    </a:lnTo>
                    <a:lnTo>
                      <a:pt x="0" y="214"/>
                    </a:lnTo>
                    <a:lnTo>
                      <a:pt x="0" y="216"/>
                    </a:lnTo>
                    <a:lnTo>
                      <a:pt x="1" y="217"/>
                    </a:lnTo>
                    <a:lnTo>
                      <a:pt x="3" y="218"/>
                    </a:lnTo>
                    <a:lnTo>
                      <a:pt x="5" y="218"/>
                    </a:lnTo>
                    <a:lnTo>
                      <a:pt x="6" y="217"/>
                    </a:lnTo>
                    <a:lnTo>
                      <a:pt x="8" y="216"/>
                    </a:lnTo>
                    <a:lnTo>
                      <a:pt x="9" y="215"/>
                    </a:lnTo>
                    <a:lnTo>
                      <a:pt x="9" y="215"/>
                    </a:lnTo>
                    <a:lnTo>
                      <a:pt x="13" y="201"/>
                    </a:lnTo>
                    <a:lnTo>
                      <a:pt x="19" y="188"/>
                    </a:lnTo>
                    <a:lnTo>
                      <a:pt x="26" y="176"/>
                    </a:lnTo>
                    <a:lnTo>
                      <a:pt x="35" y="164"/>
                    </a:lnTo>
                    <a:lnTo>
                      <a:pt x="52" y="142"/>
                    </a:lnTo>
                    <a:lnTo>
                      <a:pt x="69" y="119"/>
                    </a:lnTo>
                    <a:lnTo>
                      <a:pt x="69" y="119"/>
                    </a:lnTo>
                    <a:lnTo>
                      <a:pt x="87" y="91"/>
                    </a:lnTo>
                    <a:lnTo>
                      <a:pt x="105" y="63"/>
                    </a:lnTo>
                    <a:lnTo>
                      <a:pt x="122" y="35"/>
                    </a:lnTo>
                    <a:lnTo>
                      <a:pt x="141" y="7"/>
                    </a:lnTo>
                    <a:lnTo>
                      <a:pt x="141" y="7"/>
                    </a:lnTo>
                    <a:lnTo>
                      <a:pt x="141" y="5"/>
                    </a:lnTo>
                    <a:lnTo>
                      <a:pt x="141" y="3"/>
                    </a:lnTo>
                    <a:lnTo>
                      <a:pt x="140" y="2"/>
                    </a:lnTo>
                    <a:lnTo>
                      <a:pt x="139" y="1"/>
                    </a:lnTo>
                    <a:lnTo>
                      <a:pt x="138" y="0"/>
                    </a:lnTo>
                    <a:lnTo>
                      <a:pt x="136" y="0"/>
                    </a:lnTo>
                    <a:lnTo>
                      <a:pt x="134" y="1"/>
                    </a:lnTo>
                    <a:lnTo>
                      <a:pt x="133" y="2"/>
                    </a:lnTo>
                    <a:lnTo>
                      <a:pt x="133"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7" name="Freeform 460"/>
              <p:cNvSpPr/>
              <p:nvPr/>
            </p:nvSpPr>
            <p:spPr bwMode="auto">
              <a:xfrm>
                <a:off x="13602" y="5029"/>
                <a:ext cx="132" cy="166"/>
              </a:xfrm>
              <a:custGeom>
                <a:avLst/>
                <a:gdLst/>
                <a:ahLst/>
                <a:cxnLst>
                  <a:cxn ang="0">
                    <a:pos x="172" y="2"/>
                  </a:cxn>
                  <a:cxn ang="0">
                    <a:pos x="172" y="2"/>
                  </a:cxn>
                  <a:cxn ang="0">
                    <a:pos x="169" y="10"/>
                  </a:cxn>
                  <a:cxn ang="0">
                    <a:pos x="164" y="17"/>
                  </a:cxn>
                  <a:cxn ang="0">
                    <a:pos x="151" y="30"/>
                  </a:cxn>
                  <a:cxn ang="0">
                    <a:pos x="139" y="44"/>
                  </a:cxn>
                  <a:cxn ang="0">
                    <a:pos x="128" y="56"/>
                  </a:cxn>
                  <a:cxn ang="0">
                    <a:pos x="128" y="56"/>
                  </a:cxn>
                  <a:cxn ang="0">
                    <a:pos x="117" y="71"/>
                  </a:cxn>
                  <a:cxn ang="0">
                    <a:pos x="107" y="85"/>
                  </a:cxn>
                  <a:cxn ang="0">
                    <a:pos x="87" y="114"/>
                  </a:cxn>
                  <a:cxn ang="0">
                    <a:pos x="87" y="114"/>
                  </a:cxn>
                  <a:cxn ang="0">
                    <a:pos x="66" y="143"/>
                  </a:cxn>
                  <a:cxn ang="0">
                    <a:pos x="44" y="172"/>
                  </a:cxn>
                  <a:cxn ang="0">
                    <a:pos x="22" y="201"/>
                  </a:cxn>
                  <a:cxn ang="0">
                    <a:pos x="12" y="215"/>
                  </a:cxn>
                  <a:cxn ang="0">
                    <a:pos x="1" y="231"/>
                  </a:cxn>
                  <a:cxn ang="0">
                    <a:pos x="1" y="231"/>
                  </a:cxn>
                  <a:cxn ang="0">
                    <a:pos x="0" y="232"/>
                  </a:cxn>
                  <a:cxn ang="0">
                    <a:pos x="1" y="234"/>
                  </a:cxn>
                  <a:cxn ang="0">
                    <a:pos x="1" y="236"/>
                  </a:cxn>
                  <a:cxn ang="0">
                    <a:pos x="4" y="237"/>
                  </a:cxn>
                  <a:cxn ang="0">
                    <a:pos x="5" y="237"/>
                  </a:cxn>
                  <a:cxn ang="0">
                    <a:pos x="7" y="237"/>
                  </a:cxn>
                  <a:cxn ang="0">
                    <a:pos x="9" y="237"/>
                  </a:cxn>
                  <a:cxn ang="0">
                    <a:pos x="10" y="235"/>
                  </a:cxn>
                  <a:cxn ang="0">
                    <a:pos x="10" y="235"/>
                  </a:cxn>
                  <a:cxn ang="0">
                    <a:pos x="19" y="219"/>
                  </a:cxn>
                  <a:cxn ang="0">
                    <a:pos x="29" y="205"/>
                  </a:cxn>
                  <a:cxn ang="0">
                    <a:pos x="51" y="176"/>
                  </a:cxn>
                  <a:cxn ang="0">
                    <a:pos x="74" y="147"/>
                  </a:cxn>
                  <a:cxn ang="0">
                    <a:pos x="95" y="118"/>
                  </a:cxn>
                  <a:cxn ang="0">
                    <a:pos x="95" y="118"/>
                  </a:cxn>
                  <a:cxn ang="0">
                    <a:pos x="120" y="83"/>
                  </a:cxn>
                  <a:cxn ang="0">
                    <a:pos x="133" y="65"/>
                  </a:cxn>
                  <a:cxn ang="0">
                    <a:pos x="145" y="49"/>
                  </a:cxn>
                  <a:cxn ang="0">
                    <a:pos x="145" y="49"/>
                  </a:cxn>
                  <a:cxn ang="0">
                    <a:pos x="154" y="39"/>
                  </a:cxn>
                  <a:cxn ang="0">
                    <a:pos x="165" y="29"/>
                  </a:cxn>
                  <a:cxn ang="0">
                    <a:pos x="173" y="19"/>
                  </a:cxn>
                  <a:cxn ang="0">
                    <a:pos x="177" y="14"/>
                  </a:cxn>
                  <a:cxn ang="0">
                    <a:pos x="180" y="8"/>
                  </a:cxn>
                  <a:cxn ang="0">
                    <a:pos x="180" y="8"/>
                  </a:cxn>
                  <a:cxn ang="0">
                    <a:pos x="181" y="6"/>
                  </a:cxn>
                  <a:cxn ang="0">
                    <a:pos x="180" y="3"/>
                  </a:cxn>
                  <a:cxn ang="0">
                    <a:pos x="178" y="1"/>
                  </a:cxn>
                  <a:cxn ang="0">
                    <a:pos x="176" y="0"/>
                  </a:cxn>
                  <a:cxn ang="0">
                    <a:pos x="175" y="0"/>
                  </a:cxn>
                  <a:cxn ang="0">
                    <a:pos x="173" y="1"/>
                  </a:cxn>
                  <a:cxn ang="0">
                    <a:pos x="172" y="2"/>
                  </a:cxn>
                  <a:cxn ang="0">
                    <a:pos x="172" y="2"/>
                  </a:cxn>
                </a:cxnLst>
                <a:rect l="0" t="0" r="r" b="b"/>
                <a:pathLst>
                  <a:path w="181" h="237">
                    <a:moveTo>
                      <a:pt x="172" y="2"/>
                    </a:moveTo>
                    <a:lnTo>
                      <a:pt x="172" y="2"/>
                    </a:lnTo>
                    <a:lnTo>
                      <a:pt x="169" y="10"/>
                    </a:lnTo>
                    <a:lnTo>
                      <a:pt x="164" y="17"/>
                    </a:lnTo>
                    <a:lnTo>
                      <a:pt x="151" y="30"/>
                    </a:lnTo>
                    <a:lnTo>
                      <a:pt x="139" y="44"/>
                    </a:lnTo>
                    <a:lnTo>
                      <a:pt x="128" y="56"/>
                    </a:lnTo>
                    <a:lnTo>
                      <a:pt x="128" y="56"/>
                    </a:lnTo>
                    <a:lnTo>
                      <a:pt x="117" y="71"/>
                    </a:lnTo>
                    <a:lnTo>
                      <a:pt x="107" y="85"/>
                    </a:lnTo>
                    <a:lnTo>
                      <a:pt x="87" y="114"/>
                    </a:lnTo>
                    <a:lnTo>
                      <a:pt x="87" y="114"/>
                    </a:lnTo>
                    <a:lnTo>
                      <a:pt x="66" y="143"/>
                    </a:lnTo>
                    <a:lnTo>
                      <a:pt x="44" y="172"/>
                    </a:lnTo>
                    <a:lnTo>
                      <a:pt x="22" y="201"/>
                    </a:lnTo>
                    <a:lnTo>
                      <a:pt x="12" y="215"/>
                    </a:lnTo>
                    <a:lnTo>
                      <a:pt x="1" y="231"/>
                    </a:lnTo>
                    <a:lnTo>
                      <a:pt x="1" y="231"/>
                    </a:lnTo>
                    <a:lnTo>
                      <a:pt x="0" y="232"/>
                    </a:lnTo>
                    <a:lnTo>
                      <a:pt x="1" y="234"/>
                    </a:lnTo>
                    <a:lnTo>
                      <a:pt x="1" y="236"/>
                    </a:lnTo>
                    <a:lnTo>
                      <a:pt x="4" y="237"/>
                    </a:lnTo>
                    <a:lnTo>
                      <a:pt x="5" y="237"/>
                    </a:lnTo>
                    <a:lnTo>
                      <a:pt x="7" y="237"/>
                    </a:lnTo>
                    <a:lnTo>
                      <a:pt x="9" y="237"/>
                    </a:lnTo>
                    <a:lnTo>
                      <a:pt x="10" y="235"/>
                    </a:lnTo>
                    <a:lnTo>
                      <a:pt x="10" y="235"/>
                    </a:lnTo>
                    <a:lnTo>
                      <a:pt x="19" y="219"/>
                    </a:lnTo>
                    <a:lnTo>
                      <a:pt x="29" y="205"/>
                    </a:lnTo>
                    <a:lnTo>
                      <a:pt x="51" y="176"/>
                    </a:lnTo>
                    <a:lnTo>
                      <a:pt x="74" y="147"/>
                    </a:lnTo>
                    <a:lnTo>
                      <a:pt x="95" y="118"/>
                    </a:lnTo>
                    <a:lnTo>
                      <a:pt x="95" y="118"/>
                    </a:lnTo>
                    <a:lnTo>
                      <a:pt x="120" y="83"/>
                    </a:lnTo>
                    <a:lnTo>
                      <a:pt x="133" y="65"/>
                    </a:lnTo>
                    <a:lnTo>
                      <a:pt x="145" y="49"/>
                    </a:lnTo>
                    <a:lnTo>
                      <a:pt x="145" y="49"/>
                    </a:lnTo>
                    <a:lnTo>
                      <a:pt x="154" y="39"/>
                    </a:lnTo>
                    <a:lnTo>
                      <a:pt x="165" y="29"/>
                    </a:lnTo>
                    <a:lnTo>
                      <a:pt x="173" y="19"/>
                    </a:lnTo>
                    <a:lnTo>
                      <a:pt x="177" y="14"/>
                    </a:lnTo>
                    <a:lnTo>
                      <a:pt x="180" y="8"/>
                    </a:lnTo>
                    <a:lnTo>
                      <a:pt x="180" y="8"/>
                    </a:lnTo>
                    <a:lnTo>
                      <a:pt x="181" y="6"/>
                    </a:lnTo>
                    <a:lnTo>
                      <a:pt x="180" y="3"/>
                    </a:lnTo>
                    <a:lnTo>
                      <a:pt x="178" y="1"/>
                    </a:lnTo>
                    <a:lnTo>
                      <a:pt x="176" y="0"/>
                    </a:lnTo>
                    <a:lnTo>
                      <a:pt x="175" y="0"/>
                    </a:lnTo>
                    <a:lnTo>
                      <a:pt x="173" y="1"/>
                    </a:lnTo>
                    <a:lnTo>
                      <a:pt x="172" y="2"/>
                    </a:lnTo>
                    <a:lnTo>
                      <a:pt x="172"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8" name="Freeform 461"/>
              <p:cNvSpPr/>
              <p:nvPr/>
            </p:nvSpPr>
            <p:spPr bwMode="auto">
              <a:xfrm>
                <a:off x="13617" y="5056"/>
                <a:ext cx="145" cy="168"/>
              </a:xfrm>
              <a:custGeom>
                <a:avLst/>
                <a:gdLst/>
                <a:ahLst/>
                <a:cxnLst>
                  <a:cxn ang="0">
                    <a:pos x="192" y="0"/>
                  </a:cxn>
                  <a:cxn ang="0">
                    <a:pos x="192" y="0"/>
                  </a:cxn>
                  <a:cxn ang="0">
                    <a:pos x="177" y="10"/>
                  </a:cxn>
                  <a:cxn ang="0">
                    <a:pos x="162" y="20"/>
                  </a:cxn>
                  <a:cxn ang="0">
                    <a:pos x="149" y="33"/>
                  </a:cxn>
                  <a:cxn ang="0">
                    <a:pos x="136" y="45"/>
                  </a:cxn>
                  <a:cxn ang="0">
                    <a:pos x="124" y="58"/>
                  </a:cxn>
                  <a:cxn ang="0">
                    <a:pos x="113" y="72"/>
                  </a:cxn>
                  <a:cxn ang="0">
                    <a:pos x="90" y="100"/>
                  </a:cxn>
                  <a:cxn ang="0">
                    <a:pos x="90" y="100"/>
                  </a:cxn>
                  <a:cxn ang="0">
                    <a:pos x="65" y="135"/>
                  </a:cxn>
                  <a:cxn ang="0">
                    <a:pos x="53" y="152"/>
                  </a:cxn>
                  <a:cxn ang="0">
                    <a:pos x="41" y="170"/>
                  </a:cxn>
                  <a:cxn ang="0">
                    <a:pos x="41" y="170"/>
                  </a:cxn>
                  <a:cxn ang="0">
                    <a:pos x="31" y="187"/>
                  </a:cxn>
                  <a:cxn ang="0">
                    <a:pos x="20" y="202"/>
                  </a:cxn>
                  <a:cxn ang="0">
                    <a:pos x="8" y="219"/>
                  </a:cxn>
                  <a:cxn ang="0">
                    <a:pos x="4" y="227"/>
                  </a:cxn>
                  <a:cxn ang="0">
                    <a:pos x="0" y="235"/>
                  </a:cxn>
                  <a:cxn ang="0">
                    <a:pos x="0" y="235"/>
                  </a:cxn>
                  <a:cxn ang="0">
                    <a:pos x="0" y="237"/>
                  </a:cxn>
                  <a:cxn ang="0">
                    <a:pos x="0" y="238"/>
                  </a:cxn>
                  <a:cxn ang="0">
                    <a:pos x="1" y="240"/>
                  </a:cxn>
                  <a:cxn ang="0">
                    <a:pos x="3" y="240"/>
                  </a:cxn>
                  <a:cxn ang="0">
                    <a:pos x="6" y="240"/>
                  </a:cxn>
                  <a:cxn ang="0">
                    <a:pos x="8" y="239"/>
                  </a:cxn>
                  <a:cxn ang="0">
                    <a:pos x="9" y="237"/>
                  </a:cxn>
                  <a:cxn ang="0">
                    <a:pos x="9" y="237"/>
                  </a:cxn>
                  <a:cxn ang="0">
                    <a:pos x="14" y="229"/>
                  </a:cxn>
                  <a:cxn ang="0">
                    <a:pos x="19" y="221"/>
                  </a:cxn>
                  <a:cxn ang="0">
                    <a:pos x="25" y="213"/>
                  </a:cxn>
                  <a:cxn ang="0">
                    <a:pos x="32" y="206"/>
                  </a:cxn>
                  <a:cxn ang="0">
                    <a:pos x="32" y="206"/>
                  </a:cxn>
                  <a:cxn ang="0">
                    <a:pos x="37" y="200"/>
                  </a:cxn>
                  <a:cxn ang="0">
                    <a:pos x="41" y="192"/>
                  </a:cxn>
                  <a:cxn ang="0">
                    <a:pos x="50" y="175"/>
                  </a:cxn>
                  <a:cxn ang="0">
                    <a:pos x="50" y="175"/>
                  </a:cxn>
                  <a:cxn ang="0">
                    <a:pos x="60" y="159"/>
                  </a:cxn>
                  <a:cxn ang="0">
                    <a:pos x="71" y="142"/>
                  </a:cxn>
                  <a:cxn ang="0">
                    <a:pos x="94" y="111"/>
                  </a:cxn>
                  <a:cxn ang="0">
                    <a:pos x="94" y="111"/>
                  </a:cxn>
                  <a:cxn ang="0">
                    <a:pos x="117" y="82"/>
                  </a:cxn>
                  <a:cxn ang="0">
                    <a:pos x="128" y="68"/>
                  </a:cxn>
                  <a:cxn ang="0">
                    <a:pos x="141" y="54"/>
                  </a:cxn>
                  <a:cxn ang="0">
                    <a:pos x="153" y="41"/>
                  </a:cxn>
                  <a:cxn ang="0">
                    <a:pos x="166" y="30"/>
                  </a:cxn>
                  <a:cxn ang="0">
                    <a:pos x="181" y="18"/>
                  </a:cxn>
                  <a:cxn ang="0">
                    <a:pos x="196" y="8"/>
                  </a:cxn>
                  <a:cxn ang="0">
                    <a:pos x="196" y="8"/>
                  </a:cxn>
                  <a:cxn ang="0">
                    <a:pos x="198" y="7"/>
                  </a:cxn>
                  <a:cxn ang="0">
                    <a:pos x="198" y="5"/>
                  </a:cxn>
                  <a:cxn ang="0">
                    <a:pos x="198" y="4"/>
                  </a:cxn>
                  <a:cxn ang="0">
                    <a:pos x="198" y="2"/>
                  </a:cxn>
                  <a:cxn ang="0">
                    <a:pos x="197" y="1"/>
                  </a:cxn>
                  <a:cxn ang="0">
                    <a:pos x="195" y="0"/>
                  </a:cxn>
                  <a:cxn ang="0">
                    <a:pos x="194" y="0"/>
                  </a:cxn>
                  <a:cxn ang="0">
                    <a:pos x="192" y="0"/>
                  </a:cxn>
                  <a:cxn ang="0">
                    <a:pos x="192" y="0"/>
                  </a:cxn>
                </a:cxnLst>
                <a:rect l="0" t="0" r="r" b="b"/>
                <a:pathLst>
                  <a:path w="198" h="240">
                    <a:moveTo>
                      <a:pt x="192" y="0"/>
                    </a:moveTo>
                    <a:lnTo>
                      <a:pt x="192" y="0"/>
                    </a:lnTo>
                    <a:lnTo>
                      <a:pt x="177" y="10"/>
                    </a:lnTo>
                    <a:lnTo>
                      <a:pt x="162" y="20"/>
                    </a:lnTo>
                    <a:lnTo>
                      <a:pt x="149" y="33"/>
                    </a:lnTo>
                    <a:lnTo>
                      <a:pt x="136" y="45"/>
                    </a:lnTo>
                    <a:lnTo>
                      <a:pt x="124" y="58"/>
                    </a:lnTo>
                    <a:lnTo>
                      <a:pt x="113" y="72"/>
                    </a:lnTo>
                    <a:lnTo>
                      <a:pt x="90" y="100"/>
                    </a:lnTo>
                    <a:lnTo>
                      <a:pt x="90" y="100"/>
                    </a:lnTo>
                    <a:lnTo>
                      <a:pt x="65" y="135"/>
                    </a:lnTo>
                    <a:lnTo>
                      <a:pt x="53" y="152"/>
                    </a:lnTo>
                    <a:lnTo>
                      <a:pt x="41" y="170"/>
                    </a:lnTo>
                    <a:lnTo>
                      <a:pt x="41" y="170"/>
                    </a:lnTo>
                    <a:lnTo>
                      <a:pt x="31" y="187"/>
                    </a:lnTo>
                    <a:lnTo>
                      <a:pt x="20" y="202"/>
                    </a:lnTo>
                    <a:lnTo>
                      <a:pt x="8" y="219"/>
                    </a:lnTo>
                    <a:lnTo>
                      <a:pt x="4" y="227"/>
                    </a:lnTo>
                    <a:lnTo>
                      <a:pt x="0" y="235"/>
                    </a:lnTo>
                    <a:lnTo>
                      <a:pt x="0" y="235"/>
                    </a:lnTo>
                    <a:lnTo>
                      <a:pt x="0" y="237"/>
                    </a:lnTo>
                    <a:lnTo>
                      <a:pt x="0" y="238"/>
                    </a:lnTo>
                    <a:lnTo>
                      <a:pt x="1" y="240"/>
                    </a:lnTo>
                    <a:lnTo>
                      <a:pt x="3" y="240"/>
                    </a:lnTo>
                    <a:lnTo>
                      <a:pt x="6" y="240"/>
                    </a:lnTo>
                    <a:lnTo>
                      <a:pt x="8" y="239"/>
                    </a:lnTo>
                    <a:lnTo>
                      <a:pt x="9" y="237"/>
                    </a:lnTo>
                    <a:lnTo>
                      <a:pt x="9" y="237"/>
                    </a:lnTo>
                    <a:lnTo>
                      <a:pt x="14" y="229"/>
                    </a:lnTo>
                    <a:lnTo>
                      <a:pt x="19" y="221"/>
                    </a:lnTo>
                    <a:lnTo>
                      <a:pt x="25" y="213"/>
                    </a:lnTo>
                    <a:lnTo>
                      <a:pt x="32" y="206"/>
                    </a:lnTo>
                    <a:lnTo>
                      <a:pt x="32" y="206"/>
                    </a:lnTo>
                    <a:lnTo>
                      <a:pt x="37" y="200"/>
                    </a:lnTo>
                    <a:lnTo>
                      <a:pt x="41" y="192"/>
                    </a:lnTo>
                    <a:lnTo>
                      <a:pt x="50" y="175"/>
                    </a:lnTo>
                    <a:lnTo>
                      <a:pt x="50" y="175"/>
                    </a:lnTo>
                    <a:lnTo>
                      <a:pt x="60" y="159"/>
                    </a:lnTo>
                    <a:lnTo>
                      <a:pt x="71" y="142"/>
                    </a:lnTo>
                    <a:lnTo>
                      <a:pt x="94" y="111"/>
                    </a:lnTo>
                    <a:lnTo>
                      <a:pt x="94" y="111"/>
                    </a:lnTo>
                    <a:lnTo>
                      <a:pt x="117" y="82"/>
                    </a:lnTo>
                    <a:lnTo>
                      <a:pt x="128" y="68"/>
                    </a:lnTo>
                    <a:lnTo>
                      <a:pt x="141" y="54"/>
                    </a:lnTo>
                    <a:lnTo>
                      <a:pt x="153" y="41"/>
                    </a:lnTo>
                    <a:lnTo>
                      <a:pt x="166" y="30"/>
                    </a:lnTo>
                    <a:lnTo>
                      <a:pt x="181" y="18"/>
                    </a:lnTo>
                    <a:lnTo>
                      <a:pt x="196" y="8"/>
                    </a:lnTo>
                    <a:lnTo>
                      <a:pt x="196" y="8"/>
                    </a:lnTo>
                    <a:lnTo>
                      <a:pt x="198" y="7"/>
                    </a:lnTo>
                    <a:lnTo>
                      <a:pt x="198" y="5"/>
                    </a:lnTo>
                    <a:lnTo>
                      <a:pt x="198" y="4"/>
                    </a:lnTo>
                    <a:lnTo>
                      <a:pt x="198" y="2"/>
                    </a:lnTo>
                    <a:lnTo>
                      <a:pt x="197" y="1"/>
                    </a:lnTo>
                    <a:lnTo>
                      <a:pt x="195" y="0"/>
                    </a:lnTo>
                    <a:lnTo>
                      <a:pt x="194" y="0"/>
                    </a:lnTo>
                    <a:lnTo>
                      <a:pt x="192" y="0"/>
                    </a:lnTo>
                    <a:lnTo>
                      <a:pt x="192"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39" name="Freeform 462"/>
              <p:cNvSpPr/>
              <p:nvPr/>
            </p:nvSpPr>
            <p:spPr bwMode="auto">
              <a:xfrm>
                <a:off x="13088" y="4981"/>
                <a:ext cx="55" cy="86"/>
              </a:xfrm>
              <a:custGeom>
                <a:avLst/>
                <a:gdLst/>
                <a:ahLst/>
                <a:cxnLst>
                  <a:cxn ang="0">
                    <a:pos x="66" y="3"/>
                  </a:cxn>
                  <a:cxn ang="0">
                    <a:pos x="66" y="3"/>
                  </a:cxn>
                  <a:cxn ang="0">
                    <a:pos x="60" y="18"/>
                  </a:cxn>
                  <a:cxn ang="0">
                    <a:pos x="51" y="32"/>
                  </a:cxn>
                  <a:cxn ang="0">
                    <a:pos x="41" y="46"/>
                  </a:cxn>
                  <a:cxn ang="0">
                    <a:pos x="31" y="59"/>
                  </a:cxn>
                  <a:cxn ang="0">
                    <a:pos x="22" y="71"/>
                  </a:cxn>
                  <a:cxn ang="0">
                    <a:pos x="13" y="86"/>
                  </a:cxn>
                  <a:cxn ang="0">
                    <a:pos x="5" y="100"/>
                  </a:cxn>
                  <a:cxn ang="0">
                    <a:pos x="2" y="109"/>
                  </a:cxn>
                  <a:cxn ang="0">
                    <a:pos x="0" y="117"/>
                  </a:cxn>
                  <a:cxn ang="0">
                    <a:pos x="0" y="117"/>
                  </a:cxn>
                  <a:cxn ang="0">
                    <a:pos x="0" y="119"/>
                  </a:cxn>
                  <a:cxn ang="0">
                    <a:pos x="1" y="120"/>
                  </a:cxn>
                  <a:cxn ang="0">
                    <a:pos x="2" y="122"/>
                  </a:cxn>
                  <a:cxn ang="0">
                    <a:pos x="3" y="122"/>
                  </a:cxn>
                  <a:cxn ang="0">
                    <a:pos x="5" y="122"/>
                  </a:cxn>
                  <a:cxn ang="0">
                    <a:pos x="7" y="122"/>
                  </a:cxn>
                  <a:cxn ang="0">
                    <a:pos x="8" y="121"/>
                  </a:cxn>
                  <a:cxn ang="0">
                    <a:pos x="9" y="119"/>
                  </a:cxn>
                  <a:cxn ang="0">
                    <a:pos x="9" y="119"/>
                  </a:cxn>
                  <a:cxn ang="0">
                    <a:pos x="12" y="111"/>
                  </a:cxn>
                  <a:cxn ang="0">
                    <a:pos x="15" y="103"/>
                  </a:cxn>
                  <a:cxn ang="0">
                    <a:pos x="22" y="88"/>
                  </a:cxn>
                  <a:cxn ang="0">
                    <a:pos x="31" y="74"/>
                  </a:cxn>
                  <a:cxn ang="0">
                    <a:pos x="40" y="61"/>
                  </a:cxn>
                  <a:cxn ang="0">
                    <a:pos x="51" y="48"/>
                  </a:cxn>
                  <a:cxn ang="0">
                    <a:pos x="60" y="34"/>
                  </a:cxn>
                  <a:cxn ang="0">
                    <a:pos x="68" y="21"/>
                  </a:cxn>
                  <a:cxn ang="0">
                    <a:pos x="76" y="5"/>
                  </a:cxn>
                  <a:cxn ang="0">
                    <a:pos x="76" y="5"/>
                  </a:cxn>
                  <a:cxn ang="0">
                    <a:pos x="76" y="3"/>
                  </a:cxn>
                  <a:cxn ang="0">
                    <a:pos x="76" y="1"/>
                  </a:cxn>
                  <a:cxn ang="0">
                    <a:pos x="75" y="0"/>
                  </a:cxn>
                  <a:cxn ang="0">
                    <a:pos x="72" y="0"/>
                  </a:cxn>
                  <a:cxn ang="0">
                    <a:pos x="69" y="0"/>
                  </a:cxn>
                  <a:cxn ang="0">
                    <a:pos x="67" y="1"/>
                  </a:cxn>
                  <a:cxn ang="0">
                    <a:pos x="66" y="3"/>
                  </a:cxn>
                  <a:cxn ang="0">
                    <a:pos x="66" y="3"/>
                  </a:cxn>
                </a:cxnLst>
                <a:rect l="0" t="0" r="r" b="b"/>
                <a:pathLst>
                  <a:path w="76" h="122">
                    <a:moveTo>
                      <a:pt x="66" y="3"/>
                    </a:moveTo>
                    <a:lnTo>
                      <a:pt x="66" y="3"/>
                    </a:lnTo>
                    <a:lnTo>
                      <a:pt x="60" y="18"/>
                    </a:lnTo>
                    <a:lnTo>
                      <a:pt x="51" y="32"/>
                    </a:lnTo>
                    <a:lnTo>
                      <a:pt x="41" y="46"/>
                    </a:lnTo>
                    <a:lnTo>
                      <a:pt x="31" y="59"/>
                    </a:lnTo>
                    <a:lnTo>
                      <a:pt x="22" y="71"/>
                    </a:lnTo>
                    <a:lnTo>
                      <a:pt x="13" y="86"/>
                    </a:lnTo>
                    <a:lnTo>
                      <a:pt x="5" y="100"/>
                    </a:lnTo>
                    <a:lnTo>
                      <a:pt x="2" y="109"/>
                    </a:lnTo>
                    <a:lnTo>
                      <a:pt x="0" y="117"/>
                    </a:lnTo>
                    <a:lnTo>
                      <a:pt x="0" y="117"/>
                    </a:lnTo>
                    <a:lnTo>
                      <a:pt x="0" y="119"/>
                    </a:lnTo>
                    <a:lnTo>
                      <a:pt x="1" y="120"/>
                    </a:lnTo>
                    <a:lnTo>
                      <a:pt x="2" y="122"/>
                    </a:lnTo>
                    <a:lnTo>
                      <a:pt x="3" y="122"/>
                    </a:lnTo>
                    <a:lnTo>
                      <a:pt x="5" y="122"/>
                    </a:lnTo>
                    <a:lnTo>
                      <a:pt x="7" y="122"/>
                    </a:lnTo>
                    <a:lnTo>
                      <a:pt x="8" y="121"/>
                    </a:lnTo>
                    <a:lnTo>
                      <a:pt x="9" y="119"/>
                    </a:lnTo>
                    <a:lnTo>
                      <a:pt x="9" y="119"/>
                    </a:lnTo>
                    <a:lnTo>
                      <a:pt x="12" y="111"/>
                    </a:lnTo>
                    <a:lnTo>
                      <a:pt x="15" y="103"/>
                    </a:lnTo>
                    <a:lnTo>
                      <a:pt x="22" y="88"/>
                    </a:lnTo>
                    <a:lnTo>
                      <a:pt x="31" y="74"/>
                    </a:lnTo>
                    <a:lnTo>
                      <a:pt x="40" y="61"/>
                    </a:lnTo>
                    <a:lnTo>
                      <a:pt x="51" y="48"/>
                    </a:lnTo>
                    <a:lnTo>
                      <a:pt x="60" y="34"/>
                    </a:lnTo>
                    <a:lnTo>
                      <a:pt x="68" y="21"/>
                    </a:lnTo>
                    <a:lnTo>
                      <a:pt x="76" y="5"/>
                    </a:lnTo>
                    <a:lnTo>
                      <a:pt x="76" y="5"/>
                    </a:lnTo>
                    <a:lnTo>
                      <a:pt x="76" y="3"/>
                    </a:lnTo>
                    <a:lnTo>
                      <a:pt x="76" y="1"/>
                    </a:lnTo>
                    <a:lnTo>
                      <a:pt x="75" y="0"/>
                    </a:lnTo>
                    <a:lnTo>
                      <a:pt x="72" y="0"/>
                    </a:lnTo>
                    <a:lnTo>
                      <a:pt x="69" y="0"/>
                    </a:lnTo>
                    <a:lnTo>
                      <a:pt x="67" y="1"/>
                    </a:lnTo>
                    <a:lnTo>
                      <a:pt x="66" y="3"/>
                    </a:lnTo>
                    <a:lnTo>
                      <a:pt x="66"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0" name="Freeform 463"/>
              <p:cNvSpPr/>
              <p:nvPr/>
            </p:nvSpPr>
            <p:spPr bwMode="auto">
              <a:xfrm>
                <a:off x="13110" y="4987"/>
                <a:ext cx="71" cy="97"/>
              </a:xfrm>
              <a:custGeom>
                <a:avLst/>
                <a:gdLst/>
                <a:ahLst/>
                <a:cxnLst>
                  <a:cxn ang="0">
                    <a:pos x="87" y="1"/>
                  </a:cxn>
                  <a:cxn ang="0">
                    <a:pos x="87" y="1"/>
                  </a:cxn>
                  <a:cxn ang="0">
                    <a:pos x="80" y="8"/>
                  </a:cxn>
                  <a:cxn ang="0">
                    <a:pos x="74" y="15"/>
                  </a:cxn>
                  <a:cxn ang="0">
                    <a:pos x="63" y="29"/>
                  </a:cxn>
                  <a:cxn ang="0">
                    <a:pos x="54" y="46"/>
                  </a:cxn>
                  <a:cxn ang="0">
                    <a:pos x="44" y="61"/>
                  </a:cxn>
                  <a:cxn ang="0">
                    <a:pos x="44" y="61"/>
                  </a:cxn>
                  <a:cxn ang="0">
                    <a:pos x="36" y="72"/>
                  </a:cxn>
                  <a:cxn ang="0">
                    <a:pos x="30" y="82"/>
                  </a:cxn>
                  <a:cxn ang="0">
                    <a:pos x="19" y="104"/>
                  </a:cxn>
                  <a:cxn ang="0">
                    <a:pos x="19" y="104"/>
                  </a:cxn>
                  <a:cxn ang="0">
                    <a:pos x="15" y="111"/>
                  </a:cxn>
                  <a:cxn ang="0">
                    <a:pos x="9" y="117"/>
                  </a:cxn>
                  <a:cxn ang="0">
                    <a:pos x="4" y="123"/>
                  </a:cxn>
                  <a:cxn ang="0">
                    <a:pos x="2" y="127"/>
                  </a:cxn>
                  <a:cxn ang="0">
                    <a:pos x="0" y="132"/>
                  </a:cxn>
                  <a:cxn ang="0">
                    <a:pos x="0" y="132"/>
                  </a:cxn>
                  <a:cxn ang="0">
                    <a:pos x="0" y="134"/>
                  </a:cxn>
                  <a:cxn ang="0">
                    <a:pos x="1" y="135"/>
                  </a:cxn>
                  <a:cxn ang="0">
                    <a:pos x="2" y="136"/>
                  </a:cxn>
                  <a:cxn ang="0">
                    <a:pos x="4" y="137"/>
                  </a:cxn>
                  <a:cxn ang="0">
                    <a:pos x="5" y="137"/>
                  </a:cxn>
                  <a:cxn ang="0">
                    <a:pos x="7" y="137"/>
                  </a:cxn>
                  <a:cxn ang="0">
                    <a:pos x="8" y="136"/>
                  </a:cxn>
                  <a:cxn ang="0">
                    <a:pos x="9" y="134"/>
                  </a:cxn>
                  <a:cxn ang="0">
                    <a:pos x="9" y="134"/>
                  </a:cxn>
                  <a:cxn ang="0">
                    <a:pos x="13" y="127"/>
                  </a:cxn>
                  <a:cxn ang="0">
                    <a:pos x="18" y="121"/>
                  </a:cxn>
                  <a:cxn ang="0">
                    <a:pos x="23" y="115"/>
                  </a:cxn>
                  <a:cxn ang="0">
                    <a:pos x="27" y="109"/>
                  </a:cxn>
                  <a:cxn ang="0">
                    <a:pos x="27" y="109"/>
                  </a:cxn>
                  <a:cxn ang="0">
                    <a:pos x="36" y="90"/>
                  </a:cxn>
                  <a:cxn ang="0">
                    <a:pos x="47" y="73"/>
                  </a:cxn>
                  <a:cxn ang="0">
                    <a:pos x="47" y="73"/>
                  </a:cxn>
                  <a:cxn ang="0">
                    <a:pos x="57" y="56"/>
                  </a:cxn>
                  <a:cxn ang="0">
                    <a:pos x="68" y="39"/>
                  </a:cxn>
                  <a:cxn ang="0">
                    <a:pos x="80" y="22"/>
                  </a:cxn>
                  <a:cxn ang="0">
                    <a:pos x="87" y="15"/>
                  </a:cxn>
                  <a:cxn ang="0">
                    <a:pos x="94" y="8"/>
                  </a:cxn>
                  <a:cxn ang="0">
                    <a:pos x="94" y="8"/>
                  </a:cxn>
                  <a:cxn ang="0">
                    <a:pos x="95" y="7"/>
                  </a:cxn>
                  <a:cxn ang="0">
                    <a:pos x="95" y="5"/>
                  </a:cxn>
                  <a:cxn ang="0">
                    <a:pos x="95" y="2"/>
                  </a:cxn>
                  <a:cxn ang="0">
                    <a:pos x="94" y="1"/>
                  </a:cxn>
                  <a:cxn ang="0">
                    <a:pos x="91" y="0"/>
                  </a:cxn>
                  <a:cxn ang="0">
                    <a:pos x="89" y="0"/>
                  </a:cxn>
                  <a:cxn ang="0">
                    <a:pos x="87" y="1"/>
                  </a:cxn>
                  <a:cxn ang="0">
                    <a:pos x="87" y="1"/>
                  </a:cxn>
                </a:cxnLst>
                <a:rect l="0" t="0" r="r" b="b"/>
                <a:pathLst>
                  <a:path w="95" h="137">
                    <a:moveTo>
                      <a:pt x="87" y="1"/>
                    </a:moveTo>
                    <a:lnTo>
                      <a:pt x="87" y="1"/>
                    </a:lnTo>
                    <a:lnTo>
                      <a:pt x="80" y="8"/>
                    </a:lnTo>
                    <a:lnTo>
                      <a:pt x="74" y="15"/>
                    </a:lnTo>
                    <a:lnTo>
                      <a:pt x="63" y="29"/>
                    </a:lnTo>
                    <a:lnTo>
                      <a:pt x="54" y="46"/>
                    </a:lnTo>
                    <a:lnTo>
                      <a:pt x="44" y="61"/>
                    </a:lnTo>
                    <a:lnTo>
                      <a:pt x="44" y="61"/>
                    </a:lnTo>
                    <a:lnTo>
                      <a:pt x="36" y="72"/>
                    </a:lnTo>
                    <a:lnTo>
                      <a:pt x="30" y="82"/>
                    </a:lnTo>
                    <a:lnTo>
                      <a:pt x="19" y="104"/>
                    </a:lnTo>
                    <a:lnTo>
                      <a:pt x="19" y="104"/>
                    </a:lnTo>
                    <a:lnTo>
                      <a:pt x="15" y="111"/>
                    </a:lnTo>
                    <a:lnTo>
                      <a:pt x="9" y="117"/>
                    </a:lnTo>
                    <a:lnTo>
                      <a:pt x="4" y="123"/>
                    </a:lnTo>
                    <a:lnTo>
                      <a:pt x="2" y="127"/>
                    </a:lnTo>
                    <a:lnTo>
                      <a:pt x="0" y="132"/>
                    </a:lnTo>
                    <a:lnTo>
                      <a:pt x="0" y="132"/>
                    </a:lnTo>
                    <a:lnTo>
                      <a:pt x="0" y="134"/>
                    </a:lnTo>
                    <a:lnTo>
                      <a:pt x="1" y="135"/>
                    </a:lnTo>
                    <a:lnTo>
                      <a:pt x="2" y="136"/>
                    </a:lnTo>
                    <a:lnTo>
                      <a:pt x="4" y="137"/>
                    </a:lnTo>
                    <a:lnTo>
                      <a:pt x="5" y="137"/>
                    </a:lnTo>
                    <a:lnTo>
                      <a:pt x="7" y="137"/>
                    </a:lnTo>
                    <a:lnTo>
                      <a:pt x="8" y="136"/>
                    </a:lnTo>
                    <a:lnTo>
                      <a:pt x="9" y="134"/>
                    </a:lnTo>
                    <a:lnTo>
                      <a:pt x="9" y="134"/>
                    </a:lnTo>
                    <a:lnTo>
                      <a:pt x="13" y="127"/>
                    </a:lnTo>
                    <a:lnTo>
                      <a:pt x="18" y="121"/>
                    </a:lnTo>
                    <a:lnTo>
                      <a:pt x="23" y="115"/>
                    </a:lnTo>
                    <a:lnTo>
                      <a:pt x="27" y="109"/>
                    </a:lnTo>
                    <a:lnTo>
                      <a:pt x="27" y="109"/>
                    </a:lnTo>
                    <a:lnTo>
                      <a:pt x="36" y="90"/>
                    </a:lnTo>
                    <a:lnTo>
                      <a:pt x="47" y="73"/>
                    </a:lnTo>
                    <a:lnTo>
                      <a:pt x="47" y="73"/>
                    </a:lnTo>
                    <a:lnTo>
                      <a:pt x="57" y="56"/>
                    </a:lnTo>
                    <a:lnTo>
                      <a:pt x="68" y="39"/>
                    </a:lnTo>
                    <a:lnTo>
                      <a:pt x="80" y="22"/>
                    </a:lnTo>
                    <a:lnTo>
                      <a:pt x="87" y="15"/>
                    </a:lnTo>
                    <a:lnTo>
                      <a:pt x="94" y="8"/>
                    </a:lnTo>
                    <a:lnTo>
                      <a:pt x="94" y="8"/>
                    </a:lnTo>
                    <a:lnTo>
                      <a:pt x="95" y="7"/>
                    </a:lnTo>
                    <a:lnTo>
                      <a:pt x="95" y="5"/>
                    </a:lnTo>
                    <a:lnTo>
                      <a:pt x="95" y="2"/>
                    </a:lnTo>
                    <a:lnTo>
                      <a:pt x="94" y="1"/>
                    </a:lnTo>
                    <a:lnTo>
                      <a:pt x="91" y="0"/>
                    </a:lnTo>
                    <a:lnTo>
                      <a:pt x="89" y="0"/>
                    </a:lnTo>
                    <a:lnTo>
                      <a:pt x="87" y="1"/>
                    </a:lnTo>
                    <a:lnTo>
                      <a:pt x="87" y="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1" name="Freeform 464"/>
              <p:cNvSpPr/>
              <p:nvPr/>
            </p:nvSpPr>
            <p:spPr bwMode="auto">
              <a:xfrm>
                <a:off x="13132" y="4993"/>
                <a:ext cx="71" cy="128"/>
              </a:xfrm>
              <a:custGeom>
                <a:avLst/>
                <a:gdLst/>
                <a:ahLst/>
                <a:cxnLst>
                  <a:cxn ang="0">
                    <a:pos x="86" y="2"/>
                  </a:cxn>
                  <a:cxn ang="0">
                    <a:pos x="86" y="2"/>
                  </a:cxn>
                  <a:cxn ang="0">
                    <a:pos x="62" y="43"/>
                  </a:cxn>
                  <a:cxn ang="0">
                    <a:pos x="52" y="65"/>
                  </a:cxn>
                  <a:cxn ang="0">
                    <a:pos x="41" y="88"/>
                  </a:cxn>
                  <a:cxn ang="0">
                    <a:pos x="41" y="88"/>
                  </a:cxn>
                  <a:cxn ang="0">
                    <a:pos x="36" y="101"/>
                  </a:cxn>
                  <a:cxn ang="0">
                    <a:pos x="32" y="114"/>
                  </a:cxn>
                  <a:cxn ang="0">
                    <a:pos x="27" y="128"/>
                  </a:cxn>
                  <a:cxn ang="0">
                    <a:pos x="24" y="135"/>
                  </a:cxn>
                  <a:cxn ang="0">
                    <a:pos x="20" y="141"/>
                  </a:cxn>
                  <a:cxn ang="0">
                    <a:pos x="20" y="141"/>
                  </a:cxn>
                  <a:cxn ang="0">
                    <a:pos x="8" y="156"/>
                  </a:cxn>
                  <a:cxn ang="0">
                    <a:pos x="3" y="164"/>
                  </a:cxn>
                  <a:cxn ang="0">
                    <a:pos x="1" y="168"/>
                  </a:cxn>
                  <a:cxn ang="0">
                    <a:pos x="0" y="172"/>
                  </a:cxn>
                  <a:cxn ang="0">
                    <a:pos x="0" y="172"/>
                  </a:cxn>
                  <a:cxn ang="0">
                    <a:pos x="0" y="174"/>
                  </a:cxn>
                  <a:cxn ang="0">
                    <a:pos x="0" y="176"/>
                  </a:cxn>
                  <a:cxn ang="0">
                    <a:pos x="0" y="176"/>
                  </a:cxn>
                  <a:cxn ang="0">
                    <a:pos x="0" y="178"/>
                  </a:cxn>
                  <a:cxn ang="0">
                    <a:pos x="1" y="180"/>
                  </a:cxn>
                  <a:cxn ang="0">
                    <a:pos x="3" y="182"/>
                  </a:cxn>
                  <a:cxn ang="0">
                    <a:pos x="4" y="182"/>
                  </a:cxn>
                  <a:cxn ang="0">
                    <a:pos x="6" y="182"/>
                  </a:cxn>
                  <a:cxn ang="0">
                    <a:pos x="8" y="180"/>
                  </a:cxn>
                  <a:cxn ang="0">
                    <a:pos x="9" y="178"/>
                  </a:cxn>
                  <a:cxn ang="0">
                    <a:pos x="9" y="176"/>
                  </a:cxn>
                  <a:cxn ang="0">
                    <a:pos x="9" y="176"/>
                  </a:cxn>
                  <a:cxn ang="0">
                    <a:pos x="10" y="171"/>
                  </a:cxn>
                  <a:cxn ang="0">
                    <a:pos x="12" y="166"/>
                  </a:cxn>
                  <a:cxn ang="0">
                    <a:pos x="16" y="160"/>
                  </a:cxn>
                  <a:cxn ang="0">
                    <a:pos x="20" y="154"/>
                  </a:cxn>
                  <a:cxn ang="0">
                    <a:pos x="29" y="143"/>
                  </a:cxn>
                  <a:cxn ang="0">
                    <a:pos x="32" y="137"/>
                  </a:cxn>
                  <a:cxn ang="0">
                    <a:pos x="35" y="133"/>
                  </a:cxn>
                  <a:cxn ang="0">
                    <a:pos x="35" y="133"/>
                  </a:cxn>
                  <a:cxn ang="0">
                    <a:pos x="42" y="114"/>
                  </a:cxn>
                  <a:cxn ang="0">
                    <a:pos x="49" y="97"/>
                  </a:cxn>
                  <a:cxn ang="0">
                    <a:pos x="49" y="97"/>
                  </a:cxn>
                  <a:cxn ang="0">
                    <a:pos x="53" y="84"/>
                  </a:cxn>
                  <a:cxn ang="0">
                    <a:pos x="58" y="73"/>
                  </a:cxn>
                  <a:cxn ang="0">
                    <a:pos x="69" y="50"/>
                  </a:cxn>
                  <a:cxn ang="0">
                    <a:pos x="94" y="6"/>
                  </a:cxn>
                  <a:cxn ang="0">
                    <a:pos x="94" y="6"/>
                  </a:cxn>
                  <a:cxn ang="0">
                    <a:pos x="95" y="5"/>
                  </a:cxn>
                  <a:cxn ang="0">
                    <a:pos x="94" y="3"/>
                  </a:cxn>
                  <a:cxn ang="0">
                    <a:pos x="93" y="1"/>
                  </a:cxn>
                  <a:cxn ang="0">
                    <a:pos x="92" y="0"/>
                  </a:cxn>
                  <a:cxn ang="0">
                    <a:pos x="91" y="0"/>
                  </a:cxn>
                  <a:cxn ang="0">
                    <a:pos x="89" y="0"/>
                  </a:cxn>
                  <a:cxn ang="0">
                    <a:pos x="87" y="0"/>
                  </a:cxn>
                  <a:cxn ang="0">
                    <a:pos x="86" y="2"/>
                  </a:cxn>
                  <a:cxn ang="0">
                    <a:pos x="86" y="2"/>
                  </a:cxn>
                </a:cxnLst>
                <a:rect l="0" t="0" r="r" b="b"/>
                <a:pathLst>
                  <a:path w="95" h="182">
                    <a:moveTo>
                      <a:pt x="86" y="2"/>
                    </a:moveTo>
                    <a:lnTo>
                      <a:pt x="86" y="2"/>
                    </a:lnTo>
                    <a:lnTo>
                      <a:pt x="62" y="43"/>
                    </a:lnTo>
                    <a:lnTo>
                      <a:pt x="52" y="65"/>
                    </a:lnTo>
                    <a:lnTo>
                      <a:pt x="41" y="88"/>
                    </a:lnTo>
                    <a:lnTo>
                      <a:pt x="41" y="88"/>
                    </a:lnTo>
                    <a:lnTo>
                      <a:pt x="36" y="101"/>
                    </a:lnTo>
                    <a:lnTo>
                      <a:pt x="32" y="114"/>
                    </a:lnTo>
                    <a:lnTo>
                      <a:pt x="27" y="128"/>
                    </a:lnTo>
                    <a:lnTo>
                      <a:pt x="24" y="135"/>
                    </a:lnTo>
                    <a:lnTo>
                      <a:pt x="20" y="141"/>
                    </a:lnTo>
                    <a:lnTo>
                      <a:pt x="20" y="141"/>
                    </a:lnTo>
                    <a:lnTo>
                      <a:pt x="8" y="156"/>
                    </a:lnTo>
                    <a:lnTo>
                      <a:pt x="3" y="164"/>
                    </a:lnTo>
                    <a:lnTo>
                      <a:pt x="1" y="168"/>
                    </a:lnTo>
                    <a:lnTo>
                      <a:pt x="0" y="172"/>
                    </a:lnTo>
                    <a:lnTo>
                      <a:pt x="0" y="172"/>
                    </a:lnTo>
                    <a:lnTo>
                      <a:pt x="0" y="174"/>
                    </a:lnTo>
                    <a:lnTo>
                      <a:pt x="0" y="176"/>
                    </a:lnTo>
                    <a:lnTo>
                      <a:pt x="0" y="176"/>
                    </a:lnTo>
                    <a:lnTo>
                      <a:pt x="0" y="178"/>
                    </a:lnTo>
                    <a:lnTo>
                      <a:pt x="1" y="180"/>
                    </a:lnTo>
                    <a:lnTo>
                      <a:pt x="3" y="182"/>
                    </a:lnTo>
                    <a:lnTo>
                      <a:pt x="4" y="182"/>
                    </a:lnTo>
                    <a:lnTo>
                      <a:pt x="6" y="182"/>
                    </a:lnTo>
                    <a:lnTo>
                      <a:pt x="8" y="180"/>
                    </a:lnTo>
                    <a:lnTo>
                      <a:pt x="9" y="178"/>
                    </a:lnTo>
                    <a:lnTo>
                      <a:pt x="9" y="176"/>
                    </a:lnTo>
                    <a:lnTo>
                      <a:pt x="9" y="176"/>
                    </a:lnTo>
                    <a:lnTo>
                      <a:pt x="10" y="171"/>
                    </a:lnTo>
                    <a:lnTo>
                      <a:pt x="12" y="166"/>
                    </a:lnTo>
                    <a:lnTo>
                      <a:pt x="16" y="160"/>
                    </a:lnTo>
                    <a:lnTo>
                      <a:pt x="20" y="154"/>
                    </a:lnTo>
                    <a:lnTo>
                      <a:pt x="29" y="143"/>
                    </a:lnTo>
                    <a:lnTo>
                      <a:pt x="32" y="137"/>
                    </a:lnTo>
                    <a:lnTo>
                      <a:pt x="35" y="133"/>
                    </a:lnTo>
                    <a:lnTo>
                      <a:pt x="35" y="133"/>
                    </a:lnTo>
                    <a:lnTo>
                      <a:pt x="42" y="114"/>
                    </a:lnTo>
                    <a:lnTo>
                      <a:pt x="49" y="97"/>
                    </a:lnTo>
                    <a:lnTo>
                      <a:pt x="49" y="97"/>
                    </a:lnTo>
                    <a:lnTo>
                      <a:pt x="53" y="84"/>
                    </a:lnTo>
                    <a:lnTo>
                      <a:pt x="58" y="73"/>
                    </a:lnTo>
                    <a:lnTo>
                      <a:pt x="69" y="50"/>
                    </a:lnTo>
                    <a:lnTo>
                      <a:pt x="94" y="6"/>
                    </a:lnTo>
                    <a:lnTo>
                      <a:pt x="94" y="6"/>
                    </a:lnTo>
                    <a:lnTo>
                      <a:pt x="95" y="5"/>
                    </a:lnTo>
                    <a:lnTo>
                      <a:pt x="94" y="3"/>
                    </a:lnTo>
                    <a:lnTo>
                      <a:pt x="93" y="1"/>
                    </a:lnTo>
                    <a:lnTo>
                      <a:pt x="92" y="0"/>
                    </a:lnTo>
                    <a:lnTo>
                      <a:pt x="91" y="0"/>
                    </a:lnTo>
                    <a:lnTo>
                      <a:pt x="89" y="0"/>
                    </a:lnTo>
                    <a:lnTo>
                      <a:pt x="87" y="0"/>
                    </a:lnTo>
                    <a:lnTo>
                      <a:pt x="86" y="2"/>
                    </a:lnTo>
                    <a:lnTo>
                      <a:pt x="86"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2" name="Freeform 465"/>
              <p:cNvSpPr/>
              <p:nvPr/>
            </p:nvSpPr>
            <p:spPr bwMode="auto">
              <a:xfrm>
                <a:off x="13143" y="5014"/>
                <a:ext cx="79" cy="145"/>
              </a:xfrm>
              <a:custGeom>
                <a:avLst/>
                <a:gdLst/>
                <a:ahLst/>
                <a:cxnLst>
                  <a:cxn ang="0">
                    <a:pos x="102" y="0"/>
                  </a:cxn>
                  <a:cxn ang="0">
                    <a:pos x="102" y="0"/>
                  </a:cxn>
                  <a:cxn ang="0">
                    <a:pos x="95" y="2"/>
                  </a:cxn>
                  <a:cxn ang="0">
                    <a:pos x="88" y="6"/>
                  </a:cxn>
                  <a:cxn ang="0">
                    <a:pos x="83" y="12"/>
                  </a:cxn>
                  <a:cxn ang="0">
                    <a:pos x="79" y="19"/>
                  </a:cxn>
                  <a:cxn ang="0">
                    <a:pos x="79" y="19"/>
                  </a:cxn>
                  <a:cxn ang="0">
                    <a:pos x="72" y="38"/>
                  </a:cxn>
                  <a:cxn ang="0">
                    <a:pos x="62" y="54"/>
                  </a:cxn>
                  <a:cxn ang="0">
                    <a:pos x="52" y="71"/>
                  </a:cxn>
                  <a:cxn ang="0">
                    <a:pos x="42" y="87"/>
                  </a:cxn>
                  <a:cxn ang="0">
                    <a:pos x="42" y="87"/>
                  </a:cxn>
                  <a:cxn ang="0">
                    <a:pos x="36" y="101"/>
                  </a:cxn>
                  <a:cxn ang="0">
                    <a:pos x="31" y="115"/>
                  </a:cxn>
                  <a:cxn ang="0">
                    <a:pos x="20" y="144"/>
                  </a:cxn>
                  <a:cxn ang="0">
                    <a:pos x="20" y="144"/>
                  </a:cxn>
                  <a:cxn ang="0">
                    <a:pos x="15" y="159"/>
                  </a:cxn>
                  <a:cxn ang="0">
                    <a:pos x="8" y="173"/>
                  </a:cxn>
                  <a:cxn ang="0">
                    <a:pos x="3" y="189"/>
                  </a:cxn>
                  <a:cxn ang="0">
                    <a:pos x="1" y="196"/>
                  </a:cxn>
                  <a:cxn ang="0">
                    <a:pos x="0" y="203"/>
                  </a:cxn>
                  <a:cxn ang="0">
                    <a:pos x="0" y="203"/>
                  </a:cxn>
                  <a:cxn ang="0">
                    <a:pos x="0" y="205"/>
                  </a:cxn>
                  <a:cxn ang="0">
                    <a:pos x="1" y="207"/>
                  </a:cxn>
                  <a:cxn ang="0">
                    <a:pos x="2" y="208"/>
                  </a:cxn>
                  <a:cxn ang="0">
                    <a:pos x="4" y="208"/>
                  </a:cxn>
                  <a:cxn ang="0">
                    <a:pos x="7" y="207"/>
                  </a:cxn>
                  <a:cxn ang="0">
                    <a:pos x="8" y="205"/>
                  </a:cxn>
                  <a:cxn ang="0">
                    <a:pos x="9" y="203"/>
                  </a:cxn>
                  <a:cxn ang="0">
                    <a:pos x="9" y="203"/>
                  </a:cxn>
                  <a:cxn ang="0">
                    <a:pos x="10" y="198"/>
                  </a:cxn>
                  <a:cxn ang="0">
                    <a:pos x="11" y="193"/>
                  </a:cxn>
                  <a:cxn ang="0">
                    <a:pos x="15" y="181"/>
                  </a:cxn>
                  <a:cxn ang="0">
                    <a:pos x="20" y="171"/>
                  </a:cxn>
                  <a:cxn ang="0">
                    <a:pos x="25" y="161"/>
                  </a:cxn>
                  <a:cxn ang="0">
                    <a:pos x="25" y="161"/>
                  </a:cxn>
                  <a:cxn ang="0">
                    <a:pos x="34" y="136"/>
                  </a:cxn>
                  <a:cxn ang="0">
                    <a:pos x="41" y="111"/>
                  </a:cxn>
                  <a:cxn ang="0">
                    <a:pos x="41" y="111"/>
                  </a:cxn>
                  <a:cxn ang="0">
                    <a:pos x="47" y="97"/>
                  </a:cxn>
                  <a:cxn ang="0">
                    <a:pos x="55" y="83"/>
                  </a:cxn>
                  <a:cxn ang="0">
                    <a:pos x="72" y="56"/>
                  </a:cxn>
                  <a:cxn ang="0">
                    <a:pos x="72" y="56"/>
                  </a:cxn>
                  <a:cxn ang="0">
                    <a:pos x="78" y="44"/>
                  </a:cxn>
                  <a:cxn ang="0">
                    <a:pos x="85" y="29"/>
                  </a:cxn>
                  <a:cxn ang="0">
                    <a:pos x="89" y="21"/>
                  </a:cxn>
                  <a:cxn ang="0">
                    <a:pos x="94" y="16"/>
                  </a:cxn>
                  <a:cxn ang="0">
                    <a:pos x="99" y="11"/>
                  </a:cxn>
                  <a:cxn ang="0">
                    <a:pos x="102" y="10"/>
                  </a:cxn>
                  <a:cxn ang="0">
                    <a:pos x="105" y="9"/>
                  </a:cxn>
                  <a:cxn ang="0">
                    <a:pos x="105" y="9"/>
                  </a:cxn>
                  <a:cxn ang="0">
                    <a:pos x="107" y="8"/>
                  </a:cxn>
                  <a:cxn ang="0">
                    <a:pos x="108" y="7"/>
                  </a:cxn>
                  <a:cxn ang="0">
                    <a:pos x="108" y="6"/>
                  </a:cxn>
                  <a:cxn ang="0">
                    <a:pos x="108" y="4"/>
                  </a:cxn>
                  <a:cxn ang="0">
                    <a:pos x="106" y="1"/>
                  </a:cxn>
                  <a:cxn ang="0">
                    <a:pos x="104" y="0"/>
                  </a:cxn>
                  <a:cxn ang="0">
                    <a:pos x="102" y="0"/>
                  </a:cxn>
                  <a:cxn ang="0">
                    <a:pos x="102" y="0"/>
                  </a:cxn>
                </a:cxnLst>
                <a:rect l="0" t="0" r="r" b="b"/>
                <a:pathLst>
                  <a:path w="108" h="208">
                    <a:moveTo>
                      <a:pt x="102" y="0"/>
                    </a:moveTo>
                    <a:lnTo>
                      <a:pt x="102" y="0"/>
                    </a:lnTo>
                    <a:lnTo>
                      <a:pt x="95" y="2"/>
                    </a:lnTo>
                    <a:lnTo>
                      <a:pt x="88" y="6"/>
                    </a:lnTo>
                    <a:lnTo>
                      <a:pt x="83" y="12"/>
                    </a:lnTo>
                    <a:lnTo>
                      <a:pt x="79" y="19"/>
                    </a:lnTo>
                    <a:lnTo>
                      <a:pt x="79" y="19"/>
                    </a:lnTo>
                    <a:lnTo>
                      <a:pt x="72" y="38"/>
                    </a:lnTo>
                    <a:lnTo>
                      <a:pt x="62" y="54"/>
                    </a:lnTo>
                    <a:lnTo>
                      <a:pt x="52" y="71"/>
                    </a:lnTo>
                    <a:lnTo>
                      <a:pt x="42" y="87"/>
                    </a:lnTo>
                    <a:lnTo>
                      <a:pt x="42" y="87"/>
                    </a:lnTo>
                    <a:lnTo>
                      <a:pt x="36" y="101"/>
                    </a:lnTo>
                    <a:lnTo>
                      <a:pt x="31" y="115"/>
                    </a:lnTo>
                    <a:lnTo>
                      <a:pt x="20" y="144"/>
                    </a:lnTo>
                    <a:lnTo>
                      <a:pt x="20" y="144"/>
                    </a:lnTo>
                    <a:lnTo>
                      <a:pt x="15" y="159"/>
                    </a:lnTo>
                    <a:lnTo>
                      <a:pt x="8" y="173"/>
                    </a:lnTo>
                    <a:lnTo>
                      <a:pt x="3" y="189"/>
                    </a:lnTo>
                    <a:lnTo>
                      <a:pt x="1" y="196"/>
                    </a:lnTo>
                    <a:lnTo>
                      <a:pt x="0" y="203"/>
                    </a:lnTo>
                    <a:lnTo>
                      <a:pt x="0" y="203"/>
                    </a:lnTo>
                    <a:lnTo>
                      <a:pt x="0" y="205"/>
                    </a:lnTo>
                    <a:lnTo>
                      <a:pt x="1" y="207"/>
                    </a:lnTo>
                    <a:lnTo>
                      <a:pt x="2" y="208"/>
                    </a:lnTo>
                    <a:lnTo>
                      <a:pt x="4" y="208"/>
                    </a:lnTo>
                    <a:lnTo>
                      <a:pt x="7" y="207"/>
                    </a:lnTo>
                    <a:lnTo>
                      <a:pt x="8" y="205"/>
                    </a:lnTo>
                    <a:lnTo>
                      <a:pt x="9" y="203"/>
                    </a:lnTo>
                    <a:lnTo>
                      <a:pt x="9" y="203"/>
                    </a:lnTo>
                    <a:lnTo>
                      <a:pt x="10" y="198"/>
                    </a:lnTo>
                    <a:lnTo>
                      <a:pt x="11" y="193"/>
                    </a:lnTo>
                    <a:lnTo>
                      <a:pt x="15" y="181"/>
                    </a:lnTo>
                    <a:lnTo>
                      <a:pt x="20" y="171"/>
                    </a:lnTo>
                    <a:lnTo>
                      <a:pt x="25" y="161"/>
                    </a:lnTo>
                    <a:lnTo>
                      <a:pt x="25" y="161"/>
                    </a:lnTo>
                    <a:lnTo>
                      <a:pt x="34" y="136"/>
                    </a:lnTo>
                    <a:lnTo>
                      <a:pt x="41" y="111"/>
                    </a:lnTo>
                    <a:lnTo>
                      <a:pt x="41" y="111"/>
                    </a:lnTo>
                    <a:lnTo>
                      <a:pt x="47" y="97"/>
                    </a:lnTo>
                    <a:lnTo>
                      <a:pt x="55" y="83"/>
                    </a:lnTo>
                    <a:lnTo>
                      <a:pt x="72" y="56"/>
                    </a:lnTo>
                    <a:lnTo>
                      <a:pt x="72" y="56"/>
                    </a:lnTo>
                    <a:lnTo>
                      <a:pt x="78" y="44"/>
                    </a:lnTo>
                    <a:lnTo>
                      <a:pt x="85" y="29"/>
                    </a:lnTo>
                    <a:lnTo>
                      <a:pt x="89" y="21"/>
                    </a:lnTo>
                    <a:lnTo>
                      <a:pt x="94" y="16"/>
                    </a:lnTo>
                    <a:lnTo>
                      <a:pt x="99" y="11"/>
                    </a:lnTo>
                    <a:lnTo>
                      <a:pt x="102" y="10"/>
                    </a:lnTo>
                    <a:lnTo>
                      <a:pt x="105" y="9"/>
                    </a:lnTo>
                    <a:lnTo>
                      <a:pt x="105" y="9"/>
                    </a:lnTo>
                    <a:lnTo>
                      <a:pt x="107" y="8"/>
                    </a:lnTo>
                    <a:lnTo>
                      <a:pt x="108" y="7"/>
                    </a:lnTo>
                    <a:lnTo>
                      <a:pt x="108" y="6"/>
                    </a:lnTo>
                    <a:lnTo>
                      <a:pt x="108" y="4"/>
                    </a:lnTo>
                    <a:lnTo>
                      <a:pt x="106" y="1"/>
                    </a:lnTo>
                    <a:lnTo>
                      <a:pt x="104" y="0"/>
                    </a:lnTo>
                    <a:lnTo>
                      <a:pt x="102" y="0"/>
                    </a:lnTo>
                    <a:lnTo>
                      <a:pt x="102" y="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3" name="Freeform 466"/>
              <p:cNvSpPr/>
              <p:nvPr/>
            </p:nvSpPr>
            <p:spPr bwMode="auto">
              <a:xfrm>
                <a:off x="13146" y="5016"/>
                <a:ext cx="99" cy="195"/>
              </a:xfrm>
              <a:custGeom>
                <a:avLst/>
                <a:gdLst/>
                <a:ahLst/>
                <a:cxnLst>
                  <a:cxn ang="0">
                    <a:pos x="123" y="4"/>
                  </a:cxn>
                  <a:cxn ang="0">
                    <a:pos x="123" y="4"/>
                  </a:cxn>
                  <a:cxn ang="0">
                    <a:pos x="122" y="12"/>
                  </a:cxn>
                  <a:cxn ang="0">
                    <a:pos x="120" y="19"/>
                  </a:cxn>
                  <a:cxn ang="0">
                    <a:pos x="116" y="28"/>
                  </a:cxn>
                  <a:cxn ang="0">
                    <a:pos x="112" y="35"/>
                  </a:cxn>
                  <a:cxn ang="0">
                    <a:pos x="104" y="49"/>
                  </a:cxn>
                  <a:cxn ang="0">
                    <a:pos x="96" y="63"/>
                  </a:cxn>
                  <a:cxn ang="0">
                    <a:pos x="96" y="63"/>
                  </a:cxn>
                  <a:cxn ang="0">
                    <a:pos x="89" y="79"/>
                  </a:cxn>
                  <a:cxn ang="0">
                    <a:pos x="82" y="96"/>
                  </a:cxn>
                  <a:cxn ang="0">
                    <a:pos x="75" y="111"/>
                  </a:cxn>
                  <a:cxn ang="0">
                    <a:pos x="68" y="128"/>
                  </a:cxn>
                  <a:cxn ang="0">
                    <a:pos x="68" y="128"/>
                  </a:cxn>
                  <a:cxn ang="0">
                    <a:pos x="50" y="164"/>
                  </a:cxn>
                  <a:cxn ang="0">
                    <a:pos x="34" y="199"/>
                  </a:cxn>
                  <a:cxn ang="0">
                    <a:pos x="1" y="272"/>
                  </a:cxn>
                  <a:cxn ang="0">
                    <a:pos x="1" y="272"/>
                  </a:cxn>
                  <a:cxn ang="0">
                    <a:pos x="0" y="275"/>
                  </a:cxn>
                  <a:cxn ang="0">
                    <a:pos x="1" y="276"/>
                  </a:cxn>
                  <a:cxn ang="0">
                    <a:pos x="3" y="279"/>
                  </a:cxn>
                  <a:cxn ang="0">
                    <a:pos x="4" y="279"/>
                  </a:cxn>
                  <a:cxn ang="0">
                    <a:pos x="6" y="279"/>
                  </a:cxn>
                  <a:cxn ang="0">
                    <a:pos x="8" y="279"/>
                  </a:cxn>
                  <a:cxn ang="0">
                    <a:pos x="9" y="277"/>
                  </a:cxn>
                  <a:cxn ang="0">
                    <a:pos x="9" y="277"/>
                  </a:cxn>
                  <a:cxn ang="0">
                    <a:pos x="43" y="200"/>
                  </a:cxn>
                  <a:cxn ang="0">
                    <a:pos x="80" y="125"/>
                  </a:cxn>
                  <a:cxn ang="0">
                    <a:pos x="80" y="125"/>
                  </a:cxn>
                  <a:cxn ang="0">
                    <a:pos x="87" y="107"/>
                  </a:cxn>
                  <a:cxn ang="0">
                    <a:pos x="95" y="90"/>
                  </a:cxn>
                  <a:cxn ang="0">
                    <a:pos x="102" y="72"/>
                  </a:cxn>
                  <a:cxn ang="0">
                    <a:pos x="110" y="55"/>
                  </a:cxn>
                  <a:cxn ang="0">
                    <a:pos x="110" y="55"/>
                  </a:cxn>
                  <a:cxn ang="0">
                    <a:pos x="125" y="31"/>
                  </a:cxn>
                  <a:cxn ang="0">
                    <a:pos x="128" y="25"/>
                  </a:cxn>
                  <a:cxn ang="0">
                    <a:pos x="130" y="18"/>
                  </a:cxn>
                  <a:cxn ang="0">
                    <a:pos x="132" y="11"/>
                  </a:cxn>
                  <a:cxn ang="0">
                    <a:pos x="133" y="4"/>
                  </a:cxn>
                  <a:cxn ang="0">
                    <a:pos x="133" y="4"/>
                  </a:cxn>
                  <a:cxn ang="0">
                    <a:pos x="132" y="2"/>
                  </a:cxn>
                  <a:cxn ang="0">
                    <a:pos x="131" y="1"/>
                  </a:cxn>
                  <a:cxn ang="0">
                    <a:pos x="130" y="0"/>
                  </a:cxn>
                  <a:cxn ang="0">
                    <a:pos x="128" y="0"/>
                  </a:cxn>
                  <a:cxn ang="0">
                    <a:pos x="127" y="0"/>
                  </a:cxn>
                  <a:cxn ang="0">
                    <a:pos x="125" y="1"/>
                  </a:cxn>
                  <a:cxn ang="0">
                    <a:pos x="124" y="2"/>
                  </a:cxn>
                  <a:cxn ang="0">
                    <a:pos x="123" y="4"/>
                  </a:cxn>
                  <a:cxn ang="0">
                    <a:pos x="123" y="4"/>
                  </a:cxn>
                </a:cxnLst>
                <a:rect l="0" t="0" r="r" b="b"/>
                <a:pathLst>
                  <a:path w="133" h="279">
                    <a:moveTo>
                      <a:pt x="123" y="4"/>
                    </a:moveTo>
                    <a:lnTo>
                      <a:pt x="123" y="4"/>
                    </a:lnTo>
                    <a:lnTo>
                      <a:pt x="122" y="12"/>
                    </a:lnTo>
                    <a:lnTo>
                      <a:pt x="120" y="19"/>
                    </a:lnTo>
                    <a:lnTo>
                      <a:pt x="116" y="28"/>
                    </a:lnTo>
                    <a:lnTo>
                      <a:pt x="112" y="35"/>
                    </a:lnTo>
                    <a:lnTo>
                      <a:pt x="104" y="49"/>
                    </a:lnTo>
                    <a:lnTo>
                      <a:pt x="96" y="63"/>
                    </a:lnTo>
                    <a:lnTo>
                      <a:pt x="96" y="63"/>
                    </a:lnTo>
                    <a:lnTo>
                      <a:pt x="89" y="79"/>
                    </a:lnTo>
                    <a:lnTo>
                      <a:pt x="82" y="96"/>
                    </a:lnTo>
                    <a:lnTo>
                      <a:pt x="75" y="111"/>
                    </a:lnTo>
                    <a:lnTo>
                      <a:pt x="68" y="128"/>
                    </a:lnTo>
                    <a:lnTo>
                      <a:pt x="68" y="128"/>
                    </a:lnTo>
                    <a:lnTo>
                      <a:pt x="50" y="164"/>
                    </a:lnTo>
                    <a:lnTo>
                      <a:pt x="34" y="199"/>
                    </a:lnTo>
                    <a:lnTo>
                      <a:pt x="1" y="272"/>
                    </a:lnTo>
                    <a:lnTo>
                      <a:pt x="1" y="272"/>
                    </a:lnTo>
                    <a:lnTo>
                      <a:pt x="0" y="275"/>
                    </a:lnTo>
                    <a:lnTo>
                      <a:pt x="1" y="276"/>
                    </a:lnTo>
                    <a:lnTo>
                      <a:pt x="3" y="279"/>
                    </a:lnTo>
                    <a:lnTo>
                      <a:pt x="4" y="279"/>
                    </a:lnTo>
                    <a:lnTo>
                      <a:pt x="6" y="279"/>
                    </a:lnTo>
                    <a:lnTo>
                      <a:pt x="8" y="279"/>
                    </a:lnTo>
                    <a:lnTo>
                      <a:pt x="9" y="277"/>
                    </a:lnTo>
                    <a:lnTo>
                      <a:pt x="9" y="277"/>
                    </a:lnTo>
                    <a:lnTo>
                      <a:pt x="43" y="200"/>
                    </a:lnTo>
                    <a:lnTo>
                      <a:pt x="80" y="125"/>
                    </a:lnTo>
                    <a:lnTo>
                      <a:pt x="80" y="125"/>
                    </a:lnTo>
                    <a:lnTo>
                      <a:pt x="87" y="107"/>
                    </a:lnTo>
                    <a:lnTo>
                      <a:pt x="95" y="90"/>
                    </a:lnTo>
                    <a:lnTo>
                      <a:pt x="102" y="72"/>
                    </a:lnTo>
                    <a:lnTo>
                      <a:pt x="110" y="55"/>
                    </a:lnTo>
                    <a:lnTo>
                      <a:pt x="110" y="55"/>
                    </a:lnTo>
                    <a:lnTo>
                      <a:pt x="125" y="31"/>
                    </a:lnTo>
                    <a:lnTo>
                      <a:pt x="128" y="25"/>
                    </a:lnTo>
                    <a:lnTo>
                      <a:pt x="130" y="18"/>
                    </a:lnTo>
                    <a:lnTo>
                      <a:pt x="132" y="11"/>
                    </a:lnTo>
                    <a:lnTo>
                      <a:pt x="133" y="4"/>
                    </a:lnTo>
                    <a:lnTo>
                      <a:pt x="133" y="4"/>
                    </a:lnTo>
                    <a:lnTo>
                      <a:pt x="132" y="2"/>
                    </a:lnTo>
                    <a:lnTo>
                      <a:pt x="131" y="1"/>
                    </a:lnTo>
                    <a:lnTo>
                      <a:pt x="130" y="0"/>
                    </a:lnTo>
                    <a:lnTo>
                      <a:pt x="128" y="0"/>
                    </a:lnTo>
                    <a:lnTo>
                      <a:pt x="127" y="0"/>
                    </a:lnTo>
                    <a:lnTo>
                      <a:pt x="125" y="1"/>
                    </a:lnTo>
                    <a:lnTo>
                      <a:pt x="124" y="2"/>
                    </a:lnTo>
                    <a:lnTo>
                      <a:pt x="123" y="4"/>
                    </a:lnTo>
                    <a:lnTo>
                      <a:pt x="123"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4" name="Freeform 467"/>
              <p:cNvSpPr/>
              <p:nvPr/>
            </p:nvSpPr>
            <p:spPr bwMode="auto">
              <a:xfrm>
                <a:off x="13240" y="5016"/>
                <a:ext cx="35" cy="84"/>
              </a:xfrm>
              <a:custGeom>
                <a:avLst/>
                <a:gdLst/>
                <a:ahLst/>
                <a:cxnLst>
                  <a:cxn ang="0">
                    <a:pos x="47" y="3"/>
                  </a:cxn>
                  <a:cxn ang="0">
                    <a:pos x="47" y="3"/>
                  </a:cxn>
                  <a:cxn ang="0">
                    <a:pos x="46" y="1"/>
                  </a:cxn>
                  <a:cxn ang="0">
                    <a:pos x="45" y="0"/>
                  </a:cxn>
                  <a:cxn ang="0">
                    <a:pos x="43" y="0"/>
                  </a:cxn>
                  <a:cxn ang="0">
                    <a:pos x="42" y="0"/>
                  </a:cxn>
                  <a:cxn ang="0">
                    <a:pos x="39" y="2"/>
                  </a:cxn>
                  <a:cxn ang="0">
                    <a:pos x="38" y="3"/>
                  </a:cxn>
                  <a:cxn ang="0">
                    <a:pos x="38" y="5"/>
                  </a:cxn>
                  <a:cxn ang="0">
                    <a:pos x="38" y="5"/>
                  </a:cxn>
                  <a:cxn ang="0">
                    <a:pos x="38" y="12"/>
                  </a:cxn>
                  <a:cxn ang="0">
                    <a:pos x="37" y="19"/>
                  </a:cxn>
                  <a:cxn ang="0">
                    <a:pos x="35" y="27"/>
                  </a:cxn>
                  <a:cxn ang="0">
                    <a:pos x="32" y="35"/>
                  </a:cxn>
                  <a:cxn ang="0">
                    <a:pos x="25" y="49"/>
                  </a:cxn>
                  <a:cxn ang="0">
                    <a:pos x="18" y="63"/>
                  </a:cxn>
                  <a:cxn ang="0">
                    <a:pos x="18" y="63"/>
                  </a:cxn>
                  <a:cxn ang="0">
                    <a:pos x="8" y="87"/>
                  </a:cxn>
                  <a:cxn ang="0">
                    <a:pos x="0" y="112"/>
                  </a:cxn>
                  <a:cxn ang="0">
                    <a:pos x="0" y="112"/>
                  </a:cxn>
                  <a:cxn ang="0">
                    <a:pos x="0" y="114"/>
                  </a:cxn>
                  <a:cxn ang="0">
                    <a:pos x="1" y="115"/>
                  </a:cxn>
                  <a:cxn ang="0">
                    <a:pos x="2" y="116"/>
                  </a:cxn>
                  <a:cxn ang="0">
                    <a:pos x="3" y="118"/>
                  </a:cxn>
                  <a:cxn ang="0">
                    <a:pos x="5" y="118"/>
                  </a:cxn>
                  <a:cxn ang="0">
                    <a:pos x="7" y="118"/>
                  </a:cxn>
                  <a:cxn ang="0">
                    <a:pos x="8" y="116"/>
                  </a:cxn>
                  <a:cxn ang="0">
                    <a:pos x="9" y="114"/>
                  </a:cxn>
                  <a:cxn ang="0">
                    <a:pos x="9" y="114"/>
                  </a:cxn>
                  <a:cxn ang="0">
                    <a:pos x="14" y="96"/>
                  </a:cxn>
                  <a:cxn ang="0">
                    <a:pos x="21" y="78"/>
                  </a:cxn>
                  <a:cxn ang="0">
                    <a:pos x="37" y="44"/>
                  </a:cxn>
                  <a:cxn ang="0">
                    <a:pos x="37" y="44"/>
                  </a:cxn>
                  <a:cxn ang="0">
                    <a:pos x="41" y="34"/>
                  </a:cxn>
                  <a:cxn ang="0">
                    <a:pos x="45" y="24"/>
                  </a:cxn>
                  <a:cxn ang="0">
                    <a:pos x="47" y="14"/>
                  </a:cxn>
                  <a:cxn ang="0">
                    <a:pos x="47" y="8"/>
                  </a:cxn>
                  <a:cxn ang="0">
                    <a:pos x="47" y="3"/>
                  </a:cxn>
                  <a:cxn ang="0">
                    <a:pos x="47" y="3"/>
                  </a:cxn>
                </a:cxnLst>
                <a:rect l="0" t="0" r="r" b="b"/>
                <a:pathLst>
                  <a:path w="47" h="118">
                    <a:moveTo>
                      <a:pt x="47" y="3"/>
                    </a:moveTo>
                    <a:lnTo>
                      <a:pt x="47" y="3"/>
                    </a:lnTo>
                    <a:lnTo>
                      <a:pt x="46" y="1"/>
                    </a:lnTo>
                    <a:lnTo>
                      <a:pt x="45" y="0"/>
                    </a:lnTo>
                    <a:lnTo>
                      <a:pt x="43" y="0"/>
                    </a:lnTo>
                    <a:lnTo>
                      <a:pt x="42" y="0"/>
                    </a:lnTo>
                    <a:lnTo>
                      <a:pt x="39" y="2"/>
                    </a:lnTo>
                    <a:lnTo>
                      <a:pt x="38" y="3"/>
                    </a:lnTo>
                    <a:lnTo>
                      <a:pt x="38" y="5"/>
                    </a:lnTo>
                    <a:lnTo>
                      <a:pt x="38" y="5"/>
                    </a:lnTo>
                    <a:lnTo>
                      <a:pt x="38" y="12"/>
                    </a:lnTo>
                    <a:lnTo>
                      <a:pt x="37" y="19"/>
                    </a:lnTo>
                    <a:lnTo>
                      <a:pt x="35" y="27"/>
                    </a:lnTo>
                    <a:lnTo>
                      <a:pt x="32" y="35"/>
                    </a:lnTo>
                    <a:lnTo>
                      <a:pt x="25" y="49"/>
                    </a:lnTo>
                    <a:lnTo>
                      <a:pt x="18" y="63"/>
                    </a:lnTo>
                    <a:lnTo>
                      <a:pt x="18" y="63"/>
                    </a:lnTo>
                    <a:lnTo>
                      <a:pt x="8" y="87"/>
                    </a:lnTo>
                    <a:lnTo>
                      <a:pt x="0" y="112"/>
                    </a:lnTo>
                    <a:lnTo>
                      <a:pt x="0" y="112"/>
                    </a:lnTo>
                    <a:lnTo>
                      <a:pt x="0" y="114"/>
                    </a:lnTo>
                    <a:lnTo>
                      <a:pt x="1" y="115"/>
                    </a:lnTo>
                    <a:lnTo>
                      <a:pt x="2" y="116"/>
                    </a:lnTo>
                    <a:lnTo>
                      <a:pt x="3" y="118"/>
                    </a:lnTo>
                    <a:lnTo>
                      <a:pt x="5" y="118"/>
                    </a:lnTo>
                    <a:lnTo>
                      <a:pt x="7" y="118"/>
                    </a:lnTo>
                    <a:lnTo>
                      <a:pt x="8" y="116"/>
                    </a:lnTo>
                    <a:lnTo>
                      <a:pt x="9" y="114"/>
                    </a:lnTo>
                    <a:lnTo>
                      <a:pt x="9" y="114"/>
                    </a:lnTo>
                    <a:lnTo>
                      <a:pt x="14" y="96"/>
                    </a:lnTo>
                    <a:lnTo>
                      <a:pt x="21" y="78"/>
                    </a:lnTo>
                    <a:lnTo>
                      <a:pt x="37" y="44"/>
                    </a:lnTo>
                    <a:lnTo>
                      <a:pt x="37" y="44"/>
                    </a:lnTo>
                    <a:lnTo>
                      <a:pt x="41" y="34"/>
                    </a:lnTo>
                    <a:lnTo>
                      <a:pt x="45" y="24"/>
                    </a:lnTo>
                    <a:lnTo>
                      <a:pt x="47" y="14"/>
                    </a:lnTo>
                    <a:lnTo>
                      <a:pt x="47" y="8"/>
                    </a:lnTo>
                    <a:lnTo>
                      <a:pt x="47" y="3"/>
                    </a:lnTo>
                    <a:lnTo>
                      <a:pt x="47"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5" name="Freeform 468"/>
              <p:cNvSpPr/>
              <p:nvPr/>
            </p:nvSpPr>
            <p:spPr bwMode="auto">
              <a:xfrm>
                <a:off x="13265" y="5039"/>
                <a:ext cx="31" cy="63"/>
              </a:xfrm>
              <a:custGeom>
                <a:avLst/>
                <a:gdLst/>
                <a:ahLst/>
                <a:cxnLst>
                  <a:cxn ang="0">
                    <a:pos x="33" y="4"/>
                  </a:cxn>
                  <a:cxn ang="0">
                    <a:pos x="33" y="4"/>
                  </a:cxn>
                  <a:cxn ang="0">
                    <a:pos x="33" y="9"/>
                  </a:cxn>
                  <a:cxn ang="0">
                    <a:pos x="31" y="14"/>
                  </a:cxn>
                  <a:cxn ang="0">
                    <a:pos x="28" y="24"/>
                  </a:cxn>
                  <a:cxn ang="0">
                    <a:pos x="23" y="32"/>
                  </a:cxn>
                  <a:cxn ang="0">
                    <a:pos x="19" y="41"/>
                  </a:cxn>
                  <a:cxn ang="0">
                    <a:pos x="19" y="41"/>
                  </a:cxn>
                  <a:cxn ang="0">
                    <a:pos x="11" y="63"/>
                  </a:cxn>
                  <a:cxn ang="0">
                    <a:pos x="6" y="72"/>
                  </a:cxn>
                  <a:cxn ang="0">
                    <a:pos x="1" y="82"/>
                  </a:cxn>
                  <a:cxn ang="0">
                    <a:pos x="1" y="82"/>
                  </a:cxn>
                  <a:cxn ang="0">
                    <a:pos x="0" y="85"/>
                  </a:cxn>
                  <a:cxn ang="0">
                    <a:pos x="0" y="87"/>
                  </a:cxn>
                  <a:cxn ang="0">
                    <a:pos x="1" y="88"/>
                  </a:cxn>
                  <a:cxn ang="0">
                    <a:pos x="2" y="89"/>
                  </a:cxn>
                  <a:cxn ang="0">
                    <a:pos x="4" y="90"/>
                  </a:cxn>
                  <a:cxn ang="0">
                    <a:pos x="6" y="90"/>
                  </a:cxn>
                  <a:cxn ang="0">
                    <a:pos x="7" y="89"/>
                  </a:cxn>
                  <a:cxn ang="0">
                    <a:pos x="9" y="88"/>
                  </a:cxn>
                  <a:cxn ang="0">
                    <a:pos x="9" y="88"/>
                  </a:cxn>
                  <a:cxn ang="0">
                    <a:pos x="15" y="76"/>
                  </a:cxn>
                  <a:cxn ang="0">
                    <a:pos x="19" y="64"/>
                  </a:cxn>
                  <a:cxn ang="0">
                    <a:pos x="25" y="53"/>
                  </a:cxn>
                  <a:cxn ang="0">
                    <a:pos x="30" y="41"/>
                  </a:cxn>
                  <a:cxn ang="0">
                    <a:pos x="30" y="41"/>
                  </a:cxn>
                  <a:cxn ang="0">
                    <a:pos x="34" y="32"/>
                  </a:cxn>
                  <a:cxn ang="0">
                    <a:pos x="38" y="24"/>
                  </a:cxn>
                  <a:cxn ang="0">
                    <a:pos x="41" y="14"/>
                  </a:cxn>
                  <a:cxn ang="0">
                    <a:pos x="42" y="4"/>
                  </a:cxn>
                  <a:cxn ang="0">
                    <a:pos x="42" y="4"/>
                  </a:cxn>
                  <a:cxn ang="0">
                    <a:pos x="42" y="2"/>
                  </a:cxn>
                  <a:cxn ang="0">
                    <a:pos x="41" y="1"/>
                  </a:cxn>
                  <a:cxn ang="0">
                    <a:pos x="40" y="0"/>
                  </a:cxn>
                  <a:cxn ang="0">
                    <a:pos x="38" y="0"/>
                  </a:cxn>
                  <a:cxn ang="0">
                    <a:pos x="35" y="1"/>
                  </a:cxn>
                  <a:cxn ang="0">
                    <a:pos x="34" y="2"/>
                  </a:cxn>
                  <a:cxn ang="0">
                    <a:pos x="33" y="4"/>
                  </a:cxn>
                  <a:cxn ang="0">
                    <a:pos x="33" y="4"/>
                  </a:cxn>
                </a:cxnLst>
                <a:rect l="0" t="0" r="r" b="b"/>
                <a:pathLst>
                  <a:path w="42" h="90">
                    <a:moveTo>
                      <a:pt x="33" y="4"/>
                    </a:moveTo>
                    <a:lnTo>
                      <a:pt x="33" y="4"/>
                    </a:lnTo>
                    <a:lnTo>
                      <a:pt x="33" y="9"/>
                    </a:lnTo>
                    <a:lnTo>
                      <a:pt x="31" y="14"/>
                    </a:lnTo>
                    <a:lnTo>
                      <a:pt x="28" y="24"/>
                    </a:lnTo>
                    <a:lnTo>
                      <a:pt x="23" y="32"/>
                    </a:lnTo>
                    <a:lnTo>
                      <a:pt x="19" y="41"/>
                    </a:lnTo>
                    <a:lnTo>
                      <a:pt x="19" y="41"/>
                    </a:lnTo>
                    <a:lnTo>
                      <a:pt x="11" y="63"/>
                    </a:lnTo>
                    <a:lnTo>
                      <a:pt x="6" y="72"/>
                    </a:lnTo>
                    <a:lnTo>
                      <a:pt x="1" y="82"/>
                    </a:lnTo>
                    <a:lnTo>
                      <a:pt x="1" y="82"/>
                    </a:lnTo>
                    <a:lnTo>
                      <a:pt x="0" y="85"/>
                    </a:lnTo>
                    <a:lnTo>
                      <a:pt x="0" y="87"/>
                    </a:lnTo>
                    <a:lnTo>
                      <a:pt x="1" y="88"/>
                    </a:lnTo>
                    <a:lnTo>
                      <a:pt x="2" y="89"/>
                    </a:lnTo>
                    <a:lnTo>
                      <a:pt x="4" y="90"/>
                    </a:lnTo>
                    <a:lnTo>
                      <a:pt x="6" y="90"/>
                    </a:lnTo>
                    <a:lnTo>
                      <a:pt x="7" y="89"/>
                    </a:lnTo>
                    <a:lnTo>
                      <a:pt x="9" y="88"/>
                    </a:lnTo>
                    <a:lnTo>
                      <a:pt x="9" y="88"/>
                    </a:lnTo>
                    <a:lnTo>
                      <a:pt x="15" y="76"/>
                    </a:lnTo>
                    <a:lnTo>
                      <a:pt x="19" y="64"/>
                    </a:lnTo>
                    <a:lnTo>
                      <a:pt x="25" y="53"/>
                    </a:lnTo>
                    <a:lnTo>
                      <a:pt x="30" y="41"/>
                    </a:lnTo>
                    <a:lnTo>
                      <a:pt x="30" y="41"/>
                    </a:lnTo>
                    <a:lnTo>
                      <a:pt x="34" y="32"/>
                    </a:lnTo>
                    <a:lnTo>
                      <a:pt x="38" y="24"/>
                    </a:lnTo>
                    <a:lnTo>
                      <a:pt x="41" y="14"/>
                    </a:lnTo>
                    <a:lnTo>
                      <a:pt x="42" y="4"/>
                    </a:lnTo>
                    <a:lnTo>
                      <a:pt x="42" y="4"/>
                    </a:lnTo>
                    <a:lnTo>
                      <a:pt x="42" y="2"/>
                    </a:lnTo>
                    <a:lnTo>
                      <a:pt x="41" y="1"/>
                    </a:lnTo>
                    <a:lnTo>
                      <a:pt x="40" y="0"/>
                    </a:lnTo>
                    <a:lnTo>
                      <a:pt x="38" y="0"/>
                    </a:lnTo>
                    <a:lnTo>
                      <a:pt x="35" y="1"/>
                    </a:lnTo>
                    <a:lnTo>
                      <a:pt x="34" y="2"/>
                    </a:lnTo>
                    <a:lnTo>
                      <a:pt x="33" y="4"/>
                    </a:lnTo>
                    <a:lnTo>
                      <a:pt x="33"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6" name="Freeform 469"/>
              <p:cNvSpPr/>
              <p:nvPr/>
            </p:nvSpPr>
            <p:spPr bwMode="auto">
              <a:xfrm>
                <a:off x="13295" y="5050"/>
                <a:ext cx="24" cy="69"/>
              </a:xfrm>
              <a:custGeom>
                <a:avLst/>
                <a:gdLst/>
                <a:ahLst/>
                <a:cxnLst>
                  <a:cxn ang="0">
                    <a:pos x="24" y="4"/>
                  </a:cxn>
                  <a:cxn ang="0">
                    <a:pos x="24" y="4"/>
                  </a:cxn>
                  <a:cxn ang="0">
                    <a:pos x="24" y="15"/>
                  </a:cxn>
                  <a:cxn ang="0">
                    <a:pos x="23" y="23"/>
                  </a:cxn>
                  <a:cxn ang="0">
                    <a:pos x="19" y="43"/>
                  </a:cxn>
                  <a:cxn ang="0">
                    <a:pos x="19" y="43"/>
                  </a:cxn>
                  <a:cxn ang="0">
                    <a:pos x="16" y="55"/>
                  </a:cxn>
                  <a:cxn ang="0">
                    <a:pos x="13" y="68"/>
                  </a:cxn>
                  <a:cxn ang="0">
                    <a:pos x="8" y="80"/>
                  </a:cxn>
                  <a:cxn ang="0">
                    <a:pos x="5" y="86"/>
                  </a:cxn>
                  <a:cxn ang="0">
                    <a:pos x="1" y="92"/>
                  </a:cxn>
                  <a:cxn ang="0">
                    <a:pos x="1" y="92"/>
                  </a:cxn>
                  <a:cxn ang="0">
                    <a:pos x="0" y="94"/>
                  </a:cxn>
                  <a:cxn ang="0">
                    <a:pos x="0" y="96"/>
                  </a:cxn>
                  <a:cxn ang="0">
                    <a:pos x="1" y="97"/>
                  </a:cxn>
                  <a:cxn ang="0">
                    <a:pos x="3" y="98"/>
                  </a:cxn>
                  <a:cxn ang="0">
                    <a:pos x="4" y="99"/>
                  </a:cxn>
                  <a:cxn ang="0">
                    <a:pos x="6" y="99"/>
                  </a:cxn>
                  <a:cxn ang="0">
                    <a:pos x="8" y="98"/>
                  </a:cxn>
                  <a:cxn ang="0">
                    <a:pos x="9" y="97"/>
                  </a:cxn>
                  <a:cxn ang="0">
                    <a:pos x="9" y="97"/>
                  </a:cxn>
                  <a:cxn ang="0">
                    <a:pos x="16" y="86"/>
                  </a:cxn>
                  <a:cxn ang="0">
                    <a:pos x="21" y="75"/>
                  </a:cxn>
                  <a:cxn ang="0">
                    <a:pos x="24" y="63"/>
                  </a:cxn>
                  <a:cxn ang="0">
                    <a:pos x="27" y="50"/>
                  </a:cxn>
                  <a:cxn ang="0">
                    <a:pos x="27" y="50"/>
                  </a:cxn>
                  <a:cxn ang="0">
                    <a:pos x="31" y="27"/>
                  </a:cxn>
                  <a:cxn ang="0">
                    <a:pos x="33" y="17"/>
                  </a:cxn>
                  <a:cxn ang="0">
                    <a:pos x="34" y="4"/>
                  </a:cxn>
                  <a:cxn ang="0">
                    <a:pos x="34" y="4"/>
                  </a:cxn>
                  <a:cxn ang="0">
                    <a:pos x="33" y="2"/>
                  </a:cxn>
                  <a:cxn ang="0">
                    <a:pos x="32" y="1"/>
                  </a:cxn>
                  <a:cxn ang="0">
                    <a:pos x="31" y="0"/>
                  </a:cxn>
                  <a:cxn ang="0">
                    <a:pos x="29" y="0"/>
                  </a:cxn>
                  <a:cxn ang="0">
                    <a:pos x="27" y="0"/>
                  </a:cxn>
                  <a:cxn ang="0">
                    <a:pos x="26" y="1"/>
                  </a:cxn>
                  <a:cxn ang="0">
                    <a:pos x="25" y="2"/>
                  </a:cxn>
                  <a:cxn ang="0">
                    <a:pos x="24" y="4"/>
                  </a:cxn>
                  <a:cxn ang="0">
                    <a:pos x="24" y="4"/>
                  </a:cxn>
                </a:cxnLst>
                <a:rect l="0" t="0" r="r" b="b"/>
                <a:pathLst>
                  <a:path w="34" h="99">
                    <a:moveTo>
                      <a:pt x="24" y="4"/>
                    </a:moveTo>
                    <a:lnTo>
                      <a:pt x="24" y="4"/>
                    </a:lnTo>
                    <a:lnTo>
                      <a:pt x="24" y="15"/>
                    </a:lnTo>
                    <a:lnTo>
                      <a:pt x="23" y="23"/>
                    </a:lnTo>
                    <a:lnTo>
                      <a:pt x="19" y="43"/>
                    </a:lnTo>
                    <a:lnTo>
                      <a:pt x="19" y="43"/>
                    </a:lnTo>
                    <a:lnTo>
                      <a:pt x="16" y="55"/>
                    </a:lnTo>
                    <a:lnTo>
                      <a:pt x="13" y="68"/>
                    </a:lnTo>
                    <a:lnTo>
                      <a:pt x="8" y="80"/>
                    </a:lnTo>
                    <a:lnTo>
                      <a:pt x="5" y="86"/>
                    </a:lnTo>
                    <a:lnTo>
                      <a:pt x="1" y="92"/>
                    </a:lnTo>
                    <a:lnTo>
                      <a:pt x="1" y="92"/>
                    </a:lnTo>
                    <a:lnTo>
                      <a:pt x="0" y="94"/>
                    </a:lnTo>
                    <a:lnTo>
                      <a:pt x="0" y="96"/>
                    </a:lnTo>
                    <a:lnTo>
                      <a:pt x="1" y="97"/>
                    </a:lnTo>
                    <a:lnTo>
                      <a:pt x="3" y="98"/>
                    </a:lnTo>
                    <a:lnTo>
                      <a:pt x="4" y="99"/>
                    </a:lnTo>
                    <a:lnTo>
                      <a:pt x="6" y="99"/>
                    </a:lnTo>
                    <a:lnTo>
                      <a:pt x="8" y="98"/>
                    </a:lnTo>
                    <a:lnTo>
                      <a:pt x="9" y="97"/>
                    </a:lnTo>
                    <a:lnTo>
                      <a:pt x="9" y="97"/>
                    </a:lnTo>
                    <a:lnTo>
                      <a:pt x="16" y="86"/>
                    </a:lnTo>
                    <a:lnTo>
                      <a:pt x="21" y="75"/>
                    </a:lnTo>
                    <a:lnTo>
                      <a:pt x="24" y="63"/>
                    </a:lnTo>
                    <a:lnTo>
                      <a:pt x="27" y="50"/>
                    </a:lnTo>
                    <a:lnTo>
                      <a:pt x="27" y="50"/>
                    </a:lnTo>
                    <a:lnTo>
                      <a:pt x="31" y="27"/>
                    </a:lnTo>
                    <a:lnTo>
                      <a:pt x="33" y="17"/>
                    </a:lnTo>
                    <a:lnTo>
                      <a:pt x="34" y="4"/>
                    </a:lnTo>
                    <a:lnTo>
                      <a:pt x="34" y="4"/>
                    </a:lnTo>
                    <a:lnTo>
                      <a:pt x="33" y="2"/>
                    </a:lnTo>
                    <a:lnTo>
                      <a:pt x="32" y="1"/>
                    </a:lnTo>
                    <a:lnTo>
                      <a:pt x="31" y="0"/>
                    </a:lnTo>
                    <a:lnTo>
                      <a:pt x="29" y="0"/>
                    </a:lnTo>
                    <a:lnTo>
                      <a:pt x="27" y="0"/>
                    </a:lnTo>
                    <a:lnTo>
                      <a:pt x="26" y="1"/>
                    </a:lnTo>
                    <a:lnTo>
                      <a:pt x="25" y="2"/>
                    </a:lnTo>
                    <a:lnTo>
                      <a:pt x="24" y="4"/>
                    </a:lnTo>
                    <a:lnTo>
                      <a:pt x="24"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7" name="Freeform 470"/>
              <p:cNvSpPr/>
              <p:nvPr/>
            </p:nvSpPr>
            <p:spPr bwMode="auto">
              <a:xfrm>
                <a:off x="13185" y="5163"/>
                <a:ext cx="24" cy="52"/>
              </a:xfrm>
              <a:custGeom>
                <a:avLst/>
                <a:gdLst/>
                <a:ahLst/>
                <a:cxnLst>
                  <a:cxn ang="0">
                    <a:pos x="24" y="2"/>
                  </a:cxn>
                  <a:cxn ang="0">
                    <a:pos x="24" y="2"/>
                  </a:cxn>
                  <a:cxn ang="0">
                    <a:pos x="19" y="10"/>
                  </a:cxn>
                  <a:cxn ang="0">
                    <a:pos x="15" y="18"/>
                  </a:cxn>
                  <a:cxn ang="0">
                    <a:pos x="11" y="26"/>
                  </a:cxn>
                  <a:cxn ang="0">
                    <a:pos x="7" y="35"/>
                  </a:cxn>
                  <a:cxn ang="0">
                    <a:pos x="4" y="44"/>
                  </a:cxn>
                  <a:cxn ang="0">
                    <a:pos x="2" y="53"/>
                  </a:cxn>
                  <a:cxn ang="0">
                    <a:pos x="0" y="62"/>
                  </a:cxn>
                  <a:cxn ang="0">
                    <a:pos x="0" y="71"/>
                  </a:cxn>
                  <a:cxn ang="0">
                    <a:pos x="0" y="71"/>
                  </a:cxn>
                  <a:cxn ang="0">
                    <a:pos x="0" y="73"/>
                  </a:cxn>
                  <a:cxn ang="0">
                    <a:pos x="1" y="75"/>
                  </a:cxn>
                  <a:cxn ang="0">
                    <a:pos x="2" y="76"/>
                  </a:cxn>
                  <a:cxn ang="0">
                    <a:pos x="4" y="76"/>
                  </a:cxn>
                  <a:cxn ang="0">
                    <a:pos x="7" y="76"/>
                  </a:cxn>
                  <a:cxn ang="0">
                    <a:pos x="8" y="75"/>
                  </a:cxn>
                  <a:cxn ang="0">
                    <a:pos x="9" y="73"/>
                  </a:cxn>
                  <a:cxn ang="0">
                    <a:pos x="10" y="71"/>
                  </a:cxn>
                  <a:cxn ang="0">
                    <a:pos x="10" y="71"/>
                  </a:cxn>
                  <a:cxn ang="0">
                    <a:pos x="10" y="62"/>
                  </a:cxn>
                  <a:cxn ang="0">
                    <a:pos x="12" y="54"/>
                  </a:cxn>
                  <a:cxn ang="0">
                    <a:pos x="14" y="46"/>
                  </a:cxn>
                  <a:cxn ang="0">
                    <a:pos x="16" y="38"/>
                  </a:cxn>
                  <a:cxn ang="0">
                    <a:pos x="23" y="22"/>
                  </a:cxn>
                  <a:cxn ang="0">
                    <a:pos x="32" y="8"/>
                  </a:cxn>
                  <a:cxn ang="0">
                    <a:pos x="32" y="8"/>
                  </a:cxn>
                  <a:cxn ang="0">
                    <a:pos x="33" y="6"/>
                  </a:cxn>
                  <a:cxn ang="0">
                    <a:pos x="33" y="4"/>
                  </a:cxn>
                  <a:cxn ang="0">
                    <a:pos x="32" y="2"/>
                  </a:cxn>
                  <a:cxn ang="0">
                    <a:pos x="31" y="1"/>
                  </a:cxn>
                  <a:cxn ang="0">
                    <a:pos x="27" y="0"/>
                  </a:cxn>
                  <a:cxn ang="0">
                    <a:pos x="26" y="1"/>
                  </a:cxn>
                  <a:cxn ang="0">
                    <a:pos x="24" y="2"/>
                  </a:cxn>
                  <a:cxn ang="0">
                    <a:pos x="24" y="2"/>
                  </a:cxn>
                </a:cxnLst>
                <a:rect l="0" t="0" r="r" b="b"/>
                <a:pathLst>
                  <a:path w="33" h="76">
                    <a:moveTo>
                      <a:pt x="24" y="2"/>
                    </a:moveTo>
                    <a:lnTo>
                      <a:pt x="24" y="2"/>
                    </a:lnTo>
                    <a:lnTo>
                      <a:pt x="19" y="10"/>
                    </a:lnTo>
                    <a:lnTo>
                      <a:pt x="15" y="18"/>
                    </a:lnTo>
                    <a:lnTo>
                      <a:pt x="11" y="26"/>
                    </a:lnTo>
                    <a:lnTo>
                      <a:pt x="7" y="35"/>
                    </a:lnTo>
                    <a:lnTo>
                      <a:pt x="4" y="44"/>
                    </a:lnTo>
                    <a:lnTo>
                      <a:pt x="2" y="53"/>
                    </a:lnTo>
                    <a:lnTo>
                      <a:pt x="0" y="62"/>
                    </a:lnTo>
                    <a:lnTo>
                      <a:pt x="0" y="71"/>
                    </a:lnTo>
                    <a:lnTo>
                      <a:pt x="0" y="71"/>
                    </a:lnTo>
                    <a:lnTo>
                      <a:pt x="0" y="73"/>
                    </a:lnTo>
                    <a:lnTo>
                      <a:pt x="1" y="75"/>
                    </a:lnTo>
                    <a:lnTo>
                      <a:pt x="2" y="76"/>
                    </a:lnTo>
                    <a:lnTo>
                      <a:pt x="4" y="76"/>
                    </a:lnTo>
                    <a:lnTo>
                      <a:pt x="7" y="76"/>
                    </a:lnTo>
                    <a:lnTo>
                      <a:pt x="8" y="75"/>
                    </a:lnTo>
                    <a:lnTo>
                      <a:pt x="9" y="73"/>
                    </a:lnTo>
                    <a:lnTo>
                      <a:pt x="10" y="71"/>
                    </a:lnTo>
                    <a:lnTo>
                      <a:pt x="10" y="71"/>
                    </a:lnTo>
                    <a:lnTo>
                      <a:pt x="10" y="62"/>
                    </a:lnTo>
                    <a:lnTo>
                      <a:pt x="12" y="54"/>
                    </a:lnTo>
                    <a:lnTo>
                      <a:pt x="14" y="46"/>
                    </a:lnTo>
                    <a:lnTo>
                      <a:pt x="16" y="38"/>
                    </a:lnTo>
                    <a:lnTo>
                      <a:pt x="23" y="22"/>
                    </a:lnTo>
                    <a:lnTo>
                      <a:pt x="32" y="8"/>
                    </a:lnTo>
                    <a:lnTo>
                      <a:pt x="32" y="8"/>
                    </a:lnTo>
                    <a:lnTo>
                      <a:pt x="33" y="6"/>
                    </a:lnTo>
                    <a:lnTo>
                      <a:pt x="33" y="4"/>
                    </a:lnTo>
                    <a:lnTo>
                      <a:pt x="32" y="2"/>
                    </a:lnTo>
                    <a:lnTo>
                      <a:pt x="31" y="1"/>
                    </a:lnTo>
                    <a:lnTo>
                      <a:pt x="27" y="0"/>
                    </a:lnTo>
                    <a:lnTo>
                      <a:pt x="26" y="1"/>
                    </a:lnTo>
                    <a:lnTo>
                      <a:pt x="24" y="2"/>
                    </a:lnTo>
                    <a:lnTo>
                      <a:pt x="24" y="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8" name="Freeform 471"/>
              <p:cNvSpPr/>
              <p:nvPr/>
            </p:nvSpPr>
            <p:spPr bwMode="auto">
              <a:xfrm>
                <a:off x="13205" y="5172"/>
                <a:ext cx="31" cy="61"/>
              </a:xfrm>
              <a:custGeom>
                <a:avLst/>
                <a:gdLst/>
                <a:ahLst/>
                <a:cxnLst>
                  <a:cxn ang="0">
                    <a:pos x="33" y="4"/>
                  </a:cxn>
                  <a:cxn ang="0">
                    <a:pos x="33" y="4"/>
                  </a:cxn>
                  <a:cxn ang="0">
                    <a:pos x="30" y="14"/>
                  </a:cxn>
                  <a:cxn ang="0">
                    <a:pos x="26" y="24"/>
                  </a:cxn>
                  <a:cxn ang="0">
                    <a:pos x="15" y="41"/>
                  </a:cxn>
                  <a:cxn ang="0">
                    <a:pos x="10" y="50"/>
                  </a:cxn>
                  <a:cxn ang="0">
                    <a:pos x="5" y="60"/>
                  </a:cxn>
                  <a:cxn ang="0">
                    <a:pos x="2" y="70"/>
                  </a:cxn>
                  <a:cxn ang="0">
                    <a:pos x="0" y="80"/>
                  </a:cxn>
                  <a:cxn ang="0">
                    <a:pos x="0" y="80"/>
                  </a:cxn>
                  <a:cxn ang="0">
                    <a:pos x="0" y="82"/>
                  </a:cxn>
                  <a:cxn ang="0">
                    <a:pos x="1" y="85"/>
                  </a:cxn>
                  <a:cxn ang="0">
                    <a:pos x="3" y="86"/>
                  </a:cxn>
                  <a:cxn ang="0">
                    <a:pos x="5" y="86"/>
                  </a:cxn>
                  <a:cxn ang="0">
                    <a:pos x="6" y="86"/>
                  </a:cxn>
                  <a:cxn ang="0">
                    <a:pos x="9" y="85"/>
                  </a:cxn>
                  <a:cxn ang="0">
                    <a:pos x="10" y="82"/>
                  </a:cxn>
                  <a:cxn ang="0">
                    <a:pos x="10" y="80"/>
                  </a:cxn>
                  <a:cxn ang="0">
                    <a:pos x="10" y="80"/>
                  </a:cxn>
                  <a:cxn ang="0">
                    <a:pos x="12" y="70"/>
                  </a:cxn>
                  <a:cxn ang="0">
                    <a:pos x="15" y="61"/>
                  </a:cxn>
                  <a:cxn ang="0">
                    <a:pos x="19" y="51"/>
                  </a:cxn>
                  <a:cxn ang="0">
                    <a:pos x="24" y="43"/>
                  </a:cxn>
                  <a:cxn ang="0">
                    <a:pos x="35" y="26"/>
                  </a:cxn>
                  <a:cxn ang="0">
                    <a:pos x="40" y="16"/>
                  </a:cxn>
                  <a:cxn ang="0">
                    <a:pos x="43" y="6"/>
                  </a:cxn>
                  <a:cxn ang="0">
                    <a:pos x="43" y="6"/>
                  </a:cxn>
                  <a:cxn ang="0">
                    <a:pos x="43" y="4"/>
                  </a:cxn>
                  <a:cxn ang="0">
                    <a:pos x="43" y="3"/>
                  </a:cxn>
                  <a:cxn ang="0">
                    <a:pos x="41" y="1"/>
                  </a:cxn>
                  <a:cxn ang="0">
                    <a:pos x="40" y="1"/>
                  </a:cxn>
                  <a:cxn ang="0">
                    <a:pos x="37" y="0"/>
                  </a:cxn>
                  <a:cxn ang="0">
                    <a:pos x="36" y="1"/>
                  </a:cxn>
                  <a:cxn ang="0">
                    <a:pos x="34" y="2"/>
                  </a:cxn>
                  <a:cxn ang="0">
                    <a:pos x="33" y="4"/>
                  </a:cxn>
                  <a:cxn ang="0">
                    <a:pos x="33" y="4"/>
                  </a:cxn>
                </a:cxnLst>
                <a:rect l="0" t="0" r="r" b="b"/>
                <a:pathLst>
                  <a:path w="43" h="86">
                    <a:moveTo>
                      <a:pt x="33" y="4"/>
                    </a:moveTo>
                    <a:lnTo>
                      <a:pt x="33" y="4"/>
                    </a:lnTo>
                    <a:lnTo>
                      <a:pt x="30" y="14"/>
                    </a:lnTo>
                    <a:lnTo>
                      <a:pt x="26" y="24"/>
                    </a:lnTo>
                    <a:lnTo>
                      <a:pt x="15" y="41"/>
                    </a:lnTo>
                    <a:lnTo>
                      <a:pt x="10" y="50"/>
                    </a:lnTo>
                    <a:lnTo>
                      <a:pt x="5" y="60"/>
                    </a:lnTo>
                    <a:lnTo>
                      <a:pt x="2" y="70"/>
                    </a:lnTo>
                    <a:lnTo>
                      <a:pt x="0" y="80"/>
                    </a:lnTo>
                    <a:lnTo>
                      <a:pt x="0" y="80"/>
                    </a:lnTo>
                    <a:lnTo>
                      <a:pt x="0" y="82"/>
                    </a:lnTo>
                    <a:lnTo>
                      <a:pt x="1" y="85"/>
                    </a:lnTo>
                    <a:lnTo>
                      <a:pt x="3" y="86"/>
                    </a:lnTo>
                    <a:lnTo>
                      <a:pt x="5" y="86"/>
                    </a:lnTo>
                    <a:lnTo>
                      <a:pt x="6" y="86"/>
                    </a:lnTo>
                    <a:lnTo>
                      <a:pt x="9" y="85"/>
                    </a:lnTo>
                    <a:lnTo>
                      <a:pt x="10" y="82"/>
                    </a:lnTo>
                    <a:lnTo>
                      <a:pt x="10" y="80"/>
                    </a:lnTo>
                    <a:lnTo>
                      <a:pt x="10" y="80"/>
                    </a:lnTo>
                    <a:lnTo>
                      <a:pt x="12" y="70"/>
                    </a:lnTo>
                    <a:lnTo>
                      <a:pt x="15" y="61"/>
                    </a:lnTo>
                    <a:lnTo>
                      <a:pt x="19" y="51"/>
                    </a:lnTo>
                    <a:lnTo>
                      <a:pt x="24" y="43"/>
                    </a:lnTo>
                    <a:lnTo>
                      <a:pt x="35" y="26"/>
                    </a:lnTo>
                    <a:lnTo>
                      <a:pt x="40" y="16"/>
                    </a:lnTo>
                    <a:lnTo>
                      <a:pt x="43" y="6"/>
                    </a:lnTo>
                    <a:lnTo>
                      <a:pt x="43" y="6"/>
                    </a:lnTo>
                    <a:lnTo>
                      <a:pt x="43" y="4"/>
                    </a:lnTo>
                    <a:lnTo>
                      <a:pt x="43" y="3"/>
                    </a:lnTo>
                    <a:lnTo>
                      <a:pt x="41" y="1"/>
                    </a:lnTo>
                    <a:lnTo>
                      <a:pt x="40" y="1"/>
                    </a:lnTo>
                    <a:lnTo>
                      <a:pt x="37" y="0"/>
                    </a:lnTo>
                    <a:lnTo>
                      <a:pt x="36" y="1"/>
                    </a:lnTo>
                    <a:lnTo>
                      <a:pt x="34" y="2"/>
                    </a:lnTo>
                    <a:lnTo>
                      <a:pt x="33" y="4"/>
                    </a:lnTo>
                    <a:lnTo>
                      <a:pt x="33"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49" name="Freeform 472"/>
              <p:cNvSpPr/>
              <p:nvPr/>
            </p:nvSpPr>
            <p:spPr bwMode="auto">
              <a:xfrm>
                <a:off x="13234" y="5190"/>
                <a:ext cx="29" cy="52"/>
              </a:xfrm>
              <a:custGeom>
                <a:avLst/>
                <a:gdLst/>
                <a:ahLst/>
                <a:cxnLst>
                  <a:cxn ang="0">
                    <a:pos x="29" y="3"/>
                  </a:cxn>
                  <a:cxn ang="0">
                    <a:pos x="29" y="3"/>
                  </a:cxn>
                  <a:cxn ang="0">
                    <a:pos x="21" y="19"/>
                  </a:cxn>
                  <a:cxn ang="0">
                    <a:pos x="13" y="35"/>
                  </a:cxn>
                  <a:cxn ang="0">
                    <a:pos x="6" y="51"/>
                  </a:cxn>
                  <a:cxn ang="0">
                    <a:pos x="3" y="60"/>
                  </a:cxn>
                  <a:cxn ang="0">
                    <a:pos x="0" y="69"/>
                  </a:cxn>
                  <a:cxn ang="0">
                    <a:pos x="0" y="69"/>
                  </a:cxn>
                  <a:cxn ang="0">
                    <a:pos x="0" y="71"/>
                  </a:cxn>
                  <a:cxn ang="0">
                    <a:pos x="2" y="73"/>
                  </a:cxn>
                  <a:cxn ang="0">
                    <a:pos x="3" y="74"/>
                  </a:cxn>
                  <a:cxn ang="0">
                    <a:pos x="4" y="74"/>
                  </a:cxn>
                  <a:cxn ang="0">
                    <a:pos x="6" y="75"/>
                  </a:cxn>
                  <a:cxn ang="0">
                    <a:pos x="8" y="74"/>
                  </a:cxn>
                  <a:cxn ang="0">
                    <a:pos x="9" y="73"/>
                  </a:cxn>
                  <a:cxn ang="0">
                    <a:pos x="10" y="71"/>
                  </a:cxn>
                  <a:cxn ang="0">
                    <a:pos x="10" y="71"/>
                  </a:cxn>
                  <a:cxn ang="0">
                    <a:pos x="12" y="63"/>
                  </a:cxn>
                  <a:cxn ang="0">
                    <a:pos x="15" y="54"/>
                  </a:cxn>
                  <a:cxn ang="0">
                    <a:pos x="22" y="38"/>
                  </a:cxn>
                  <a:cxn ang="0">
                    <a:pos x="30" y="21"/>
                  </a:cxn>
                  <a:cxn ang="0">
                    <a:pos x="38" y="5"/>
                  </a:cxn>
                  <a:cxn ang="0">
                    <a:pos x="38" y="5"/>
                  </a:cxn>
                  <a:cxn ang="0">
                    <a:pos x="39" y="3"/>
                  </a:cxn>
                  <a:cxn ang="0">
                    <a:pos x="38" y="2"/>
                  </a:cxn>
                  <a:cxn ang="0">
                    <a:pos x="37" y="1"/>
                  </a:cxn>
                  <a:cxn ang="0">
                    <a:pos x="36" y="0"/>
                  </a:cxn>
                  <a:cxn ang="0">
                    <a:pos x="31" y="0"/>
                  </a:cxn>
                  <a:cxn ang="0">
                    <a:pos x="30" y="1"/>
                  </a:cxn>
                  <a:cxn ang="0">
                    <a:pos x="29" y="3"/>
                  </a:cxn>
                  <a:cxn ang="0">
                    <a:pos x="29" y="3"/>
                  </a:cxn>
                </a:cxnLst>
                <a:rect l="0" t="0" r="r" b="b"/>
                <a:pathLst>
                  <a:path w="39" h="75">
                    <a:moveTo>
                      <a:pt x="29" y="3"/>
                    </a:moveTo>
                    <a:lnTo>
                      <a:pt x="29" y="3"/>
                    </a:lnTo>
                    <a:lnTo>
                      <a:pt x="21" y="19"/>
                    </a:lnTo>
                    <a:lnTo>
                      <a:pt x="13" y="35"/>
                    </a:lnTo>
                    <a:lnTo>
                      <a:pt x="6" y="51"/>
                    </a:lnTo>
                    <a:lnTo>
                      <a:pt x="3" y="60"/>
                    </a:lnTo>
                    <a:lnTo>
                      <a:pt x="0" y="69"/>
                    </a:lnTo>
                    <a:lnTo>
                      <a:pt x="0" y="69"/>
                    </a:lnTo>
                    <a:lnTo>
                      <a:pt x="0" y="71"/>
                    </a:lnTo>
                    <a:lnTo>
                      <a:pt x="2" y="73"/>
                    </a:lnTo>
                    <a:lnTo>
                      <a:pt x="3" y="74"/>
                    </a:lnTo>
                    <a:lnTo>
                      <a:pt x="4" y="74"/>
                    </a:lnTo>
                    <a:lnTo>
                      <a:pt x="6" y="75"/>
                    </a:lnTo>
                    <a:lnTo>
                      <a:pt x="8" y="74"/>
                    </a:lnTo>
                    <a:lnTo>
                      <a:pt x="9" y="73"/>
                    </a:lnTo>
                    <a:lnTo>
                      <a:pt x="10" y="71"/>
                    </a:lnTo>
                    <a:lnTo>
                      <a:pt x="10" y="71"/>
                    </a:lnTo>
                    <a:lnTo>
                      <a:pt x="12" y="63"/>
                    </a:lnTo>
                    <a:lnTo>
                      <a:pt x="15" y="54"/>
                    </a:lnTo>
                    <a:lnTo>
                      <a:pt x="22" y="38"/>
                    </a:lnTo>
                    <a:lnTo>
                      <a:pt x="30" y="21"/>
                    </a:lnTo>
                    <a:lnTo>
                      <a:pt x="38" y="5"/>
                    </a:lnTo>
                    <a:lnTo>
                      <a:pt x="38" y="5"/>
                    </a:lnTo>
                    <a:lnTo>
                      <a:pt x="39" y="3"/>
                    </a:lnTo>
                    <a:lnTo>
                      <a:pt x="38" y="2"/>
                    </a:lnTo>
                    <a:lnTo>
                      <a:pt x="37" y="1"/>
                    </a:lnTo>
                    <a:lnTo>
                      <a:pt x="36" y="0"/>
                    </a:lnTo>
                    <a:lnTo>
                      <a:pt x="31" y="0"/>
                    </a:lnTo>
                    <a:lnTo>
                      <a:pt x="30" y="1"/>
                    </a:lnTo>
                    <a:lnTo>
                      <a:pt x="29" y="3"/>
                    </a:lnTo>
                    <a:lnTo>
                      <a:pt x="29"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0" name="Freeform 473"/>
              <p:cNvSpPr/>
              <p:nvPr/>
            </p:nvSpPr>
            <p:spPr bwMode="auto">
              <a:xfrm>
                <a:off x="13265" y="5176"/>
                <a:ext cx="37" cy="73"/>
              </a:xfrm>
              <a:custGeom>
                <a:avLst/>
                <a:gdLst/>
                <a:ahLst/>
                <a:cxnLst>
                  <a:cxn ang="0">
                    <a:pos x="43" y="3"/>
                  </a:cxn>
                  <a:cxn ang="0">
                    <a:pos x="43" y="3"/>
                  </a:cxn>
                  <a:cxn ang="0">
                    <a:pos x="39" y="16"/>
                  </a:cxn>
                  <a:cxn ang="0">
                    <a:pos x="34" y="28"/>
                  </a:cxn>
                  <a:cxn ang="0">
                    <a:pos x="22" y="51"/>
                  </a:cxn>
                  <a:cxn ang="0">
                    <a:pos x="9" y="73"/>
                  </a:cxn>
                  <a:cxn ang="0">
                    <a:pos x="4" y="86"/>
                  </a:cxn>
                  <a:cxn ang="0">
                    <a:pos x="0" y="98"/>
                  </a:cxn>
                  <a:cxn ang="0">
                    <a:pos x="0" y="98"/>
                  </a:cxn>
                  <a:cxn ang="0">
                    <a:pos x="0" y="100"/>
                  </a:cxn>
                  <a:cxn ang="0">
                    <a:pos x="1" y="102"/>
                  </a:cxn>
                  <a:cxn ang="0">
                    <a:pos x="2" y="103"/>
                  </a:cxn>
                  <a:cxn ang="0">
                    <a:pos x="4" y="104"/>
                  </a:cxn>
                  <a:cxn ang="0">
                    <a:pos x="5" y="104"/>
                  </a:cxn>
                  <a:cxn ang="0">
                    <a:pos x="7" y="103"/>
                  </a:cxn>
                  <a:cxn ang="0">
                    <a:pos x="8" y="102"/>
                  </a:cxn>
                  <a:cxn ang="0">
                    <a:pos x="9" y="101"/>
                  </a:cxn>
                  <a:cxn ang="0">
                    <a:pos x="9" y="101"/>
                  </a:cxn>
                  <a:cxn ang="0">
                    <a:pos x="13" y="88"/>
                  </a:cxn>
                  <a:cxn ang="0">
                    <a:pos x="18" y="76"/>
                  </a:cxn>
                  <a:cxn ang="0">
                    <a:pos x="31" y="54"/>
                  </a:cxn>
                  <a:cxn ang="0">
                    <a:pos x="43" y="30"/>
                  </a:cxn>
                  <a:cxn ang="0">
                    <a:pos x="48" y="19"/>
                  </a:cxn>
                  <a:cxn ang="0">
                    <a:pos x="52" y="6"/>
                  </a:cxn>
                  <a:cxn ang="0">
                    <a:pos x="52" y="6"/>
                  </a:cxn>
                  <a:cxn ang="0">
                    <a:pos x="52" y="4"/>
                  </a:cxn>
                  <a:cxn ang="0">
                    <a:pos x="51" y="2"/>
                  </a:cxn>
                  <a:cxn ang="0">
                    <a:pos x="50" y="1"/>
                  </a:cxn>
                  <a:cxn ang="0">
                    <a:pos x="48" y="0"/>
                  </a:cxn>
                  <a:cxn ang="0">
                    <a:pos x="46" y="0"/>
                  </a:cxn>
                  <a:cxn ang="0">
                    <a:pos x="45" y="0"/>
                  </a:cxn>
                  <a:cxn ang="0">
                    <a:pos x="44" y="2"/>
                  </a:cxn>
                  <a:cxn ang="0">
                    <a:pos x="43" y="3"/>
                  </a:cxn>
                  <a:cxn ang="0">
                    <a:pos x="43" y="3"/>
                  </a:cxn>
                </a:cxnLst>
                <a:rect l="0" t="0" r="r" b="b"/>
                <a:pathLst>
                  <a:path w="52" h="104">
                    <a:moveTo>
                      <a:pt x="43" y="3"/>
                    </a:moveTo>
                    <a:lnTo>
                      <a:pt x="43" y="3"/>
                    </a:lnTo>
                    <a:lnTo>
                      <a:pt x="39" y="16"/>
                    </a:lnTo>
                    <a:lnTo>
                      <a:pt x="34" y="28"/>
                    </a:lnTo>
                    <a:lnTo>
                      <a:pt x="22" y="51"/>
                    </a:lnTo>
                    <a:lnTo>
                      <a:pt x="9" y="73"/>
                    </a:lnTo>
                    <a:lnTo>
                      <a:pt x="4" y="86"/>
                    </a:lnTo>
                    <a:lnTo>
                      <a:pt x="0" y="98"/>
                    </a:lnTo>
                    <a:lnTo>
                      <a:pt x="0" y="98"/>
                    </a:lnTo>
                    <a:lnTo>
                      <a:pt x="0" y="100"/>
                    </a:lnTo>
                    <a:lnTo>
                      <a:pt x="1" y="102"/>
                    </a:lnTo>
                    <a:lnTo>
                      <a:pt x="2" y="103"/>
                    </a:lnTo>
                    <a:lnTo>
                      <a:pt x="4" y="104"/>
                    </a:lnTo>
                    <a:lnTo>
                      <a:pt x="5" y="104"/>
                    </a:lnTo>
                    <a:lnTo>
                      <a:pt x="7" y="103"/>
                    </a:lnTo>
                    <a:lnTo>
                      <a:pt x="8" y="102"/>
                    </a:lnTo>
                    <a:lnTo>
                      <a:pt x="9" y="101"/>
                    </a:lnTo>
                    <a:lnTo>
                      <a:pt x="9" y="101"/>
                    </a:lnTo>
                    <a:lnTo>
                      <a:pt x="13" y="88"/>
                    </a:lnTo>
                    <a:lnTo>
                      <a:pt x="18" y="76"/>
                    </a:lnTo>
                    <a:lnTo>
                      <a:pt x="31" y="54"/>
                    </a:lnTo>
                    <a:lnTo>
                      <a:pt x="43" y="30"/>
                    </a:lnTo>
                    <a:lnTo>
                      <a:pt x="48" y="19"/>
                    </a:lnTo>
                    <a:lnTo>
                      <a:pt x="52" y="6"/>
                    </a:lnTo>
                    <a:lnTo>
                      <a:pt x="52" y="6"/>
                    </a:lnTo>
                    <a:lnTo>
                      <a:pt x="52" y="4"/>
                    </a:lnTo>
                    <a:lnTo>
                      <a:pt x="51" y="2"/>
                    </a:lnTo>
                    <a:lnTo>
                      <a:pt x="50" y="1"/>
                    </a:lnTo>
                    <a:lnTo>
                      <a:pt x="48" y="0"/>
                    </a:lnTo>
                    <a:lnTo>
                      <a:pt x="46" y="0"/>
                    </a:lnTo>
                    <a:lnTo>
                      <a:pt x="45" y="0"/>
                    </a:lnTo>
                    <a:lnTo>
                      <a:pt x="44" y="2"/>
                    </a:lnTo>
                    <a:lnTo>
                      <a:pt x="43" y="3"/>
                    </a:lnTo>
                    <a:lnTo>
                      <a:pt x="43" y="3"/>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1" name="Freeform 474"/>
              <p:cNvSpPr/>
              <p:nvPr/>
            </p:nvSpPr>
            <p:spPr bwMode="auto">
              <a:xfrm>
                <a:off x="13293" y="5102"/>
                <a:ext cx="66" cy="149"/>
              </a:xfrm>
              <a:custGeom>
                <a:avLst/>
                <a:gdLst/>
                <a:ahLst/>
                <a:cxnLst>
                  <a:cxn ang="0">
                    <a:pos x="81" y="5"/>
                  </a:cxn>
                  <a:cxn ang="0">
                    <a:pos x="81" y="5"/>
                  </a:cxn>
                  <a:cxn ang="0">
                    <a:pos x="80" y="11"/>
                  </a:cxn>
                  <a:cxn ang="0">
                    <a:pos x="76" y="18"/>
                  </a:cxn>
                  <a:cxn ang="0">
                    <a:pos x="70" y="34"/>
                  </a:cxn>
                  <a:cxn ang="0">
                    <a:pos x="63" y="49"/>
                  </a:cxn>
                  <a:cxn ang="0">
                    <a:pos x="56" y="63"/>
                  </a:cxn>
                  <a:cxn ang="0">
                    <a:pos x="56" y="63"/>
                  </a:cxn>
                  <a:cxn ang="0">
                    <a:pos x="36" y="109"/>
                  </a:cxn>
                  <a:cxn ang="0">
                    <a:pos x="36" y="109"/>
                  </a:cxn>
                  <a:cxn ang="0">
                    <a:pos x="26" y="133"/>
                  </a:cxn>
                  <a:cxn ang="0">
                    <a:pos x="14" y="158"/>
                  </a:cxn>
                  <a:cxn ang="0">
                    <a:pos x="10" y="170"/>
                  </a:cxn>
                  <a:cxn ang="0">
                    <a:pos x="5" y="184"/>
                  </a:cxn>
                  <a:cxn ang="0">
                    <a:pos x="2" y="196"/>
                  </a:cxn>
                  <a:cxn ang="0">
                    <a:pos x="0" y="208"/>
                  </a:cxn>
                  <a:cxn ang="0">
                    <a:pos x="0" y="208"/>
                  </a:cxn>
                  <a:cxn ang="0">
                    <a:pos x="0" y="210"/>
                  </a:cxn>
                  <a:cxn ang="0">
                    <a:pos x="1" y="211"/>
                  </a:cxn>
                  <a:cxn ang="0">
                    <a:pos x="2" y="212"/>
                  </a:cxn>
                  <a:cxn ang="0">
                    <a:pos x="4" y="212"/>
                  </a:cxn>
                  <a:cxn ang="0">
                    <a:pos x="7" y="211"/>
                  </a:cxn>
                  <a:cxn ang="0">
                    <a:pos x="8" y="210"/>
                  </a:cxn>
                  <a:cxn ang="0">
                    <a:pos x="9" y="208"/>
                  </a:cxn>
                  <a:cxn ang="0">
                    <a:pos x="9" y="208"/>
                  </a:cxn>
                  <a:cxn ang="0">
                    <a:pos x="12" y="196"/>
                  </a:cxn>
                  <a:cxn ang="0">
                    <a:pos x="17" y="184"/>
                  </a:cxn>
                  <a:cxn ang="0">
                    <a:pos x="27" y="159"/>
                  </a:cxn>
                  <a:cxn ang="0">
                    <a:pos x="27" y="159"/>
                  </a:cxn>
                  <a:cxn ang="0">
                    <a:pos x="52" y="96"/>
                  </a:cxn>
                  <a:cxn ang="0">
                    <a:pos x="52" y="96"/>
                  </a:cxn>
                  <a:cxn ang="0">
                    <a:pos x="64" y="67"/>
                  </a:cxn>
                  <a:cxn ang="0">
                    <a:pos x="76" y="38"/>
                  </a:cxn>
                  <a:cxn ang="0">
                    <a:pos x="76" y="38"/>
                  </a:cxn>
                  <a:cxn ang="0">
                    <a:pos x="85" y="21"/>
                  </a:cxn>
                  <a:cxn ang="0">
                    <a:pos x="88" y="14"/>
                  </a:cxn>
                  <a:cxn ang="0">
                    <a:pos x="90" y="5"/>
                  </a:cxn>
                  <a:cxn ang="0">
                    <a:pos x="90" y="5"/>
                  </a:cxn>
                  <a:cxn ang="0">
                    <a:pos x="90" y="3"/>
                  </a:cxn>
                  <a:cxn ang="0">
                    <a:pos x="89" y="1"/>
                  </a:cxn>
                  <a:cxn ang="0">
                    <a:pos x="88" y="0"/>
                  </a:cxn>
                  <a:cxn ang="0">
                    <a:pos x="86" y="0"/>
                  </a:cxn>
                  <a:cxn ang="0">
                    <a:pos x="83" y="1"/>
                  </a:cxn>
                  <a:cxn ang="0">
                    <a:pos x="82" y="3"/>
                  </a:cxn>
                  <a:cxn ang="0">
                    <a:pos x="81" y="5"/>
                  </a:cxn>
                  <a:cxn ang="0">
                    <a:pos x="81" y="5"/>
                  </a:cxn>
                </a:cxnLst>
                <a:rect l="0" t="0" r="r" b="b"/>
                <a:pathLst>
                  <a:path w="90" h="212">
                    <a:moveTo>
                      <a:pt x="81" y="5"/>
                    </a:moveTo>
                    <a:lnTo>
                      <a:pt x="81" y="5"/>
                    </a:lnTo>
                    <a:lnTo>
                      <a:pt x="80" y="11"/>
                    </a:lnTo>
                    <a:lnTo>
                      <a:pt x="76" y="18"/>
                    </a:lnTo>
                    <a:lnTo>
                      <a:pt x="70" y="34"/>
                    </a:lnTo>
                    <a:lnTo>
                      <a:pt x="63" y="49"/>
                    </a:lnTo>
                    <a:lnTo>
                      <a:pt x="56" y="63"/>
                    </a:lnTo>
                    <a:lnTo>
                      <a:pt x="56" y="63"/>
                    </a:lnTo>
                    <a:lnTo>
                      <a:pt x="36" y="109"/>
                    </a:lnTo>
                    <a:lnTo>
                      <a:pt x="36" y="109"/>
                    </a:lnTo>
                    <a:lnTo>
                      <a:pt x="26" y="133"/>
                    </a:lnTo>
                    <a:lnTo>
                      <a:pt x="14" y="158"/>
                    </a:lnTo>
                    <a:lnTo>
                      <a:pt x="10" y="170"/>
                    </a:lnTo>
                    <a:lnTo>
                      <a:pt x="5" y="184"/>
                    </a:lnTo>
                    <a:lnTo>
                      <a:pt x="2" y="196"/>
                    </a:lnTo>
                    <a:lnTo>
                      <a:pt x="0" y="208"/>
                    </a:lnTo>
                    <a:lnTo>
                      <a:pt x="0" y="208"/>
                    </a:lnTo>
                    <a:lnTo>
                      <a:pt x="0" y="210"/>
                    </a:lnTo>
                    <a:lnTo>
                      <a:pt x="1" y="211"/>
                    </a:lnTo>
                    <a:lnTo>
                      <a:pt x="2" y="212"/>
                    </a:lnTo>
                    <a:lnTo>
                      <a:pt x="4" y="212"/>
                    </a:lnTo>
                    <a:lnTo>
                      <a:pt x="7" y="211"/>
                    </a:lnTo>
                    <a:lnTo>
                      <a:pt x="8" y="210"/>
                    </a:lnTo>
                    <a:lnTo>
                      <a:pt x="9" y="208"/>
                    </a:lnTo>
                    <a:lnTo>
                      <a:pt x="9" y="208"/>
                    </a:lnTo>
                    <a:lnTo>
                      <a:pt x="12" y="196"/>
                    </a:lnTo>
                    <a:lnTo>
                      <a:pt x="17" y="184"/>
                    </a:lnTo>
                    <a:lnTo>
                      <a:pt x="27" y="159"/>
                    </a:lnTo>
                    <a:lnTo>
                      <a:pt x="27" y="159"/>
                    </a:lnTo>
                    <a:lnTo>
                      <a:pt x="52" y="96"/>
                    </a:lnTo>
                    <a:lnTo>
                      <a:pt x="52" y="96"/>
                    </a:lnTo>
                    <a:lnTo>
                      <a:pt x="64" y="67"/>
                    </a:lnTo>
                    <a:lnTo>
                      <a:pt x="76" y="38"/>
                    </a:lnTo>
                    <a:lnTo>
                      <a:pt x="76" y="38"/>
                    </a:lnTo>
                    <a:lnTo>
                      <a:pt x="85" y="21"/>
                    </a:lnTo>
                    <a:lnTo>
                      <a:pt x="88" y="14"/>
                    </a:lnTo>
                    <a:lnTo>
                      <a:pt x="90" y="5"/>
                    </a:lnTo>
                    <a:lnTo>
                      <a:pt x="90" y="5"/>
                    </a:lnTo>
                    <a:lnTo>
                      <a:pt x="90" y="3"/>
                    </a:lnTo>
                    <a:lnTo>
                      <a:pt x="89" y="1"/>
                    </a:lnTo>
                    <a:lnTo>
                      <a:pt x="88" y="0"/>
                    </a:lnTo>
                    <a:lnTo>
                      <a:pt x="86" y="0"/>
                    </a:lnTo>
                    <a:lnTo>
                      <a:pt x="83" y="1"/>
                    </a:lnTo>
                    <a:lnTo>
                      <a:pt x="82" y="3"/>
                    </a:lnTo>
                    <a:lnTo>
                      <a:pt x="81" y="5"/>
                    </a:lnTo>
                    <a:lnTo>
                      <a:pt x="81" y="5"/>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2" name="Freeform 475"/>
              <p:cNvSpPr/>
              <p:nvPr/>
            </p:nvSpPr>
            <p:spPr bwMode="auto">
              <a:xfrm>
                <a:off x="13320" y="5165"/>
                <a:ext cx="40" cy="107"/>
              </a:xfrm>
              <a:custGeom>
                <a:avLst/>
                <a:gdLst/>
                <a:ahLst/>
                <a:cxnLst>
                  <a:cxn ang="0">
                    <a:pos x="43" y="5"/>
                  </a:cxn>
                  <a:cxn ang="0">
                    <a:pos x="43" y="5"/>
                  </a:cxn>
                  <a:cxn ang="0">
                    <a:pos x="42" y="10"/>
                  </a:cxn>
                  <a:cxn ang="0">
                    <a:pos x="40" y="16"/>
                  </a:cxn>
                  <a:cxn ang="0">
                    <a:pos x="34" y="26"/>
                  </a:cxn>
                  <a:cxn ang="0">
                    <a:pos x="34" y="26"/>
                  </a:cxn>
                  <a:cxn ang="0">
                    <a:pos x="30" y="37"/>
                  </a:cxn>
                  <a:cxn ang="0">
                    <a:pos x="27" y="46"/>
                  </a:cxn>
                  <a:cxn ang="0">
                    <a:pos x="24" y="57"/>
                  </a:cxn>
                  <a:cxn ang="0">
                    <a:pos x="21" y="67"/>
                  </a:cxn>
                  <a:cxn ang="0">
                    <a:pos x="21" y="67"/>
                  </a:cxn>
                  <a:cxn ang="0">
                    <a:pos x="14" y="86"/>
                  </a:cxn>
                  <a:cxn ang="0">
                    <a:pos x="7" y="106"/>
                  </a:cxn>
                  <a:cxn ang="0">
                    <a:pos x="2" y="127"/>
                  </a:cxn>
                  <a:cxn ang="0">
                    <a:pos x="0" y="146"/>
                  </a:cxn>
                  <a:cxn ang="0">
                    <a:pos x="0" y="146"/>
                  </a:cxn>
                  <a:cxn ang="0">
                    <a:pos x="0" y="148"/>
                  </a:cxn>
                  <a:cxn ang="0">
                    <a:pos x="1" y="150"/>
                  </a:cxn>
                  <a:cxn ang="0">
                    <a:pos x="2" y="151"/>
                  </a:cxn>
                  <a:cxn ang="0">
                    <a:pos x="4" y="151"/>
                  </a:cxn>
                  <a:cxn ang="0">
                    <a:pos x="7" y="150"/>
                  </a:cxn>
                  <a:cxn ang="0">
                    <a:pos x="9" y="148"/>
                  </a:cxn>
                  <a:cxn ang="0">
                    <a:pos x="10" y="146"/>
                  </a:cxn>
                  <a:cxn ang="0">
                    <a:pos x="10" y="146"/>
                  </a:cxn>
                  <a:cxn ang="0">
                    <a:pos x="11" y="136"/>
                  </a:cxn>
                  <a:cxn ang="0">
                    <a:pos x="14" y="126"/>
                  </a:cxn>
                  <a:cxn ang="0">
                    <a:pos x="19" y="104"/>
                  </a:cxn>
                  <a:cxn ang="0">
                    <a:pos x="26" y="83"/>
                  </a:cxn>
                  <a:cxn ang="0">
                    <a:pos x="33" y="63"/>
                  </a:cxn>
                  <a:cxn ang="0">
                    <a:pos x="33" y="63"/>
                  </a:cxn>
                  <a:cxn ang="0">
                    <a:pos x="37" y="48"/>
                  </a:cxn>
                  <a:cxn ang="0">
                    <a:pos x="44" y="34"/>
                  </a:cxn>
                  <a:cxn ang="0">
                    <a:pos x="49" y="19"/>
                  </a:cxn>
                  <a:cxn ang="0">
                    <a:pos x="51" y="12"/>
                  </a:cxn>
                  <a:cxn ang="0">
                    <a:pos x="52" y="5"/>
                  </a:cxn>
                  <a:cxn ang="0">
                    <a:pos x="52" y="5"/>
                  </a:cxn>
                  <a:cxn ang="0">
                    <a:pos x="52" y="3"/>
                  </a:cxn>
                  <a:cxn ang="0">
                    <a:pos x="51" y="1"/>
                  </a:cxn>
                  <a:cxn ang="0">
                    <a:pos x="50" y="1"/>
                  </a:cxn>
                  <a:cxn ang="0">
                    <a:pos x="48" y="0"/>
                  </a:cxn>
                  <a:cxn ang="0">
                    <a:pos x="45" y="2"/>
                  </a:cxn>
                  <a:cxn ang="0">
                    <a:pos x="44" y="3"/>
                  </a:cxn>
                  <a:cxn ang="0">
                    <a:pos x="43" y="5"/>
                  </a:cxn>
                  <a:cxn ang="0">
                    <a:pos x="43" y="5"/>
                  </a:cxn>
                </a:cxnLst>
                <a:rect l="0" t="0" r="r" b="b"/>
                <a:pathLst>
                  <a:path w="52" h="151">
                    <a:moveTo>
                      <a:pt x="43" y="5"/>
                    </a:moveTo>
                    <a:lnTo>
                      <a:pt x="43" y="5"/>
                    </a:lnTo>
                    <a:lnTo>
                      <a:pt x="42" y="10"/>
                    </a:lnTo>
                    <a:lnTo>
                      <a:pt x="40" y="16"/>
                    </a:lnTo>
                    <a:lnTo>
                      <a:pt x="34" y="26"/>
                    </a:lnTo>
                    <a:lnTo>
                      <a:pt x="34" y="26"/>
                    </a:lnTo>
                    <a:lnTo>
                      <a:pt x="30" y="37"/>
                    </a:lnTo>
                    <a:lnTo>
                      <a:pt x="27" y="46"/>
                    </a:lnTo>
                    <a:lnTo>
                      <a:pt x="24" y="57"/>
                    </a:lnTo>
                    <a:lnTo>
                      <a:pt x="21" y="67"/>
                    </a:lnTo>
                    <a:lnTo>
                      <a:pt x="21" y="67"/>
                    </a:lnTo>
                    <a:lnTo>
                      <a:pt x="14" y="86"/>
                    </a:lnTo>
                    <a:lnTo>
                      <a:pt x="7" y="106"/>
                    </a:lnTo>
                    <a:lnTo>
                      <a:pt x="2" y="127"/>
                    </a:lnTo>
                    <a:lnTo>
                      <a:pt x="0" y="146"/>
                    </a:lnTo>
                    <a:lnTo>
                      <a:pt x="0" y="146"/>
                    </a:lnTo>
                    <a:lnTo>
                      <a:pt x="0" y="148"/>
                    </a:lnTo>
                    <a:lnTo>
                      <a:pt x="1" y="150"/>
                    </a:lnTo>
                    <a:lnTo>
                      <a:pt x="2" y="151"/>
                    </a:lnTo>
                    <a:lnTo>
                      <a:pt x="4" y="151"/>
                    </a:lnTo>
                    <a:lnTo>
                      <a:pt x="7" y="150"/>
                    </a:lnTo>
                    <a:lnTo>
                      <a:pt x="9" y="148"/>
                    </a:lnTo>
                    <a:lnTo>
                      <a:pt x="10" y="146"/>
                    </a:lnTo>
                    <a:lnTo>
                      <a:pt x="10" y="146"/>
                    </a:lnTo>
                    <a:lnTo>
                      <a:pt x="11" y="136"/>
                    </a:lnTo>
                    <a:lnTo>
                      <a:pt x="14" y="126"/>
                    </a:lnTo>
                    <a:lnTo>
                      <a:pt x="19" y="104"/>
                    </a:lnTo>
                    <a:lnTo>
                      <a:pt x="26" y="83"/>
                    </a:lnTo>
                    <a:lnTo>
                      <a:pt x="33" y="63"/>
                    </a:lnTo>
                    <a:lnTo>
                      <a:pt x="33" y="63"/>
                    </a:lnTo>
                    <a:lnTo>
                      <a:pt x="37" y="48"/>
                    </a:lnTo>
                    <a:lnTo>
                      <a:pt x="44" y="34"/>
                    </a:lnTo>
                    <a:lnTo>
                      <a:pt x="49" y="19"/>
                    </a:lnTo>
                    <a:lnTo>
                      <a:pt x="51" y="12"/>
                    </a:lnTo>
                    <a:lnTo>
                      <a:pt x="52" y="5"/>
                    </a:lnTo>
                    <a:lnTo>
                      <a:pt x="52" y="5"/>
                    </a:lnTo>
                    <a:lnTo>
                      <a:pt x="52" y="3"/>
                    </a:lnTo>
                    <a:lnTo>
                      <a:pt x="51" y="1"/>
                    </a:lnTo>
                    <a:lnTo>
                      <a:pt x="50" y="1"/>
                    </a:lnTo>
                    <a:lnTo>
                      <a:pt x="48" y="0"/>
                    </a:lnTo>
                    <a:lnTo>
                      <a:pt x="45" y="2"/>
                    </a:lnTo>
                    <a:lnTo>
                      <a:pt x="44" y="3"/>
                    </a:lnTo>
                    <a:lnTo>
                      <a:pt x="43" y="5"/>
                    </a:lnTo>
                    <a:lnTo>
                      <a:pt x="43" y="5"/>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3" name="Freeform 476"/>
              <p:cNvSpPr/>
              <p:nvPr/>
            </p:nvSpPr>
            <p:spPr bwMode="auto">
              <a:xfrm>
                <a:off x="13342" y="5182"/>
                <a:ext cx="44" cy="103"/>
              </a:xfrm>
              <a:custGeom>
                <a:avLst/>
                <a:gdLst/>
                <a:ahLst/>
                <a:cxnLst>
                  <a:cxn ang="0">
                    <a:pos x="53" y="4"/>
                  </a:cxn>
                  <a:cxn ang="0">
                    <a:pos x="53" y="4"/>
                  </a:cxn>
                  <a:cxn ang="0">
                    <a:pos x="46" y="23"/>
                  </a:cxn>
                  <a:cxn ang="0">
                    <a:pos x="37" y="42"/>
                  </a:cxn>
                  <a:cxn ang="0">
                    <a:pos x="30" y="60"/>
                  </a:cxn>
                  <a:cxn ang="0">
                    <a:pos x="24" y="80"/>
                  </a:cxn>
                  <a:cxn ang="0">
                    <a:pos x="24" y="80"/>
                  </a:cxn>
                  <a:cxn ang="0">
                    <a:pos x="22" y="88"/>
                  </a:cxn>
                  <a:cxn ang="0">
                    <a:pos x="18" y="95"/>
                  </a:cxn>
                  <a:cxn ang="0">
                    <a:pos x="10" y="111"/>
                  </a:cxn>
                  <a:cxn ang="0">
                    <a:pos x="4" y="126"/>
                  </a:cxn>
                  <a:cxn ang="0">
                    <a:pos x="2" y="135"/>
                  </a:cxn>
                  <a:cxn ang="0">
                    <a:pos x="0" y="143"/>
                  </a:cxn>
                  <a:cxn ang="0">
                    <a:pos x="0" y="143"/>
                  </a:cxn>
                  <a:cxn ang="0">
                    <a:pos x="0" y="145"/>
                  </a:cxn>
                  <a:cxn ang="0">
                    <a:pos x="1" y="146"/>
                  </a:cxn>
                  <a:cxn ang="0">
                    <a:pos x="3" y="147"/>
                  </a:cxn>
                  <a:cxn ang="0">
                    <a:pos x="4" y="147"/>
                  </a:cxn>
                  <a:cxn ang="0">
                    <a:pos x="8" y="146"/>
                  </a:cxn>
                  <a:cxn ang="0">
                    <a:pos x="9" y="145"/>
                  </a:cxn>
                  <a:cxn ang="0">
                    <a:pos x="9" y="143"/>
                  </a:cxn>
                  <a:cxn ang="0">
                    <a:pos x="9" y="143"/>
                  </a:cxn>
                  <a:cxn ang="0">
                    <a:pos x="12" y="135"/>
                  </a:cxn>
                  <a:cxn ang="0">
                    <a:pos x="14" y="127"/>
                  </a:cxn>
                  <a:cxn ang="0">
                    <a:pos x="20" y="112"/>
                  </a:cxn>
                  <a:cxn ang="0">
                    <a:pos x="27" y="97"/>
                  </a:cxn>
                  <a:cxn ang="0">
                    <a:pos x="31" y="90"/>
                  </a:cxn>
                  <a:cxn ang="0">
                    <a:pos x="33" y="82"/>
                  </a:cxn>
                  <a:cxn ang="0">
                    <a:pos x="33" y="82"/>
                  </a:cxn>
                  <a:cxn ang="0">
                    <a:pos x="39" y="63"/>
                  </a:cxn>
                  <a:cxn ang="0">
                    <a:pos x="47" y="45"/>
                  </a:cxn>
                  <a:cxn ang="0">
                    <a:pos x="55" y="25"/>
                  </a:cxn>
                  <a:cxn ang="0">
                    <a:pos x="62" y="7"/>
                  </a:cxn>
                  <a:cxn ang="0">
                    <a:pos x="62" y="7"/>
                  </a:cxn>
                  <a:cxn ang="0">
                    <a:pos x="62" y="4"/>
                  </a:cxn>
                  <a:cxn ang="0">
                    <a:pos x="61" y="2"/>
                  </a:cxn>
                  <a:cxn ang="0">
                    <a:pos x="60" y="1"/>
                  </a:cxn>
                  <a:cxn ang="0">
                    <a:pos x="59" y="1"/>
                  </a:cxn>
                  <a:cxn ang="0">
                    <a:pos x="57" y="0"/>
                  </a:cxn>
                  <a:cxn ang="0">
                    <a:pos x="55" y="1"/>
                  </a:cxn>
                  <a:cxn ang="0">
                    <a:pos x="54" y="2"/>
                  </a:cxn>
                  <a:cxn ang="0">
                    <a:pos x="53" y="4"/>
                  </a:cxn>
                  <a:cxn ang="0">
                    <a:pos x="53" y="4"/>
                  </a:cxn>
                </a:cxnLst>
                <a:rect l="0" t="0" r="r" b="b"/>
                <a:pathLst>
                  <a:path w="62" h="147">
                    <a:moveTo>
                      <a:pt x="53" y="4"/>
                    </a:moveTo>
                    <a:lnTo>
                      <a:pt x="53" y="4"/>
                    </a:lnTo>
                    <a:lnTo>
                      <a:pt x="46" y="23"/>
                    </a:lnTo>
                    <a:lnTo>
                      <a:pt x="37" y="42"/>
                    </a:lnTo>
                    <a:lnTo>
                      <a:pt x="30" y="60"/>
                    </a:lnTo>
                    <a:lnTo>
                      <a:pt x="24" y="80"/>
                    </a:lnTo>
                    <a:lnTo>
                      <a:pt x="24" y="80"/>
                    </a:lnTo>
                    <a:lnTo>
                      <a:pt x="22" y="88"/>
                    </a:lnTo>
                    <a:lnTo>
                      <a:pt x="18" y="95"/>
                    </a:lnTo>
                    <a:lnTo>
                      <a:pt x="10" y="111"/>
                    </a:lnTo>
                    <a:lnTo>
                      <a:pt x="4" y="126"/>
                    </a:lnTo>
                    <a:lnTo>
                      <a:pt x="2" y="135"/>
                    </a:lnTo>
                    <a:lnTo>
                      <a:pt x="0" y="143"/>
                    </a:lnTo>
                    <a:lnTo>
                      <a:pt x="0" y="143"/>
                    </a:lnTo>
                    <a:lnTo>
                      <a:pt x="0" y="145"/>
                    </a:lnTo>
                    <a:lnTo>
                      <a:pt x="1" y="146"/>
                    </a:lnTo>
                    <a:lnTo>
                      <a:pt x="3" y="147"/>
                    </a:lnTo>
                    <a:lnTo>
                      <a:pt x="4" y="147"/>
                    </a:lnTo>
                    <a:lnTo>
                      <a:pt x="8" y="146"/>
                    </a:lnTo>
                    <a:lnTo>
                      <a:pt x="9" y="145"/>
                    </a:lnTo>
                    <a:lnTo>
                      <a:pt x="9" y="143"/>
                    </a:lnTo>
                    <a:lnTo>
                      <a:pt x="9" y="143"/>
                    </a:lnTo>
                    <a:lnTo>
                      <a:pt x="12" y="135"/>
                    </a:lnTo>
                    <a:lnTo>
                      <a:pt x="14" y="127"/>
                    </a:lnTo>
                    <a:lnTo>
                      <a:pt x="20" y="112"/>
                    </a:lnTo>
                    <a:lnTo>
                      <a:pt x="27" y="97"/>
                    </a:lnTo>
                    <a:lnTo>
                      <a:pt x="31" y="90"/>
                    </a:lnTo>
                    <a:lnTo>
                      <a:pt x="33" y="82"/>
                    </a:lnTo>
                    <a:lnTo>
                      <a:pt x="33" y="82"/>
                    </a:lnTo>
                    <a:lnTo>
                      <a:pt x="39" y="63"/>
                    </a:lnTo>
                    <a:lnTo>
                      <a:pt x="47" y="45"/>
                    </a:lnTo>
                    <a:lnTo>
                      <a:pt x="55" y="25"/>
                    </a:lnTo>
                    <a:lnTo>
                      <a:pt x="62" y="7"/>
                    </a:lnTo>
                    <a:lnTo>
                      <a:pt x="62" y="7"/>
                    </a:lnTo>
                    <a:lnTo>
                      <a:pt x="62" y="4"/>
                    </a:lnTo>
                    <a:lnTo>
                      <a:pt x="61" y="2"/>
                    </a:lnTo>
                    <a:lnTo>
                      <a:pt x="60" y="1"/>
                    </a:lnTo>
                    <a:lnTo>
                      <a:pt x="59" y="1"/>
                    </a:lnTo>
                    <a:lnTo>
                      <a:pt x="57" y="0"/>
                    </a:lnTo>
                    <a:lnTo>
                      <a:pt x="55" y="1"/>
                    </a:lnTo>
                    <a:lnTo>
                      <a:pt x="54" y="2"/>
                    </a:lnTo>
                    <a:lnTo>
                      <a:pt x="53" y="4"/>
                    </a:lnTo>
                    <a:lnTo>
                      <a:pt x="53" y="4"/>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4" name="Freeform 477"/>
              <p:cNvSpPr/>
              <p:nvPr/>
            </p:nvSpPr>
            <p:spPr bwMode="auto">
              <a:xfrm>
                <a:off x="13366" y="5222"/>
                <a:ext cx="35" cy="82"/>
              </a:xfrm>
              <a:custGeom>
                <a:avLst/>
                <a:gdLst/>
                <a:ahLst/>
                <a:cxnLst>
                  <a:cxn ang="0">
                    <a:pos x="38" y="5"/>
                  </a:cxn>
                  <a:cxn ang="0">
                    <a:pos x="38" y="5"/>
                  </a:cxn>
                  <a:cxn ang="0">
                    <a:pos x="37" y="13"/>
                  </a:cxn>
                  <a:cxn ang="0">
                    <a:pos x="35" y="20"/>
                  </a:cxn>
                  <a:cxn ang="0">
                    <a:pos x="31" y="33"/>
                  </a:cxn>
                  <a:cxn ang="0">
                    <a:pos x="25" y="48"/>
                  </a:cxn>
                  <a:cxn ang="0">
                    <a:pos x="21" y="62"/>
                  </a:cxn>
                  <a:cxn ang="0">
                    <a:pos x="21" y="62"/>
                  </a:cxn>
                  <a:cxn ang="0">
                    <a:pos x="17" y="74"/>
                  </a:cxn>
                  <a:cxn ang="0">
                    <a:pos x="12" y="88"/>
                  </a:cxn>
                  <a:cxn ang="0">
                    <a:pos x="0" y="113"/>
                  </a:cxn>
                  <a:cxn ang="0">
                    <a:pos x="0" y="113"/>
                  </a:cxn>
                  <a:cxn ang="0">
                    <a:pos x="0" y="115"/>
                  </a:cxn>
                  <a:cxn ang="0">
                    <a:pos x="1" y="117"/>
                  </a:cxn>
                  <a:cxn ang="0">
                    <a:pos x="2" y="118"/>
                  </a:cxn>
                  <a:cxn ang="0">
                    <a:pos x="3" y="118"/>
                  </a:cxn>
                  <a:cxn ang="0">
                    <a:pos x="7" y="118"/>
                  </a:cxn>
                  <a:cxn ang="0">
                    <a:pos x="8" y="117"/>
                  </a:cxn>
                  <a:cxn ang="0">
                    <a:pos x="9" y="116"/>
                  </a:cxn>
                  <a:cxn ang="0">
                    <a:pos x="9" y="116"/>
                  </a:cxn>
                  <a:cxn ang="0">
                    <a:pos x="22" y="87"/>
                  </a:cxn>
                  <a:cxn ang="0">
                    <a:pos x="27" y="71"/>
                  </a:cxn>
                  <a:cxn ang="0">
                    <a:pos x="32" y="57"/>
                  </a:cxn>
                  <a:cxn ang="0">
                    <a:pos x="32" y="57"/>
                  </a:cxn>
                  <a:cxn ang="0">
                    <a:pos x="36" y="44"/>
                  </a:cxn>
                  <a:cxn ang="0">
                    <a:pos x="40" y="31"/>
                  </a:cxn>
                  <a:cxn ang="0">
                    <a:pos x="46" y="19"/>
                  </a:cxn>
                  <a:cxn ang="0">
                    <a:pos x="47" y="11"/>
                  </a:cxn>
                  <a:cxn ang="0">
                    <a:pos x="48" y="5"/>
                  </a:cxn>
                  <a:cxn ang="0">
                    <a:pos x="48" y="5"/>
                  </a:cxn>
                  <a:cxn ang="0">
                    <a:pos x="48" y="3"/>
                  </a:cxn>
                  <a:cxn ang="0">
                    <a:pos x="47" y="2"/>
                  </a:cxn>
                  <a:cxn ang="0">
                    <a:pos x="46" y="1"/>
                  </a:cxn>
                  <a:cxn ang="0">
                    <a:pos x="44" y="0"/>
                  </a:cxn>
                  <a:cxn ang="0">
                    <a:pos x="40" y="2"/>
                  </a:cxn>
                  <a:cxn ang="0">
                    <a:pos x="39" y="3"/>
                  </a:cxn>
                  <a:cxn ang="0">
                    <a:pos x="38" y="5"/>
                  </a:cxn>
                  <a:cxn ang="0">
                    <a:pos x="38" y="5"/>
                  </a:cxn>
                </a:cxnLst>
                <a:rect l="0" t="0" r="r" b="b"/>
                <a:pathLst>
                  <a:path w="48" h="118">
                    <a:moveTo>
                      <a:pt x="38" y="5"/>
                    </a:moveTo>
                    <a:lnTo>
                      <a:pt x="38" y="5"/>
                    </a:lnTo>
                    <a:lnTo>
                      <a:pt x="37" y="13"/>
                    </a:lnTo>
                    <a:lnTo>
                      <a:pt x="35" y="20"/>
                    </a:lnTo>
                    <a:lnTo>
                      <a:pt x="31" y="33"/>
                    </a:lnTo>
                    <a:lnTo>
                      <a:pt x="25" y="48"/>
                    </a:lnTo>
                    <a:lnTo>
                      <a:pt x="21" y="62"/>
                    </a:lnTo>
                    <a:lnTo>
                      <a:pt x="21" y="62"/>
                    </a:lnTo>
                    <a:lnTo>
                      <a:pt x="17" y="74"/>
                    </a:lnTo>
                    <a:lnTo>
                      <a:pt x="12" y="88"/>
                    </a:lnTo>
                    <a:lnTo>
                      <a:pt x="0" y="113"/>
                    </a:lnTo>
                    <a:lnTo>
                      <a:pt x="0" y="113"/>
                    </a:lnTo>
                    <a:lnTo>
                      <a:pt x="0" y="115"/>
                    </a:lnTo>
                    <a:lnTo>
                      <a:pt x="1" y="117"/>
                    </a:lnTo>
                    <a:lnTo>
                      <a:pt x="2" y="118"/>
                    </a:lnTo>
                    <a:lnTo>
                      <a:pt x="3" y="118"/>
                    </a:lnTo>
                    <a:lnTo>
                      <a:pt x="7" y="118"/>
                    </a:lnTo>
                    <a:lnTo>
                      <a:pt x="8" y="117"/>
                    </a:lnTo>
                    <a:lnTo>
                      <a:pt x="9" y="116"/>
                    </a:lnTo>
                    <a:lnTo>
                      <a:pt x="9" y="116"/>
                    </a:lnTo>
                    <a:lnTo>
                      <a:pt x="22" y="87"/>
                    </a:lnTo>
                    <a:lnTo>
                      <a:pt x="27" y="71"/>
                    </a:lnTo>
                    <a:lnTo>
                      <a:pt x="32" y="57"/>
                    </a:lnTo>
                    <a:lnTo>
                      <a:pt x="32" y="57"/>
                    </a:lnTo>
                    <a:lnTo>
                      <a:pt x="36" y="44"/>
                    </a:lnTo>
                    <a:lnTo>
                      <a:pt x="40" y="31"/>
                    </a:lnTo>
                    <a:lnTo>
                      <a:pt x="46" y="19"/>
                    </a:lnTo>
                    <a:lnTo>
                      <a:pt x="47" y="11"/>
                    </a:lnTo>
                    <a:lnTo>
                      <a:pt x="48" y="5"/>
                    </a:lnTo>
                    <a:lnTo>
                      <a:pt x="48" y="5"/>
                    </a:lnTo>
                    <a:lnTo>
                      <a:pt x="48" y="3"/>
                    </a:lnTo>
                    <a:lnTo>
                      <a:pt x="47" y="2"/>
                    </a:lnTo>
                    <a:lnTo>
                      <a:pt x="46" y="1"/>
                    </a:lnTo>
                    <a:lnTo>
                      <a:pt x="44" y="0"/>
                    </a:lnTo>
                    <a:lnTo>
                      <a:pt x="40" y="2"/>
                    </a:lnTo>
                    <a:lnTo>
                      <a:pt x="39" y="3"/>
                    </a:lnTo>
                    <a:lnTo>
                      <a:pt x="38" y="5"/>
                    </a:lnTo>
                    <a:lnTo>
                      <a:pt x="38" y="5"/>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5" name="Freeform 478"/>
              <p:cNvSpPr>
                <a:spLocks noEditPoints="1"/>
              </p:cNvSpPr>
              <p:nvPr/>
            </p:nvSpPr>
            <p:spPr bwMode="auto">
              <a:xfrm>
                <a:off x="12903" y="4807"/>
                <a:ext cx="725" cy="667"/>
              </a:xfrm>
              <a:custGeom>
                <a:avLst/>
                <a:gdLst/>
                <a:ahLst/>
                <a:cxnLst>
                  <a:cxn ang="0">
                    <a:pos x="404" y="944"/>
                  </a:cxn>
                  <a:cxn ang="0">
                    <a:pos x="283" y="907"/>
                  </a:cxn>
                  <a:cxn ang="0">
                    <a:pos x="157" y="830"/>
                  </a:cxn>
                  <a:cxn ang="0">
                    <a:pos x="52" y="695"/>
                  </a:cxn>
                  <a:cxn ang="0">
                    <a:pos x="14" y="619"/>
                  </a:cxn>
                  <a:cxn ang="0">
                    <a:pos x="0" y="497"/>
                  </a:cxn>
                  <a:cxn ang="0">
                    <a:pos x="3" y="373"/>
                  </a:cxn>
                  <a:cxn ang="0">
                    <a:pos x="33" y="268"/>
                  </a:cxn>
                  <a:cxn ang="0">
                    <a:pos x="100" y="151"/>
                  </a:cxn>
                  <a:cxn ang="0">
                    <a:pos x="189" y="72"/>
                  </a:cxn>
                  <a:cxn ang="0">
                    <a:pos x="287" y="30"/>
                  </a:cxn>
                  <a:cxn ang="0">
                    <a:pos x="403" y="5"/>
                  </a:cxn>
                  <a:cxn ang="0">
                    <a:pos x="467" y="0"/>
                  </a:cxn>
                  <a:cxn ang="0">
                    <a:pos x="504" y="4"/>
                  </a:cxn>
                  <a:cxn ang="0">
                    <a:pos x="586" y="15"/>
                  </a:cxn>
                  <a:cxn ang="0">
                    <a:pos x="704" y="48"/>
                  </a:cxn>
                  <a:cxn ang="0">
                    <a:pos x="782" y="96"/>
                  </a:cxn>
                  <a:cxn ang="0">
                    <a:pos x="866" y="152"/>
                  </a:cxn>
                  <a:cxn ang="0">
                    <a:pos x="943" y="264"/>
                  </a:cxn>
                  <a:cxn ang="0">
                    <a:pos x="974" y="355"/>
                  </a:cxn>
                  <a:cxn ang="0">
                    <a:pos x="985" y="453"/>
                  </a:cxn>
                  <a:cxn ang="0">
                    <a:pos x="969" y="636"/>
                  </a:cxn>
                  <a:cxn ang="0">
                    <a:pos x="922" y="747"/>
                  </a:cxn>
                  <a:cxn ang="0">
                    <a:pos x="852" y="813"/>
                  </a:cxn>
                  <a:cxn ang="0">
                    <a:pos x="786" y="860"/>
                  </a:cxn>
                  <a:cxn ang="0">
                    <a:pos x="714" y="905"/>
                  </a:cxn>
                  <a:cxn ang="0">
                    <a:pos x="615" y="946"/>
                  </a:cxn>
                  <a:cxn ang="0">
                    <a:pos x="515" y="954"/>
                  </a:cxn>
                  <a:cxn ang="0">
                    <a:pos x="450" y="37"/>
                  </a:cxn>
                  <a:cxn ang="0">
                    <a:pos x="382" y="47"/>
                  </a:cxn>
                  <a:cxn ang="0">
                    <a:pos x="271" y="78"/>
                  </a:cxn>
                  <a:cxn ang="0">
                    <a:pos x="162" y="135"/>
                  </a:cxn>
                  <a:cxn ang="0">
                    <a:pos x="95" y="220"/>
                  </a:cxn>
                  <a:cxn ang="0">
                    <a:pos x="48" y="349"/>
                  </a:cxn>
                  <a:cxn ang="0">
                    <a:pos x="36" y="483"/>
                  </a:cxn>
                  <a:cxn ang="0">
                    <a:pos x="53" y="623"/>
                  </a:cxn>
                  <a:cxn ang="0">
                    <a:pos x="82" y="676"/>
                  </a:cxn>
                  <a:cxn ang="0">
                    <a:pos x="171" y="792"/>
                  </a:cxn>
                  <a:cxn ang="0">
                    <a:pos x="254" y="852"/>
                  </a:cxn>
                  <a:cxn ang="0">
                    <a:pos x="378" y="898"/>
                  </a:cxn>
                  <a:cxn ang="0">
                    <a:pos x="505" y="914"/>
                  </a:cxn>
                  <a:cxn ang="0">
                    <a:pos x="623" y="905"/>
                  </a:cxn>
                  <a:cxn ang="0">
                    <a:pos x="717" y="861"/>
                  </a:cxn>
                  <a:cxn ang="0">
                    <a:pos x="813" y="802"/>
                  </a:cxn>
                  <a:cxn ang="0">
                    <a:pos x="870" y="744"/>
                  </a:cxn>
                  <a:cxn ang="0">
                    <a:pos x="900" y="704"/>
                  </a:cxn>
                  <a:cxn ang="0">
                    <a:pos x="924" y="666"/>
                  </a:cxn>
                  <a:cxn ang="0">
                    <a:pos x="947" y="514"/>
                  </a:cxn>
                  <a:cxn ang="0">
                    <a:pos x="941" y="371"/>
                  </a:cxn>
                  <a:cxn ang="0">
                    <a:pos x="908" y="276"/>
                  </a:cxn>
                  <a:cxn ang="0">
                    <a:pos x="839" y="178"/>
                  </a:cxn>
                  <a:cxn ang="0">
                    <a:pos x="772" y="130"/>
                  </a:cxn>
                  <a:cxn ang="0">
                    <a:pos x="647" y="68"/>
                  </a:cxn>
                  <a:cxn ang="0">
                    <a:pos x="521" y="42"/>
                  </a:cxn>
                  <a:cxn ang="0">
                    <a:pos x="507" y="46"/>
                  </a:cxn>
                  <a:cxn ang="0">
                    <a:pos x="494" y="39"/>
                  </a:cxn>
                  <a:cxn ang="0">
                    <a:pos x="473" y="36"/>
                  </a:cxn>
                </a:cxnLst>
                <a:rect l="0" t="0" r="r" b="b"/>
                <a:pathLst>
                  <a:path w="985" h="954">
                    <a:moveTo>
                      <a:pt x="515" y="954"/>
                    </a:moveTo>
                    <a:lnTo>
                      <a:pt x="515" y="954"/>
                    </a:lnTo>
                    <a:lnTo>
                      <a:pt x="490" y="953"/>
                    </a:lnTo>
                    <a:lnTo>
                      <a:pt x="463" y="951"/>
                    </a:lnTo>
                    <a:lnTo>
                      <a:pt x="434" y="948"/>
                    </a:lnTo>
                    <a:lnTo>
                      <a:pt x="404" y="944"/>
                    </a:lnTo>
                    <a:lnTo>
                      <a:pt x="374" y="938"/>
                    </a:lnTo>
                    <a:lnTo>
                      <a:pt x="343" y="931"/>
                    </a:lnTo>
                    <a:lnTo>
                      <a:pt x="328" y="926"/>
                    </a:lnTo>
                    <a:lnTo>
                      <a:pt x="312" y="919"/>
                    </a:lnTo>
                    <a:lnTo>
                      <a:pt x="298" y="913"/>
                    </a:lnTo>
                    <a:lnTo>
                      <a:pt x="283" y="907"/>
                    </a:lnTo>
                    <a:lnTo>
                      <a:pt x="283" y="907"/>
                    </a:lnTo>
                    <a:lnTo>
                      <a:pt x="239" y="884"/>
                    </a:lnTo>
                    <a:lnTo>
                      <a:pt x="217" y="872"/>
                    </a:lnTo>
                    <a:lnTo>
                      <a:pt x="196" y="859"/>
                    </a:lnTo>
                    <a:lnTo>
                      <a:pt x="177" y="845"/>
                    </a:lnTo>
                    <a:lnTo>
                      <a:pt x="157" y="830"/>
                    </a:lnTo>
                    <a:lnTo>
                      <a:pt x="140" y="813"/>
                    </a:lnTo>
                    <a:lnTo>
                      <a:pt x="123" y="794"/>
                    </a:lnTo>
                    <a:lnTo>
                      <a:pt x="123" y="794"/>
                    </a:lnTo>
                    <a:lnTo>
                      <a:pt x="101" y="766"/>
                    </a:lnTo>
                    <a:lnTo>
                      <a:pt x="77" y="733"/>
                    </a:lnTo>
                    <a:lnTo>
                      <a:pt x="52" y="695"/>
                    </a:lnTo>
                    <a:lnTo>
                      <a:pt x="39" y="676"/>
                    </a:lnTo>
                    <a:lnTo>
                      <a:pt x="28" y="656"/>
                    </a:lnTo>
                    <a:lnTo>
                      <a:pt x="28" y="656"/>
                    </a:lnTo>
                    <a:lnTo>
                      <a:pt x="24" y="648"/>
                    </a:lnTo>
                    <a:lnTo>
                      <a:pt x="20" y="639"/>
                    </a:lnTo>
                    <a:lnTo>
                      <a:pt x="14" y="619"/>
                    </a:lnTo>
                    <a:lnTo>
                      <a:pt x="8" y="598"/>
                    </a:lnTo>
                    <a:lnTo>
                      <a:pt x="5" y="577"/>
                    </a:lnTo>
                    <a:lnTo>
                      <a:pt x="2" y="556"/>
                    </a:lnTo>
                    <a:lnTo>
                      <a:pt x="1" y="535"/>
                    </a:lnTo>
                    <a:lnTo>
                      <a:pt x="0" y="497"/>
                    </a:lnTo>
                    <a:lnTo>
                      <a:pt x="0" y="497"/>
                    </a:lnTo>
                    <a:lnTo>
                      <a:pt x="0" y="475"/>
                    </a:lnTo>
                    <a:lnTo>
                      <a:pt x="0" y="475"/>
                    </a:lnTo>
                    <a:lnTo>
                      <a:pt x="0" y="434"/>
                    </a:lnTo>
                    <a:lnTo>
                      <a:pt x="0" y="413"/>
                    </a:lnTo>
                    <a:lnTo>
                      <a:pt x="1" y="394"/>
                    </a:lnTo>
                    <a:lnTo>
                      <a:pt x="3" y="373"/>
                    </a:lnTo>
                    <a:lnTo>
                      <a:pt x="6" y="353"/>
                    </a:lnTo>
                    <a:lnTo>
                      <a:pt x="11" y="334"/>
                    </a:lnTo>
                    <a:lnTo>
                      <a:pt x="16" y="315"/>
                    </a:lnTo>
                    <a:lnTo>
                      <a:pt x="16" y="315"/>
                    </a:lnTo>
                    <a:lnTo>
                      <a:pt x="24" y="290"/>
                    </a:lnTo>
                    <a:lnTo>
                      <a:pt x="33" y="268"/>
                    </a:lnTo>
                    <a:lnTo>
                      <a:pt x="44" y="245"/>
                    </a:lnTo>
                    <a:lnTo>
                      <a:pt x="53" y="224"/>
                    </a:lnTo>
                    <a:lnTo>
                      <a:pt x="64" y="204"/>
                    </a:lnTo>
                    <a:lnTo>
                      <a:pt x="76" y="185"/>
                    </a:lnTo>
                    <a:lnTo>
                      <a:pt x="88" y="167"/>
                    </a:lnTo>
                    <a:lnTo>
                      <a:pt x="100" y="151"/>
                    </a:lnTo>
                    <a:lnTo>
                      <a:pt x="113" y="135"/>
                    </a:lnTo>
                    <a:lnTo>
                      <a:pt x="127" y="121"/>
                    </a:lnTo>
                    <a:lnTo>
                      <a:pt x="142" y="107"/>
                    </a:lnTo>
                    <a:lnTo>
                      <a:pt x="156" y="94"/>
                    </a:lnTo>
                    <a:lnTo>
                      <a:pt x="173" y="83"/>
                    </a:lnTo>
                    <a:lnTo>
                      <a:pt x="189" y="72"/>
                    </a:lnTo>
                    <a:lnTo>
                      <a:pt x="206" y="63"/>
                    </a:lnTo>
                    <a:lnTo>
                      <a:pt x="224" y="54"/>
                    </a:lnTo>
                    <a:lnTo>
                      <a:pt x="224" y="54"/>
                    </a:lnTo>
                    <a:lnTo>
                      <a:pt x="244" y="46"/>
                    </a:lnTo>
                    <a:lnTo>
                      <a:pt x="266" y="37"/>
                    </a:lnTo>
                    <a:lnTo>
                      <a:pt x="287" y="30"/>
                    </a:lnTo>
                    <a:lnTo>
                      <a:pt x="311" y="24"/>
                    </a:lnTo>
                    <a:lnTo>
                      <a:pt x="335" y="18"/>
                    </a:lnTo>
                    <a:lnTo>
                      <a:pt x="358" y="13"/>
                    </a:lnTo>
                    <a:lnTo>
                      <a:pt x="381" y="8"/>
                    </a:lnTo>
                    <a:lnTo>
                      <a:pt x="403" y="5"/>
                    </a:lnTo>
                    <a:lnTo>
                      <a:pt x="403" y="5"/>
                    </a:lnTo>
                    <a:lnTo>
                      <a:pt x="415" y="4"/>
                    </a:lnTo>
                    <a:lnTo>
                      <a:pt x="415" y="4"/>
                    </a:lnTo>
                    <a:lnTo>
                      <a:pt x="440" y="1"/>
                    </a:lnTo>
                    <a:lnTo>
                      <a:pt x="454" y="0"/>
                    </a:lnTo>
                    <a:lnTo>
                      <a:pt x="467" y="0"/>
                    </a:lnTo>
                    <a:lnTo>
                      <a:pt x="467" y="0"/>
                    </a:lnTo>
                    <a:lnTo>
                      <a:pt x="487" y="1"/>
                    </a:lnTo>
                    <a:lnTo>
                      <a:pt x="495" y="2"/>
                    </a:lnTo>
                    <a:lnTo>
                      <a:pt x="503" y="4"/>
                    </a:lnTo>
                    <a:lnTo>
                      <a:pt x="504" y="4"/>
                    </a:lnTo>
                    <a:lnTo>
                      <a:pt x="504" y="4"/>
                    </a:lnTo>
                    <a:lnTo>
                      <a:pt x="504" y="4"/>
                    </a:lnTo>
                    <a:lnTo>
                      <a:pt x="525" y="6"/>
                    </a:lnTo>
                    <a:lnTo>
                      <a:pt x="525" y="6"/>
                    </a:lnTo>
                    <a:lnTo>
                      <a:pt x="556" y="9"/>
                    </a:lnTo>
                    <a:lnTo>
                      <a:pt x="571" y="12"/>
                    </a:lnTo>
                    <a:lnTo>
                      <a:pt x="586" y="15"/>
                    </a:lnTo>
                    <a:lnTo>
                      <a:pt x="586" y="15"/>
                    </a:lnTo>
                    <a:lnTo>
                      <a:pt x="629" y="26"/>
                    </a:lnTo>
                    <a:lnTo>
                      <a:pt x="629" y="26"/>
                    </a:lnTo>
                    <a:lnTo>
                      <a:pt x="687" y="41"/>
                    </a:lnTo>
                    <a:lnTo>
                      <a:pt x="687" y="41"/>
                    </a:lnTo>
                    <a:lnTo>
                      <a:pt x="695" y="45"/>
                    </a:lnTo>
                    <a:lnTo>
                      <a:pt x="704" y="48"/>
                    </a:lnTo>
                    <a:lnTo>
                      <a:pt x="720" y="56"/>
                    </a:lnTo>
                    <a:lnTo>
                      <a:pt x="736" y="65"/>
                    </a:lnTo>
                    <a:lnTo>
                      <a:pt x="751" y="77"/>
                    </a:lnTo>
                    <a:lnTo>
                      <a:pt x="751" y="77"/>
                    </a:lnTo>
                    <a:lnTo>
                      <a:pt x="767" y="87"/>
                    </a:lnTo>
                    <a:lnTo>
                      <a:pt x="782" y="96"/>
                    </a:lnTo>
                    <a:lnTo>
                      <a:pt x="782" y="96"/>
                    </a:lnTo>
                    <a:lnTo>
                      <a:pt x="804" y="109"/>
                    </a:lnTo>
                    <a:lnTo>
                      <a:pt x="824" y="122"/>
                    </a:lnTo>
                    <a:lnTo>
                      <a:pt x="845" y="136"/>
                    </a:lnTo>
                    <a:lnTo>
                      <a:pt x="866" y="152"/>
                    </a:lnTo>
                    <a:lnTo>
                      <a:pt x="866" y="152"/>
                    </a:lnTo>
                    <a:lnTo>
                      <a:pt x="881" y="167"/>
                    </a:lnTo>
                    <a:lnTo>
                      <a:pt x="896" y="185"/>
                    </a:lnTo>
                    <a:lnTo>
                      <a:pt x="909" y="204"/>
                    </a:lnTo>
                    <a:lnTo>
                      <a:pt x="922" y="223"/>
                    </a:lnTo>
                    <a:lnTo>
                      <a:pt x="933" y="244"/>
                    </a:lnTo>
                    <a:lnTo>
                      <a:pt x="943" y="264"/>
                    </a:lnTo>
                    <a:lnTo>
                      <a:pt x="951" y="283"/>
                    </a:lnTo>
                    <a:lnTo>
                      <a:pt x="959" y="301"/>
                    </a:lnTo>
                    <a:lnTo>
                      <a:pt x="959" y="301"/>
                    </a:lnTo>
                    <a:lnTo>
                      <a:pt x="965" y="318"/>
                    </a:lnTo>
                    <a:lnTo>
                      <a:pt x="970" y="337"/>
                    </a:lnTo>
                    <a:lnTo>
                      <a:pt x="974" y="355"/>
                    </a:lnTo>
                    <a:lnTo>
                      <a:pt x="978" y="375"/>
                    </a:lnTo>
                    <a:lnTo>
                      <a:pt x="980" y="394"/>
                    </a:lnTo>
                    <a:lnTo>
                      <a:pt x="982" y="413"/>
                    </a:lnTo>
                    <a:lnTo>
                      <a:pt x="985" y="433"/>
                    </a:lnTo>
                    <a:lnTo>
                      <a:pt x="985" y="453"/>
                    </a:lnTo>
                    <a:lnTo>
                      <a:pt x="985" y="453"/>
                    </a:lnTo>
                    <a:lnTo>
                      <a:pt x="985" y="494"/>
                    </a:lnTo>
                    <a:lnTo>
                      <a:pt x="982" y="535"/>
                    </a:lnTo>
                    <a:lnTo>
                      <a:pt x="979" y="577"/>
                    </a:lnTo>
                    <a:lnTo>
                      <a:pt x="976" y="596"/>
                    </a:lnTo>
                    <a:lnTo>
                      <a:pt x="973" y="617"/>
                    </a:lnTo>
                    <a:lnTo>
                      <a:pt x="969" y="636"/>
                    </a:lnTo>
                    <a:lnTo>
                      <a:pt x="964" y="656"/>
                    </a:lnTo>
                    <a:lnTo>
                      <a:pt x="958" y="675"/>
                    </a:lnTo>
                    <a:lnTo>
                      <a:pt x="950" y="693"/>
                    </a:lnTo>
                    <a:lnTo>
                      <a:pt x="942" y="712"/>
                    </a:lnTo>
                    <a:lnTo>
                      <a:pt x="932" y="729"/>
                    </a:lnTo>
                    <a:lnTo>
                      <a:pt x="922" y="747"/>
                    </a:lnTo>
                    <a:lnTo>
                      <a:pt x="909" y="763"/>
                    </a:lnTo>
                    <a:lnTo>
                      <a:pt x="909" y="763"/>
                    </a:lnTo>
                    <a:lnTo>
                      <a:pt x="897" y="776"/>
                    </a:lnTo>
                    <a:lnTo>
                      <a:pt x="882" y="789"/>
                    </a:lnTo>
                    <a:lnTo>
                      <a:pt x="868" y="802"/>
                    </a:lnTo>
                    <a:lnTo>
                      <a:pt x="852" y="813"/>
                    </a:lnTo>
                    <a:lnTo>
                      <a:pt x="852" y="813"/>
                    </a:lnTo>
                    <a:lnTo>
                      <a:pt x="835" y="827"/>
                    </a:lnTo>
                    <a:lnTo>
                      <a:pt x="835" y="827"/>
                    </a:lnTo>
                    <a:lnTo>
                      <a:pt x="823" y="836"/>
                    </a:lnTo>
                    <a:lnTo>
                      <a:pt x="811" y="844"/>
                    </a:lnTo>
                    <a:lnTo>
                      <a:pt x="786" y="860"/>
                    </a:lnTo>
                    <a:lnTo>
                      <a:pt x="786" y="860"/>
                    </a:lnTo>
                    <a:lnTo>
                      <a:pt x="767" y="871"/>
                    </a:lnTo>
                    <a:lnTo>
                      <a:pt x="767" y="871"/>
                    </a:lnTo>
                    <a:lnTo>
                      <a:pt x="746" y="885"/>
                    </a:lnTo>
                    <a:lnTo>
                      <a:pt x="746" y="885"/>
                    </a:lnTo>
                    <a:lnTo>
                      <a:pt x="714" y="905"/>
                    </a:lnTo>
                    <a:lnTo>
                      <a:pt x="698" y="914"/>
                    </a:lnTo>
                    <a:lnTo>
                      <a:pt x="682" y="924"/>
                    </a:lnTo>
                    <a:lnTo>
                      <a:pt x="665" y="931"/>
                    </a:lnTo>
                    <a:lnTo>
                      <a:pt x="649" y="938"/>
                    </a:lnTo>
                    <a:lnTo>
                      <a:pt x="632" y="943"/>
                    </a:lnTo>
                    <a:lnTo>
                      <a:pt x="615" y="946"/>
                    </a:lnTo>
                    <a:lnTo>
                      <a:pt x="615" y="946"/>
                    </a:lnTo>
                    <a:lnTo>
                      <a:pt x="590" y="949"/>
                    </a:lnTo>
                    <a:lnTo>
                      <a:pt x="565" y="951"/>
                    </a:lnTo>
                    <a:lnTo>
                      <a:pt x="539" y="953"/>
                    </a:lnTo>
                    <a:lnTo>
                      <a:pt x="515" y="954"/>
                    </a:lnTo>
                    <a:lnTo>
                      <a:pt x="515" y="954"/>
                    </a:lnTo>
                    <a:lnTo>
                      <a:pt x="515" y="954"/>
                    </a:lnTo>
                    <a:lnTo>
                      <a:pt x="515" y="954"/>
                    </a:lnTo>
                    <a:close/>
                    <a:moveTo>
                      <a:pt x="473" y="36"/>
                    </a:moveTo>
                    <a:lnTo>
                      <a:pt x="473" y="36"/>
                    </a:lnTo>
                    <a:lnTo>
                      <a:pt x="461" y="36"/>
                    </a:lnTo>
                    <a:lnTo>
                      <a:pt x="450" y="37"/>
                    </a:lnTo>
                    <a:lnTo>
                      <a:pt x="450" y="37"/>
                    </a:lnTo>
                    <a:lnTo>
                      <a:pt x="435" y="39"/>
                    </a:lnTo>
                    <a:lnTo>
                      <a:pt x="435" y="39"/>
                    </a:lnTo>
                    <a:lnTo>
                      <a:pt x="422" y="39"/>
                    </a:lnTo>
                    <a:lnTo>
                      <a:pt x="408" y="41"/>
                    </a:lnTo>
                    <a:lnTo>
                      <a:pt x="382" y="47"/>
                    </a:lnTo>
                    <a:lnTo>
                      <a:pt x="358" y="53"/>
                    </a:lnTo>
                    <a:lnTo>
                      <a:pt x="332" y="60"/>
                    </a:lnTo>
                    <a:lnTo>
                      <a:pt x="332" y="60"/>
                    </a:lnTo>
                    <a:lnTo>
                      <a:pt x="310" y="66"/>
                    </a:lnTo>
                    <a:lnTo>
                      <a:pt x="310" y="66"/>
                    </a:lnTo>
                    <a:lnTo>
                      <a:pt x="271" y="78"/>
                    </a:lnTo>
                    <a:lnTo>
                      <a:pt x="251" y="84"/>
                    </a:lnTo>
                    <a:lnTo>
                      <a:pt x="233" y="91"/>
                    </a:lnTo>
                    <a:lnTo>
                      <a:pt x="214" y="99"/>
                    </a:lnTo>
                    <a:lnTo>
                      <a:pt x="196" y="110"/>
                    </a:lnTo>
                    <a:lnTo>
                      <a:pt x="179" y="122"/>
                    </a:lnTo>
                    <a:lnTo>
                      <a:pt x="162" y="135"/>
                    </a:lnTo>
                    <a:lnTo>
                      <a:pt x="162" y="135"/>
                    </a:lnTo>
                    <a:lnTo>
                      <a:pt x="147" y="151"/>
                    </a:lnTo>
                    <a:lnTo>
                      <a:pt x="132" y="167"/>
                    </a:lnTo>
                    <a:lnTo>
                      <a:pt x="119" y="184"/>
                    </a:lnTo>
                    <a:lnTo>
                      <a:pt x="107" y="202"/>
                    </a:lnTo>
                    <a:lnTo>
                      <a:pt x="95" y="220"/>
                    </a:lnTo>
                    <a:lnTo>
                      <a:pt x="85" y="240"/>
                    </a:lnTo>
                    <a:lnTo>
                      <a:pt x="76" y="260"/>
                    </a:lnTo>
                    <a:lnTo>
                      <a:pt x="67" y="281"/>
                    </a:lnTo>
                    <a:lnTo>
                      <a:pt x="60" y="303"/>
                    </a:lnTo>
                    <a:lnTo>
                      <a:pt x="54" y="326"/>
                    </a:lnTo>
                    <a:lnTo>
                      <a:pt x="48" y="349"/>
                    </a:lnTo>
                    <a:lnTo>
                      <a:pt x="44" y="374"/>
                    </a:lnTo>
                    <a:lnTo>
                      <a:pt x="40" y="400"/>
                    </a:lnTo>
                    <a:lnTo>
                      <a:pt x="38" y="426"/>
                    </a:lnTo>
                    <a:lnTo>
                      <a:pt x="36" y="454"/>
                    </a:lnTo>
                    <a:lnTo>
                      <a:pt x="36" y="483"/>
                    </a:lnTo>
                    <a:lnTo>
                      <a:pt x="36" y="483"/>
                    </a:lnTo>
                    <a:lnTo>
                      <a:pt x="37" y="524"/>
                    </a:lnTo>
                    <a:lnTo>
                      <a:pt x="38" y="547"/>
                    </a:lnTo>
                    <a:lnTo>
                      <a:pt x="40" y="569"/>
                    </a:lnTo>
                    <a:lnTo>
                      <a:pt x="44" y="591"/>
                    </a:lnTo>
                    <a:lnTo>
                      <a:pt x="50" y="613"/>
                    </a:lnTo>
                    <a:lnTo>
                      <a:pt x="53" y="623"/>
                    </a:lnTo>
                    <a:lnTo>
                      <a:pt x="57" y="633"/>
                    </a:lnTo>
                    <a:lnTo>
                      <a:pt x="61" y="643"/>
                    </a:lnTo>
                    <a:lnTo>
                      <a:pt x="67" y="652"/>
                    </a:lnTo>
                    <a:lnTo>
                      <a:pt x="67" y="652"/>
                    </a:lnTo>
                    <a:lnTo>
                      <a:pt x="82" y="676"/>
                    </a:lnTo>
                    <a:lnTo>
                      <a:pt x="82" y="676"/>
                    </a:lnTo>
                    <a:lnTo>
                      <a:pt x="102" y="707"/>
                    </a:lnTo>
                    <a:lnTo>
                      <a:pt x="123" y="738"/>
                    </a:lnTo>
                    <a:lnTo>
                      <a:pt x="134" y="752"/>
                    </a:lnTo>
                    <a:lnTo>
                      <a:pt x="146" y="767"/>
                    </a:lnTo>
                    <a:lnTo>
                      <a:pt x="157" y="780"/>
                    </a:lnTo>
                    <a:lnTo>
                      <a:pt x="171" y="792"/>
                    </a:lnTo>
                    <a:lnTo>
                      <a:pt x="171" y="792"/>
                    </a:lnTo>
                    <a:lnTo>
                      <a:pt x="186" y="806"/>
                    </a:lnTo>
                    <a:lnTo>
                      <a:pt x="202" y="819"/>
                    </a:lnTo>
                    <a:lnTo>
                      <a:pt x="219" y="831"/>
                    </a:lnTo>
                    <a:lnTo>
                      <a:pt x="236" y="842"/>
                    </a:lnTo>
                    <a:lnTo>
                      <a:pt x="254" y="852"/>
                    </a:lnTo>
                    <a:lnTo>
                      <a:pt x="273" y="862"/>
                    </a:lnTo>
                    <a:lnTo>
                      <a:pt x="292" y="871"/>
                    </a:lnTo>
                    <a:lnTo>
                      <a:pt x="313" y="879"/>
                    </a:lnTo>
                    <a:lnTo>
                      <a:pt x="334" y="886"/>
                    </a:lnTo>
                    <a:lnTo>
                      <a:pt x="356" y="893"/>
                    </a:lnTo>
                    <a:lnTo>
                      <a:pt x="378" y="898"/>
                    </a:lnTo>
                    <a:lnTo>
                      <a:pt x="402" y="903"/>
                    </a:lnTo>
                    <a:lnTo>
                      <a:pt x="427" y="907"/>
                    </a:lnTo>
                    <a:lnTo>
                      <a:pt x="452" y="910"/>
                    </a:lnTo>
                    <a:lnTo>
                      <a:pt x="478" y="912"/>
                    </a:lnTo>
                    <a:lnTo>
                      <a:pt x="505" y="914"/>
                    </a:lnTo>
                    <a:lnTo>
                      <a:pt x="505" y="914"/>
                    </a:lnTo>
                    <a:lnTo>
                      <a:pt x="536" y="915"/>
                    </a:lnTo>
                    <a:lnTo>
                      <a:pt x="536" y="915"/>
                    </a:lnTo>
                    <a:lnTo>
                      <a:pt x="560" y="914"/>
                    </a:lnTo>
                    <a:lnTo>
                      <a:pt x="582" y="912"/>
                    </a:lnTo>
                    <a:lnTo>
                      <a:pt x="603" y="909"/>
                    </a:lnTo>
                    <a:lnTo>
                      <a:pt x="623" y="905"/>
                    </a:lnTo>
                    <a:lnTo>
                      <a:pt x="643" y="899"/>
                    </a:lnTo>
                    <a:lnTo>
                      <a:pt x="661" y="892"/>
                    </a:lnTo>
                    <a:lnTo>
                      <a:pt x="680" y="882"/>
                    </a:lnTo>
                    <a:lnTo>
                      <a:pt x="698" y="872"/>
                    </a:lnTo>
                    <a:lnTo>
                      <a:pt x="698" y="872"/>
                    </a:lnTo>
                    <a:lnTo>
                      <a:pt x="717" y="861"/>
                    </a:lnTo>
                    <a:lnTo>
                      <a:pt x="737" y="850"/>
                    </a:lnTo>
                    <a:lnTo>
                      <a:pt x="737" y="850"/>
                    </a:lnTo>
                    <a:lnTo>
                      <a:pt x="768" y="832"/>
                    </a:lnTo>
                    <a:lnTo>
                      <a:pt x="783" y="822"/>
                    </a:lnTo>
                    <a:lnTo>
                      <a:pt x="799" y="812"/>
                    </a:lnTo>
                    <a:lnTo>
                      <a:pt x="813" y="802"/>
                    </a:lnTo>
                    <a:lnTo>
                      <a:pt x="827" y="790"/>
                    </a:lnTo>
                    <a:lnTo>
                      <a:pt x="839" y="778"/>
                    </a:lnTo>
                    <a:lnTo>
                      <a:pt x="849" y="765"/>
                    </a:lnTo>
                    <a:lnTo>
                      <a:pt x="849" y="765"/>
                    </a:lnTo>
                    <a:lnTo>
                      <a:pt x="860" y="753"/>
                    </a:lnTo>
                    <a:lnTo>
                      <a:pt x="870" y="744"/>
                    </a:lnTo>
                    <a:lnTo>
                      <a:pt x="870" y="744"/>
                    </a:lnTo>
                    <a:lnTo>
                      <a:pt x="878" y="736"/>
                    </a:lnTo>
                    <a:lnTo>
                      <a:pt x="885" y="727"/>
                    </a:lnTo>
                    <a:lnTo>
                      <a:pt x="894" y="717"/>
                    </a:lnTo>
                    <a:lnTo>
                      <a:pt x="897" y="711"/>
                    </a:lnTo>
                    <a:lnTo>
                      <a:pt x="900" y="704"/>
                    </a:lnTo>
                    <a:lnTo>
                      <a:pt x="900" y="704"/>
                    </a:lnTo>
                    <a:lnTo>
                      <a:pt x="906" y="692"/>
                    </a:lnTo>
                    <a:lnTo>
                      <a:pt x="913" y="682"/>
                    </a:lnTo>
                    <a:lnTo>
                      <a:pt x="913" y="682"/>
                    </a:lnTo>
                    <a:lnTo>
                      <a:pt x="918" y="674"/>
                    </a:lnTo>
                    <a:lnTo>
                      <a:pt x="924" y="666"/>
                    </a:lnTo>
                    <a:lnTo>
                      <a:pt x="928" y="657"/>
                    </a:lnTo>
                    <a:lnTo>
                      <a:pt x="930" y="648"/>
                    </a:lnTo>
                    <a:lnTo>
                      <a:pt x="930" y="648"/>
                    </a:lnTo>
                    <a:lnTo>
                      <a:pt x="938" y="602"/>
                    </a:lnTo>
                    <a:lnTo>
                      <a:pt x="944" y="558"/>
                    </a:lnTo>
                    <a:lnTo>
                      <a:pt x="947" y="514"/>
                    </a:lnTo>
                    <a:lnTo>
                      <a:pt x="948" y="470"/>
                    </a:lnTo>
                    <a:lnTo>
                      <a:pt x="948" y="470"/>
                    </a:lnTo>
                    <a:lnTo>
                      <a:pt x="947" y="433"/>
                    </a:lnTo>
                    <a:lnTo>
                      <a:pt x="946" y="412"/>
                    </a:lnTo>
                    <a:lnTo>
                      <a:pt x="944" y="393"/>
                    </a:lnTo>
                    <a:lnTo>
                      <a:pt x="941" y="371"/>
                    </a:lnTo>
                    <a:lnTo>
                      <a:pt x="937" y="350"/>
                    </a:lnTo>
                    <a:lnTo>
                      <a:pt x="931" y="330"/>
                    </a:lnTo>
                    <a:lnTo>
                      <a:pt x="924" y="309"/>
                    </a:lnTo>
                    <a:lnTo>
                      <a:pt x="924" y="309"/>
                    </a:lnTo>
                    <a:lnTo>
                      <a:pt x="917" y="295"/>
                    </a:lnTo>
                    <a:lnTo>
                      <a:pt x="908" y="276"/>
                    </a:lnTo>
                    <a:lnTo>
                      <a:pt x="897" y="254"/>
                    </a:lnTo>
                    <a:lnTo>
                      <a:pt x="883" y="233"/>
                    </a:lnTo>
                    <a:lnTo>
                      <a:pt x="867" y="210"/>
                    </a:lnTo>
                    <a:lnTo>
                      <a:pt x="859" y="198"/>
                    </a:lnTo>
                    <a:lnTo>
                      <a:pt x="849" y="188"/>
                    </a:lnTo>
                    <a:lnTo>
                      <a:pt x="839" y="178"/>
                    </a:lnTo>
                    <a:lnTo>
                      <a:pt x="829" y="169"/>
                    </a:lnTo>
                    <a:lnTo>
                      <a:pt x="817" y="160"/>
                    </a:lnTo>
                    <a:lnTo>
                      <a:pt x="806" y="152"/>
                    </a:lnTo>
                    <a:lnTo>
                      <a:pt x="806" y="152"/>
                    </a:lnTo>
                    <a:lnTo>
                      <a:pt x="772" y="130"/>
                    </a:lnTo>
                    <a:lnTo>
                      <a:pt x="772" y="130"/>
                    </a:lnTo>
                    <a:lnTo>
                      <a:pt x="742" y="112"/>
                    </a:lnTo>
                    <a:lnTo>
                      <a:pt x="712" y="94"/>
                    </a:lnTo>
                    <a:lnTo>
                      <a:pt x="696" y="87"/>
                    </a:lnTo>
                    <a:lnTo>
                      <a:pt x="680" y="80"/>
                    </a:lnTo>
                    <a:lnTo>
                      <a:pt x="664" y="73"/>
                    </a:lnTo>
                    <a:lnTo>
                      <a:pt x="647" y="68"/>
                    </a:lnTo>
                    <a:lnTo>
                      <a:pt x="647" y="68"/>
                    </a:lnTo>
                    <a:lnTo>
                      <a:pt x="615" y="61"/>
                    </a:lnTo>
                    <a:lnTo>
                      <a:pt x="584" y="54"/>
                    </a:lnTo>
                    <a:lnTo>
                      <a:pt x="553" y="49"/>
                    </a:lnTo>
                    <a:lnTo>
                      <a:pt x="523" y="44"/>
                    </a:lnTo>
                    <a:lnTo>
                      <a:pt x="521" y="42"/>
                    </a:lnTo>
                    <a:lnTo>
                      <a:pt x="519" y="44"/>
                    </a:lnTo>
                    <a:lnTo>
                      <a:pt x="519" y="44"/>
                    </a:lnTo>
                    <a:lnTo>
                      <a:pt x="516" y="46"/>
                    </a:lnTo>
                    <a:lnTo>
                      <a:pt x="511" y="46"/>
                    </a:lnTo>
                    <a:lnTo>
                      <a:pt x="511" y="46"/>
                    </a:lnTo>
                    <a:lnTo>
                      <a:pt x="507" y="46"/>
                    </a:lnTo>
                    <a:lnTo>
                      <a:pt x="502" y="42"/>
                    </a:lnTo>
                    <a:lnTo>
                      <a:pt x="502" y="42"/>
                    </a:lnTo>
                    <a:lnTo>
                      <a:pt x="495" y="39"/>
                    </a:lnTo>
                    <a:lnTo>
                      <a:pt x="495" y="39"/>
                    </a:lnTo>
                    <a:lnTo>
                      <a:pt x="494" y="39"/>
                    </a:lnTo>
                    <a:lnTo>
                      <a:pt x="494" y="39"/>
                    </a:lnTo>
                    <a:lnTo>
                      <a:pt x="488" y="37"/>
                    </a:lnTo>
                    <a:lnTo>
                      <a:pt x="488" y="37"/>
                    </a:lnTo>
                    <a:lnTo>
                      <a:pt x="487" y="37"/>
                    </a:lnTo>
                    <a:lnTo>
                      <a:pt x="487" y="37"/>
                    </a:lnTo>
                    <a:lnTo>
                      <a:pt x="480" y="36"/>
                    </a:lnTo>
                    <a:lnTo>
                      <a:pt x="473" y="36"/>
                    </a:lnTo>
                    <a:lnTo>
                      <a:pt x="473" y="36"/>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6" name="Freeform 479"/>
              <p:cNvSpPr>
                <a:spLocks noEditPoints="1"/>
              </p:cNvSpPr>
              <p:nvPr/>
            </p:nvSpPr>
            <p:spPr bwMode="auto">
              <a:xfrm>
                <a:off x="12749" y="4666"/>
                <a:ext cx="1029" cy="942"/>
              </a:xfrm>
              <a:custGeom>
                <a:avLst/>
                <a:gdLst/>
                <a:ahLst/>
                <a:cxnLst>
                  <a:cxn ang="0">
                    <a:pos x="592" y="1335"/>
                  </a:cxn>
                  <a:cxn ang="0">
                    <a:pos x="436" y="1285"/>
                  </a:cxn>
                  <a:cxn ang="0">
                    <a:pos x="291" y="1202"/>
                  </a:cxn>
                  <a:cxn ang="0">
                    <a:pos x="184" y="1116"/>
                  </a:cxn>
                  <a:cxn ang="0">
                    <a:pos x="118" y="1037"/>
                  </a:cxn>
                  <a:cxn ang="0">
                    <a:pos x="43" y="904"/>
                  </a:cxn>
                  <a:cxn ang="0">
                    <a:pos x="3" y="760"/>
                  </a:cxn>
                  <a:cxn ang="0">
                    <a:pos x="11" y="568"/>
                  </a:cxn>
                  <a:cxn ang="0">
                    <a:pos x="58" y="349"/>
                  </a:cxn>
                  <a:cxn ang="0">
                    <a:pos x="123" y="226"/>
                  </a:cxn>
                  <a:cxn ang="0">
                    <a:pos x="223" y="131"/>
                  </a:cxn>
                  <a:cxn ang="0">
                    <a:pos x="371" y="58"/>
                  </a:cxn>
                  <a:cxn ang="0">
                    <a:pos x="532" y="13"/>
                  </a:cxn>
                  <a:cxn ang="0">
                    <a:pos x="701" y="2"/>
                  </a:cxn>
                  <a:cxn ang="0">
                    <a:pos x="786" y="10"/>
                  </a:cxn>
                  <a:cxn ang="0">
                    <a:pos x="919" y="37"/>
                  </a:cxn>
                  <a:cxn ang="0">
                    <a:pos x="1046" y="90"/>
                  </a:cxn>
                  <a:cxn ang="0">
                    <a:pos x="1142" y="138"/>
                  </a:cxn>
                  <a:cxn ang="0">
                    <a:pos x="1259" y="239"/>
                  </a:cxn>
                  <a:cxn ang="0">
                    <a:pos x="1280" y="294"/>
                  </a:cxn>
                  <a:cxn ang="0">
                    <a:pos x="1312" y="340"/>
                  </a:cxn>
                  <a:cxn ang="0">
                    <a:pos x="1340" y="375"/>
                  </a:cxn>
                  <a:cxn ang="0">
                    <a:pos x="1355" y="411"/>
                  </a:cxn>
                  <a:cxn ang="0">
                    <a:pos x="1379" y="475"/>
                  </a:cxn>
                  <a:cxn ang="0">
                    <a:pos x="1400" y="583"/>
                  </a:cxn>
                  <a:cxn ang="0">
                    <a:pos x="1400" y="713"/>
                  </a:cxn>
                  <a:cxn ang="0">
                    <a:pos x="1392" y="850"/>
                  </a:cxn>
                  <a:cxn ang="0">
                    <a:pos x="1323" y="1032"/>
                  </a:cxn>
                  <a:cxn ang="0">
                    <a:pos x="1214" y="1164"/>
                  </a:cxn>
                  <a:cxn ang="0">
                    <a:pos x="1066" y="1261"/>
                  </a:cxn>
                  <a:cxn ang="0">
                    <a:pos x="869" y="1332"/>
                  </a:cxn>
                  <a:cxn ang="0">
                    <a:pos x="719" y="1347"/>
                  </a:cxn>
                  <a:cxn ang="0">
                    <a:pos x="583" y="45"/>
                  </a:cxn>
                  <a:cxn ang="0">
                    <a:pos x="393" y="86"/>
                  </a:cxn>
                  <a:cxn ang="0">
                    <a:pos x="227" y="170"/>
                  </a:cxn>
                  <a:cxn ang="0">
                    <a:pos x="130" y="283"/>
                  </a:cxn>
                  <a:cxn ang="0">
                    <a:pos x="53" y="521"/>
                  </a:cxn>
                  <a:cxn ang="0">
                    <a:pos x="42" y="770"/>
                  </a:cxn>
                  <a:cxn ang="0">
                    <a:pos x="69" y="860"/>
                  </a:cxn>
                  <a:cxn ang="0">
                    <a:pos x="118" y="966"/>
                  </a:cxn>
                  <a:cxn ang="0">
                    <a:pos x="196" y="1073"/>
                  </a:cxn>
                  <a:cxn ang="0">
                    <a:pos x="320" y="1179"/>
                  </a:cxn>
                  <a:cxn ang="0">
                    <a:pos x="429" y="1241"/>
                  </a:cxn>
                  <a:cxn ang="0">
                    <a:pos x="569" y="1293"/>
                  </a:cxn>
                  <a:cxn ang="0">
                    <a:pos x="766" y="1307"/>
                  </a:cxn>
                  <a:cxn ang="0">
                    <a:pos x="947" y="1271"/>
                  </a:cxn>
                  <a:cxn ang="0">
                    <a:pos x="1158" y="1161"/>
                  </a:cxn>
                  <a:cxn ang="0">
                    <a:pos x="1277" y="1038"/>
                  </a:cxn>
                  <a:cxn ang="0">
                    <a:pos x="1355" y="855"/>
                  </a:cxn>
                  <a:cxn ang="0">
                    <a:pos x="1363" y="661"/>
                  </a:cxn>
                  <a:cxn ang="0">
                    <a:pos x="1337" y="474"/>
                  </a:cxn>
                  <a:cxn ang="0">
                    <a:pos x="1315" y="410"/>
                  </a:cxn>
                  <a:cxn ang="0">
                    <a:pos x="1277" y="355"/>
                  </a:cxn>
                  <a:cxn ang="0">
                    <a:pos x="1239" y="290"/>
                  </a:cxn>
                  <a:cxn ang="0">
                    <a:pos x="1196" y="223"/>
                  </a:cxn>
                  <a:cxn ang="0">
                    <a:pos x="1119" y="166"/>
                  </a:cxn>
                  <a:cxn ang="0">
                    <a:pos x="851" y="56"/>
                  </a:cxn>
                  <a:cxn ang="0">
                    <a:pos x="722" y="38"/>
                  </a:cxn>
                </a:cxnLst>
                <a:rect l="0" t="0" r="r" b="b"/>
                <a:pathLst>
                  <a:path w="1401" h="1347">
                    <a:moveTo>
                      <a:pt x="719" y="1347"/>
                    </a:moveTo>
                    <a:lnTo>
                      <a:pt x="719" y="1347"/>
                    </a:lnTo>
                    <a:lnTo>
                      <a:pt x="692" y="1347"/>
                    </a:lnTo>
                    <a:lnTo>
                      <a:pt x="666" y="1345"/>
                    </a:lnTo>
                    <a:lnTo>
                      <a:pt x="640" y="1343"/>
                    </a:lnTo>
                    <a:lnTo>
                      <a:pt x="614" y="1340"/>
                    </a:lnTo>
                    <a:lnTo>
                      <a:pt x="614" y="1340"/>
                    </a:lnTo>
                    <a:lnTo>
                      <a:pt x="592" y="1335"/>
                    </a:lnTo>
                    <a:lnTo>
                      <a:pt x="570" y="1331"/>
                    </a:lnTo>
                    <a:lnTo>
                      <a:pt x="548" y="1326"/>
                    </a:lnTo>
                    <a:lnTo>
                      <a:pt x="525" y="1319"/>
                    </a:lnTo>
                    <a:lnTo>
                      <a:pt x="503" y="1312"/>
                    </a:lnTo>
                    <a:lnTo>
                      <a:pt x="481" y="1303"/>
                    </a:lnTo>
                    <a:lnTo>
                      <a:pt x="459" y="1295"/>
                    </a:lnTo>
                    <a:lnTo>
                      <a:pt x="436" y="1285"/>
                    </a:lnTo>
                    <a:lnTo>
                      <a:pt x="436" y="1285"/>
                    </a:lnTo>
                    <a:lnTo>
                      <a:pt x="418" y="1275"/>
                    </a:lnTo>
                    <a:lnTo>
                      <a:pt x="400" y="1266"/>
                    </a:lnTo>
                    <a:lnTo>
                      <a:pt x="365" y="1244"/>
                    </a:lnTo>
                    <a:lnTo>
                      <a:pt x="365" y="1244"/>
                    </a:lnTo>
                    <a:lnTo>
                      <a:pt x="329" y="1223"/>
                    </a:lnTo>
                    <a:lnTo>
                      <a:pt x="309" y="1212"/>
                    </a:lnTo>
                    <a:lnTo>
                      <a:pt x="291" y="1202"/>
                    </a:lnTo>
                    <a:lnTo>
                      <a:pt x="291" y="1202"/>
                    </a:lnTo>
                    <a:lnTo>
                      <a:pt x="269" y="1192"/>
                    </a:lnTo>
                    <a:lnTo>
                      <a:pt x="248" y="1178"/>
                    </a:lnTo>
                    <a:lnTo>
                      <a:pt x="229" y="1164"/>
                    </a:lnTo>
                    <a:lnTo>
                      <a:pt x="210" y="1147"/>
                    </a:lnTo>
                    <a:lnTo>
                      <a:pt x="210" y="1147"/>
                    </a:lnTo>
                    <a:lnTo>
                      <a:pt x="203" y="1140"/>
                    </a:lnTo>
                    <a:lnTo>
                      <a:pt x="197" y="1132"/>
                    </a:lnTo>
                    <a:lnTo>
                      <a:pt x="184" y="1116"/>
                    </a:lnTo>
                    <a:lnTo>
                      <a:pt x="184" y="1116"/>
                    </a:lnTo>
                    <a:lnTo>
                      <a:pt x="173" y="1101"/>
                    </a:lnTo>
                    <a:lnTo>
                      <a:pt x="168" y="1094"/>
                    </a:lnTo>
                    <a:lnTo>
                      <a:pt x="161" y="1086"/>
                    </a:lnTo>
                    <a:lnTo>
                      <a:pt x="161" y="1086"/>
                    </a:lnTo>
                    <a:lnTo>
                      <a:pt x="146" y="1071"/>
                    </a:lnTo>
                    <a:lnTo>
                      <a:pt x="132" y="1054"/>
                    </a:lnTo>
                    <a:lnTo>
                      <a:pt x="118" y="1037"/>
                    </a:lnTo>
                    <a:lnTo>
                      <a:pt x="106" y="1020"/>
                    </a:lnTo>
                    <a:lnTo>
                      <a:pt x="93" y="1002"/>
                    </a:lnTo>
                    <a:lnTo>
                      <a:pt x="82" y="984"/>
                    </a:lnTo>
                    <a:lnTo>
                      <a:pt x="72" y="967"/>
                    </a:lnTo>
                    <a:lnTo>
                      <a:pt x="63" y="950"/>
                    </a:lnTo>
                    <a:lnTo>
                      <a:pt x="63" y="950"/>
                    </a:lnTo>
                    <a:lnTo>
                      <a:pt x="52" y="926"/>
                    </a:lnTo>
                    <a:lnTo>
                      <a:pt x="43" y="904"/>
                    </a:lnTo>
                    <a:lnTo>
                      <a:pt x="33" y="881"/>
                    </a:lnTo>
                    <a:lnTo>
                      <a:pt x="26" y="859"/>
                    </a:lnTo>
                    <a:lnTo>
                      <a:pt x="19" y="839"/>
                    </a:lnTo>
                    <a:lnTo>
                      <a:pt x="13" y="819"/>
                    </a:lnTo>
                    <a:lnTo>
                      <a:pt x="9" y="799"/>
                    </a:lnTo>
                    <a:lnTo>
                      <a:pt x="6" y="781"/>
                    </a:lnTo>
                    <a:lnTo>
                      <a:pt x="6" y="781"/>
                    </a:lnTo>
                    <a:lnTo>
                      <a:pt x="3" y="760"/>
                    </a:lnTo>
                    <a:lnTo>
                      <a:pt x="1" y="738"/>
                    </a:lnTo>
                    <a:lnTo>
                      <a:pt x="0" y="717"/>
                    </a:lnTo>
                    <a:lnTo>
                      <a:pt x="1" y="695"/>
                    </a:lnTo>
                    <a:lnTo>
                      <a:pt x="4" y="652"/>
                    </a:lnTo>
                    <a:lnTo>
                      <a:pt x="8" y="608"/>
                    </a:lnTo>
                    <a:lnTo>
                      <a:pt x="8" y="605"/>
                    </a:lnTo>
                    <a:lnTo>
                      <a:pt x="8" y="605"/>
                    </a:lnTo>
                    <a:lnTo>
                      <a:pt x="11" y="568"/>
                    </a:lnTo>
                    <a:lnTo>
                      <a:pt x="15" y="532"/>
                    </a:lnTo>
                    <a:lnTo>
                      <a:pt x="20" y="495"/>
                    </a:lnTo>
                    <a:lnTo>
                      <a:pt x="26" y="457"/>
                    </a:lnTo>
                    <a:lnTo>
                      <a:pt x="35" y="420"/>
                    </a:lnTo>
                    <a:lnTo>
                      <a:pt x="40" y="403"/>
                    </a:lnTo>
                    <a:lnTo>
                      <a:pt x="45" y="384"/>
                    </a:lnTo>
                    <a:lnTo>
                      <a:pt x="51" y="366"/>
                    </a:lnTo>
                    <a:lnTo>
                      <a:pt x="58" y="349"/>
                    </a:lnTo>
                    <a:lnTo>
                      <a:pt x="66" y="330"/>
                    </a:lnTo>
                    <a:lnTo>
                      <a:pt x="75" y="314"/>
                    </a:lnTo>
                    <a:lnTo>
                      <a:pt x="75" y="314"/>
                    </a:lnTo>
                    <a:lnTo>
                      <a:pt x="84" y="295"/>
                    </a:lnTo>
                    <a:lnTo>
                      <a:pt x="84" y="295"/>
                    </a:lnTo>
                    <a:lnTo>
                      <a:pt x="103" y="259"/>
                    </a:lnTo>
                    <a:lnTo>
                      <a:pt x="113" y="243"/>
                    </a:lnTo>
                    <a:lnTo>
                      <a:pt x="123" y="226"/>
                    </a:lnTo>
                    <a:lnTo>
                      <a:pt x="134" y="211"/>
                    </a:lnTo>
                    <a:lnTo>
                      <a:pt x="146" y="195"/>
                    </a:lnTo>
                    <a:lnTo>
                      <a:pt x="160" y="181"/>
                    </a:lnTo>
                    <a:lnTo>
                      <a:pt x="174" y="167"/>
                    </a:lnTo>
                    <a:lnTo>
                      <a:pt x="174" y="167"/>
                    </a:lnTo>
                    <a:lnTo>
                      <a:pt x="189" y="155"/>
                    </a:lnTo>
                    <a:lnTo>
                      <a:pt x="206" y="142"/>
                    </a:lnTo>
                    <a:lnTo>
                      <a:pt x="223" y="131"/>
                    </a:lnTo>
                    <a:lnTo>
                      <a:pt x="240" y="120"/>
                    </a:lnTo>
                    <a:lnTo>
                      <a:pt x="259" y="109"/>
                    </a:lnTo>
                    <a:lnTo>
                      <a:pt x="278" y="98"/>
                    </a:lnTo>
                    <a:lnTo>
                      <a:pt x="299" y="89"/>
                    </a:lnTo>
                    <a:lnTo>
                      <a:pt x="321" y="78"/>
                    </a:lnTo>
                    <a:lnTo>
                      <a:pt x="321" y="78"/>
                    </a:lnTo>
                    <a:lnTo>
                      <a:pt x="345" y="67"/>
                    </a:lnTo>
                    <a:lnTo>
                      <a:pt x="371" y="58"/>
                    </a:lnTo>
                    <a:lnTo>
                      <a:pt x="395" y="48"/>
                    </a:lnTo>
                    <a:lnTo>
                      <a:pt x="419" y="40"/>
                    </a:lnTo>
                    <a:lnTo>
                      <a:pt x="443" y="33"/>
                    </a:lnTo>
                    <a:lnTo>
                      <a:pt x="466" y="27"/>
                    </a:lnTo>
                    <a:lnTo>
                      <a:pt x="489" y="21"/>
                    </a:lnTo>
                    <a:lnTo>
                      <a:pt x="513" y="16"/>
                    </a:lnTo>
                    <a:lnTo>
                      <a:pt x="513" y="16"/>
                    </a:lnTo>
                    <a:lnTo>
                      <a:pt x="532" y="13"/>
                    </a:lnTo>
                    <a:lnTo>
                      <a:pt x="551" y="10"/>
                    </a:lnTo>
                    <a:lnTo>
                      <a:pt x="589" y="7"/>
                    </a:lnTo>
                    <a:lnTo>
                      <a:pt x="626" y="6"/>
                    </a:lnTo>
                    <a:lnTo>
                      <a:pt x="662" y="6"/>
                    </a:lnTo>
                    <a:lnTo>
                      <a:pt x="697" y="6"/>
                    </a:lnTo>
                    <a:lnTo>
                      <a:pt x="699" y="4"/>
                    </a:lnTo>
                    <a:lnTo>
                      <a:pt x="699" y="4"/>
                    </a:lnTo>
                    <a:lnTo>
                      <a:pt x="701" y="2"/>
                    </a:lnTo>
                    <a:lnTo>
                      <a:pt x="704" y="1"/>
                    </a:lnTo>
                    <a:lnTo>
                      <a:pt x="707" y="0"/>
                    </a:lnTo>
                    <a:lnTo>
                      <a:pt x="710" y="0"/>
                    </a:lnTo>
                    <a:lnTo>
                      <a:pt x="710" y="0"/>
                    </a:lnTo>
                    <a:lnTo>
                      <a:pt x="730" y="1"/>
                    </a:lnTo>
                    <a:lnTo>
                      <a:pt x="748" y="4"/>
                    </a:lnTo>
                    <a:lnTo>
                      <a:pt x="786" y="10"/>
                    </a:lnTo>
                    <a:lnTo>
                      <a:pt x="786" y="10"/>
                    </a:lnTo>
                    <a:lnTo>
                      <a:pt x="814" y="15"/>
                    </a:lnTo>
                    <a:lnTo>
                      <a:pt x="814" y="15"/>
                    </a:lnTo>
                    <a:lnTo>
                      <a:pt x="842" y="20"/>
                    </a:lnTo>
                    <a:lnTo>
                      <a:pt x="842" y="20"/>
                    </a:lnTo>
                    <a:lnTo>
                      <a:pt x="882" y="27"/>
                    </a:lnTo>
                    <a:lnTo>
                      <a:pt x="900" y="31"/>
                    </a:lnTo>
                    <a:lnTo>
                      <a:pt x="919" y="37"/>
                    </a:lnTo>
                    <a:lnTo>
                      <a:pt x="919" y="37"/>
                    </a:lnTo>
                    <a:lnTo>
                      <a:pt x="936" y="42"/>
                    </a:lnTo>
                    <a:lnTo>
                      <a:pt x="952" y="49"/>
                    </a:lnTo>
                    <a:lnTo>
                      <a:pt x="984" y="63"/>
                    </a:lnTo>
                    <a:lnTo>
                      <a:pt x="984" y="63"/>
                    </a:lnTo>
                    <a:lnTo>
                      <a:pt x="1004" y="73"/>
                    </a:lnTo>
                    <a:lnTo>
                      <a:pt x="1027" y="82"/>
                    </a:lnTo>
                    <a:lnTo>
                      <a:pt x="1027" y="82"/>
                    </a:lnTo>
                    <a:lnTo>
                      <a:pt x="1046" y="90"/>
                    </a:lnTo>
                    <a:lnTo>
                      <a:pt x="1046" y="90"/>
                    </a:lnTo>
                    <a:lnTo>
                      <a:pt x="1064" y="97"/>
                    </a:lnTo>
                    <a:lnTo>
                      <a:pt x="1083" y="104"/>
                    </a:lnTo>
                    <a:lnTo>
                      <a:pt x="1100" y="112"/>
                    </a:lnTo>
                    <a:lnTo>
                      <a:pt x="1117" y="123"/>
                    </a:lnTo>
                    <a:lnTo>
                      <a:pt x="1117" y="123"/>
                    </a:lnTo>
                    <a:lnTo>
                      <a:pt x="1142" y="138"/>
                    </a:lnTo>
                    <a:lnTo>
                      <a:pt x="1142" y="138"/>
                    </a:lnTo>
                    <a:lnTo>
                      <a:pt x="1178" y="161"/>
                    </a:lnTo>
                    <a:lnTo>
                      <a:pt x="1196" y="173"/>
                    </a:lnTo>
                    <a:lnTo>
                      <a:pt x="1212" y="187"/>
                    </a:lnTo>
                    <a:lnTo>
                      <a:pt x="1228" y="200"/>
                    </a:lnTo>
                    <a:lnTo>
                      <a:pt x="1242" y="216"/>
                    </a:lnTo>
                    <a:lnTo>
                      <a:pt x="1248" y="223"/>
                    </a:lnTo>
                    <a:lnTo>
                      <a:pt x="1253" y="231"/>
                    </a:lnTo>
                    <a:lnTo>
                      <a:pt x="1259" y="239"/>
                    </a:lnTo>
                    <a:lnTo>
                      <a:pt x="1263" y="248"/>
                    </a:lnTo>
                    <a:lnTo>
                      <a:pt x="1263" y="248"/>
                    </a:lnTo>
                    <a:lnTo>
                      <a:pt x="1266" y="256"/>
                    </a:lnTo>
                    <a:lnTo>
                      <a:pt x="1268" y="265"/>
                    </a:lnTo>
                    <a:lnTo>
                      <a:pt x="1268" y="265"/>
                    </a:lnTo>
                    <a:lnTo>
                      <a:pt x="1271" y="275"/>
                    </a:lnTo>
                    <a:lnTo>
                      <a:pt x="1275" y="285"/>
                    </a:lnTo>
                    <a:lnTo>
                      <a:pt x="1280" y="294"/>
                    </a:lnTo>
                    <a:lnTo>
                      <a:pt x="1286" y="302"/>
                    </a:lnTo>
                    <a:lnTo>
                      <a:pt x="1290" y="306"/>
                    </a:lnTo>
                    <a:lnTo>
                      <a:pt x="1290" y="306"/>
                    </a:lnTo>
                    <a:lnTo>
                      <a:pt x="1299" y="315"/>
                    </a:lnTo>
                    <a:lnTo>
                      <a:pt x="1306" y="325"/>
                    </a:lnTo>
                    <a:lnTo>
                      <a:pt x="1306" y="325"/>
                    </a:lnTo>
                    <a:lnTo>
                      <a:pt x="1310" y="331"/>
                    </a:lnTo>
                    <a:lnTo>
                      <a:pt x="1312" y="340"/>
                    </a:lnTo>
                    <a:lnTo>
                      <a:pt x="1312" y="340"/>
                    </a:lnTo>
                    <a:lnTo>
                      <a:pt x="1316" y="349"/>
                    </a:lnTo>
                    <a:lnTo>
                      <a:pt x="1320" y="357"/>
                    </a:lnTo>
                    <a:lnTo>
                      <a:pt x="1320" y="357"/>
                    </a:lnTo>
                    <a:lnTo>
                      <a:pt x="1327" y="363"/>
                    </a:lnTo>
                    <a:lnTo>
                      <a:pt x="1334" y="370"/>
                    </a:lnTo>
                    <a:lnTo>
                      <a:pt x="1334" y="370"/>
                    </a:lnTo>
                    <a:lnTo>
                      <a:pt x="1340" y="375"/>
                    </a:lnTo>
                    <a:lnTo>
                      <a:pt x="1343" y="378"/>
                    </a:lnTo>
                    <a:lnTo>
                      <a:pt x="1346" y="382"/>
                    </a:lnTo>
                    <a:lnTo>
                      <a:pt x="1346" y="382"/>
                    </a:lnTo>
                    <a:lnTo>
                      <a:pt x="1349" y="388"/>
                    </a:lnTo>
                    <a:lnTo>
                      <a:pt x="1351" y="396"/>
                    </a:lnTo>
                    <a:lnTo>
                      <a:pt x="1354" y="404"/>
                    </a:lnTo>
                    <a:lnTo>
                      <a:pt x="1355" y="411"/>
                    </a:lnTo>
                    <a:lnTo>
                      <a:pt x="1355" y="411"/>
                    </a:lnTo>
                    <a:lnTo>
                      <a:pt x="1356" y="423"/>
                    </a:lnTo>
                    <a:lnTo>
                      <a:pt x="1359" y="434"/>
                    </a:lnTo>
                    <a:lnTo>
                      <a:pt x="1364" y="443"/>
                    </a:lnTo>
                    <a:lnTo>
                      <a:pt x="1369" y="452"/>
                    </a:lnTo>
                    <a:lnTo>
                      <a:pt x="1369" y="452"/>
                    </a:lnTo>
                    <a:lnTo>
                      <a:pt x="1374" y="464"/>
                    </a:lnTo>
                    <a:lnTo>
                      <a:pt x="1379" y="475"/>
                    </a:lnTo>
                    <a:lnTo>
                      <a:pt x="1379" y="475"/>
                    </a:lnTo>
                    <a:lnTo>
                      <a:pt x="1384" y="488"/>
                    </a:lnTo>
                    <a:lnTo>
                      <a:pt x="1387" y="503"/>
                    </a:lnTo>
                    <a:lnTo>
                      <a:pt x="1391" y="531"/>
                    </a:lnTo>
                    <a:lnTo>
                      <a:pt x="1391" y="531"/>
                    </a:lnTo>
                    <a:lnTo>
                      <a:pt x="1394" y="548"/>
                    </a:lnTo>
                    <a:lnTo>
                      <a:pt x="1397" y="566"/>
                    </a:lnTo>
                    <a:lnTo>
                      <a:pt x="1397" y="566"/>
                    </a:lnTo>
                    <a:lnTo>
                      <a:pt x="1400" y="583"/>
                    </a:lnTo>
                    <a:lnTo>
                      <a:pt x="1401" y="603"/>
                    </a:lnTo>
                    <a:lnTo>
                      <a:pt x="1401" y="623"/>
                    </a:lnTo>
                    <a:lnTo>
                      <a:pt x="1400" y="641"/>
                    </a:lnTo>
                    <a:lnTo>
                      <a:pt x="1400" y="641"/>
                    </a:lnTo>
                    <a:lnTo>
                      <a:pt x="1399" y="662"/>
                    </a:lnTo>
                    <a:lnTo>
                      <a:pt x="1399" y="682"/>
                    </a:lnTo>
                    <a:lnTo>
                      <a:pt x="1399" y="682"/>
                    </a:lnTo>
                    <a:lnTo>
                      <a:pt x="1400" y="713"/>
                    </a:lnTo>
                    <a:lnTo>
                      <a:pt x="1400" y="713"/>
                    </a:lnTo>
                    <a:lnTo>
                      <a:pt x="1401" y="745"/>
                    </a:lnTo>
                    <a:lnTo>
                      <a:pt x="1401" y="760"/>
                    </a:lnTo>
                    <a:lnTo>
                      <a:pt x="1401" y="777"/>
                    </a:lnTo>
                    <a:lnTo>
                      <a:pt x="1401" y="777"/>
                    </a:lnTo>
                    <a:lnTo>
                      <a:pt x="1399" y="801"/>
                    </a:lnTo>
                    <a:lnTo>
                      <a:pt x="1396" y="826"/>
                    </a:lnTo>
                    <a:lnTo>
                      <a:pt x="1392" y="850"/>
                    </a:lnTo>
                    <a:lnTo>
                      <a:pt x="1386" y="874"/>
                    </a:lnTo>
                    <a:lnTo>
                      <a:pt x="1380" y="897"/>
                    </a:lnTo>
                    <a:lnTo>
                      <a:pt x="1373" y="921"/>
                    </a:lnTo>
                    <a:lnTo>
                      <a:pt x="1365" y="944"/>
                    </a:lnTo>
                    <a:lnTo>
                      <a:pt x="1356" y="967"/>
                    </a:lnTo>
                    <a:lnTo>
                      <a:pt x="1345" y="988"/>
                    </a:lnTo>
                    <a:lnTo>
                      <a:pt x="1334" y="1010"/>
                    </a:lnTo>
                    <a:lnTo>
                      <a:pt x="1323" y="1032"/>
                    </a:lnTo>
                    <a:lnTo>
                      <a:pt x="1309" y="1052"/>
                    </a:lnTo>
                    <a:lnTo>
                      <a:pt x="1296" y="1073"/>
                    </a:lnTo>
                    <a:lnTo>
                      <a:pt x="1280" y="1093"/>
                    </a:lnTo>
                    <a:lnTo>
                      <a:pt x="1265" y="1112"/>
                    </a:lnTo>
                    <a:lnTo>
                      <a:pt x="1248" y="1131"/>
                    </a:lnTo>
                    <a:lnTo>
                      <a:pt x="1248" y="1131"/>
                    </a:lnTo>
                    <a:lnTo>
                      <a:pt x="1232" y="1147"/>
                    </a:lnTo>
                    <a:lnTo>
                      <a:pt x="1214" y="1164"/>
                    </a:lnTo>
                    <a:lnTo>
                      <a:pt x="1198" y="1179"/>
                    </a:lnTo>
                    <a:lnTo>
                      <a:pt x="1180" y="1194"/>
                    </a:lnTo>
                    <a:lnTo>
                      <a:pt x="1161" y="1207"/>
                    </a:lnTo>
                    <a:lnTo>
                      <a:pt x="1143" y="1219"/>
                    </a:lnTo>
                    <a:lnTo>
                      <a:pt x="1124" y="1230"/>
                    </a:lnTo>
                    <a:lnTo>
                      <a:pt x="1106" y="1240"/>
                    </a:lnTo>
                    <a:lnTo>
                      <a:pt x="1106" y="1240"/>
                    </a:lnTo>
                    <a:lnTo>
                      <a:pt x="1066" y="1261"/>
                    </a:lnTo>
                    <a:lnTo>
                      <a:pt x="1027" y="1280"/>
                    </a:lnTo>
                    <a:lnTo>
                      <a:pt x="989" y="1296"/>
                    </a:lnTo>
                    <a:lnTo>
                      <a:pt x="970" y="1304"/>
                    </a:lnTo>
                    <a:lnTo>
                      <a:pt x="952" y="1311"/>
                    </a:lnTo>
                    <a:lnTo>
                      <a:pt x="952" y="1311"/>
                    </a:lnTo>
                    <a:lnTo>
                      <a:pt x="925" y="1319"/>
                    </a:lnTo>
                    <a:lnTo>
                      <a:pt x="897" y="1326"/>
                    </a:lnTo>
                    <a:lnTo>
                      <a:pt x="869" y="1332"/>
                    </a:lnTo>
                    <a:lnTo>
                      <a:pt x="840" y="1337"/>
                    </a:lnTo>
                    <a:lnTo>
                      <a:pt x="810" y="1342"/>
                    </a:lnTo>
                    <a:lnTo>
                      <a:pt x="780" y="1345"/>
                    </a:lnTo>
                    <a:lnTo>
                      <a:pt x="750" y="1347"/>
                    </a:lnTo>
                    <a:lnTo>
                      <a:pt x="719" y="1347"/>
                    </a:lnTo>
                    <a:lnTo>
                      <a:pt x="719" y="1347"/>
                    </a:lnTo>
                    <a:lnTo>
                      <a:pt x="719" y="1347"/>
                    </a:lnTo>
                    <a:lnTo>
                      <a:pt x="719" y="1347"/>
                    </a:lnTo>
                    <a:close/>
                    <a:moveTo>
                      <a:pt x="722" y="38"/>
                    </a:moveTo>
                    <a:lnTo>
                      <a:pt x="722" y="38"/>
                    </a:lnTo>
                    <a:lnTo>
                      <a:pt x="717" y="41"/>
                    </a:lnTo>
                    <a:lnTo>
                      <a:pt x="711" y="42"/>
                    </a:lnTo>
                    <a:lnTo>
                      <a:pt x="711" y="42"/>
                    </a:lnTo>
                    <a:lnTo>
                      <a:pt x="667" y="42"/>
                    </a:lnTo>
                    <a:lnTo>
                      <a:pt x="624" y="43"/>
                    </a:lnTo>
                    <a:lnTo>
                      <a:pt x="583" y="45"/>
                    </a:lnTo>
                    <a:lnTo>
                      <a:pt x="544" y="48"/>
                    </a:lnTo>
                    <a:lnTo>
                      <a:pt x="504" y="55"/>
                    </a:lnTo>
                    <a:lnTo>
                      <a:pt x="486" y="58"/>
                    </a:lnTo>
                    <a:lnTo>
                      <a:pt x="467" y="62"/>
                    </a:lnTo>
                    <a:lnTo>
                      <a:pt x="448" y="67"/>
                    </a:lnTo>
                    <a:lnTo>
                      <a:pt x="429" y="72"/>
                    </a:lnTo>
                    <a:lnTo>
                      <a:pt x="411" y="78"/>
                    </a:lnTo>
                    <a:lnTo>
                      <a:pt x="393" y="86"/>
                    </a:lnTo>
                    <a:lnTo>
                      <a:pt x="393" y="86"/>
                    </a:lnTo>
                    <a:lnTo>
                      <a:pt x="360" y="99"/>
                    </a:lnTo>
                    <a:lnTo>
                      <a:pt x="327" y="114"/>
                    </a:lnTo>
                    <a:lnTo>
                      <a:pt x="293" y="131"/>
                    </a:lnTo>
                    <a:lnTo>
                      <a:pt x="275" y="139"/>
                    </a:lnTo>
                    <a:lnTo>
                      <a:pt x="259" y="150"/>
                    </a:lnTo>
                    <a:lnTo>
                      <a:pt x="242" y="160"/>
                    </a:lnTo>
                    <a:lnTo>
                      <a:pt x="227" y="170"/>
                    </a:lnTo>
                    <a:lnTo>
                      <a:pt x="211" y="183"/>
                    </a:lnTo>
                    <a:lnTo>
                      <a:pt x="197" y="195"/>
                    </a:lnTo>
                    <a:lnTo>
                      <a:pt x="182" y="208"/>
                    </a:lnTo>
                    <a:lnTo>
                      <a:pt x="170" y="223"/>
                    </a:lnTo>
                    <a:lnTo>
                      <a:pt x="157" y="238"/>
                    </a:lnTo>
                    <a:lnTo>
                      <a:pt x="146" y="255"/>
                    </a:lnTo>
                    <a:lnTo>
                      <a:pt x="146" y="255"/>
                    </a:lnTo>
                    <a:lnTo>
                      <a:pt x="130" y="283"/>
                    </a:lnTo>
                    <a:lnTo>
                      <a:pt x="114" y="312"/>
                    </a:lnTo>
                    <a:lnTo>
                      <a:pt x="102" y="342"/>
                    </a:lnTo>
                    <a:lnTo>
                      <a:pt x="90" y="371"/>
                    </a:lnTo>
                    <a:lnTo>
                      <a:pt x="80" y="401"/>
                    </a:lnTo>
                    <a:lnTo>
                      <a:pt x="72" y="431"/>
                    </a:lnTo>
                    <a:lnTo>
                      <a:pt x="63" y="460"/>
                    </a:lnTo>
                    <a:lnTo>
                      <a:pt x="57" y="491"/>
                    </a:lnTo>
                    <a:lnTo>
                      <a:pt x="53" y="521"/>
                    </a:lnTo>
                    <a:lnTo>
                      <a:pt x="49" y="551"/>
                    </a:lnTo>
                    <a:lnTo>
                      <a:pt x="46" y="581"/>
                    </a:lnTo>
                    <a:lnTo>
                      <a:pt x="43" y="611"/>
                    </a:lnTo>
                    <a:lnTo>
                      <a:pt x="41" y="670"/>
                    </a:lnTo>
                    <a:lnTo>
                      <a:pt x="40" y="727"/>
                    </a:lnTo>
                    <a:lnTo>
                      <a:pt x="40" y="727"/>
                    </a:lnTo>
                    <a:lnTo>
                      <a:pt x="41" y="757"/>
                    </a:lnTo>
                    <a:lnTo>
                      <a:pt x="42" y="770"/>
                    </a:lnTo>
                    <a:lnTo>
                      <a:pt x="44" y="785"/>
                    </a:lnTo>
                    <a:lnTo>
                      <a:pt x="47" y="799"/>
                    </a:lnTo>
                    <a:lnTo>
                      <a:pt x="51" y="814"/>
                    </a:lnTo>
                    <a:lnTo>
                      <a:pt x="56" y="828"/>
                    </a:lnTo>
                    <a:lnTo>
                      <a:pt x="62" y="843"/>
                    </a:lnTo>
                    <a:lnTo>
                      <a:pt x="62" y="843"/>
                    </a:lnTo>
                    <a:lnTo>
                      <a:pt x="66" y="851"/>
                    </a:lnTo>
                    <a:lnTo>
                      <a:pt x="69" y="860"/>
                    </a:lnTo>
                    <a:lnTo>
                      <a:pt x="74" y="879"/>
                    </a:lnTo>
                    <a:lnTo>
                      <a:pt x="74" y="879"/>
                    </a:lnTo>
                    <a:lnTo>
                      <a:pt x="77" y="892"/>
                    </a:lnTo>
                    <a:lnTo>
                      <a:pt x="81" y="906"/>
                    </a:lnTo>
                    <a:lnTo>
                      <a:pt x="87" y="919"/>
                    </a:lnTo>
                    <a:lnTo>
                      <a:pt x="94" y="932"/>
                    </a:lnTo>
                    <a:lnTo>
                      <a:pt x="94" y="932"/>
                    </a:lnTo>
                    <a:lnTo>
                      <a:pt x="118" y="966"/>
                    </a:lnTo>
                    <a:lnTo>
                      <a:pt x="142" y="1002"/>
                    </a:lnTo>
                    <a:lnTo>
                      <a:pt x="142" y="1002"/>
                    </a:lnTo>
                    <a:lnTo>
                      <a:pt x="155" y="1021"/>
                    </a:lnTo>
                    <a:lnTo>
                      <a:pt x="171" y="1040"/>
                    </a:lnTo>
                    <a:lnTo>
                      <a:pt x="171" y="1040"/>
                    </a:lnTo>
                    <a:lnTo>
                      <a:pt x="183" y="1056"/>
                    </a:lnTo>
                    <a:lnTo>
                      <a:pt x="196" y="1073"/>
                    </a:lnTo>
                    <a:lnTo>
                      <a:pt x="196" y="1073"/>
                    </a:lnTo>
                    <a:lnTo>
                      <a:pt x="205" y="1084"/>
                    </a:lnTo>
                    <a:lnTo>
                      <a:pt x="213" y="1096"/>
                    </a:lnTo>
                    <a:lnTo>
                      <a:pt x="223" y="1106"/>
                    </a:lnTo>
                    <a:lnTo>
                      <a:pt x="232" y="1116"/>
                    </a:lnTo>
                    <a:lnTo>
                      <a:pt x="252" y="1134"/>
                    </a:lnTo>
                    <a:lnTo>
                      <a:pt x="274" y="1150"/>
                    </a:lnTo>
                    <a:lnTo>
                      <a:pt x="296" y="1166"/>
                    </a:lnTo>
                    <a:lnTo>
                      <a:pt x="320" y="1179"/>
                    </a:lnTo>
                    <a:lnTo>
                      <a:pt x="342" y="1192"/>
                    </a:lnTo>
                    <a:lnTo>
                      <a:pt x="366" y="1203"/>
                    </a:lnTo>
                    <a:lnTo>
                      <a:pt x="366" y="1203"/>
                    </a:lnTo>
                    <a:lnTo>
                      <a:pt x="383" y="1212"/>
                    </a:lnTo>
                    <a:lnTo>
                      <a:pt x="398" y="1223"/>
                    </a:lnTo>
                    <a:lnTo>
                      <a:pt x="398" y="1223"/>
                    </a:lnTo>
                    <a:lnTo>
                      <a:pt x="414" y="1232"/>
                    </a:lnTo>
                    <a:lnTo>
                      <a:pt x="429" y="1241"/>
                    </a:lnTo>
                    <a:lnTo>
                      <a:pt x="429" y="1241"/>
                    </a:lnTo>
                    <a:lnTo>
                      <a:pt x="453" y="1253"/>
                    </a:lnTo>
                    <a:lnTo>
                      <a:pt x="477" y="1263"/>
                    </a:lnTo>
                    <a:lnTo>
                      <a:pt x="499" y="1272"/>
                    </a:lnTo>
                    <a:lnTo>
                      <a:pt x="522" y="1280"/>
                    </a:lnTo>
                    <a:lnTo>
                      <a:pt x="522" y="1280"/>
                    </a:lnTo>
                    <a:lnTo>
                      <a:pt x="546" y="1287"/>
                    </a:lnTo>
                    <a:lnTo>
                      <a:pt x="569" y="1293"/>
                    </a:lnTo>
                    <a:lnTo>
                      <a:pt x="592" y="1297"/>
                    </a:lnTo>
                    <a:lnTo>
                      <a:pt x="617" y="1301"/>
                    </a:lnTo>
                    <a:lnTo>
                      <a:pt x="642" y="1304"/>
                    </a:lnTo>
                    <a:lnTo>
                      <a:pt x="668" y="1306"/>
                    </a:lnTo>
                    <a:lnTo>
                      <a:pt x="694" y="1307"/>
                    </a:lnTo>
                    <a:lnTo>
                      <a:pt x="721" y="1309"/>
                    </a:lnTo>
                    <a:lnTo>
                      <a:pt x="721" y="1309"/>
                    </a:lnTo>
                    <a:lnTo>
                      <a:pt x="766" y="1307"/>
                    </a:lnTo>
                    <a:lnTo>
                      <a:pt x="790" y="1307"/>
                    </a:lnTo>
                    <a:lnTo>
                      <a:pt x="813" y="1305"/>
                    </a:lnTo>
                    <a:lnTo>
                      <a:pt x="836" y="1303"/>
                    </a:lnTo>
                    <a:lnTo>
                      <a:pt x="859" y="1300"/>
                    </a:lnTo>
                    <a:lnTo>
                      <a:pt x="880" y="1295"/>
                    </a:lnTo>
                    <a:lnTo>
                      <a:pt x="901" y="1289"/>
                    </a:lnTo>
                    <a:lnTo>
                      <a:pt x="901" y="1289"/>
                    </a:lnTo>
                    <a:lnTo>
                      <a:pt x="947" y="1271"/>
                    </a:lnTo>
                    <a:lnTo>
                      <a:pt x="991" y="1254"/>
                    </a:lnTo>
                    <a:lnTo>
                      <a:pt x="1035" y="1234"/>
                    </a:lnTo>
                    <a:lnTo>
                      <a:pt x="1056" y="1224"/>
                    </a:lnTo>
                    <a:lnTo>
                      <a:pt x="1078" y="1212"/>
                    </a:lnTo>
                    <a:lnTo>
                      <a:pt x="1098" y="1201"/>
                    </a:lnTo>
                    <a:lnTo>
                      <a:pt x="1119" y="1189"/>
                    </a:lnTo>
                    <a:lnTo>
                      <a:pt x="1139" y="1175"/>
                    </a:lnTo>
                    <a:lnTo>
                      <a:pt x="1158" y="1161"/>
                    </a:lnTo>
                    <a:lnTo>
                      <a:pt x="1178" y="1146"/>
                    </a:lnTo>
                    <a:lnTo>
                      <a:pt x="1197" y="1130"/>
                    </a:lnTo>
                    <a:lnTo>
                      <a:pt x="1215" y="1113"/>
                    </a:lnTo>
                    <a:lnTo>
                      <a:pt x="1233" y="1095"/>
                    </a:lnTo>
                    <a:lnTo>
                      <a:pt x="1233" y="1095"/>
                    </a:lnTo>
                    <a:lnTo>
                      <a:pt x="1248" y="1077"/>
                    </a:lnTo>
                    <a:lnTo>
                      <a:pt x="1264" y="1059"/>
                    </a:lnTo>
                    <a:lnTo>
                      <a:pt x="1277" y="1038"/>
                    </a:lnTo>
                    <a:lnTo>
                      <a:pt x="1291" y="1017"/>
                    </a:lnTo>
                    <a:lnTo>
                      <a:pt x="1303" y="996"/>
                    </a:lnTo>
                    <a:lnTo>
                      <a:pt x="1314" y="973"/>
                    </a:lnTo>
                    <a:lnTo>
                      <a:pt x="1325" y="950"/>
                    </a:lnTo>
                    <a:lnTo>
                      <a:pt x="1334" y="927"/>
                    </a:lnTo>
                    <a:lnTo>
                      <a:pt x="1342" y="904"/>
                    </a:lnTo>
                    <a:lnTo>
                      <a:pt x="1348" y="880"/>
                    </a:lnTo>
                    <a:lnTo>
                      <a:pt x="1355" y="855"/>
                    </a:lnTo>
                    <a:lnTo>
                      <a:pt x="1360" y="831"/>
                    </a:lnTo>
                    <a:lnTo>
                      <a:pt x="1363" y="807"/>
                    </a:lnTo>
                    <a:lnTo>
                      <a:pt x="1365" y="783"/>
                    </a:lnTo>
                    <a:lnTo>
                      <a:pt x="1366" y="759"/>
                    </a:lnTo>
                    <a:lnTo>
                      <a:pt x="1365" y="735"/>
                    </a:lnTo>
                    <a:lnTo>
                      <a:pt x="1365" y="735"/>
                    </a:lnTo>
                    <a:lnTo>
                      <a:pt x="1363" y="661"/>
                    </a:lnTo>
                    <a:lnTo>
                      <a:pt x="1363" y="661"/>
                    </a:lnTo>
                    <a:lnTo>
                      <a:pt x="1361" y="605"/>
                    </a:lnTo>
                    <a:lnTo>
                      <a:pt x="1358" y="548"/>
                    </a:lnTo>
                    <a:lnTo>
                      <a:pt x="1358" y="548"/>
                    </a:lnTo>
                    <a:lnTo>
                      <a:pt x="1357" y="538"/>
                    </a:lnTo>
                    <a:lnTo>
                      <a:pt x="1355" y="528"/>
                    </a:lnTo>
                    <a:lnTo>
                      <a:pt x="1350" y="509"/>
                    </a:lnTo>
                    <a:lnTo>
                      <a:pt x="1344" y="491"/>
                    </a:lnTo>
                    <a:lnTo>
                      <a:pt x="1337" y="474"/>
                    </a:lnTo>
                    <a:lnTo>
                      <a:pt x="1337" y="474"/>
                    </a:lnTo>
                    <a:lnTo>
                      <a:pt x="1330" y="455"/>
                    </a:lnTo>
                    <a:lnTo>
                      <a:pt x="1330" y="455"/>
                    </a:lnTo>
                    <a:lnTo>
                      <a:pt x="1326" y="444"/>
                    </a:lnTo>
                    <a:lnTo>
                      <a:pt x="1323" y="434"/>
                    </a:lnTo>
                    <a:lnTo>
                      <a:pt x="1323" y="434"/>
                    </a:lnTo>
                    <a:lnTo>
                      <a:pt x="1319" y="421"/>
                    </a:lnTo>
                    <a:lnTo>
                      <a:pt x="1315" y="410"/>
                    </a:lnTo>
                    <a:lnTo>
                      <a:pt x="1312" y="404"/>
                    </a:lnTo>
                    <a:lnTo>
                      <a:pt x="1309" y="399"/>
                    </a:lnTo>
                    <a:lnTo>
                      <a:pt x="1305" y="393"/>
                    </a:lnTo>
                    <a:lnTo>
                      <a:pt x="1300" y="388"/>
                    </a:lnTo>
                    <a:lnTo>
                      <a:pt x="1300" y="388"/>
                    </a:lnTo>
                    <a:lnTo>
                      <a:pt x="1294" y="382"/>
                    </a:lnTo>
                    <a:lnTo>
                      <a:pt x="1287" y="374"/>
                    </a:lnTo>
                    <a:lnTo>
                      <a:pt x="1277" y="355"/>
                    </a:lnTo>
                    <a:lnTo>
                      <a:pt x="1277" y="355"/>
                    </a:lnTo>
                    <a:lnTo>
                      <a:pt x="1270" y="341"/>
                    </a:lnTo>
                    <a:lnTo>
                      <a:pt x="1266" y="334"/>
                    </a:lnTo>
                    <a:lnTo>
                      <a:pt x="1261" y="328"/>
                    </a:lnTo>
                    <a:lnTo>
                      <a:pt x="1261" y="328"/>
                    </a:lnTo>
                    <a:lnTo>
                      <a:pt x="1252" y="316"/>
                    </a:lnTo>
                    <a:lnTo>
                      <a:pt x="1245" y="303"/>
                    </a:lnTo>
                    <a:lnTo>
                      <a:pt x="1239" y="290"/>
                    </a:lnTo>
                    <a:lnTo>
                      <a:pt x="1234" y="275"/>
                    </a:lnTo>
                    <a:lnTo>
                      <a:pt x="1234" y="275"/>
                    </a:lnTo>
                    <a:lnTo>
                      <a:pt x="1230" y="263"/>
                    </a:lnTo>
                    <a:lnTo>
                      <a:pt x="1223" y="254"/>
                    </a:lnTo>
                    <a:lnTo>
                      <a:pt x="1217" y="245"/>
                    </a:lnTo>
                    <a:lnTo>
                      <a:pt x="1211" y="237"/>
                    </a:lnTo>
                    <a:lnTo>
                      <a:pt x="1203" y="230"/>
                    </a:lnTo>
                    <a:lnTo>
                      <a:pt x="1196" y="223"/>
                    </a:lnTo>
                    <a:lnTo>
                      <a:pt x="1178" y="211"/>
                    </a:lnTo>
                    <a:lnTo>
                      <a:pt x="1178" y="211"/>
                    </a:lnTo>
                    <a:lnTo>
                      <a:pt x="1163" y="199"/>
                    </a:lnTo>
                    <a:lnTo>
                      <a:pt x="1163" y="199"/>
                    </a:lnTo>
                    <a:lnTo>
                      <a:pt x="1151" y="191"/>
                    </a:lnTo>
                    <a:lnTo>
                      <a:pt x="1151" y="191"/>
                    </a:lnTo>
                    <a:lnTo>
                      <a:pt x="1136" y="178"/>
                    </a:lnTo>
                    <a:lnTo>
                      <a:pt x="1119" y="166"/>
                    </a:lnTo>
                    <a:lnTo>
                      <a:pt x="1103" y="156"/>
                    </a:lnTo>
                    <a:lnTo>
                      <a:pt x="1085" y="145"/>
                    </a:lnTo>
                    <a:lnTo>
                      <a:pt x="1085" y="145"/>
                    </a:lnTo>
                    <a:lnTo>
                      <a:pt x="1034" y="122"/>
                    </a:lnTo>
                    <a:lnTo>
                      <a:pt x="986" y="101"/>
                    </a:lnTo>
                    <a:lnTo>
                      <a:pt x="939" y="82"/>
                    </a:lnTo>
                    <a:lnTo>
                      <a:pt x="894" y="68"/>
                    </a:lnTo>
                    <a:lnTo>
                      <a:pt x="851" y="56"/>
                    </a:lnTo>
                    <a:lnTo>
                      <a:pt x="829" y="50"/>
                    </a:lnTo>
                    <a:lnTo>
                      <a:pt x="808" y="46"/>
                    </a:lnTo>
                    <a:lnTo>
                      <a:pt x="788" y="43"/>
                    </a:lnTo>
                    <a:lnTo>
                      <a:pt x="767" y="40"/>
                    </a:lnTo>
                    <a:lnTo>
                      <a:pt x="746" y="38"/>
                    </a:lnTo>
                    <a:lnTo>
                      <a:pt x="727" y="37"/>
                    </a:lnTo>
                    <a:lnTo>
                      <a:pt x="723" y="36"/>
                    </a:lnTo>
                    <a:lnTo>
                      <a:pt x="722" y="38"/>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7" name="Freeform 480"/>
              <p:cNvSpPr>
                <a:spLocks noEditPoints="1"/>
              </p:cNvSpPr>
              <p:nvPr/>
            </p:nvSpPr>
            <p:spPr bwMode="auto">
              <a:xfrm>
                <a:off x="13066" y="4935"/>
                <a:ext cx="377" cy="394"/>
              </a:xfrm>
              <a:custGeom>
                <a:avLst/>
                <a:gdLst/>
                <a:ahLst/>
                <a:cxnLst>
                  <a:cxn ang="0">
                    <a:pos x="450" y="557"/>
                  </a:cxn>
                  <a:cxn ang="0">
                    <a:pos x="366" y="529"/>
                  </a:cxn>
                  <a:cxn ang="0">
                    <a:pos x="326" y="519"/>
                  </a:cxn>
                  <a:cxn ang="0">
                    <a:pos x="297" y="505"/>
                  </a:cxn>
                  <a:cxn ang="0">
                    <a:pos x="230" y="478"/>
                  </a:cxn>
                  <a:cxn ang="0">
                    <a:pos x="160" y="451"/>
                  </a:cxn>
                  <a:cxn ang="0">
                    <a:pos x="114" y="440"/>
                  </a:cxn>
                  <a:cxn ang="0">
                    <a:pos x="85" y="421"/>
                  </a:cxn>
                  <a:cxn ang="0">
                    <a:pos x="66" y="358"/>
                  </a:cxn>
                  <a:cxn ang="0">
                    <a:pos x="46" y="269"/>
                  </a:cxn>
                  <a:cxn ang="0">
                    <a:pos x="21" y="151"/>
                  </a:cxn>
                  <a:cxn ang="0">
                    <a:pos x="2" y="56"/>
                  </a:cxn>
                  <a:cxn ang="0">
                    <a:pos x="2" y="16"/>
                  </a:cxn>
                  <a:cxn ang="0">
                    <a:pos x="17" y="6"/>
                  </a:cxn>
                  <a:cxn ang="0">
                    <a:pos x="28" y="0"/>
                  </a:cxn>
                  <a:cxn ang="0">
                    <a:pos x="44" y="4"/>
                  </a:cxn>
                  <a:cxn ang="0">
                    <a:pos x="56" y="6"/>
                  </a:cxn>
                  <a:cxn ang="0">
                    <a:pos x="57" y="9"/>
                  </a:cxn>
                  <a:cxn ang="0">
                    <a:pos x="101" y="30"/>
                  </a:cxn>
                  <a:cxn ang="0">
                    <a:pos x="231" y="90"/>
                  </a:cxn>
                  <a:cxn ang="0">
                    <a:pos x="292" y="117"/>
                  </a:cxn>
                  <a:cxn ang="0">
                    <a:pos x="351" y="157"/>
                  </a:cxn>
                  <a:cxn ang="0">
                    <a:pos x="373" y="204"/>
                  </a:cxn>
                  <a:cxn ang="0">
                    <a:pos x="430" y="337"/>
                  </a:cxn>
                  <a:cxn ang="0">
                    <a:pos x="461" y="401"/>
                  </a:cxn>
                  <a:cxn ang="0">
                    <a:pos x="495" y="472"/>
                  </a:cxn>
                  <a:cxn ang="0">
                    <a:pos x="503" y="509"/>
                  </a:cxn>
                  <a:cxn ang="0">
                    <a:pos x="509" y="528"/>
                  </a:cxn>
                  <a:cxn ang="0">
                    <a:pos x="513" y="540"/>
                  </a:cxn>
                  <a:cxn ang="0">
                    <a:pos x="504" y="558"/>
                  </a:cxn>
                  <a:cxn ang="0">
                    <a:pos x="492" y="560"/>
                  </a:cxn>
                  <a:cxn ang="0">
                    <a:pos x="481" y="563"/>
                  </a:cxn>
                  <a:cxn ang="0">
                    <a:pos x="43" y="61"/>
                  </a:cxn>
                  <a:cxn ang="0">
                    <a:pos x="48" y="100"/>
                  </a:cxn>
                  <a:cxn ang="0">
                    <a:pos x="58" y="147"/>
                  </a:cxn>
                  <a:cxn ang="0">
                    <a:pos x="65" y="173"/>
                  </a:cxn>
                  <a:cxn ang="0">
                    <a:pos x="73" y="224"/>
                  </a:cxn>
                  <a:cxn ang="0">
                    <a:pos x="93" y="310"/>
                  </a:cxn>
                  <a:cxn ang="0">
                    <a:pos x="112" y="374"/>
                  </a:cxn>
                  <a:cxn ang="0">
                    <a:pos x="121" y="403"/>
                  </a:cxn>
                  <a:cxn ang="0">
                    <a:pos x="188" y="424"/>
                  </a:cxn>
                  <a:cxn ang="0">
                    <a:pos x="235" y="443"/>
                  </a:cxn>
                  <a:cxn ang="0">
                    <a:pos x="283" y="461"/>
                  </a:cxn>
                  <a:cxn ang="0">
                    <a:pos x="325" y="478"/>
                  </a:cxn>
                  <a:cxn ang="0">
                    <a:pos x="386" y="498"/>
                  </a:cxn>
                  <a:cxn ang="0">
                    <a:pos x="463" y="524"/>
                  </a:cxn>
                  <a:cxn ang="0">
                    <a:pos x="468" y="507"/>
                  </a:cxn>
                  <a:cxn ang="0">
                    <a:pos x="432" y="419"/>
                  </a:cxn>
                  <a:cxn ang="0">
                    <a:pos x="405" y="371"/>
                  </a:cxn>
                  <a:cxn ang="0">
                    <a:pos x="374" y="304"/>
                  </a:cxn>
                  <a:cxn ang="0">
                    <a:pos x="338" y="213"/>
                  </a:cxn>
                  <a:cxn ang="0">
                    <a:pos x="325" y="186"/>
                  </a:cxn>
                  <a:cxn ang="0">
                    <a:pos x="272" y="151"/>
                  </a:cxn>
                  <a:cxn ang="0">
                    <a:pos x="207" y="120"/>
                  </a:cxn>
                  <a:cxn ang="0">
                    <a:pos x="96" y="66"/>
                  </a:cxn>
                  <a:cxn ang="0">
                    <a:pos x="38" y="42"/>
                  </a:cxn>
                </a:cxnLst>
                <a:rect l="0" t="0" r="r" b="b"/>
                <a:pathLst>
                  <a:path w="513" h="563">
                    <a:moveTo>
                      <a:pt x="481" y="563"/>
                    </a:moveTo>
                    <a:lnTo>
                      <a:pt x="481" y="563"/>
                    </a:lnTo>
                    <a:lnTo>
                      <a:pt x="477" y="562"/>
                    </a:lnTo>
                    <a:lnTo>
                      <a:pt x="477" y="562"/>
                    </a:lnTo>
                    <a:lnTo>
                      <a:pt x="450" y="557"/>
                    </a:lnTo>
                    <a:lnTo>
                      <a:pt x="423" y="551"/>
                    </a:lnTo>
                    <a:lnTo>
                      <a:pt x="398" y="542"/>
                    </a:lnTo>
                    <a:lnTo>
                      <a:pt x="376" y="533"/>
                    </a:lnTo>
                    <a:lnTo>
                      <a:pt x="376" y="533"/>
                    </a:lnTo>
                    <a:lnTo>
                      <a:pt x="366" y="529"/>
                    </a:lnTo>
                    <a:lnTo>
                      <a:pt x="352" y="524"/>
                    </a:lnTo>
                    <a:lnTo>
                      <a:pt x="338" y="521"/>
                    </a:lnTo>
                    <a:lnTo>
                      <a:pt x="331" y="520"/>
                    </a:lnTo>
                    <a:lnTo>
                      <a:pt x="326" y="519"/>
                    </a:lnTo>
                    <a:lnTo>
                      <a:pt x="326" y="519"/>
                    </a:lnTo>
                    <a:lnTo>
                      <a:pt x="320" y="519"/>
                    </a:lnTo>
                    <a:lnTo>
                      <a:pt x="315" y="516"/>
                    </a:lnTo>
                    <a:lnTo>
                      <a:pt x="305" y="510"/>
                    </a:lnTo>
                    <a:lnTo>
                      <a:pt x="305" y="510"/>
                    </a:lnTo>
                    <a:lnTo>
                      <a:pt x="297" y="505"/>
                    </a:lnTo>
                    <a:lnTo>
                      <a:pt x="287" y="501"/>
                    </a:lnTo>
                    <a:lnTo>
                      <a:pt x="287" y="501"/>
                    </a:lnTo>
                    <a:lnTo>
                      <a:pt x="273" y="497"/>
                    </a:lnTo>
                    <a:lnTo>
                      <a:pt x="258" y="491"/>
                    </a:lnTo>
                    <a:lnTo>
                      <a:pt x="230" y="478"/>
                    </a:lnTo>
                    <a:lnTo>
                      <a:pt x="230" y="478"/>
                    </a:lnTo>
                    <a:lnTo>
                      <a:pt x="213" y="470"/>
                    </a:lnTo>
                    <a:lnTo>
                      <a:pt x="195" y="463"/>
                    </a:lnTo>
                    <a:lnTo>
                      <a:pt x="178" y="457"/>
                    </a:lnTo>
                    <a:lnTo>
                      <a:pt x="160" y="451"/>
                    </a:lnTo>
                    <a:lnTo>
                      <a:pt x="160" y="451"/>
                    </a:lnTo>
                    <a:lnTo>
                      <a:pt x="150" y="449"/>
                    </a:lnTo>
                    <a:lnTo>
                      <a:pt x="150" y="449"/>
                    </a:lnTo>
                    <a:lnTo>
                      <a:pt x="132" y="446"/>
                    </a:lnTo>
                    <a:lnTo>
                      <a:pt x="114" y="440"/>
                    </a:lnTo>
                    <a:lnTo>
                      <a:pt x="105" y="437"/>
                    </a:lnTo>
                    <a:lnTo>
                      <a:pt x="96" y="433"/>
                    </a:lnTo>
                    <a:lnTo>
                      <a:pt x="90" y="428"/>
                    </a:lnTo>
                    <a:lnTo>
                      <a:pt x="85" y="421"/>
                    </a:lnTo>
                    <a:lnTo>
                      <a:pt x="85" y="421"/>
                    </a:lnTo>
                    <a:lnTo>
                      <a:pt x="82" y="415"/>
                    </a:lnTo>
                    <a:lnTo>
                      <a:pt x="79" y="408"/>
                    </a:lnTo>
                    <a:lnTo>
                      <a:pt x="74" y="391"/>
                    </a:lnTo>
                    <a:lnTo>
                      <a:pt x="70" y="375"/>
                    </a:lnTo>
                    <a:lnTo>
                      <a:pt x="66" y="358"/>
                    </a:lnTo>
                    <a:lnTo>
                      <a:pt x="66" y="358"/>
                    </a:lnTo>
                    <a:lnTo>
                      <a:pt x="61" y="332"/>
                    </a:lnTo>
                    <a:lnTo>
                      <a:pt x="57" y="315"/>
                    </a:lnTo>
                    <a:lnTo>
                      <a:pt x="57" y="315"/>
                    </a:lnTo>
                    <a:lnTo>
                      <a:pt x="46" y="269"/>
                    </a:lnTo>
                    <a:lnTo>
                      <a:pt x="41" y="245"/>
                    </a:lnTo>
                    <a:lnTo>
                      <a:pt x="36" y="222"/>
                    </a:lnTo>
                    <a:lnTo>
                      <a:pt x="36" y="222"/>
                    </a:lnTo>
                    <a:lnTo>
                      <a:pt x="29" y="186"/>
                    </a:lnTo>
                    <a:lnTo>
                      <a:pt x="21" y="151"/>
                    </a:lnTo>
                    <a:lnTo>
                      <a:pt x="21" y="151"/>
                    </a:lnTo>
                    <a:lnTo>
                      <a:pt x="14" y="119"/>
                    </a:lnTo>
                    <a:lnTo>
                      <a:pt x="6" y="88"/>
                    </a:lnTo>
                    <a:lnTo>
                      <a:pt x="4" y="71"/>
                    </a:lnTo>
                    <a:lnTo>
                      <a:pt x="2" y="56"/>
                    </a:lnTo>
                    <a:lnTo>
                      <a:pt x="1" y="39"/>
                    </a:lnTo>
                    <a:lnTo>
                      <a:pt x="0" y="24"/>
                    </a:lnTo>
                    <a:lnTo>
                      <a:pt x="0" y="24"/>
                    </a:lnTo>
                    <a:lnTo>
                      <a:pt x="1" y="19"/>
                    </a:lnTo>
                    <a:lnTo>
                      <a:pt x="2" y="16"/>
                    </a:lnTo>
                    <a:lnTo>
                      <a:pt x="4" y="12"/>
                    </a:lnTo>
                    <a:lnTo>
                      <a:pt x="6" y="10"/>
                    </a:lnTo>
                    <a:lnTo>
                      <a:pt x="12" y="7"/>
                    </a:lnTo>
                    <a:lnTo>
                      <a:pt x="16" y="6"/>
                    </a:lnTo>
                    <a:lnTo>
                      <a:pt x="17" y="6"/>
                    </a:lnTo>
                    <a:lnTo>
                      <a:pt x="19" y="5"/>
                    </a:lnTo>
                    <a:lnTo>
                      <a:pt x="19" y="5"/>
                    </a:lnTo>
                    <a:lnTo>
                      <a:pt x="21" y="3"/>
                    </a:lnTo>
                    <a:lnTo>
                      <a:pt x="25" y="1"/>
                    </a:lnTo>
                    <a:lnTo>
                      <a:pt x="28" y="0"/>
                    </a:lnTo>
                    <a:lnTo>
                      <a:pt x="32" y="0"/>
                    </a:lnTo>
                    <a:lnTo>
                      <a:pt x="32" y="0"/>
                    </a:lnTo>
                    <a:lnTo>
                      <a:pt x="35" y="0"/>
                    </a:lnTo>
                    <a:lnTo>
                      <a:pt x="39" y="2"/>
                    </a:lnTo>
                    <a:lnTo>
                      <a:pt x="44" y="4"/>
                    </a:lnTo>
                    <a:lnTo>
                      <a:pt x="47" y="8"/>
                    </a:lnTo>
                    <a:lnTo>
                      <a:pt x="56" y="2"/>
                    </a:lnTo>
                    <a:lnTo>
                      <a:pt x="56" y="2"/>
                    </a:lnTo>
                    <a:lnTo>
                      <a:pt x="57" y="3"/>
                    </a:lnTo>
                    <a:lnTo>
                      <a:pt x="56" y="6"/>
                    </a:lnTo>
                    <a:lnTo>
                      <a:pt x="56" y="6"/>
                    </a:lnTo>
                    <a:lnTo>
                      <a:pt x="54" y="8"/>
                    </a:lnTo>
                    <a:lnTo>
                      <a:pt x="53" y="8"/>
                    </a:lnTo>
                    <a:lnTo>
                      <a:pt x="53" y="8"/>
                    </a:lnTo>
                    <a:lnTo>
                      <a:pt x="57" y="9"/>
                    </a:lnTo>
                    <a:lnTo>
                      <a:pt x="73" y="16"/>
                    </a:lnTo>
                    <a:lnTo>
                      <a:pt x="73" y="16"/>
                    </a:lnTo>
                    <a:lnTo>
                      <a:pt x="87" y="23"/>
                    </a:lnTo>
                    <a:lnTo>
                      <a:pt x="101" y="30"/>
                    </a:lnTo>
                    <a:lnTo>
                      <a:pt x="101" y="30"/>
                    </a:lnTo>
                    <a:lnTo>
                      <a:pt x="126" y="42"/>
                    </a:lnTo>
                    <a:lnTo>
                      <a:pt x="150" y="53"/>
                    </a:lnTo>
                    <a:lnTo>
                      <a:pt x="150" y="53"/>
                    </a:lnTo>
                    <a:lnTo>
                      <a:pt x="190" y="71"/>
                    </a:lnTo>
                    <a:lnTo>
                      <a:pt x="231" y="90"/>
                    </a:lnTo>
                    <a:lnTo>
                      <a:pt x="231" y="90"/>
                    </a:lnTo>
                    <a:lnTo>
                      <a:pt x="245" y="97"/>
                    </a:lnTo>
                    <a:lnTo>
                      <a:pt x="262" y="104"/>
                    </a:lnTo>
                    <a:lnTo>
                      <a:pt x="262" y="104"/>
                    </a:lnTo>
                    <a:lnTo>
                      <a:pt x="292" y="117"/>
                    </a:lnTo>
                    <a:lnTo>
                      <a:pt x="307" y="125"/>
                    </a:lnTo>
                    <a:lnTo>
                      <a:pt x="321" y="133"/>
                    </a:lnTo>
                    <a:lnTo>
                      <a:pt x="335" y="142"/>
                    </a:lnTo>
                    <a:lnTo>
                      <a:pt x="346" y="152"/>
                    </a:lnTo>
                    <a:lnTo>
                      <a:pt x="351" y="157"/>
                    </a:lnTo>
                    <a:lnTo>
                      <a:pt x="356" y="163"/>
                    </a:lnTo>
                    <a:lnTo>
                      <a:pt x="359" y="169"/>
                    </a:lnTo>
                    <a:lnTo>
                      <a:pt x="362" y="176"/>
                    </a:lnTo>
                    <a:lnTo>
                      <a:pt x="373" y="204"/>
                    </a:lnTo>
                    <a:lnTo>
                      <a:pt x="373" y="204"/>
                    </a:lnTo>
                    <a:lnTo>
                      <a:pt x="404" y="282"/>
                    </a:lnTo>
                    <a:lnTo>
                      <a:pt x="404" y="282"/>
                    </a:lnTo>
                    <a:lnTo>
                      <a:pt x="410" y="296"/>
                    </a:lnTo>
                    <a:lnTo>
                      <a:pt x="416" y="310"/>
                    </a:lnTo>
                    <a:lnTo>
                      <a:pt x="430" y="337"/>
                    </a:lnTo>
                    <a:lnTo>
                      <a:pt x="430" y="337"/>
                    </a:lnTo>
                    <a:lnTo>
                      <a:pt x="441" y="358"/>
                    </a:lnTo>
                    <a:lnTo>
                      <a:pt x="452" y="381"/>
                    </a:lnTo>
                    <a:lnTo>
                      <a:pt x="452" y="381"/>
                    </a:lnTo>
                    <a:lnTo>
                      <a:pt x="461" y="401"/>
                    </a:lnTo>
                    <a:lnTo>
                      <a:pt x="471" y="420"/>
                    </a:lnTo>
                    <a:lnTo>
                      <a:pt x="471" y="420"/>
                    </a:lnTo>
                    <a:lnTo>
                      <a:pt x="484" y="445"/>
                    </a:lnTo>
                    <a:lnTo>
                      <a:pt x="490" y="459"/>
                    </a:lnTo>
                    <a:lnTo>
                      <a:pt x="495" y="472"/>
                    </a:lnTo>
                    <a:lnTo>
                      <a:pt x="495" y="472"/>
                    </a:lnTo>
                    <a:lnTo>
                      <a:pt x="499" y="484"/>
                    </a:lnTo>
                    <a:lnTo>
                      <a:pt x="501" y="497"/>
                    </a:lnTo>
                    <a:lnTo>
                      <a:pt x="501" y="497"/>
                    </a:lnTo>
                    <a:lnTo>
                      <a:pt x="503" y="509"/>
                    </a:lnTo>
                    <a:lnTo>
                      <a:pt x="507" y="522"/>
                    </a:lnTo>
                    <a:lnTo>
                      <a:pt x="507" y="522"/>
                    </a:lnTo>
                    <a:lnTo>
                      <a:pt x="509" y="527"/>
                    </a:lnTo>
                    <a:lnTo>
                      <a:pt x="509" y="527"/>
                    </a:lnTo>
                    <a:lnTo>
                      <a:pt x="509" y="528"/>
                    </a:lnTo>
                    <a:lnTo>
                      <a:pt x="508" y="529"/>
                    </a:lnTo>
                    <a:lnTo>
                      <a:pt x="508" y="529"/>
                    </a:lnTo>
                    <a:lnTo>
                      <a:pt x="510" y="532"/>
                    </a:lnTo>
                    <a:lnTo>
                      <a:pt x="512" y="535"/>
                    </a:lnTo>
                    <a:lnTo>
                      <a:pt x="513" y="540"/>
                    </a:lnTo>
                    <a:lnTo>
                      <a:pt x="513" y="545"/>
                    </a:lnTo>
                    <a:lnTo>
                      <a:pt x="512" y="549"/>
                    </a:lnTo>
                    <a:lnTo>
                      <a:pt x="512" y="549"/>
                    </a:lnTo>
                    <a:lnTo>
                      <a:pt x="508" y="554"/>
                    </a:lnTo>
                    <a:lnTo>
                      <a:pt x="504" y="558"/>
                    </a:lnTo>
                    <a:lnTo>
                      <a:pt x="499" y="560"/>
                    </a:lnTo>
                    <a:lnTo>
                      <a:pt x="495" y="561"/>
                    </a:lnTo>
                    <a:lnTo>
                      <a:pt x="495" y="561"/>
                    </a:lnTo>
                    <a:lnTo>
                      <a:pt x="495" y="561"/>
                    </a:lnTo>
                    <a:lnTo>
                      <a:pt x="492" y="560"/>
                    </a:lnTo>
                    <a:lnTo>
                      <a:pt x="490" y="560"/>
                    </a:lnTo>
                    <a:lnTo>
                      <a:pt x="489" y="561"/>
                    </a:lnTo>
                    <a:lnTo>
                      <a:pt x="489" y="561"/>
                    </a:lnTo>
                    <a:lnTo>
                      <a:pt x="485" y="562"/>
                    </a:lnTo>
                    <a:lnTo>
                      <a:pt x="481" y="563"/>
                    </a:lnTo>
                    <a:lnTo>
                      <a:pt x="481" y="563"/>
                    </a:lnTo>
                    <a:close/>
                    <a:moveTo>
                      <a:pt x="41" y="52"/>
                    </a:moveTo>
                    <a:lnTo>
                      <a:pt x="41" y="52"/>
                    </a:lnTo>
                    <a:lnTo>
                      <a:pt x="43" y="61"/>
                    </a:lnTo>
                    <a:lnTo>
                      <a:pt x="43" y="61"/>
                    </a:lnTo>
                    <a:lnTo>
                      <a:pt x="46" y="75"/>
                    </a:lnTo>
                    <a:lnTo>
                      <a:pt x="46" y="75"/>
                    </a:lnTo>
                    <a:lnTo>
                      <a:pt x="47" y="88"/>
                    </a:lnTo>
                    <a:lnTo>
                      <a:pt x="48" y="100"/>
                    </a:lnTo>
                    <a:lnTo>
                      <a:pt x="48" y="100"/>
                    </a:lnTo>
                    <a:lnTo>
                      <a:pt x="50" y="115"/>
                    </a:lnTo>
                    <a:lnTo>
                      <a:pt x="52" y="129"/>
                    </a:lnTo>
                    <a:lnTo>
                      <a:pt x="52" y="129"/>
                    </a:lnTo>
                    <a:lnTo>
                      <a:pt x="55" y="137"/>
                    </a:lnTo>
                    <a:lnTo>
                      <a:pt x="58" y="147"/>
                    </a:lnTo>
                    <a:lnTo>
                      <a:pt x="58" y="147"/>
                    </a:lnTo>
                    <a:lnTo>
                      <a:pt x="62" y="160"/>
                    </a:lnTo>
                    <a:lnTo>
                      <a:pt x="64" y="166"/>
                    </a:lnTo>
                    <a:lnTo>
                      <a:pt x="65" y="173"/>
                    </a:lnTo>
                    <a:lnTo>
                      <a:pt x="65" y="173"/>
                    </a:lnTo>
                    <a:lnTo>
                      <a:pt x="65" y="183"/>
                    </a:lnTo>
                    <a:lnTo>
                      <a:pt x="67" y="197"/>
                    </a:lnTo>
                    <a:lnTo>
                      <a:pt x="69" y="212"/>
                    </a:lnTo>
                    <a:lnTo>
                      <a:pt x="73" y="224"/>
                    </a:lnTo>
                    <a:lnTo>
                      <a:pt x="73" y="224"/>
                    </a:lnTo>
                    <a:lnTo>
                      <a:pt x="78" y="239"/>
                    </a:lnTo>
                    <a:lnTo>
                      <a:pt x="82" y="254"/>
                    </a:lnTo>
                    <a:lnTo>
                      <a:pt x="88" y="284"/>
                    </a:lnTo>
                    <a:lnTo>
                      <a:pt x="88" y="284"/>
                    </a:lnTo>
                    <a:lnTo>
                      <a:pt x="93" y="310"/>
                    </a:lnTo>
                    <a:lnTo>
                      <a:pt x="100" y="336"/>
                    </a:lnTo>
                    <a:lnTo>
                      <a:pt x="100" y="336"/>
                    </a:lnTo>
                    <a:lnTo>
                      <a:pt x="105" y="349"/>
                    </a:lnTo>
                    <a:lnTo>
                      <a:pt x="105" y="349"/>
                    </a:lnTo>
                    <a:lnTo>
                      <a:pt x="112" y="374"/>
                    </a:lnTo>
                    <a:lnTo>
                      <a:pt x="115" y="386"/>
                    </a:lnTo>
                    <a:lnTo>
                      <a:pt x="118" y="399"/>
                    </a:lnTo>
                    <a:lnTo>
                      <a:pt x="118" y="402"/>
                    </a:lnTo>
                    <a:lnTo>
                      <a:pt x="121" y="403"/>
                    </a:lnTo>
                    <a:lnTo>
                      <a:pt x="121" y="403"/>
                    </a:lnTo>
                    <a:lnTo>
                      <a:pt x="132" y="408"/>
                    </a:lnTo>
                    <a:lnTo>
                      <a:pt x="145" y="412"/>
                    </a:lnTo>
                    <a:lnTo>
                      <a:pt x="170" y="418"/>
                    </a:lnTo>
                    <a:lnTo>
                      <a:pt x="170" y="418"/>
                    </a:lnTo>
                    <a:lnTo>
                      <a:pt x="188" y="424"/>
                    </a:lnTo>
                    <a:lnTo>
                      <a:pt x="206" y="430"/>
                    </a:lnTo>
                    <a:lnTo>
                      <a:pt x="206" y="430"/>
                    </a:lnTo>
                    <a:lnTo>
                      <a:pt x="221" y="436"/>
                    </a:lnTo>
                    <a:lnTo>
                      <a:pt x="235" y="443"/>
                    </a:lnTo>
                    <a:lnTo>
                      <a:pt x="235" y="443"/>
                    </a:lnTo>
                    <a:lnTo>
                      <a:pt x="259" y="453"/>
                    </a:lnTo>
                    <a:lnTo>
                      <a:pt x="259" y="453"/>
                    </a:lnTo>
                    <a:lnTo>
                      <a:pt x="271" y="458"/>
                    </a:lnTo>
                    <a:lnTo>
                      <a:pt x="283" y="461"/>
                    </a:lnTo>
                    <a:lnTo>
                      <a:pt x="283" y="461"/>
                    </a:lnTo>
                    <a:lnTo>
                      <a:pt x="301" y="466"/>
                    </a:lnTo>
                    <a:lnTo>
                      <a:pt x="308" y="469"/>
                    </a:lnTo>
                    <a:lnTo>
                      <a:pt x="315" y="472"/>
                    </a:lnTo>
                    <a:lnTo>
                      <a:pt x="315" y="472"/>
                    </a:lnTo>
                    <a:lnTo>
                      <a:pt x="325" y="478"/>
                    </a:lnTo>
                    <a:lnTo>
                      <a:pt x="335" y="482"/>
                    </a:lnTo>
                    <a:lnTo>
                      <a:pt x="356" y="489"/>
                    </a:lnTo>
                    <a:lnTo>
                      <a:pt x="356" y="489"/>
                    </a:lnTo>
                    <a:lnTo>
                      <a:pt x="371" y="493"/>
                    </a:lnTo>
                    <a:lnTo>
                      <a:pt x="386" y="498"/>
                    </a:lnTo>
                    <a:lnTo>
                      <a:pt x="386" y="498"/>
                    </a:lnTo>
                    <a:lnTo>
                      <a:pt x="406" y="507"/>
                    </a:lnTo>
                    <a:lnTo>
                      <a:pt x="427" y="514"/>
                    </a:lnTo>
                    <a:lnTo>
                      <a:pt x="446" y="520"/>
                    </a:lnTo>
                    <a:lnTo>
                      <a:pt x="463" y="524"/>
                    </a:lnTo>
                    <a:lnTo>
                      <a:pt x="471" y="525"/>
                    </a:lnTo>
                    <a:lnTo>
                      <a:pt x="470" y="516"/>
                    </a:lnTo>
                    <a:lnTo>
                      <a:pt x="470" y="516"/>
                    </a:lnTo>
                    <a:lnTo>
                      <a:pt x="468" y="507"/>
                    </a:lnTo>
                    <a:lnTo>
                      <a:pt x="468" y="507"/>
                    </a:lnTo>
                    <a:lnTo>
                      <a:pt x="465" y="496"/>
                    </a:lnTo>
                    <a:lnTo>
                      <a:pt x="462" y="484"/>
                    </a:lnTo>
                    <a:lnTo>
                      <a:pt x="453" y="463"/>
                    </a:lnTo>
                    <a:lnTo>
                      <a:pt x="442" y="441"/>
                    </a:lnTo>
                    <a:lnTo>
                      <a:pt x="432" y="419"/>
                    </a:lnTo>
                    <a:lnTo>
                      <a:pt x="432" y="419"/>
                    </a:lnTo>
                    <a:lnTo>
                      <a:pt x="422" y="400"/>
                    </a:lnTo>
                    <a:lnTo>
                      <a:pt x="422" y="400"/>
                    </a:lnTo>
                    <a:lnTo>
                      <a:pt x="413" y="385"/>
                    </a:lnTo>
                    <a:lnTo>
                      <a:pt x="405" y="371"/>
                    </a:lnTo>
                    <a:lnTo>
                      <a:pt x="405" y="371"/>
                    </a:lnTo>
                    <a:lnTo>
                      <a:pt x="391" y="344"/>
                    </a:lnTo>
                    <a:lnTo>
                      <a:pt x="384" y="332"/>
                    </a:lnTo>
                    <a:lnTo>
                      <a:pt x="379" y="317"/>
                    </a:lnTo>
                    <a:lnTo>
                      <a:pt x="374" y="304"/>
                    </a:lnTo>
                    <a:lnTo>
                      <a:pt x="374" y="304"/>
                    </a:lnTo>
                    <a:lnTo>
                      <a:pt x="367" y="280"/>
                    </a:lnTo>
                    <a:lnTo>
                      <a:pt x="359" y="257"/>
                    </a:lnTo>
                    <a:lnTo>
                      <a:pt x="349" y="234"/>
                    </a:lnTo>
                    <a:lnTo>
                      <a:pt x="338" y="213"/>
                    </a:lnTo>
                    <a:lnTo>
                      <a:pt x="338" y="213"/>
                    </a:lnTo>
                    <a:lnTo>
                      <a:pt x="332" y="201"/>
                    </a:lnTo>
                    <a:lnTo>
                      <a:pt x="332" y="201"/>
                    </a:lnTo>
                    <a:lnTo>
                      <a:pt x="329" y="193"/>
                    </a:lnTo>
                    <a:lnTo>
                      <a:pt x="325" y="186"/>
                    </a:lnTo>
                    <a:lnTo>
                      <a:pt x="318" y="179"/>
                    </a:lnTo>
                    <a:lnTo>
                      <a:pt x="310" y="171"/>
                    </a:lnTo>
                    <a:lnTo>
                      <a:pt x="310" y="171"/>
                    </a:lnTo>
                    <a:lnTo>
                      <a:pt x="292" y="161"/>
                    </a:lnTo>
                    <a:lnTo>
                      <a:pt x="272" y="151"/>
                    </a:lnTo>
                    <a:lnTo>
                      <a:pt x="266" y="147"/>
                    </a:lnTo>
                    <a:lnTo>
                      <a:pt x="266" y="147"/>
                    </a:lnTo>
                    <a:lnTo>
                      <a:pt x="236" y="132"/>
                    </a:lnTo>
                    <a:lnTo>
                      <a:pt x="207" y="120"/>
                    </a:lnTo>
                    <a:lnTo>
                      <a:pt x="207" y="120"/>
                    </a:lnTo>
                    <a:lnTo>
                      <a:pt x="168" y="102"/>
                    </a:lnTo>
                    <a:lnTo>
                      <a:pt x="168" y="102"/>
                    </a:lnTo>
                    <a:lnTo>
                      <a:pt x="125" y="81"/>
                    </a:lnTo>
                    <a:lnTo>
                      <a:pt x="125" y="81"/>
                    </a:lnTo>
                    <a:lnTo>
                      <a:pt x="96" y="66"/>
                    </a:lnTo>
                    <a:lnTo>
                      <a:pt x="65" y="52"/>
                    </a:lnTo>
                    <a:lnTo>
                      <a:pt x="65" y="52"/>
                    </a:lnTo>
                    <a:lnTo>
                      <a:pt x="56" y="48"/>
                    </a:lnTo>
                    <a:lnTo>
                      <a:pt x="47" y="45"/>
                    </a:lnTo>
                    <a:lnTo>
                      <a:pt x="38" y="42"/>
                    </a:lnTo>
                    <a:lnTo>
                      <a:pt x="41" y="52"/>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8" name="Freeform 481"/>
              <p:cNvSpPr>
                <a:spLocks noEditPoints="1"/>
              </p:cNvSpPr>
              <p:nvPr/>
            </p:nvSpPr>
            <p:spPr bwMode="auto">
              <a:xfrm>
                <a:off x="13172" y="5086"/>
                <a:ext cx="134" cy="115"/>
              </a:xfrm>
              <a:custGeom>
                <a:avLst/>
                <a:gdLst/>
                <a:ahLst/>
                <a:cxnLst>
                  <a:cxn ang="0">
                    <a:pos x="97" y="165"/>
                  </a:cxn>
                  <a:cxn ang="0">
                    <a:pos x="87" y="164"/>
                  </a:cxn>
                  <a:cxn ang="0">
                    <a:pos x="81" y="163"/>
                  </a:cxn>
                  <a:cxn ang="0">
                    <a:pos x="60" y="156"/>
                  </a:cxn>
                  <a:cxn ang="0">
                    <a:pos x="31" y="139"/>
                  </a:cxn>
                  <a:cxn ang="0">
                    <a:pos x="10" y="118"/>
                  </a:cxn>
                  <a:cxn ang="0">
                    <a:pos x="4" y="105"/>
                  </a:cxn>
                  <a:cxn ang="0">
                    <a:pos x="0" y="85"/>
                  </a:cxn>
                  <a:cxn ang="0">
                    <a:pos x="2" y="64"/>
                  </a:cxn>
                  <a:cxn ang="0">
                    <a:pos x="8" y="48"/>
                  </a:cxn>
                  <a:cxn ang="0">
                    <a:pos x="27" y="26"/>
                  </a:cxn>
                  <a:cxn ang="0">
                    <a:pos x="47" y="8"/>
                  </a:cxn>
                  <a:cxn ang="0">
                    <a:pos x="68" y="1"/>
                  </a:cxn>
                  <a:cxn ang="0">
                    <a:pos x="88" y="1"/>
                  </a:cxn>
                  <a:cxn ang="0">
                    <a:pos x="120" y="8"/>
                  </a:cxn>
                  <a:cxn ang="0">
                    <a:pos x="136" y="17"/>
                  </a:cxn>
                  <a:cxn ang="0">
                    <a:pos x="159" y="38"/>
                  </a:cxn>
                  <a:cxn ang="0">
                    <a:pos x="175" y="62"/>
                  </a:cxn>
                  <a:cxn ang="0">
                    <a:pos x="182" y="78"/>
                  </a:cxn>
                  <a:cxn ang="0">
                    <a:pos x="185" y="106"/>
                  </a:cxn>
                  <a:cxn ang="0">
                    <a:pos x="183" y="132"/>
                  </a:cxn>
                  <a:cxn ang="0">
                    <a:pos x="176" y="146"/>
                  </a:cxn>
                  <a:cxn ang="0">
                    <a:pos x="165" y="155"/>
                  </a:cxn>
                  <a:cxn ang="0">
                    <a:pos x="134" y="164"/>
                  </a:cxn>
                  <a:cxn ang="0">
                    <a:pos x="110" y="165"/>
                  </a:cxn>
                  <a:cxn ang="0">
                    <a:pos x="75" y="39"/>
                  </a:cxn>
                  <a:cxn ang="0">
                    <a:pos x="59" y="46"/>
                  </a:cxn>
                  <a:cxn ang="0">
                    <a:pos x="43" y="64"/>
                  </a:cxn>
                  <a:cxn ang="0">
                    <a:pos x="37" y="79"/>
                  </a:cxn>
                  <a:cxn ang="0">
                    <a:pos x="39" y="96"/>
                  </a:cxn>
                  <a:cxn ang="0">
                    <a:pos x="55" y="113"/>
                  </a:cxn>
                  <a:cxn ang="0">
                    <a:pos x="77" y="125"/>
                  </a:cxn>
                  <a:cxn ang="0">
                    <a:pos x="94" y="129"/>
                  </a:cxn>
                  <a:cxn ang="0">
                    <a:pos x="102" y="129"/>
                  </a:cxn>
                  <a:cxn ang="0">
                    <a:pos x="131" y="129"/>
                  </a:cxn>
                  <a:cxn ang="0">
                    <a:pos x="142" y="126"/>
                  </a:cxn>
                  <a:cxn ang="0">
                    <a:pos x="149" y="119"/>
                  </a:cxn>
                  <a:cxn ang="0">
                    <a:pos x="147" y="97"/>
                  </a:cxn>
                  <a:cxn ang="0">
                    <a:pos x="145" y="86"/>
                  </a:cxn>
                  <a:cxn ang="0">
                    <a:pos x="132" y="65"/>
                  </a:cxn>
                  <a:cxn ang="0">
                    <a:pos x="118" y="52"/>
                  </a:cxn>
                  <a:cxn ang="0">
                    <a:pos x="101" y="41"/>
                  </a:cxn>
                  <a:cxn ang="0">
                    <a:pos x="84" y="38"/>
                  </a:cxn>
                </a:cxnLst>
                <a:rect l="0" t="0" r="r" b="b"/>
                <a:pathLst>
                  <a:path w="185" h="165">
                    <a:moveTo>
                      <a:pt x="110" y="165"/>
                    </a:moveTo>
                    <a:lnTo>
                      <a:pt x="110" y="165"/>
                    </a:lnTo>
                    <a:lnTo>
                      <a:pt x="97" y="165"/>
                    </a:lnTo>
                    <a:lnTo>
                      <a:pt x="91" y="165"/>
                    </a:lnTo>
                    <a:lnTo>
                      <a:pt x="91" y="165"/>
                    </a:lnTo>
                    <a:lnTo>
                      <a:pt x="87" y="164"/>
                    </a:lnTo>
                    <a:lnTo>
                      <a:pt x="82" y="163"/>
                    </a:lnTo>
                    <a:lnTo>
                      <a:pt x="82" y="163"/>
                    </a:lnTo>
                    <a:lnTo>
                      <a:pt x="81" y="163"/>
                    </a:lnTo>
                    <a:lnTo>
                      <a:pt x="81" y="163"/>
                    </a:lnTo>
                    <a:lnTo>
                      <a:pt x="70" y="160"/>
                    </a:lnTo>
                    <a:lnTo>
                      <a:pt x="60" y="156"/>
                    </a:lnTo>
                    <a:lnTo>
                      <a:pt x="49" y="152"/>
                    </a:lnTo>
                    <a:lnTo>
                      <a:pt x="39" y="146"/>
                    </a:lnTo>
                    <a:lnTo>
                      <a:pt x="31" y="139"/>
                    </a:lnTo>
                    <a:lnTo>
                      <a:pt x="22" y="133"/>
                    </a:lnTo>
                    <a:lnTo>
                      <a:pt x="16" y="126"/>
                    </a:lnTo>
                    <a:lnTo>
                      <a:pt x="10" y="118"/>
                    </a:lnTo>
                    <a:lnTo>
                      <a:pt x="10" y="118"/>
                    </a:lnTo>
                    <a:lnTo>
                      <a:pt x="7" y="111"/>
                    </a:lnTo>
                    <a:lnTo>
                      <a:pt x="4" y="105"/>
                    </a:lnTo>
                    <a:lnTo>
                      <a:pt x="2" y="99"/>
                    </a:lnTo>
                    <a:lnTo>
                      <a:pt x="1" y="92"/>
                    </a:lnTo>
                    <a:lnTo>
                      <a:pt x="0" y="85"/>
                    </a:lnTo>
                    <a:lnTo>
                      <a:pt x="0" y="78"/>
                    </a:lnTo>
                    <a:lnTo>
                      <a:pt x="1" y="71"/>
                    </a:lnTo>
                    <a:lnTo>
                      <a:pt x="2" y="64"/>
                    </a:lnTo>
                    <a:lnTo>
                      <a:pt x="2" y="64"/>
                    </a:lnTo>
                    <a:lnTo>
                      <a:pt x="5" y="56"/>
                    </a:lnTo>
                    <a:lnTo>
                      <a:pt x="8" y="48"/>
                    </a:lnTo>
                    <a:lnTo>
                      <a:pt x="13" y="40"/>
                    </a:lnTo>
                    <a:lnTo>
                      <a:pt x="19" y="33"/>
                    </a:lnTo>
                    <a:lnTo>
                      <a:pt x="27" y="26"/>
                    </a:lnTo>
                    <a:lnTo>
                      <a:pt x="33" y="19"/>
                    </a:lnTo>
                    <a:lnTo>
                      <a:pt x="47" y="8"/>
                    </a:lnTo>
                    <a:lnTo>
                      <a:pt x="47" y="8"/>
                    </a:lnTo>
                    <a:lnTo>
                      <a:pt x="53" y="5"/>
                    </a:lnTo>
                    <a:lnTo>
                      <a:pt x="61" y="2"/>
                    </a:lnTo>
                    <a:lnTo>
                      <a:pt x="68" y="1"/>
                    </a:lnTo>
                    <a:lnTo>
                      <a:pt x="77" y="0"/>
                    </a:lnTo>
                    <a:lnTo>
                      <a:pt x="77" y="0"/>
                    </a:lnTo>
                    <a:lnTo>
                      <a:pt x="88" y="1"/>
                    </a:lnTo>
                    <a:lnTo>
                      <a:pt x="98" y="3"/>
                    </a:lnTo>
                    <a:lnTo>
                      <a:pt x="108" y="5"/>
                    </a:lnTo>
                    <a:lnTo>
                      <a:pt x="120" y="8"/>
                    </a:lnTo>
                    <a:lnTo>
                      <a:pt x="120" y="8"/>
                    </a:lnTo>
                    <a:lnTo>
                      <a:pt x="128" y="12"/>
                    </a:lnTo>
                    <a:lnTo>
                      <a:pt x="136" y="17"/>
                    </a:lnTo>
                    <a:lnTo>
                      <a:pt x="144" y="24"/>
                    </a:lnTo>
                    <a:lnTo>
                      <a:pt x="152" y="31"/>
                    </a:lnTo>
                    <a:lnTo>
                      <a:pt x="159" y="38"/>
                    </a:lnTo>
                    <a:lnTo>
                      <a:pt x="166" y="46"/>
                    </a:lnTo>
                    <a:lnTo>
                      <a:pt x="171" y="54"/>
                    </a:lnTo>
                    <a:lnTo>
                      <a:pt x="175" y="62"/>
                    </a:lnTo>
                    <a:lnTo>
                      <a:pt x="175" y="62"/>
                    </a:lnTo>
                    <a:lnTo>
                      <a:pt x="178" y="69"/>
                    </a:lnTo>
                    <a:lnTo>
                      <a:pt x="182" y="78"/>
                    </a:lnTo>
                    <a:lnTo>
                      <a:pt x="184" y="88"/>
                    </a:lnTo>
                    <a:lnTo>
                      <a:pt x="185" y="97"/>
                    </a:lnTo>
                    <a:lnTo>
                      <a:pt x="185" y="106"/>
                    </a:lnTo>
                    <a:lnTo>
                      <a:pt x="185" y="116"/>
                    </a:lnTo>
                    <a:lnTo>
                      <a:pt x="183" y="132"/>
                    </a:lnTo>
                    <a:lnTo>
                      <a:pt x="183" y="132"/>
                    </a:lnTo>
                    <a:lnTo>
                      <a:pt x="182" y="137"/>
                    </a:lnTo>
                    <a:lnTo>
                      <a:pt x="178" y="141"/>
                    </a:lnTo>
                    <a:lnTo>
                      <a:pt x="176" y="146"/>
                    </a:lnTo>
                    <a:lnTo>
                      <a:pt x="173" y="150"/>
                    </a:lnTo>
                    <a:lnTo>
                      <a:pt x="169" y="153"/>
                    </a:lnTo>
                    <a:lnTo>
                      <a:pt x="165" y="155"/>
                    </a:lnTo>
                    <a:lnTo>
                      <a:pt x="156" y="160"/>
                    </a:lnTo>
                    <a:lnTo>
                      <a:pt x="145" y="162"/>
                    </a:lnTo>
                    <a:lnTo>
                      <a:pt x="134" y="164"/>
                    </a:lnTo>
                    <a:lnTo>
                      <a:pt x="123" y="165"/>
                    </a:lnTo>
                    <a:lnTo>
                      <a:pt x="110" y="165"/>
                    </a:lnTo>
                    <a:lnTo>
                      <a:pt x="110" y="165"/>
                    </a:lnTo>
                    <a:close/>
                    <a:moveTo>
                      <a:pt x="84" y="38"/>
                    </a:moveTo>
                    <a:lnTo>
                      <a:pt x="84" y="38"/>
                    </a:lnTo>
                    <a:lnTo>
                      <a:pt x="75" y="39"/>
                    </a:lnTo>
                    <a:lnTo>
                      <a:pt x="70" y="40"/>
                    </a:lnTo>
                    <a:lnTo>
                      <a:pt x="65" y="43"/>
                    </a:lnTo>
                    <a:lnTo>
                      <a:pt x="59" y="46"/>
                    </a:lnTo>
                    <a:lnTo>
                      <a:pt x="53" y="50"/>
                    </a:lnTo>
                    <a:lnTo>
                      <a:pt x="48" y="57"/>
                    </a:lnTo>
                    <a:lnTo>
                      <a:pt x="43" y="64"/>
                    </a:lnTo>
                    <a:lnTo>
                      <a:pt x="43" y="64"/>
                    </a:lnTo>
                    <a:lnTo>
                      <a:pt x="39" y="72"/>
                    </a:lnTo>
                    <a:lnTo>
                      <a:pt x="37" y="79"/>
                    </a:lnTo>
                    <a:lnTo>
                      <a:pt x="37" y="88"/>
                    </a:lnTo>
                    <a:lnTo>
                      <a:pt x="39" y="96"/>
                    </a:lnTo>
                    <a:lnTo>
                      <a:pt x="39" y="96"/>
                    </a:lnTo>
                    <a:lnTo>
                      <a:pt x="43" y="102"/>
                    </a:lnTo>
                    <a:lnTo>
                      <a:pt x="48" y="108"/>
                    </a:lnTo>
                    <a:lnTo>
                      <a:pt x="55" y="113"/>
                    </a:lnTo>
                    <a:lnTo>
                      <a:pt x="62" y="118"/>
                    </a:lnTo>
                    <a:lnTo>
                      <a:pt x="70" y="122"/>
                    </a:lnTo>
                    <a:lnTo>
                      <a:pt x="77" y="125"/>
                    </a:lnTo>
                    <a:lnTo>
                      <a:pt x="86" y="127"/>
                    </a:lnTo>
                    <a:lnTo>
                      <a:pt x="93" y="129"/>
                    </a:lnTo>
                    <a:lnTo>
                      <a:pt x="94" y="129"/>
                    </a:lnTo>
                    <a:lnTo>
                      <a:pt x="94" y="129"/>
                    </a:lnTo>
                    <a:lnTo>
                      <a:pt x="102" y="129"/>
                    </a:lnTo>
                    <a:lnTo>
                      <a:pt x="102" y="129"/>
                    </a:lnTo>
                    <a:lnTo>
                      <a:pt x="118" y="130"/>
                    </a:lnTo>
                    <a:lnTo>
                      <a:pt x="118" y="130"/>
                    </a:lnTo>
                    <a:lnTo>
                      <a:pt x="131" y="129"/>
                    </a:lnTo>
                    <a:lnTo>
                      <a:pt x="137" y="128"/>
                    </a:lnTo>
                    <a:lnTo>
                      <a:pt x="142" y="126"/>
                    </a:lnTo>
                    <a:lnTo>
                      <a:pt x="142" y="126"/>
                    </a:lnTo>
                    <a:lnTo>
                      <a:pt x="145" y="124"/>
                    </a:lnTo>
                    <a:lnTo>
                      <a:pt x="147" y="122"/>
                    </a:lnTo>
                    <a:lnTo>
                      <a:pt x="149" y="119"/>
                    </a:lnTo>
                    <a:lnTo>
                      <a:pt x="149" y="116"/>
                    </a:lnTo>
                    <a:lnTo>
                      <a:pt x="149" y="106"/>
                    </a:lnTo>
                    <a:lnTo>
                      <a:pt x="147" y="97"/>
                    </a:lnTo>
                    <a:lnTo>
                      <a:pt x="147" y="95"/>
                    </a:lnTo>
                    <a:lnTo>
                      <a:pt x="147" y="95"/>
                    </a:lnTo>
                    <a:lnTo>
                      <a:pt x="145" y="86"/>
                    </a:lnTo>
                    <a:lnTo>
                      <a:pt x="142" y="77"/>
                    </a:lnTo>
                    <a:lnTo>
                      <a:pt x="137" y="71"/>
                    </a:lnTo>
                    <a:lnTo>
                      <a:pt x="132" y="65"/>
                    </a:lnTo>
                    <a:lnTo>
                      <a:pt x="129" y="62"/>
                    </a:lnTo>
                    <a:lnTo>
                      <a:pt x="129" y="62"/>
                    </a:lnTo>
                    <a:lnTo>
                      <a:pt x="118" y="52"/>
                    </a:lnTo>
                    <a:lnTo>
                      <a:pt x="112" y="47"/>
                    </a:lnTo>
                    <a:lnTo>
                      <a:pt x="107" y="44"/>
                    </a:lnTo>
                    <a:lnTo>
                      <a:pt x="101" y="41"/>
                    </a:lnTo>
                    <a:lnTo>
                      <a:pt x="96" y="39"/>
                    </a:lnTo>
                    <a:lnTo>
                      <a:pt x="90" y="38"/>
                    </a:lnTo>
                    <a:lnTo>
                      <a:pt x="84" y="38"/>
                    </a:lnTo>
                    <a:lnTo>
                      <a:pt x="84" y="38"/>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59" name="Freeform 482"/>
              <p:cNvSpPr/>
              <p:nvPr/>
            </p:nvSpPr>
            <p:spPr bwMode="auto">
              <a:xfrm>
                <a:off x="13192" y="4861"/>
                <a:ext cx="110" cy="84"/>
              </a:xfrm>
              <a:custGeom>
                <a:avLst/>
                <a:gdLst/>
                <a:ahLst/>
                <a:cxnLst>
                  <a:cxn ang="0">
                    <a:pos x="13" y="121"/>
                  </a:cxn>
                  <a:cxn ang="0">
                    <a:pos x="4" y="115"/>
                  </a:cxn>
                  <a:cxn ang="0">
                    <a:pos x="1" y="110"/>
                  </a:cxn>
                  <a:cxn ang="0">
                    <a:pos x="0" y="103"/>
                  </a:cxn>
                  <a:cxn ang="0">
                    <a:pos x="2" y="42"/>
                  </a:cxn>
                  <a:cxn ang="0">
                    <a:pos x="3" y="14"/>
                  </a:cxn>
                  <a:cxn ang="0">
                    <a:pos x="8" y="5"/>
                  </a:cxn>
                  <a:cxn ang="0">
                    <a:pos x="20" y="1"/>
                  </a:cxn>
                  <a:cxn ang="0">
                    <a:pos x="27" y="1"/>
                  </a:cxn>
                  <a:cxn ang="0">
                    <a:pos x="35" y="3"/>
                  </a:cxn>
                  <a:cxn ang="0">
                    <a:pos x="40" y="9"/>
                  </a:cxn>
                  <a:cxn ang="0">
                    <a:pos x="44" y="17"/>
                  </a:cxn>
                  <a:cxn ang="0">
                    <a:pos x="57" y="29"/>
                  </a:cxn>
                  <a:cxn ang="0">
                    <a:pos x="66" y="23"/>
                  </a:cxn>
                  <a:cxn ang="0">
                    <a:pos x="61" y="29"/>
                  </a:cxn>
                  <a:cxn ang="0">
                    <a:pos x="69" y="34"/>
                  </a:cxn>
                  <a:cxn ang="0">
                    <a:pos x="95" y="51"/>
                  </a:cxn>
                  <a:cxn ang="0">
                    <a:pos x="105" y="48"/>
                  </a:cxn>
                  <a:cxn ang="0">
                    <a:pos x="103" y="28"/>
                  </a:cxn>
                  <a:cxn ang="0">
                    <a:pos x="101" y="17"/>
                  </a:cxn>
                  <a:cxn ang="0">
                    <a:pos x="104" y="9"/>
                  </a:cxn>
                  <a:cxn ang="0">
                    <a:pos x="115" y="0"/>
                  </a:cxn>
                  <a:cxn ang="0">
                    <a:pos x="125" y="0"/>
                  </a:cxn>
                  <a:cxn ang="0">
                    <a:pos x="134" y="8"/>
                  </a:cxn>
                  <a:cxn ang="0">
                    <a:pos x="139" y="28"/>
                  </a:cxn>
                  <a:cxn ang="0">
                    <a:pos x="140" y="48"/>
                  </a:cxn>
                  <a:cxn ang="0">
                    <a:pos x="141" y="49"/>
                  </a:cxn>
                  <a:cxn ang="0">
                    <a:pos x="145" y="48"/>
                  </a:cxn>
                  <a:cxn ang="0">
                    <a:pos x="139" y="54"/>
                  </a:cxn>
                  <a:cxn ang="0">
                    <a:pos x="141" y="60"/>
                  </a:cxn>
                  <a:cxn ang="0">
                    <a:pos x="143" y="71"/>
                  </a:cxn>
                  <a:cxn ang="0">
                    <a:pos x="139" y="99"/>
                  </a:cxn>
                  <a:cxn ang="0">
                    <a:pos x="134" y="107"/>
                  </a:cxn>
                  <a:cxn ang="0">
                    <a:pos x="124" y="114"/>
                  </a:cxn>
                  <a:cxn ang="0">
                    <a:pos x="120" y="114"/>
                  </a:cxn>
                  <a:cxn ang="0">
                    <a:pos x="108" y="111"/>
                  </a:cxn>
                  <a:cxn ang="0">
                    <a:pos x="98" y="102"/>
                  </a:cxn>
                  <a:cxn ang="0">
                    <a:pos x="86" y="91"/>
                  </a:cxn>
                  <a:cxn ang="0">
                    <a:pos x="63" y="73"/>
                  </a:cxn>
                  <a:cxn ang="0">
                    <a:pos x="50" y="65"/>
                  </a:cxn>
                  <a:cxn ang="0">
                    <a:pos x="37" y="67"/>
                  </a:cxn>
                  <a:cxn ang="0">
                    <a:pos x="35" y="103"/>
                  </a:cxn>
                  <a:cxn ang="0">
                    <a:pos x="32" y="114"/>
                  </a:cxn>
                  <a:cxn ang="0">
                    <a:pos x="23" y="119"/>
                  </a:cxn>
                </a:cxnLst>
                <a:rect l="0" t="0" r="r" b="b"/>
                <a:pathLst>
                  <a:path w="149" h="121">
                    <a:moveTo>
                      <a:pt x="17" y="121"/>
                    </a:moveTo>
                    <a:lnTo>
                      <a:pt x="17" y="121"/>
                    </a:lnTo>
                    <a:lnTo>
                      <a:pt x="13" y="121"/>
                    </a:lnTo>
                    <a:lnTo>
                      <a:pt x="9" y="119"/>
                    </a:lnTo>
                    <a:lnTo>
                      <a:pt x="6" y="117"/>
                    </a:lnTo>
                    <a:lnTo>
                      <a:pt x="4" y="115"/>
                    </a:lnTo>
                    <a:lnTo>
                      <a:pt x="4" y="115"/>
                    </a:lnTo>
                    <a:lnTo>
                      <a:pt x="2" y="113"/>
                    </a:lnTo>
                    <a:lnTo>
                      <a:pt x="1" y="110"/>
                    </a:lnTo>
                    <a:lnTo>
                      <a:pt x="0" y="107"/>
                    </a:lnTo>
                    <a:lnTo>
                      <a:pt x="0" y="103"/>
                    </a:lnTo>
                    <a:lnTo>
                      <a:pt x="0" y="103"/>
                    </a:lnTo>
                    <a:lnTo>
                      <a:pt x="1" y="65"/>
                    </a:lnTo>
                    <a:lnTo>
                      <a:pt x="1" y="65"/>
                    </a:lnTo>
                    <a:lnTo>
                      <a:pt x="2" y="42"/>
                    </a:lnTo>
                    <a:lnTo>
                      <a:pt x="3" y="18"/>
                    </a:lnTo>
                    <a:lnTo>
                      <a:pt x="3" y="18"/>
                    </a:lnTo>
                    <a:lnTo>
                      <a:pt x="3" y="14"/>
                    </a:lnTo>
                    <a:lnTo>
                      <a:pt x="4" y="10"/>
                    </a:lnTo>
                    <a:lnTo>
                      <a:pt x="6" y="7"/>
                    </a:lnTo>
                    <a:lnTo>
                      <a:pt x="8" y="5"/>
                    </a:lnTo>
                    <a:lnTo>
                      <a:pt x="11" y="3"/>
                    </a:lnTo>
                    <a:lnTo>
                      <a:pt x="14" y="2"/>
                    </a:lnTo>
                    <a:lnTo>
                      <a:pt x="20" y="1"/>
                    </a:lnTo>
                    <a:lnTo>
                      <a:pt x="22" y="1"/>
                    </a:lnTo>
                    <a:lnTo>
                      <a:pt x="22" y="1"/>
                    </a:lnTo>
                    <a:lnTo>
                      <a:pt x="27" y="1"/>
                    </a:lnTo>
                    <a:lnTo>
                      <a:pt x="27" y="1"/>
                    </a:lnTo>
                    <a:lnTo>
                      <a:pt x="30" y="1"/>
                    </a:lnTo>
                    <a:lnTo>
                      <a:pt x="35" y="3"/>
                    </a:lnTo>
                    <a:lnTo>
                      <a:pt x="37" y="4"/>
                    </a:lnTo>
                    <a:lnTo>
                      <a:pt x="38" y="6"/>
                    </a:lnTo>
                    <a:lnTo>
                      <a:pt x="40" y="9"/>
                    </a:lnTo>
                    <a:lnTo>
                      <a:pt x="41" y="13"/>
                    </a:lnTo>
                    <a:lnTo>
                      <a:pt x="42" y="17"/>
                    </a:lnTo>
                    <a:lnTo>
                      <a:pt x="44" y="17"/>
                    </a:lnTo>
                    <a:lnTo>
                      <a:pt x="44" y="17"/>
                    </a:lnTo>
                    <a:lnTo>
                      <a:pt x="51" y="23"/>
                    </a:lnTo>
                    <a:lnTo>
                      <a:pt x="57" y="29"/>
                    </a:lnTo>
                    <a:lnTo>
                      <a:pt x="66" y="22"/>
                    </a:lnTo>
                    <a:lnTo>
                      <a:pt x="66" y="22"/>
                    </a:lnTo>
                    <a:lnTo>
                      <a:pt x="66" y="23"/>
                    </a:lnTo>
                    <a:lnTo>
                      <a:pt x="65" y="27"/>
                    </a:lnTo>
                    <a:lnTo>
                      <a:pt x="61" y="29"/>
                    </a:lnTo>
                    <a:lnTo>
                      <a:pt x="61" y="29"/>
                    </a:lnTo>
                    <a:lnTo>
                      <a:pt x="68" y="33"/>
                    </a:lnTo>
                    <a:lnTo>
                      <a:pt x="69" y="34"/>
                    </a:lnTo>
                    <a:lnTo>
                      <a:pt x="69" y="34"/>
                    </a:lnTo>
                    <a:lnTo>
                      <a:pt x="80" y="40"/>
                    </a:lnTo>
                    <a:lnTo>
                      <a:pt x="80" y="40"/>
                    </a:lnTo>
                    <a:lnTo>
                      <a:pt x="95" y="51"/>
                    </a:lnTo>
                    <a:lnTo>
                      <a:pt x="103" y="59"/>
                    </a:lnTo>
                    <a:lnTo>
                      <a:pt x="105" y="48"/>
                    </a:lnTo>
                    <a:lnTo>
                      <a:pt x="105" y="48"/>
                    </a:lnTo>
                    <a:lnTo>
                      <a:pt x="105" y="38"/>
                    </a:lnTo>
                    <a:lnTo>
                      <a:pt x="105" y="32"/>
                    </a:lnTo>
                    <a:lnTo>
                      <a:pt x="103" y="28"/>
                    </a:lnTo>
                    <a:lnTo>
                      <a:pt x="103" y="28"/>
                    </a:lnTo>
                    <a:lnTo>
                      <a:pt x="101" y="21"/>
                    </a:lnTo>
                    <a:lnTo>
                      <a:pt x="101" y="17"/>
                    </a:lnTo>
                    <a:lnTo>
                      <a:pt x="102" y="13"/>
                    </a:lnTo>
                    <a:lnTo>
                      <a:pt x="104" y="9"/>
                    </a:lnTo>
                    <a:lnTo>
                      <a:pt x="104" y="9"/>
                    </a:lnTo>
                    <a:lnTo>
                      <a:pt x="107" y="6"/>
                    </a:lnTo>
                    <a:lnTo>
                      <a:pt x="111" y="2"/>
                    </a:lnTo>
                    <a:lnTo>
                      <a:pt x="115" y="0"/>
                    </a:lnTo>
                    <a:lnTo>
                      <a:pt x="121" y="0"/>
                    </a:lnTo>
                    <a:lnTo>
                      <a:pt x="121" y="0"/>
                    </a:lnTo>
                    <a:lnTo>
                      <a:pt x="125" y="0"/>
                    </a:lnTo>
                    <a:lnTo>
                      <a:pt x="129" y="2"/>
                    </a:lnTo>
                    <a:lnTo>
                      <a:pt x="131" y="5"/>
                    </a:lnTo>
                    <a:lnTo>
                      <a:pt x="134" y="8"/>
                    </a:lnTo>
                    <a:lnTo>
                      <a:pt x="134" y="8"/>
                    </a:lnTo>
                    <a:lnTo>
                      <a:pt x="137" y="18"/>
                    </a:lnTo>
                    <a:lnTo>
                      <a:pt x="139" y="28"/>
                    </a:lnTo>
                    <a:lnTo>
                      <a:pt x="140" y="38"/>
                    </a:lnTo>
                    <a:lnTo>
                      <a:pt x="140" y="48"/>
                    </a:lnTo>
                    <a:lnTo>
                      <a:pt x="140" y="48"/>
                    </a:lnTo>
                    <a:lnTo>
                      <a:pt x="140" y="52"/>
                    </a:lnTo>
                    <a:lnTo>
                      <a:pt x="140" y="52"/>
                    </a:lnTo>
                    <a:lnTo>
                      <a:pt x="141" y="49"/>
                    </a:lnTo>
                    <a:lnTo>
                      <a:pt x="143" y="48"/>
                    </a:lnTo>
                    <a:lnTo>
                      <a:pt x="145" y="48"/>
                    </a:lnTo>
                    <a:lnTo>
                      <a:pt x="145" y="48"/>
                    </a:lnTo>
                    <a:lnTo>
                      <a:pt x="148" y="49"/>
                    </a:lnTo>
                    <a:lnTo>
                      <a:pt x="149" y="50"/>
                    </a:lnTo>
                    <a:lnTo>
                      <a:pt x="139" y="54"/>
                    </a:lnTo>
                    <a:lnTo>
                      <a:pt x="139" y="55"/>
                    </a:lnTo>
                    <a:lnTo>
                      <a:pt x="139" y="55"/>
                    </a:lnTo>
                    <a:lnTo>
                      <a:pt x="141" y="60"/>
                    </a:lnTo>
                    <a:lnTo>
                      <a:pt x="141" y="60"/>
                    </a:lnTo>
                    <a:lnTo>
                      <a:pt x="143" y="71"/>
                    </a:lnTo>
                    <a:lnTo>
                      <a:pt x="143" y="71"/>
                    </a:lnTo>
                    <a:lnTo>
                      <a:pt x="144" y="79"/>
                    </a:lnTo>
                    <a:lnTo>
                      <a:pt x="142" y="90"/>
                    </a:lnTo>
                    <a:lnTo>
                      <a:pt x="139" y="99"/>
                    </a:lnTo>
                    <a:lnTo>
                      <a:pt x="137" y="104"/>
                    </a:lnTo>
                    <a:lnTo>
                      <a:pt x="134" y="107"/>
                    </a:lnTo>
                    <a:lnTo>
                      <a:pt x="134" y="107"/>
                    </a:lnTo>
                    <a:lnTo>
                      <a:pt x="131" y="110"/>
                    </a:lnTo>
                    <a:lnTo>
                      <a:pt x="127" y="113"/>
                    </a:lnTo>
                    <a:lnTo>
                      <a:pt x="124" y="114"/>
                    </a:lnTo>
                    <a:lnTo>
                      <a:pt x="120" y="114"/>
                    </a:lnTo>
                    <a:lnTo>
                      <a:pt x="120" y="114"/>
                    </a:lnTo>
                    <a:lnTo>
                      <a:pt x="120" y="114"/>
                    </a:lnTo>
                    <a:lnTo>
                      <a:pt x="112" y="113"/>
                    </a:lnTo>
                    <a:lnTo>
                      <a:pt x="112" y="113"/>
                    </a:lnTo>
                    <a:lnTo>
                      <a:pt x="108" y="111"/>
                    </a:lnTo>
                    <a:lnTo>
                      <a:pt x="104" y="109"/>
                    </a:lnTo>
                    <a:lnTo>
                      <a:pt x="98" y="102"/>
                    </a:lnTo>
                    <a:lnTo>
                      <a:pt x="98" y="102"/>
                    </a:lnTo>
                    <a:lnTo>
                      <a:pt x="93" y="96"/>
                    </a:lnTo>
                    <a:lnTo>
                      <a:pt x="86" y="91"/>
                    </a:lnTo>
                    <a:lnTo>
                      <a:pt x="86" y="91"/>
                    </a:lnTo>
                    <a:lnTo>
                      <a:pt x="75" y="81"/>
                    </a:lnTo>
                    <a:lnTo>
                      <a:pt x="75" y="81"/>
                    </a:lnTo>
                    <a:lnTo>
                      <a:pt x="63" y="73"/>
                    </a:lnTo>
                    <a:lnTo>
                      <a:pt x="57" y="69"/>
                    </a:lnTo>
                    <a:lnTo>
                      <a:pt x="50" y="65"/>
                    </a:lnTo>
                    <a:lnTo>
                      <a:pt x="50" y="65"/>
                    </a:lnTo>
                    <a:lnTo>
                      <a:pt x="45" y="62"/>
                    </a:lnTo>
                    <a:lnTo>
                      <a:pt x="37" y="57"/>
                    </a:lnTo>
                    <a:lnTo>
                      <a:pt x="37" y="67"/>
                    </a:lnTo>
                    <a:lnTo>
                      <a:pt x="37" y="67"/>
                    </a:lnTo>
                    <a:lnTo>
                      <a:pt x="35" y="103"/>
                    </a:lnTo>
                    <a:lnTo>
                      <a:pt x="35" y="103"/>
                    </a:lnTo>
                    <a:lnTo>
                      <a:pt x="35" y="107"/>
                    </a:lnTo>
                    <a:lnTo>
                      <a:pt x="34" y="111"/>
                    </a:lnTo>
                    <a:lnTo>
                      <a:pt x="32" y="114"/>
                    </a:lnTo>
                    <a:lnTo>
                      <a:pt x="30" y="116"/>
                    </a:lnTo>
                    <a:lnTo>
                      <a:pt x="27" y="118"/>
                    </a:lnTo>
                    <a:lnTo>
                      <a:pt x="23" y="119"/>
                    </a:lnTo>
                    <a:lnTo>
                      <a:pt x="17" y="121"/>
                    </a:lnTo>
                    <a:lnTo>
                      <a:pt x="17" y="121"/>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60" name="Freeform 483"/>
              <p:cNvSpPr/>
              <p:nvPr/>
            </p:nvSpPr>
            <p:spPr bwMode="auto">
              <a:xfrm>
                <a:off x="13423" y="5107"/>
                <a:ext cx="139" cy="94"/>
              </a:xfrm>
              <a:custGeom>
                <a:avLst/>
                <a:gdLst/>
                <a:ahLst/>
                <a:cxnLst>
                  <a:cxn ang="0">
                    <a:pos x="162" y="135"/>
                  </a:cxn>
                  <a:cxn ang="0">
                    <a:pos x="155" y="130"/>
                  </a:cxn>
                  <a:cxn ang="0">
                    <a:pos x="150" y="119"/>
                  </a:cxn>
                  <a:cxn ang="0">
                    <a:pos x="152" y="60"/>
                  </a:cxn>
                  <a:cxn ang="0">
                    <a:pos x="143" y="45"/>
                  </a:cxn>
                  <a:cxn ang="0">
                    <a:pos x="136" y="45"/>
                  </a:cxn>
                  <a:cxn ang="0">
                    <a:pos x="114" y="42"/>
                  </a:cxn>
                  <a:cxn ang="0">
                    <a:pos x="108" y="48"/>
                  </a:cxn>
                  <a:cxn ang="0">
                    <a:pos x="110" y="70"/>
                  </a:cxn>
                  <a:cxn ang="0">
                    <a:pos x="111" y="81"/>
                  </a:cxn>
                  <a:cxn ang="0">
                    <a:pos x="110" y="102"/>
                  </a:cxn>
                  <a:cxn ang="0">
                    <a:pos x="111" y="106"/>
                  </a:cxn>
                  <a:cxn ang="0">
                    <a:pos x="114" y="118"/>
                  </a:cxn>
                  <a:cxn ang="0">
                    <a:pos x="110" y="126"/>
                  </a:cxn>
                  <a:cxn ang="0">
                    <a:pos x="95" y="133"/>
                  </a:cxn>
                  <a:cxn ang="0">
                    <a:pos x="83" y="128"/>
                  </a:cxn>
                  <a:cxn ang="0">
                    <a:pos x="77" y="120"/>
                  </a:cxn>
                  <a:cxn ang="0">
                    <a:pos x="74" y="99"/>
                  </a:cxn>
                  <a:cxn ang="0">
                    <a:pos x="74" y="76"/>
                  </a:cxn>
                  <a:cxn ang="0">
                    <a:pos x="72" y="45"/>
                  </a:cxn>
                  <a:cxn ang="0">
                    <a:pos x="67" y="40"/>
                  </a:cxn>
                  <a:cxn ang="0">
                    <a:pos x="42" y="44"/>
                  </a:cxn>
                  <a:cxn ang="0">
                    <a:pos x="41" y="67"/>
                  </a:cxn>
                  <a:cxn ang="0">
                    <a:pos x="39" y="82"/>
                  </a:cxn>
                  <a:cxn ang="0">
                    <a:pos x="35" y="116"/>
                  </a:cxn>
                  <a:cxn ang="0">
                    <a:pos x="32" y="126"/>
                  </a:cxn>
                  <a:cxn ang="0">
                    <a:pos x="23" y="132"/>
                  </a:cxn>
                  <a:cxn ang="0">
                    <a:pos x="12" y="132"/>
                  </a:cxn>
                  <a:cxn ang="0">
                    <a:pos x="3" y="128"/>
                  </a:cxn>
                  <a:cxn ang="0">
                    <a:pos x="0" y="123"/>
                  </a:cxn>
                  <a:cxn ang="0">
                    <a:pos x="1" y="102"/>
                  </a:cxn>
                  <a:cxn ang="0">
                    <a:pos x="5" y="68"/>
                  </a:cxn>
                  <a:cxn ang="0">
                    <a:pos x="6" y="29"/>
                  </a:cxn>
                  <a:cxn ang="0">
                    <a:pos x="6" y="13"/>
                  </a:cxn>
                  <a:cxn ang="0">
                    <a:pos x="11" y="5"/>
                  </a:cxn>
                  <a:cxn ang="0">
                    <a:pos x="23" y="1"/>
                  </a:cxn>
                  <a:cxn ang="0">
                    <a:pos x="27" y="1"/>
                  </a:cxn>
                  <a:cxn ang="0">
                    <a:pos x="35" y="0"/>
                  </a:cxn>
                  <a:cxn ang="0">
                    <a:pos x="60" y="4"/>
                  </a:cxn>
                  <a:cxn ang="0">
                    <a:pos x="100" y="5"/>
                  </a:cxn>
                  <a:cxn ang="0">
                    <a:pos x="132" y="7"/>
                  </a:cxn>
                  <a:cxn ang="0">
                    <a:pos x="160" y="10"/>
                  </a:cxn>
                  <a:cxn ang="0">
                    <a:pos x="172" y="15"/>
                  </a:cxn>
                  <a:cxn ang="0">
                    <a:pos x="182" y="26"/>
                  </a:cxn>
                  <a:cxn ang="0">
                    <a:pos x="190" y="60"/>
                  </a:cxn>
                  <a:cxn ang="0">
                    <a:pos x="188" y="97"/>
                  </a:cxn>
                  <a:cxn ang="0">
                    <a:pos x="187" y="123"/>
                  </a:cxn>
                  <a:cxn ang="0">
                    <a:pos x="181" y="132"/>
                  </a:cxn>
                  <a:cxn ang="0">
                    <a:pos x="169" y="136"/>
                  </a:cxn>
                </a:cxnLst>
                <a:rect l="0" t="0" r="r" b="b"/>
                <a:pathLst>
                  <a:path w="190" h="136">
                    <a:moveTo>
                      <a:pt x="169" y="136"/>
                    </a:moveTo>
                    <a:lnTo>
                      <a:pt x="169" y="136"/>
                    </a:lnTo>
                    <a:lnTo>
                      <a:pt x="162" y="135"/>
                    </a:lnTo>
                    <a:lnTo>
                      <a:pt x="159" y="134"/>
                    </a:lnTo>
                    <a:lnTo>
                      <a:pt x="157" y="132"/>
                    </a:lnTo>
                    <a:lnTo>
                      <a:pt x="155" y="130"/>
                    </a:lnTo>
                    <a:lnTo>
                      <a:pt x="153" y="127"/>
                    </a:lnTo>
                    <a:lnTo>
                      <a:pt x="152" y="123"/>
                    </a:lnTo>
                    <a:lnTo>
                      <a:pt x="150" y="119"/>
                    </a:lnTo>
                    <a:lnTo>
                      <a:pt x="150" y="119"/>
                    </a:lnTo>
                    <a:lnTo>
                      <a:pt x="152" y="60"/>
                    </a:lnTo>
                    <a:lnTo>
                      <a:pt x="152" y="60"/>
                    </a:lnTo>
                    <a:lnTo>
                      <a:pt x="152" y="50"/>
                    </a:lnTo>
                    <a:lnTo>
                      <a:pt x="152" y="44"/>
                    </a:lnTo>
                    <a:lnTo>
                      <a:pt x="143" y="45"/>
                    </a:lnTo>
                    <a:lnTo>
                      <a:pt x="143" y="45"/>
                    </a:lnTo>
                    <a:lnTo>
                      <a:pt x="136" y="45"/>
                    </a:lnTo>
                    <a:lnTo>
                      <a:pt x="136" y="45"/>
                    </a:lnTo>
                    <a:lnTo>
                      <a:pt x="129" y="44"/>
                    </a:lnTo>
                    <a:lnTo>
                      <a:pt x="129" y="44"/>
                    </a:lnTo>
                    <a:lnTo>
                      <a:pt x="114" y="42"/>
                    </a:lnTo>
                    <a:lnTo>
                      <a:pt x="108" y="41"/>
                    </a:lnTo>
                    <a:lnTo>
                      <a:pt x="108" y="48"/>
                    </a:lnTo>
                    <a:lnTo>
                      <a:pt x="108" y="48"/>
                    </a:lnTo>
                    <a:lnTo>
                      <a:pt x="109" y="59"/>
                    </a:lnTo>
                    <a:lnTo>
                      <a:pt x="109" y="59"/>
                    </a:lnTo>
                    <a:lnTo>
                      <a:pt x="110" y="70"/>
                    </a:lnTo>
                    <a:lnTo>
                      <a:pt x="111" y="80"/>
                    </a:lnTo>
                    <a:lnTo>
                      <a:pt x="111" y="81"/>
                    </a:lnTo>
                    <a:lnTo>
                      <a:pt x="111" y="81"/>
                    </a:lnTo>
                    <a:lnTo>
                      <a:pt x="110" y="96"/>
                    </a:lnTo>
                    <a:lnTo>
                      <a:pt x="110" y="96"/>
                    </a:lnTo>
                    <a:lnTo>
                      <a:pt x="110" y="102"/>
                    </a:lnTo>
                    <a:lnTo>
                      <a:pt x="110" y="104"/>
                    </a:lnTo>
                    <a:lnTo>
                      <a:pt x="111" y="106"/>
                    </a:lnTo>
                    <a:lnTo>
                      <a:pt x="111" y="106"/>
                    </a:lnTo>
                    <a:lnTo>
                      <a:pt x="114" y="110"/>
                    </a:lnTo>
                    <a:lnTo>
                      <a:pt x="115" y="115"/>
                    </a:lnTo>
                    <a:lnTo>
                      <a:pt x="114" y="118"/>
                    </a:lnTo>
                    <a:lnTo>
                      <a:pt x="113" y="121"/>
                    </a:lnTo>
                    <a:lnTo>
                      <a:pt x="113" y="121"/>
                    </a:lnTo>
                    <a:lnTo>
                      <a:pt x="110" y="126"/>
                    </a:lnTo>
                    <a:lnTo>
                      <a:pt x="106" y="129"/>
                    </a:lnTo>
                    <a:lnTo>
                      <a:pt x="101" y="132"/>
                    </a:lnTo>
                    <a:lnTo>
                      <a:pt x="95" y="133"/>
                    </a:lnTo>
                    <a:lnTo>
                      <a:pt x="95" y="133"/>
                    </a:lnTo>
                    <a:lnTo>
                      <a:pt x="88" y="132"/>
                    </a:lnTo>
                    <a:lnTo>
                      <a:pt x="83" y="128"/>
                    </a:lnTo>
                    <a:lnTo>
                      <a:pt x="83" y="128"/>
                    </a:lnTo>
                    <a:lnTo>
                      <a:pt x="80" y="125"/>
                    </a:lnTo>
                    <a:lnTo>
                      <a:pt x="77" y="120"/>
                    </a:lnTo>
                    <a:lnTo>
                      <a:pt x="76" y="116"/>
                    </a:lnTo>
                    <a:lnTo>
                      <a:pt x="75" y="110"/>
                    </a:lnTo>
                    <a:lnTo>
                      <a:pt x="74" y="99"/>
                    </a:lnTo>
                    <a:lnTo>
                      <a:pt x="74" y="90"/>
                    </a:lnTo>
                    <a:lnTo>
                      <a:pt x="74" y="90"/>
                    </a:lnTo>
                    <a:lnTo>
                      <a:pt x="74" y="76"/>
                    </a:lnTo>
                    <a:lnTo>
                      <a:pt x="73" y="63"/>
                    </a:lnTo>
                    <a:lnTo>
                      <a:pt x="73" y="63"/>
                    </a:lnTo>
                    <a:lnTo>
                      <a:pt x="72" y="45"/>
                    </a:lnTo>
                    <a:lnTo>
                      <a:pt x="72" y="40"/>
                    </a:lnTo>
                    <a:lnTo>
                      <a:pt x="67" y="40"/>
                    </a:lnTo>
                    <a:lnTo>
                      <a:pt x="67" y="40"/>
                    </a:lnTo>
                    <a:lnTo>
                      <a:pt x="48" y="39"/>
                    </a:lnTo>
                    <a:lnTo>
                      <a:pt x="42" y="38"/>
                    </a:lnTo>
                    <a:lnTo>
                      <a:pt x="42" y="44"/>
                    </a:lnTo>
                    <a:lnTo>
                      <a:pt x="42" y="44"/>
                    </a:lnTo>
                    <a:lnTo>
                      <a:pt x="42" y="55"/>
                    </a:lnTo>
                    <a:lnTo>
                      <a:pt x="41" y="67"/>
                    </a:lnTo>
                    <a:lnTo>
                      <a:pt x="41" y="67"/>
                    </a:lnTo>
                    <a:lnTo>
                      <a:pt x="39" y="82"/>
                    </a:lnTo>
                    <a:lnTo>
                      <a:pt x="39" y="82"/>
                    </a:lnTo>
                    <a:lnTo>
                      <a:pt x="37" y="99"/>
                    </a:lnTo>
                    <a:lnTo>
                      <a:pt x="35" y="116"/>
                    </a:lnTo>
                    <a:lnTo>
                      <a:pt x="35" y="116"/>
                    </a:lnTo>
                    <a:lnTo>
                      <a:pt x="35" y="120"/>
                    </a:lnTo>
                    <a:lnTo>
                      <a:pt x="34" y="123"/>
                    </a:lnTo>
                    <a:lnTo>
                      <a:pt x="32" y="126"/>
                    </a:lnTo>
                    <a:lnTo>
                      <a:pt x="29" y="129"/>
                    </a:lnTo>
                    <a:lnTo>
                      <a:pt x="27" y="131"/>
                    </a:lnTo>
                    <a:lnTo>
                      <a:pt x="23" y="132"/>
                    </a:lnTo>
                    <a:lnTo>
                      <a:pt x="16" y="133"/>
                    </a:lnTo>
                    <a:lnTo>
                      <a:pt x="16" y="133"/>
                    </a:lnTo>
                    <a:lnTo>
                      <a:pt x="12" y="132"/>
                    </a:lnTo>
                    <a:lnTo>
                      <a:pt x="9" y="132"/>
                    </a:lnTo>
                    <a:lnTo>
                      <a:pt x="6" y="130"/>
                    </a:lnTo>
                    <a:lnTo>
                      <a:pt x="3" y="128"/>
                    </a:lnTo>
                    <a:lnTo>
                      <a:pt x="3" y="128"/>
                    </a:lnTo>
                    <a:lnTo>
                      <a:pt x="2" y="126"/>
                    </a:lnTo>
                    <a:lnTo>
                      <a:pt x="0" y="123"/>
                    </a:lnTo>
                    <a:lnTo>
                      <a:pt x="0" y="116"/>
                    </a:lnTo>
                    <a:lnTo>
                      <a:pt x="0" y="116"/>
                    </a:lnTo>
                    <a:lnTo>
                      <a:pt x="1" y="102"/>
                    </a:lnTo>
                    <a:lnTo>
                      <a:pt x="2" y="89"/>
                    </a:lnTo>
                    <a:lnTo>
                      <a:pt x="2" y="89"/>
                    </a:lnTo>
                    <a:lnTo>
                      <a:pt x="5" y="68"/>
                    </a:lnTo>
                    <a:lnTo>
                      <a:pt x="5" y="68"/>
                    </a:lnTo>
                    <a:lnTo>
                      <a:pt x="6" y="48"/>
                    </a:lnTo>
                    <a:lnTo>
                      <a:pt x="6" y="29"/>
                    </a:lnTo>
                    <a:lnTo>
                      <a:pt x="6" y="17"/>
                    </a:lnTo>
                    <a:lnTo>
                      <a:pt x="6" y="17"/>
                    </a:lnTo>
                    <a:lnTo>
                      <a:pt x="6" y="13"/>
                    </a:lnTo>
                    <a:lnTo>
                      <a:pt x="7" y="10"/>
                    </a:lnTo>
                    <a:lnTo>
                      <a:pt x="9" y="7"/>
                    </a:lnTo>
                    <a:lnTo>
                      <a:pt x="11" y="5"/>
                    </a:lnTo>
                    <a:lnTo>
                      <a:pt x="14" y="3"/>
                    </a:lnTo>
                    <a:lnTo>
                      <a:pt x="17" y="2"/>
                    </a:lnTo>
                    <a:lnTo>
                      <a:pt x="23" y="1"/>
                    </a:lnTo>
                    <a:lnTo>
                      <a:pt x="24" y="1"/>
                    </a:lnTo>
                    <a:lnTo>
                      <a:pt x="27" y="1"/>
                    </a:lnTo>
                    <a:lnTo>
                      <a:pt x="27" y="1"/>
                    </a:lnTo>
                    <a:lnTo>
                      <a:pt x="31" y="0"/>
                    </a:lnTo>
                    <a:lnTo>
                      <a:pt x="31" y="0"/>
                    </a:lnTo>
                    <a:lnTo>
                      <a:pt x="35" y="0"/>
                    </a:lnTo>
                    <a:lnTo>
                      <a:pt x="35" y="0"/>
                    </a:lnTo>
                    <a:lnTo>
                      <a:pt x="47" y="3"/>
                    </a:lnTo>
                    <a:lnTo>
                      <a:pt x="60" y="4"/>
                    </a:lnTo>
                    <a:lnTo>
                      <a:pt x="85" y="5"/>
                    </a:lnTo>
                    <a:lnTo>
                      <a:pt x="85" y="5"/>
                    </a:lnTo>
                    <a:lnTo>
                      <a:pt x="100" y="5"/>
                    </a:lnTo>
                    <a:lnTo>
                      <a:pt x="114" y="6"/>
                    </a:lnTo>
                    <a:lnTo>
                      <a:pt x="114" y="6"/>
                    </a:lnTo>
                    <a:lnTo>
                      <a:pt x="132" y="7"/>
                    </a:lnTo>
                    <a:lnTo>
                      <a:pt x="132" y="7"/>
                    </a:lnTo>
                    <a:lnTo>
                      <a:pt x="150" y="8"/>
                    </a:lnTo>
                    <a:lnTo>
                      <a:pt x="160" y="10"/>
                    </a:lnTo>
                    <a:lnTo>
                      <a:pt x="168" y="12"/>
                    </a:lnTo>
                    <a:lnTo>
                      <a:pt x="168" y="12"/>
                    </a:lnTo>
                    <a:lnTo>
                      <a:pt x="172" y="15"/>
                    </a:lnTo>
                    <a:lnTo>
                      <a:pt x="176" y="18"/>
                    </a:lnTo>
                    <a:lnTo>
                      <a:pt x="179" y="22"/>
                    </a:lnTo>
                    <a:lnTo>
                      <a:pt x="182" y="26"/>
                    </a:lnTo>
                    <a:lnTo>
                      <a:pt x="186" y="36"/>
                    </a:lnTo>
                    <a:lnTo>
                      <a:pt x="189" y="47"/>
                    </a:lnTo>
                    <a:lnTo>
                      <a:pt x="190" y="60"/>
                    </a:lnTo>
                    <a:lnTo>
                      <a:pt x="190" y="72"/>
                    </a:lnTo>
                    <a:lnTo>
                      <a:pt x="188" y="97"/>
                    </a:lnTo>
                    <a:lnTo>
                      <a:pt x="188" y="97"/>
                    </a:lnTo>
                    <a:lnTo>
                      <a:pt x="187" y="119"/>
                    </a:lnTo>
                    <a:lnTo>
                      <a:pt x="187" y="119"/>
                    </a:lnTo>
                    <a:lnTo>
                      <a:pt x="187" y="123"/>
                    </a:lnTo>
                    <a:lnTo>
                      <a:pt x="186" y="127"/>
                    </a:lnTo>
                    <a:lnTo>
                      <a:pt x="184" y="130"/>
                    </a:lnTo>
                    <a:lnTo>
                      <a:pt x="181" y="132"/>
                    </a:lnTo>
                    <a:lnTo>
                      <a:pt x="178" y="134"/>
                    </a:lnTo>
                    <a:lnTo>
                      <a:pt x="175" y="135"/>
                    </a:lnTo>
                    <a:lnTo>
                      <a:pt x="169" y="136"/>
                    </a:lnTo>
                    <a:lnTo>
                      <a:pt x="169" y="136"/>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61" name="Freeform 484"/>
              <p:cNvSpPr/>
              <p:nvPr/>
            </p:nvSpPr>
            <p:spPr bwMode="auto">
              <a:xfrm>
                <a:off x="12954" y="5077"/>
                <a:ext cx="77" cy="147"/>
              </a:xfrm>
              <a:custGeom>
                <a:avLst/>
                <a:gdLst/>
                <a:ahLst/>
                <a:cxnLst>
                  <a:cxn ang="0">
                    <a:pos x="32" y="209"/>
                  </a:cxn>
                  <a:cxn ang="0">
                    <a:pos x="26" y="208"/>
                  </a:cxn>
                  <a:cxn ang="0">
                    <a:pos x="17" y="200"/>
                  </a:cxn>
                  <a:cxn ang="0">
                    <a:pos x="14" y="194"/>
                  </a:cxn>
                  <a:cxn ang="0">
                    <a:pos x="14" y="185"/>
                  </a:cxn>
                  <a:cxn ang="0">
                    <a:pos x="17" y="180"/>
                  </a:cxn>
                  <a:cxn ang="0">
                    <a:pos x="22" y="176"/>
                  </a:cxn>
                  <a:cxn ang="0">
                    <a:pos x="31" y="172"/>
                  </a:cxn>
                  <a:cxn ang="0">
                    <a:pos x="42" y="168"/>
                  </a:cxn>
                  <a:cxn ang="0">
                    <a:pos x="59" y="161"/>
                  </a:cxn>
                  <a:cxn ang="0">
                    <a:pos x="50" y="154"/>
                  </a:cxn>
                  <a:cxn ang="0">
                    <a:pos x="21" y="135"/>
                  </a:cxn>
                  <a:cxn ang="0">
                    <a:pos x="13" y="128"/>
                  </a:cxn>
                  <a:cxn ang="0">
                    <a:pos x="9" y="122"/>
                  </a:cxn>
                  <a:cxn ang="0">
                    <a:pos x="8" y="117"/>
                  </a:cxn>
                  <a:cxn ang="0">
                    <a:pos x="9" y="109"/>
                  </a:cxn>
                  <a:cxn ang="0">
                    <a:pos x="13" y="103"/>
                  </a:cxn>
                  <a:cxn ang="0">
                    <a:pos x="20" y="96"/>
                  </a:cxn>
                  <a:cxn ang="0">
                    <a:pos x="37" y="84"/>
                  </a:cxn>
                  <a:cxn ang="0">
                    <a:pos x="46" y="79"/>
                  </a:cxn>
                  <a:cxn ang="0">
                    <a:pos x="63" y="72"/>
                  </a:cxn>
                  <a:cxn ang="0">
                    <a:pos x="57" y="66"/>
                  </a:cxn>
                  <a:cxn ang="0">
                    <a:pos x="44" y="55"/>
                  </a:cxn>
                  <a:cxn ang="0">
                    <a:pos x="29" y="46"/>
                  </a:cxn>
                  <a:cxn ang="0">
                    <a:pos x="11" y="35"/>
                  </a:cxn>
                  <a:cxn ang="0">
                    <a:pos x="7" y="31"/>
                  </a:cxn>
                  <a:cxn ang="0">
                    <a:pos x="0" y="20"/>
                  </a:cxn>
                  <a:cxn ang="0">
                    <a:pos x="2" y="12"/>
                  </a:cxn>
                  <a:cxn ang="0">
                    <a:pos x="6" y="7"/>
                  </a:cxn>
                  <a:cxn ang="0">
                    <a:pos x="15" y="1"/>
                  </a:cxn>
                  <a:cxn ang="0">
                    <a:pos x="20" y="0"/>
                  </a:cxn>
                  <a:cxn ang="0">
                    <a:pos x="26" y="1"/>
                  </a:cxn>
                  <a:cxn ang="0">
                    <a:pos x="31" y="5"/>
                  </a:cxn>
                  <a:cxn ang="0">
                    <a:pos x="46" y="17"/>
                  </a:cxn>
                  <a:cxn ang="0">
                    <a:pos x="60" y="27"/>
                  </a:cxn>
                  <a:cxn ang="0">
                    <a:pos x="85" y="47"/>
                  </a:cxn>
                  <a:cxn ang="0">
                    <a:pos x="95" y="58"/>
                  </a:cxn>
                  <a:cxn ang="0">
                    <a:pos x="103" y="73"/>
                  </a:cxn>
                  <a:cxn ang="0">
                    <a:pos x="104" y="79"/>
                  </a:cxn>
                  <a:cxn ang="0">
                    <a:pos x="100" y="89"/>
                  </a:cxn>
                  <a:cxn ang="0">
                    <a:pos x="90" y="99"/>
                  </a:cxn>
                  <a:cxn ang="0">
                    <a:pos x="66" y="111"/>
                  </a:cxn>
                  <a:cxn ang="0">
                    <a:pos x="66" y="121"/>
                  </a:cxn>
                  <a:cxn ang="0">
                    <a:pos x="81" y="130"/>
                  </a:cxn>
                  <a:cxn ang="0">
                    <a:pos x="93" y="140"/>
                  </a:cxn>
                  <a:cxn ang="0">
                    <a:pos x="101" y="150"/>
                  </a:cxn>
                  <a:cxn ang="0">
                    <a:pos x="103" y="163"/>
                  </a:cxn>
                  <a:cxn ang="0">
                    <a:pos x="102" y="170"/>
                  </a:cxn>
                  <a:cxn ang="0">
                    <a:pos x="94" y="180"/>
                  </a:cxn>
                  <a:cxn ang="0">
                    <a:pos x="82" y="189"/>
                  </a:cxn>
                  <a:cxn ang="0">
                    <a:pos x="61" y="198"/>
                  </a:cxn>
                  <a:cxn ang="0">
                    <a:pos x="50" y="202"/>
                  </a:cxn>
                  <a:cxn ang="0">
                    <a:pos x="41" y="207"/>
                  </a:cxn>
                  <a:cxn ang="0">
                    <a:pos x="32" y="209"/>
                  </a:cxn>
                </a:cxnLst>
                <a:rect l="0" t="0" r="r" b="b"/>
                <a:pathLst>
                  <a:path w="104" h="209">
                    <a:moveTo>
                      <a:pt x="32" y="209"/>
                    </a:moveTo>
                    <a:lnTo>
                      <a:pt x="32" y="209"/>
                    </a:lnTo>
                    <a:lnTo>
                      <a:pt x="28" y="209"/>
                    </a:lnTo>
                    <a:lnTo>
                      <a:pt x="26" y="208"/>
                    </a:lnTo>
                    <a:lnTo>
                      <a:pt x="20" y="204"/>
                    </a:lnTo>
                    <a:lnTo>
                      <a:pt x="17" y="200"/>
                    </a:lnTo>
                    <a:lnTo>
                      <a:pt x="14" y="194"/>
                    </a:lnTo>
                    <a:lnTo>
                      <a:pt x="14" y="194"/>
                    </a:lnTo>
                    <a:lnTo>
                      <a:pt x="14" y="191"/>
                    </a:lnTo>
                    <a:lnTo>
                      <a:pt x="14" y="185"/>
                    </a:lnTo>
                    <a:lnTo>
                      <a:pt x="15" y="183"/>
                    </a:lnTo>
                    <a:lnTo>
                      <a:pt x="17" y="180"/>
                    </a:lnTo>
                    <a:lnTo>
                      <a:pt x="19" y="178"/>
                    </a:lnTo>
                    <a:lnTo>
                      <a:pt x="22" y="176"/>
                    </a:lnTo>
                    <a:lnTo>
                      <a:pt x="22" y="176"/>
                    </a:lnTo>
                    <a:lnTo>
                      <a:pt x="31" y="172"/>
                    </a:lnTo>
                    <a:lnTo>
                      <a:pt x="42" y="168"/>
                    </a:lnTo>
                    <a:lnTo>
                      <a:pt x="42" y="168"/>
                    </a:lnTo>
                    <a:lnTo>
                      <a:pt x="47" y="166"/>
                    </a:lnTo>
                    <a:lnTo>
                      <a:pt x="59" y="161"/>
                    </a:lnTo>
                    <a:lnTo>
                      <a:pt x="50" y="154"/>
                    </a:lnTo>
                    <a:lnTo>
                      <a:pt x="50" y="154"/>
                    </a:lnTo>
                    <a:lnTo>
                      <a:pt x="29" y="141"/>
                    </a:lnTo>
                    <a:lnTo>
                      <a:pt x="21" y="135"/>
                    </a:lnTo>
                    <a:lnTo>
                      <a:pt x="13" y="128"/>
                    </a:lnTo>
                    <a:lnTo>
                      <a:pt x="13" y="128"/>
                    </a:lnTo>
                    <a:lnTo>
                      <a:pt x="10" y="126"/>
                    </a:lnTo>
                    <a:lnTo>
                      <a:pt x="9" y="122"/>
                    </a:lnTo>
                    <a:lnTo>
                      <a:pt x="8" y="117"/>
                    </a:lnTo>
                    <a:lnTo>
                      <a:pt x="8" y="117"/>
                    </a:lnTo>
                    <a:lnTo>
                      <a:pt x="8" y="113"/>
                    </a:lnTo>
                    <a:lnTo>
                      <a:pt x="9" y="109"/>
                    </a:lnTo>
                    <a:lnTo>
                      <a:pt x="11" y="106"/>
                    </a:lnTo>
                    <a:lnTo>
                      <a:pt x="13" y="103"/>
                    </a:lnTo>
                    <a:lnTo>
                      <a:pt x="13" y="103"/>
                    </a:lnTo>
                    <a:lnTo>
                      <a:pt x="20" y="96"/>
                    </a:lnTo>
                    <a:lnTo>
                      <a:pt x="27" y="89"/>
                    </a:lnTo>
                    <a:lnTo>
                      <a:pt x="37" y="84"/>
                    </a:lnTo>
                    <a:lnTo>
                      <a:pt x="46" y="79"/>
                    </a:lnTo>
                    <a:lnTo>
                      <a:pt x="46" y="79"/>
                    </a:lnTo>
                    <a:lnTo>
                      <a:pt x="53" y="76"/>
                    </a:lnTo>
                    <a:lnTo>
                      <a:pt x="63" y="72"/>
                    </a:lnTo>
                    <a:lnTo>
                      <a:pt x="57" y="66"/>
                    </a:lnTo>
                    <a:lnTo>
                      <a:pt x="57" y="66"/>
                    </a:lnTo>
                    <a:lnTo>
                      <a:pt x="51" y="60"/>
                    </a:lnTo>
                    <a:lnTo>
                      <a:pt x="44" y="55"/>
                    </a:lnTo>
                    <a:lnTo>
                      <a:pt x="29" y="46"/>
                    </a:lnTo>
                    <a:lnTo>
                      <a:pt x="29" y="46"/>
                    </a:lnTo>
                    <a:lnTo>
                      <a:pt x="17" y="39"/>
                    </a:lnTo>
                    <a:lnTo>
                      <a:pt x="11" y="35"/>
                    </a:lnTo>
                    <a:lnTo>
                      <a:pt x="7" y="31"/>
                    </a:lnTo>
                    <a:lnTo>
                      <a:pt x="7" y="31"/>
                    </a:lnTo>
                    <a:lnTo>
                      <a:pt x="2" y="25"/>
                    </a:lnTo>
                    <a:lnTo>
                      <a:pt x="0" y="20"/>
                    </a:lnTo>
                    <a:lnTo>
                      <a:pt x="1" y="16"/>
                    </a:lnTo>
                    <a:lnTo>
                      <a:pt x="2" y="12"/>
                    </a:lnTo>
                    <a:lnTo>
                      <a:pt x="2" y="12"/>
                    </a:lnTo>
                    <a:lnTo>
                      <a:pt x="6" y="7"/>
                    </a:lnTo>
                    <a:lnTo>
                      <a:pt x="10" y="4"/>
                    </a:lnTo>
                    <a:lnTo>
                      <a:pt x="15" y="1"/>
                    </a:lnTo>
                    <a:lnTo>
                      <a:pt x="20" y="0"/>
                    </a:lnTo>
                    <a:lnTo>
                      <a:pt x="20" y="0"/>
                    </a:lnTo>
                    <a:lnTo>
                      <a:pt x="23" y="0"/>
                    </a:lnTo>
                    <a:lnTo>
                      <a:pt x="26" y="1"/>
                    </a:lnTo>
                    <a:lnTo>
                      <a:pt x="31" y="5"/>
                    </a:lnTo>
                    <a:lnTo>
                      <a:pt x="31" y="5"/>
                    </a:lnTo>
                    <a:lnTo>
                      <a:pt x="39" y="11"/>
                    </a:lnTo>
                    <a:lnTo>
                      <a:pt x="46" y="17"/>
                    </a:lnTo>
                    <a:lnTo>
                      <a:pt x="60" y="27"/>
                    </a:lnTo>
                    <a:lnTo>
                      <a:pt x="60" y="27"/>
                    </a:lnTo>
                    <a:lnTo>
                      <a:pt x="74" y="37"/>
                    </a:lnTo>
                    <a:lnTo>
                      <a:pt x="85" y="47"/>
                    </a:lnTo>
                    <a:lnTo>
                      <a:pt x="90" y="52"/>
                    </a:lnTo>
                    <a:lnTo>
                      <a:pt x="95" y="58"/>
                    </a:lnTo>
                    <a:lnTo>
                      <a:pt x="100" y="66"/>
                    </a:lnTo>
                    <a:lnTo>
                      <a:pt x="103" y="73"/>
                    </a:lnTo>
                    <a:lnTo>
                      <a:pt x="103" y="73"/>
                    </a:lnTo>
                    <a:lnTo>
                      <a:pt x="104" y="79"/>
                    </a:lnTo>
                    <a:lnTo>
                      <a:pt x="103" y="84"/>
                    </a:lnTo>
                    <a:lnTo>
                      <a:pt x="100" y="89"/>
                    </a:lnTo>
                    <a:lnTo>
                      <a:pt x="95" y="94"/>
                    </a:lnTo>
                    <a:lnTo>
                      <a:pt x="90" y="99"/>
                    </a:lnTo>
                    <a:lnTo>
                      <a:pt x="83" y="103"/>
                    </a:lnTo>
                    <a:lnTo>
                      <a:pt x="66" y="111"/>
                    </a:lnTo>
                    <a:lnTo>
                      <a:pt x="57" y="116"/>
                    </a:lnTo>
                    <a:lnTo>
                      <a:pt x="66" y="121"/>
                    </a:lnTo>
                    <a:lnTo>
                      <a:pt x="66" y="121"/>
                    </a:lnTo>
                    <a:lnTo>
                      <a:pt x="81" y="130"/>
                    </a:lnTo>
                    <a:lnTo>
                      <a:pt x="87" y="135"/>
                    </a:lnTo>
                    <a:lnTo>
                      <a:pt x="93" y="140"/>
                    </a:lnTo>
                    <a:lnTo>
                      <a:pt x="97" y="145"/>
                    </a:lnTo>
                    <a:lnTo>
                      <a:pt x="101" y="150"/>
                    </a:lnTo>
                    <a:lnTo>
                      <a:pt x="103" y="157"/>
                    </a:lnTo>
                    <a:lnTo>
                      <a:pt x="103" y="163"/>
                    </a:lnTo>
                    <a:lnTo>
                      <a:pt x="103" y="163"/>
                    </a:lnTo>
                    <a:lnTo>
                      <a:pt x="102" y="170"/>
                    </a:lnTo>
                    <a:lnTo>
                      <a:pt x="98" y="175"/>
                    </a:lnTo>
                    <a:lnTo>
                      <a:pt x="94" y="180"/>
                    </a:lnTo>
                    <a:lnTo>
                      <a:pt x="89" y="185"/>
                    </a:lnTo>
                    <a:lnTo>
                      <a:pt x="82" y="189"/>
                    </a:lnTo>
                    <a:lnTo>
                      <a:pt x="76" y="193"/>
                    </a:lnTo>
                    <a:lnTo>
                      <a:pt x="61" y="198"/>
                    </a:lnTo>
                    <a:lnTo>
                      <a:pt x="61" y="198"/>
                    </a:lnTo>
                    <a:lnTo>
                      <a:pt x="50" y="202"/>
                    </a:lnTo>
                    <a:lnTo>
                      <a:pt x="41" y="207"/>
                    </a:lnTo>
                    <a:lnTo>
                      <a:pt x="41" y="207"/>
                    </a:lnTo>
                    <a:lnTo>
                      <a:pt x="37" y="209"/>
                    </a:lnTo>
                    <a:lnTo>
                      <a:pt x="32" y="209"/>
                    </a:lnTo>
                    <a:lnTo>
                      <a:pt x="32" y="209"/>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sp>
            <p:nvSpPr>
              <p:cNvPr id="262" name="Freeform 485"/>
              <p:cNvSpPr/>
              <p:nvPr/>
            </p:nvSpPr>
            <p:spPr bwMode="auto">
              <a:xfrm>
                <a:off x="13190" y="5304"/>
                <a:ext cx="121" cy="111"/>
              </a:xfrm>
              <a:custGeom>
                <a:avLst/>
                <a:gdLst/>
                <a:ahLst/>
                <a:cxnLst>
                  <a:cxn ang="0">
                    <a:pos x="74" y="159"/>
                  </a:cxn>
                  <a:cxn ang="0">
                    <a:pos x="60" y="156"/>
                  </a:cxn>
                  <a:cxn ang="0">
                    <a:pos x="44" y="152"/>
                  </a:cxn>
                  <a:cxn ang="0">
                    <a:pos x="25" y="147"/>
                  </a:cxn>
                  <a:cxn ang="0">
                    <a:pos x="19" y="142"/>
                  </a:cxn>
                  <a:cxn ang="0">
                    <a:pos x="13" y="139"/>
                  </a:cxn>
                  <a:cxn ang="0">
                    <a:pos x="5" y="125"/>
                  </a:cxn>
                  <a:cxn ang="0">
                    <a:pos x="5" y="118"/>
                  </a:cxn>
                  <a:cxn ang="0">
                    <a:pos x="10" y="108"/>
                  </a:cxn>
                  <a:cxn ang="0">
                    <a:pos x="22" y="104"/>
                  </a:cxn>
                  <a:cxn ang="0">
                    <a:pos x="34" y="107"/>
                  </a:cxn>
                  <a:cxn ang="0">
                    <a:pos x="35" y="108"/>
                  </a:cxn>
                  <a:cxn ang="0">
                    <a:pos x="45" y="115"/>
                  </a:cxn>
                  <a:cxn ang="0">
                    <a:pos x="48" y="116"/>
                  </a:cxn>
                  <a:cxn ang="0">
                    <a:pos x="60" y="120"/>
                  </a:cxn>
                  <a:cxn ang="0">
                    <a:pos x="85" y="123"/>
                  </a:cxn>
                  <a:cxn ang="0">
                    <a:pos x="106" y="121"/>
                  </a:cxn>
                  <a:cxn ang="0">
                    <a:pos x="116" y="120"/>
                  </a:cxn>
                  <a:cxn ang="0">
                    <a:pos x="129" y="118"/>
                  </a:cxn>
                  <a:cxn ang="0">
                    <a:pos x="129" y="110"/>
                  </a:cxn>
                  <a:cxn ang="0">
                    <a:pos x="116" y="105"/>
                  </a:cxn>
                  <a:cxn ang="0">
                    <a:pos x="81" y="98"/>
                  </a:cxn>
                  <a:cxn ang="0">
                    <a:pos x="44" y="91"/>
                  </a:cxn>
                  <a:cxn ang="0">
                    <a:pos x="19" y="79"/>
                  </a:cxn>
                  <a:cxn ang="0">
                    <a:pos x="6" y="68"/>
                  </a:cxn>
                  <a:cxn ang="0">
                    <a:pos x="1" y="45"/>
                  </a:cxn>
                  <a:cxn ang="0">
                    <a:pos x="8" y="31"/>
                  </a:cxn>
                  <a:cxn ang="0">
                    <a:pos x="26" y="13"/>
                  </a:cxn>
                  <a:cxn ang="0">
                    <a:pos x="48" y="3"/>
                  </a:cxn>
                  <a:cxn ang="0">
                    <a:pos x="74" y="0"/>
                  </a:cxn>
                  <a:cxn ang="0">
                    <a:pos x="101" y="2"/>
                  </a:cxn>
                  <a:cxn ang="0">
                    <a:pos x="119" y="4"/>
                  </a:cxn>
                  <a:cxn ang="0">
                    <a:pos x="142" y="13"/>
                  </a:cxn>
                  <a:cxn ang="0">
                    <a:pos x="149" y="23"/>
                  </a:cxn>
                  <a:cxn ang="0">
                    <a:pos x="149" y="35"/>
                  </a:cxn>
                  <a:cxn ang="0">
                    <a:pos x="142" y="44"/>
                  </a:cxn>
                  <a:cxn ang="0">
                    <a:pos x="132" y="47"/>
                  </a:cxn>
                  <a:cxn ang="0">
                    <a:pos x="122" y="45"/>
                  </a:cxn>
                  <a:cxn ang="0">
                    <a:pos x="116" y="40"/>
                  </a:cxn>
                  <a:cxn ang="0">
                    <a:pos x="98" y="38"/>
                  </a:cxn>
                  <a:cxn ang="0">
                    <a:pos x="92" y="37"/>
                  </a:cxn>
                  <a:cxn ang="0">
                    <a:pos x="74" y="35"/>
                  </a:cxn>
                  <a:cxn ang="0">
                    <a:pos x="57" y="38"/>
                  </a:cxn>
                  <a:cxn ang="0">
                    <a:pos x="37" y="48"/>
                  </a:cxn>
                  <a:cxn ang="0">
                    <a:pos x="58" y="57"/>
                  </a:cxn>
                  <a:cxn ang="0">
                    <a:pos x="72" y="59"/>
                  </a:cxn>
                  <a:cxn ang="0">
                    <a:pos x="108" y="64"/>
                  </a:cxn>
                  <a:cxn ang="0">
                    <a:pos x="146" y="77"/>
                  </a:cxn>
                  <a:cxn ang="0">
                    <a:pos x="159" y="89"/>
                  </a:cxn>
                  <a:cxn ang="0">
                    <a:pos x="164" y="98"/>
                  </a:cxn>
                  <a:cxn ang="0">
                    <a:pos x="166" y="113"/>
                  </a:cxn>
                  <a:cxn ang="0">
                    <a:pos x="162" y="128"/>
                  </a:cxn>
                  <a:cxn ang="0">
                    <a:pos x="154" y="138"/>
                  </a:cxn>
                  <a:cxn ang="0">
                    <a:pos x="139" y="149"/>
                  </a:cxn>
                  <a:cxn ang="0">
                    <a:pos x="106" y="158"/>
                  </a:cxn>
                  <a:cxn ang="0">
                    <a:pos x="88" y="160"/>
                  </a:cxn>
                </a:cxnLst>
                <a:rect l="0" t="0" r="r" b="b"/>
                <a:pathLst>
                  <a:path w="166" h="160">
                    <a:moveTo>
                      <a:pt x="88" y="160"/>
                    </a:moveTo>
                    <a:lnTo>
                      <a:pt x="88" y="160"/>
                    </a:lnTo>
                    <a:lnTo>
                      <a:pt x="74" y="159"/>
                    </a:lnTo>
                    <a:lnTo>
                      <a:pt x="74" y="159"/>
                    </a:lnTo>
                    <a:lnTo>
                      <a:pt x="68" y="158"/>
                    </a:lnTo>
                    <a:lnTo>
                      <a:pt x="60" y="156"/>
                    </a:lnTo>
                    <a:lnTo>
                      <a:pt x="60" y="156"/>
                    </a:lnTo>
                    <a:lnTo>
                      <a:pt x="52" y="153"/>
                    </a:lnTo>
                    <a:lnTo>
                      <a:pt x="44" y="152"/>
                    </a:lnTo>
                    <a:lnTo>
                      <a:pt x="44" y="152"/>
                    </a:lnTo>
                    <a:lnTo>
                      <a:pt x="35" y="151"/>
                    </a:lnTo>
                    <a:lnTo>
                      <a:pt x="25" y="147"/>
                    </a:lnTo>
                    <a:lnTo>
                      <a:pt x="25" y="147"/>
                    </a:lnTo>
                    <a:lnTo>
                      <a:pt x="20" y="143"/>
                    </a:lnTo>
                    <a:lnTo>
                      <a:pt x="19" y="142"/>
                    </a:lnTo>
                    <a:lnTo>
                      <a:pt x="18" y="142"/>
                    </a:lnTo>
                    <a:lnTo>
                      <a:pt x="18" y="142"/>
                    </a:lnTo>
                    <a:lnTo>
                      <a:pt x="13" y="139"/>
                    </a:lnTo>
                    <a:lnTo>
                      <a:pt x="8" y="135"/>
                    </a:lnTo>
                    <a:lnTo>
                      <a:pt x="6" y="130"/>
                    </a:lnTo>
                    <a:lnTo>
                      <a:pt x="5" y="125"/>
                    </a:lnTo>
                    <a:lnTo>
                      <a:pt x="5" y="122"/>
                    </a:lnTo>
                    <a:lnTo>
                      <a:pt x="5" y="122"/>
                    </a:lnTo>
                    <a:lnTo>
                      <a:pt x="5" y="118"/>
                    </a:lnTo>
                    <a:lnTo>
                      <a:pt x="6" y="113"/>
                    </a:lnTo>
                    <a:lnTo>
                      <a:pt x="8" y="110"/>
                    </a:lnTo>
                    <a:lnTo>
                      <a:pt x="10" y="108"/>
                    </a:lnTo>
                    <a:lnTo>
                      <a:pt x="13" y="106"/>
                    </a:lnTo>
                    <a:lnTo>
                      <a:pt x="16" y="105"/>
                    </a:lnTo>
                    <a:lnTo>
                      <a:pt x="22" y="104"/>
                    </a:lnTo>
                    <a:lnTo>
                      <a:pt x="22" y="104"/>
                    </a:lnTo>
                    <a:lnTo>
                      <a:pt x="28" y="105"/>
                    </a:lnTo>
                    <a:lnTo>
                      <a:pt x="34" y="107"/>
                    </a:lnTo>
                    <a:lnTo>
                      <a:pt x="35" y="108"/>
                    </a:lnTo>
                    <a:lnTo>
                      <a:pt x="35" y="108"/>
                    </a:lnTo>
                    <a:lnTo>
                      <a:pt x="35" y="108"/>
                    </a:lnTo>
                    <a:lnTo>
                      <a:pt x="42" y="111"/>
                    </a:lnTo>
                    <a:lnTo>
                      <a:pt x="42" y="111"/>
                    </a:lnTo>
                    <a:lnTo>
                      <a:pt x="45" y="115"/>
                    </a:lnTo>
                    <a:lnTo>
                      <a:pt x="46" y="116"/>
                    </a:lnTo>
                    <a:lnTo>
                      <a:pt x="48" y="116"/>
                    </a:lnTo>
                    <a:lnTo>
                      <a:pt x="48" y="116"/>
                    </a:lnTo>
                    <a:lnTo>
                      <a:pt x="52" y="117"/>
                    </a:lnTo>
                    <a:lnTo>
                      <a:pt x="52" y="117"/>
                    </a:lnTo>
                    <a:lnTo>
                      <a:pt x="60" y="120"/>
                    </a:lnTo>
                    <a:lnTo>
                      <a:pt x="69" y="121"/>
                    </a:lnTo>
                    <a:lnTo>
                      <a:pt x="77" y="122"/>
                    </a:lnTo>
                    <a:lnTo>
                      <a:pt x="85" y="123"/>
                    </a:lnTo>
                    <a:lnTo>
                      <a:pt x="85" y="123"/>
                    </a:lnTo>
                    <a:lnTo>
                      <a:pt x="95" y="122"/>
                    </a:lnTo>
                    <a:lnTo>
                      <a:pt x="106" y="121"/>
                    </a:lnTo>
                    <a:lnTo>
                      <a:pt x="106" y="121"/>
                    </a:lnTo>
                    <a:lnTo>
                      <a:pt x="116" y="120"/>
                    </a:lnTo>
                    <a:lnTo>
                      <a:pt x="116" y="120"/>
                    </a:lnTo>
                    <a:lnTo>
                      <a:pt x="121" y="120"/>
                    </a:lnTo>
                    <a:lnTo>
                      <a:pt x="126" y="120"/>
                    </a:lnTo>
                    <a:lnTo>
                      <a:pt x="129" y="118"/>
                    </a:lnTo>
                    <a:lnTo>
                      <a:pt x="130" y="115"/>
                    </a:lnTo>
                    <a:lnTo>
                      <a:pt x="130" y="115"/>
                    </a:lnTo>
                    <a:lnTo>
                      <a:pt x="129" y="110"/>
                    </a:lnTo>
                    <a:lnTo>
                      <a:pt x="127" y="108"/>
                    </a:lnTo>
                    <a:lnTo>
                      <a:pt x="122" y="106"/>
                    </a:lnTo>
                    <a:lnTo>
                      <a:pt x="116" y="105"/>
                    </a:lnTo>
                    <a:lnTo>
                      <a:pt x="116" y="105"/>
                    </a:lnTo>
                    <a:lnTo>
                      <a:pt x="99" y="101"/>
                    </a:lnTo>
                    <a:lnTo>
                      <a:pt x="81" y="98"/>
                    </a:lnTo>
                    <a:lnTo>
                      <a:pt x="81" y="98"/>
                    </a:lnTo>
                    <a:lnTo>
                      <a:pt x="62" y="95"/>
                    </a:lnTo>
                    <a:lnTo>
                      <a:pt x="44" y="91"/>
                    </a:lnTo>
                    <a:lnTo>
                      <a:pt x="36" y="88"/>
                    </a:lnTo>
                    <a:lnTo>
                      <a:pt x="27" y="85"/>
                    </a:lnTo>
                    <a:lnTo>
                      <a:pt x="19" y="79"/>
                    </a:lnTo>
                    <a:lnTo>
                      <a:pt x="12" y="74"/>
                    </a:lnTo>
                    <a:lnTo>
                      <a:pt x="12" y="74"/>
                    </a:lnTo>
                    <a:lnTo>
                      <a:pt x="6" y="68"/>
                    </a:lnTo>
                    <a:lnTo>
                      <a:pt x="2" y="61"/>
                    </a:lnTo>
                    <a:lnTo>
                      <a:pt x="0" y="54"/>
                    </a:lnTo>
                    <a:lnTo>
                      <a:pt x="1" y="45"/>
                    </a:lnTo>
                    <a:lnTo>
                      <a:pt x="1" y="45"/>
                    </a:lnTo>
                    <a:lnTo>
                      <a:pt x="4" y="38"/>
                    </a:lnTo>
                    <a:lnTo>
                      <a:pt x="8" y="31"/>
                    </a:lnTo>
                    <a:lnTo>
                      <a:pt x="13" y="25"/>
                    </a:lnTo>
                    <a:lnTo>
                      <a:pt x="19" y="18"/>
                    </a:lnTo>
                    <a:lnTo>
                      <a:pt x="26" y="13"/>
                    </a:lnTo>
                    <a:lnTo>
                      <a:pt x="34" y="9"/>
                    </a:lnTo>
                    <a:lnTo>
                      <a:pt x="41" y="5"/>
                    </a:lnTo>
                    <a:lnTo>
                      <a:pt x="48" y="3"/>
                    </a:lnTo>
                    <a:lnTo>
                      <a:pt x="48" y="3"/>
                    </a:lnTo>
                    <a:lnTo>
                      <a:pt x="60" y="1"/>
                    </a:lnTo>
                    <a:lnTo>
                      <a:pt x="74" y="0"/>
                    </a:lnTo>
                    <a:lnTo>
                      <a:pt x="74" y="0"/>
                    </a:lnTo>
                    <a:lnTo>
                      <a:pt x="87" y="1"/>
                    </a:lnTo>
                    <a:lnTo>
                      <a:pt x="101" y="2"/>
                    </a:lnTo>
                    <a:lnTo>
                      <a:pt x="108" y="2"/>
                    </a:lnTo>
                    <a:lnTo>
                      <a:pt x="108" y="2"/>
                    </a:lnTo>
                    <a:lnTo>
                      <a:pt x="119" y="4"/>
                    </a:lnTo>
                    <a:lnTo>
                      <a:pt x="129" y="6"/>
                    </a:lnTo>
                    <a:lnTo>
                      <a:pt x="138" y="10"/>
                    </a:lnTo>
                    <a:lnTo>
                      <a:pt x="142" y="13"/>
                    </a:lnTo>
                    <a:lnTo>
                      <a:pt x="145" y="16"/>
                    </a:lnTo>
                    <a:lnTo>
                      <a:pt x="145" y="16"/>
                    </a:lnTo>
                    <a:lnTo>
                      <a:pt x="149" y="23"/>
                    </a:lnTo>
                    <a:lnTo>
                      <a:pt x="150" y="28"/>
                    </a:lnTo>
                    <a:lnTo>
                      <a:pt x="150" y="32"/>
                    </a:lnTo>
                    <a:lnTo>
                      <a:pt x="149" y="35"/>
                    </a:lnTo>
                    <a:lnTo>
                      <a:pt x="149" y="35"/>
                    </a:lnTo>
                    <a:lnTo>
                      <a:pt x="146" y="40"/>
                    </a:lnTo>
                    <a:lnTo>
                      <a:pt x="142" y="44"/>
                    </a:lnTo>
                    <a:lnTo>
                      <a:pt x="137" y="47"/>
                    </a:lnTo>
                    <a:lnTo>
                      <a:pt x="132" y="47"/>
                    </a:lnTo>
                    <a:lnTo>
                      <a:pt x="132" y="47"/>
                    </a:lnTo>
                    <a:lnTo>
                      <a:pt x="129" y="47"/>
                    </a:lnTo>
                    <a:lnTo>
                      <a:pt x="126" y="46"/>
                    </a:lnTo>
                    <a:lnTo>
                      <a:pt x="122" y="45"/>
                    </a:lnTo>
                    <a:lnTo>
                      <a:pt x="120" y="42"/>
                    </a:lnTo>
                    <a:lnTo>
                      <a:pt x="120" y="42"/>
                    </a:lnTo>
                    <a:lnTo>
                      <a:pt x="116" y="40"/>
                    </a:lnTo>
                    <a:lnTo>
                      <a:pt x="113" y="38"/>
                    </a:lnTo>
                    <a:lnTo>
                      <a:pt x="104" y="38"/>
                    </a:lnTo>
                    <a:lnTo>
                      <a:pt x="98" y="38"/>
                    </a:lnTo>
                    <a:lnTo>
                      <a:pt x="98" y="38"/>
                    </a:lnTo>
                    <a:lnTo>
                      <a:pt x="92" y="37"/>
                    </a:lnTo>
                    <a:lnTo>
                      <a:pt x="92" y="37"/>
                    </a:lnTo>
                    <a:lnTo>
                      <a:pt x="84" y="36"/>
                    </a:lnTo>
                    <a:lnTo>
                      <a:pt x="74" y="35"/>
                    </a:lnTo>
                    <a:lnTo>
                      <a:pt x="74" y="35"/>
                    </a:lnTo>
                    <a:lnTo>
                      <a:pt x="66" y="36"/>
                    </a:lnTo>
                    <a:lnTo>
                      <a:pt x="57" y="38"/>
                    </a:lnTo>
                    <a:lnTo>
                      <a:pt x="57" y="38"/>
                    </a:lnTo>
                    <a:lnTo>
                      <a:pt x="52" y="39"/>
                    </a:lnTo>
                    <a:lnTo>
                      <a:pt x="46" y="42"/>
                    </a:lnTo>
                    <a:lnTo>
                      <a:pt x="37" y="48"/>
                    </a:lnTo>
                    <a:lnTo>
                      <a:pt x="47" y="53"/>
                    </a:lnTo>
                    <a:lnTo>
                      <a:pt x="47" y="53"/>
                    </a:lnTo>
                    <a:lnTo>
                      <a:pt x="58" y="57"/>
                    </a:lnTo>
                    <a:lnTo>
                      <a:pt x="65" y="59"/>
                    </a:lnTo>
                    <a:lnTo>
                      <a:pt x="72" y="59"/>
                    </a:lnTo>
                    <a:lnTo>
                      <a:pt x="72" y="59"/>
                    </a:lnTo>
                    <a:lnTo>
                      <a:pt x="82" y="60"/>
                    </a:lnTo>
                    <a:lnTo>
                      <a:pt x="95" y="61"/>
                    </a:lnTo>
                    <a:lnTo>
                      <a:pt x="108" y="64"/>
                    </a:lnTo>
                    <a:lnTo>
                      <a:pt x="121" y="67"/>
                    </a:lnTo>
                    <a:lnTo>
                      <a:pt x="135" y="72"/>
                    </a:lnTo>
                    <a:lnTo>
                      <a:pt x="146" y="77"/>
                    </a:lnTo>
                    <a:lnTo>
                      <a:pt x="150" y="80"/>
                    </a:lnTo>
                    <a:lnTo>
                      <a:pt x="154" y="85"/>
                    </a:lnTo>
                    <a:lnTo>
                      <a:pt x="159" y="89"/>
                    </a:lnTo>
                    <a:lnTo>
                      <a:pt x="161" y="93"/>
                    </a:lnTo>
                    <a:lnTo>
                      <a:pt x="161" y="93"/>
                    </a:lnTo>
                    <a:lnTo>
                      <a:pt x="164" y="98"/>
                    </a:lnTo>
                    <a:lnTo>
                      <a:pt x="165" y="103"/>
                    </a:lnTo>
                    <a:lnTo>
                      <a:pt x="166" y="108"/>
                    </a:lnTo>
                    <a:lnTo>
                      <a:pt x="166" y="113"/>
                    </a:lnTo>
                    <a:lnTo>
                      <a:pt x="166" y="119"/>
                    </a:lnTo>
                    <a:lnTo>
                      <a:pt x="164" y="124"/>
                    </a:lnTo>
                    <a:lnTo>
                      <a:pt x="162" y="128"/>
                    </a:lnTo>
                    <a:lnTo>
                      <a:pt x="159" y="133"/>
                    </a:lnTo>
                    <a:lnTo>
                      <a:pt x="159" y="133"/>
                    </a:lnTo>
                    <a:lnTo>
                      <a:pt x="154" y="138"/>
                    </a:lnTo>
                    <a:lnTo>
                      <a:pt x="149" y="142"/>
                    </a:lnTo>
                    <a:lnTo>
                      <a:pt x="144" y="145"/>
                    </a:lnTo>
                    <a:lnTo>
                      <a:pt x="139" y="149"/>
                    </a:lnTo>
                    <a:lnTo>
                      <a:pt x="127" y="153"/>
                    </a:lnTo>
                    <a:lnTo>
                      <a:pt x="113" y="156"/>
                    </a:lnTo>
                    <a:lnTo>
                      <a:pt x="106" y="158"/>
                    </a:lnTo>
                    <a:lnTo>
                      <a:pt x="106" y="158"/>
                    </a:lnTo>
                    <a:lnTo>
                      <a:pt x="98" y="159"/>
                    </a:lnTo>
                    <a:lnTo>
                      <a:pt x="88" y="160"/>
                    </a:lnTo>
                    <a:lnTo>
                      <a:pt x="88" y="160"/>
                    </a:lnTo>
                    <a:close/>
                  </a:path>
                </a:pathLst>
              </a:custGeom>
              <a:solidFill>
                <a:srgbClr val="44546A">
                  <a:lumMod val="75000"/>
                </a:srgbClr>
              </a:solidFill>
              <a:ln w="9525">
                <a:noFill/>
                <a:round/>
              </a:ln>
            </p:spPr>
            <p:txBody>
              <a:bodyPr vert="horz" wrap="square" lIns="91440" tIns="45720" rIns="91440" bIns="45720" numCol="1" anchor="t" anchorCtr="0" compatLnSpc="1"/>
              <a:lstStyle/>
              <a:p>
                <a:pPr>
                  <a:defRPr/>
                </a:pPr>
                <a:endParaRPr lang="zh-CN" altLang="en-US" kern="0">
                  <a:solidFill>
                    <a:srgbClr val="2E3949"/>
                  </a:solidFill>
                  <a:latin typeface="微软雅黑" panose="020B0503020204020204" charset="-122"/>
                  <a:ea typeface="微软雅黑" panose="020B0503020204020204" charset="-122"/>
                </a:endParaRPr>
              </a:p>
            </p:txBody>
          </p:sp>
        </p:grpSp>
        <p:sp>
          <p:nvSpPr>
            <p:cNvPr id="263" name="稻壳儿春秋广告/盗版必究"/>
            <p:cNvSpPr/>
            <p:nvPr/>
          </p:nvSpPr>
          <p:spPr bwMode="auto">
            <a:xfrm>
              <a:off x="5944555" y="2908935"/>
              <a:ext cx="783431" cy="802005"/>
            </a:xfrm>
            <a:custGeom>
              <a:avLst/>
              <a:gdLst>
                <a:gd name="T0" fmla="*/ 113 w 313"/>
                <a:gd name="T1" fmla="*/ 6 h 283"/>
                <a:gd name="T2" fmla="*/ 31 w 313"/>
                <a:gd name="T3" fmla="*/ 76 h 283"/>
                <a:gd name="T4" fmla="*/ 6 w 313"/>
                <a:gd name="T5" fmla="*/ 185 h 283"/>
                <a:gd name="T6" fmla="*/ 195 w 313"/>
                <a:gd name="T7" fmla="*/ 274 h 283"/>
                <a:gd name="T8" fmla="*/ 287 w 313"/>
                <a:gd name="T9" fmla="*/ 228 h 283"/>
                <a:gd name="T10" fmla="*/ 304 w 313"/>
                <a:gd name="T11" fmla="*/ 128 h 283"/>
                <a:gd name="T12" fmla="*/ 115 w 313"/>
                <a:gd name="T13" fmla="*/ 2 h 283"/>
                <a:gd name="T14" fmla="*/ 110 w 313"/>
                <a:gd name="T15" fmla="*/ 21 h 283"/>
                <a:gd name="T16" fmla="*/ 274 w 313"/>
                <a:gd name="T17" fmla="*/ 108 h 283"/>
                <a:gd name="T18" fmla="*/ 282 w 313"/>
                <a:gd name="T19" fmla="*/ 196 h 283"/>
                <a:gd name="T20" fmla="*/ 208 w 313"/>
                <a:gd name="T21" fmla="*/ 251 h 283"/>
                <a:gd name="T22" fmla="*/ 28 w 313"/>
                <a:gd name="T23" fmla="*/ 191 h 283"/>
                <a:gd name="T24" fmla="*/ 41 w 313"/>
                <a:gd name="T25" fmla="*/ 97 h 283"/>
                <a:gd name="T26" fmla="*/ 119 w 313"/>
                <a:gd name="T27" fmla="*/ 25 h 283"/>
                <a:gd name="T28" fmla="*/ 113 w 313"/>
                <a:gd name="T29"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3" h="283">
                  <a:moveTo>
                    <a:pt x="113" y="6"/>
                  </a:moveTo>
                  <a:cubicBezTo>
                    <a:pt x="79" y="11"/>
                    <a:pt x="49" y="49"/>
                    <a:pt x="31" y="76"/>
                  </a:cubicBezTo>
                  <a:cubicBezTo>
                    <a:pt x="8" y="108"/>
                    <a:pt x="0" y="146"/>
                    <a:pt x="6" y="185"/>
                  </a:cubicBezTo>
                  <a:cubicBezTo>
                    <a:pt x="20" y="274"/>
                    <a:pt x="124" y="283"/>
                    <a:pt x="195" y="274"/>
                  </a:cubicBezTo>
                  <a:cubicBezTo>
                    <a:pt x="229" y="269"/>
                    <a:pt x="266" y="257"/>
                    <a:pt x="287" y="228"/>
                  </a:cubicBezTo>
                  <a:cubicBezTo>
                    <a:pt x="308" y="199"/>
                    <a:pt x="313" y="162"/>
                    <a:pt x="304" y="128"/>
                  </a:cubicBezTo>
                  <a:cubicBezTo>
                    <a:pt x="282" y="45"/>
                    <a:pt x="190" y="12"/>
                    <a:pt x="115" y="2"/>
                  </a:cubicBezTo>
                  <a:cubicBezTo>
                    <a:pt x="103" y="0"/>
                    <a:pt x="97" y="19"/>
                    <a:pt x="110" y="21"/>
                  </a:cubicBezTo>
                  <a:cubicBezTo>
                    <a:pt x="173" y="30"/>
                    <a:pt x="239" y="50"/>
                    <a:pt x="274" y="108"/>
                  </a:cubicBezTo>
                  <a:cubicBezTo>
                    <a:pt x="290" y="135"/>
                    <a:pt x="292" y="166"/>
                    <a:pt x="282" y="196"/>
                  </a:cubicBezTo>
                  <a:cubicBezTo>
                    <a:pt x="271" y="229"/>
                    <a:pt x="240" y="244"/>
                    <a:pt x="208" y="251"/>
                  </a:cubicBezTo>
                  <a:cubicBezTo>
                    <a:pt x="145" y="266"/>
                    <a:pt x="53" y="264"/>
                    <a:pt x="28" y="191"/>
                  </a:cubicBezTo>
                  <a:cubicBezTo>
                    <a:pt x="17" y="160"/>
                    <a:pt x="26" y="125"/>
                    <a:pt x="41" y="97"/>
                  </a:cubicBezTo>
                  <a:cubicBezTo>
                    <a:pt x="55" y="71"/>
                    <a:pt x="88" y="30"/>
                    <a:pt x="119" y="25"/>
                  </a:cubicBezTo>
                  <a:cubicBezTo>
                    <a:pt x="131" y="23"/>
                    <a:pt x="126" y="4"/>
                    <a:pt x="113" y="6"/>
                  </a:cubicBezTo>
                  <a:close/>
                </a:path>
              </a:pathLst>
            </a:custGeom>
            <a:solidFill>
              <a:srgbClr val="2E3949">
                <a:lumMod val="75000"/>
                <a:lumOff val="25000"/>
              </a:srgbClr>
            </a:solidFill>
            <a:ln>
              <a:noFill/>
            </a:ln>
          </p:spPr>
          <p:txBody>
            <a:bodyPr vert="horz" wrap="square" lIns="68580" tIns="34290" rIns="68580" bIns="34290" numCol="1" anchor="t" anchorCtr="0" compatLnSpc="1"/>
            <a:lstStyle/>
            <a:p>
              <a:pPr>
                <a:defRPr/>
              </a:pPr>
              <a:endParaRPr lang="zh-CN" altLang="en-US" sz="1350" kern="0">
                <a:solidFill>
                  <a:srgbClr val="2E3949"/>
                </a:solidFill>
                <a:latin typeface="微软雅黑" panose="020B0503020204020204" charset="-122"/>
                <a:ea typeface="微软雅黑" panose="020B0503020204020204" charset="-122"/>
              </a:endParaRPr>
            </a:p>
          </p:txBody>
        </p:sp>
        <p:sp>
          <p:nvSpPr>
            <p:cNvPr id="264" name="文本框 263"/>
            <p:cNvSpPr txBox="1"/>
            <p:nvPr/>
          </p:nvSpPr>
          <p:spPr>
            <a:xfrm>
              <a:off x="2334577" y="2440305"/>
              <a:ext cx="1622626" cy="383561"/>
            </a:xfrm>
            <a:prstGeom prst="rect">
              <a:avLst/>
            </a:prstGeom>
            <a:noFill/>
          </p:spPr>
          <p:txBody>
            <a:bodyPr wrap="square" rtlCol="0">
              <a:spAutoFit/>
            </a:bodyPr>
            <a:lstStyle/>
            <a:p>
              <a:pPr algn="ctr"/>
              <a:r>
                <a:rPr lang="zh-CN" altLang="en-US" sz="2100" dirty="0">
                  <a:solidFill>
                    <a:srgbClr val="2E3949"/>
                  </a:solidFill>
                  <a:latin typeface="微软雅黑" panose="020B0503020204020204" charset="-122"/>
                  <a:ea typeface="微软雅黑" panose="020B0503020204020204" charset="-122"/>
                  <a:sym typeface="+mn-ea"/>
                </a:rPr>
                <a:t>外资整合期</a:t>
              </a:r>
              <a:endParaRPr lang="zh-CN" altLang="en-US" sz="2100" dirty="0">
                <a:solidFill>
                  <a:srgbClr val="2E3949"/>
                </a:solidFill>
                <a:latin typeface="微软雅黑" panose="020B0503020204020204" charset="-122"/>
                <a:ea typeface="微软雅黑" panose="020B0503020204020204" charset="-122"/>
              </a:endParaRPr>
            </a:p>
          </p:txBody>
        </p:sp>
        <p:sp>
          <p:nvSpPr>
            <p:cNvPr id="265" name="文本框 264"/>
            <p:cNvSpPr txBox="1"/>
            <p:nvPr/>
          </p:nvSpPr>
          <p:spPr>
            <a:xfrm>
              <a:off x="1965962" y="2165985"/>
              <a:ext cx="618689" cy="383561"/>
            </a:xfrm>
            <a:prstGeom prst="rect">
              <a:avLst/>
            </a:prstGeom>
            <a:noFill/>
          </p:spPr>
          <p:txBody>
            <a:bodyPr wrap="square" rtlCol="0">
              <a:spAutoFit/>
            </a:bodyPr>
            <a:lstStyle/>
            <a:p>
              <a:pPr algn="ctr"/>
              <a:r>
                <a:rPr lang="en-US" altLang="zh-CN" sz="2100" b="1" spc="225" dirty="0">
                  <a:solidFill>
                    <a:srgbClr val="1F4E79"/>
                  </a:solidFill>
                  <a:latin typeface="方正静蕾简体" panose="02000000000000000000" pitchFamily="2" charset="-122"/>
                  <a:ea typeface="方正静蕾简体" panose="02000000000000000000" pitchFamily="2" charset="-122"/>
                </a:rPr>
                <a:t>02</a:t>
              </a:r>
            </a:p>
          </p:txBody>
        </p:sp>
        <p:sp>
          <p:nvSpPr>
            <p:cNvPr id="266" name="任意多边形 22"/>
            <p:cNvSpPr/>
            <p:nvPr/>
          </p:nvSpPr>
          <p:spPr>
            <a:xfrm>
              <a:off x="2199511" y="2358232"/>
              <a:ext cx="1757693" cy="582743"/>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cmpd="sng" algn="ctr">
              <a:solidFill>
                <a:srgbClr val="1F4E79"/>
              </a:solidFill>
              <a:prstDash val="solid"/>
              <a:round/>
            </a:ln>
            <a:effectLst/>
          </p:spPr>
          <p:txBody>
            <a:bodyPr rtlCol="0" anchor="ctr"/>
            <a:lstStyle/>
            <a:p>
              <a:pPr algn="ctr">
                <a:defRPr/>
              </a:pPr>
              <a:endParaRPr lang="zh-CN" altLang="en-US" sz="1350" kern="0">
                <a:solidFill>
                  <a:srgbClr val="FFFFFF"/>
                </a:solidFill>
                <a:latin typeface="微软雅黑" panose="020B0503020204020204" charset="-122"/>
                <a:ea typeface="微软雅黑" panose="020B0503020204020204" charset="-122"/>
              </a:endParaRPr>
            </a:p>
          </p:txBody>
        </p:sp>
        <p:sp>
          <p:nvSpPr>
            <p:cNvPr id="267" name="文本框 266"/>
            <p:cNvSpPr txBox="1"/>
            <p:nvPr/>
          </p:nvSpPr>
          <p:spPr>
            <a:xfrm>
              <a:off x="3767621" y="5333362"/>
              <a:ext cx="1688306" cy="383561"/>
            </a:xfrm>
            <a:prstGeom prst="rect">
              <a:avLst/>
            </a:prstGeom>
            <a:noFill/>
          </p:spPr>
          <p:txBody>
            <a:bodyPr wrap="square" rtlCol="0">
              <a:spAutoFit/>
            </a:bodyPr>
            <a:lstStyle/>
            <a:p>
              <a:pPr algn="ctr"/>
              <a:r>
                <a:rPr lang="zh-CN" altLang="en-US" sz="2100" dirty="0">
                  <a:solidFill>
                    <a:srgbClr val="2E3949"/>
                  </a:solidFill>
                  <a:latin typeface="微软雅黑" panose="020B0503020204020204" charset="-122"/>
                  <a:ea typeface="微软雅黑" panose="020B0503020204020204" charset="-122"/>
                  <a:sym typeface="+mn-ea"/>
                </a:rPr>
                <a:t>内资崛起期</a:t>
              </a:r>
              <a:endParaRPr lang="zh-CN" altLang="en-US" sz="2100" dirty="0">
                <a:solidFill>
                  <a:srgbClr val="2E3949"/>
                </a:solidFill>
                <a:latin typeface="微软雅黑" panose="020B0503020204020204" charset="-122"/>
                <a:ea typeface="微软雅黑" panose="020B0503020204020204" charset="-122"/>
              </a:endParaRPr>
            </a:p>
          </p:txBody>
        </p:sp>
        <p:sp>
          <p:nvSpPr>
            <p:cNvPr id="268" name="任意多边形 25"/>
            <p:cNvSpPr/>
            <p:nvPr/>
          </p:nvSpPr>
          <p:spPr>
            <a:xfrm>
              <a:off x="3786465" y="5278784"/>
              <a:ext cx="1715553" cy="519589"/>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cmpd="sng" algn="ctr">
              <a:solidFill>
                <a:srgbClr val="1F4E79"/>
              </a:solidFill>
              <a:prstDash val="solid"/>
              <a:round/>
            </a:ln>
            <a:effectLst/>
          </p:spPr>
          <p:txBody>
            <a:bodyPr rtlCol="0" anchor="ctr"/>
            <a:lstStyle/>
            <a:p>
              <a:pPr algn="ctr">
                <a:defRPr/>
              </a:pPr>
              <a:endParaRPr lang="zh-CN" altLang="en-US" sz="1350" kern="0">
                <a:solidFill>
                  <a:srgbClr val="FFFFFF"/>
                </a:solidFill>
                <a:latin typeface="微软雅黑" panose="020B0503020204020204" charset="-122"/>
                <a:ea typeface="微软雅黑" panose="020B0503020204020204" charset="-122"/>
              </a:endParaRPr>
            </a:p>
          </p:txBody>
        </p:sp>
        <p:sp>
          <p:nvSpPr>
            <p:cNvPr id="270" name="文本框 269"/>
            <p:cNvSpPr txBox="1"/>
            <p:nvPr/>
          </p:nvSpPr>
          <p:spPr>
            <a:xfrm>
              <a:off x="3568623" y="5068122"/>
              <a:ext cx="637643" cy="415498"/>
            </a:xfrm>
            <a:prstGeom prst="rect">
              <a:avLst/>
            </a:prstGeom>
            <a:noFill/>
          </p:spPr>
          <p:txBody>
            <a:bodyPr wrap="square" rtlCol="0">
              <a:spAutoFit/>
            </a:bodyPr>
            <a:lstStyle/>
            <a:p>
              <a:pPr algn="ctr"/>
              <a:r>
                <a:rPr lang="en-US" altLang="zh-CN" sz="2100" b="1" spc="225" dirty="0">
                  <a:solidFill>
                    <a:srgbClr val="1F4E79"/>
                  </a:solidFill>
                  <a:latin typeface="方正静蕾简体" panose="02000000000000000000" pitchFamily="2" charset="-122"/>
                  <a:ea typeface="方正静蕾简体" panose="02000000000000000000" pitchFamily="2" charset="-122"/>
                </a:rPr>
                <a:t>03</a:t>
              </a:r>
            </a:p>
          </p:txBody>
        </p:sp>
        <p:sp>
          <p:nvSpPr>
            <p:cNvPr id="271" name="文本框 270"/>
            <p:cNvSpPr txBox="1"/>
            <p:nvPr/>
          </p:nvSpPr>
          <p:spPr>
            <a:xfrm>
              <a:off x="5478299" y="2363974"/>
              <a:ext cx="1894523" cy="415498"/>
            </a:xfrm>
            <a:prstGeom prst="rect">
              <a:avLst/>
            </a:prstGeom>
            <a:noFill/>
          </p:spPr>
          <p:txBody>
            <a:bodyPr wrap="square" rtlCol="0">
              <a:spAutoFit/>
            </a:bodyPr>
            <a:lstStyle/>
            <a:p>
              <a:pPr algn="ctr"/>
              <a:r>
                <a:rPr lang="zh-CN" altLang="en-US" sz="2100" dirty="0">
                  <a:solidFill>
                    <a:srgbClr val="2E3949"/>
                  </a:solidFill>
                  <a:latin typeface="微软雅黑" panose="020B0503020204020204" charset="-122"/>
                  <a:ea typeface="微软雅黑" panose="020B0503020204020204" charset="-122"/>
                </a:rPr>
                <a:t>高端水发力期</a:t>
              </a:r>
            </a:p>
          </p:txBody>
        </p:sp>
        <p:sp>
          <p:nvSpPr>
            <p:cNvPr id="272" name="任意多边形 28"/>
            <p:cNvSpPr/>
            <p:nvPr/>
          </p:nvSpPr>
          <p:spPr>
            <a:xfrm>
              <a:off x="5499051" y="2307910"/>
              <a:ext cx="1895908" cy="51993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cmpd="sng" algn="ctr">
              <a:solidFill>
                <a:srgbClr val="1F4E79"/>
              </a:solidFill>
              <a:prstDash val="solid"/>
              <a:round/>
            </a:ln>
            <a:effectLst/>
          </p:spPr>
          <p:txBody>
            <a:bodyPr rtlCol="0" anchor="ctr"/>
            <a:lstStyle/>
            <a:p>
              <a:pPr algn="ctr">
                <a:defRPr/>
              </a:pPr>
              <a:endParaRPr lang="zh-CN" altLang="en-US" sz="1350" kern="0">
                <a:solidFill>
                  <a:srgbClr val="FFFFFF"/>
                </a:solidFill>
                <a:latin typeface="微软雅黑" panose="020B0503020204020204" charset="-122"/>
                <a:ea typeface="微软雅黑" panose="020B0503020204020204" charset="-122"/>
              </a:endParaRPr>
            </a:p>
          </p:txBody>
        </p:sp>
        <p:sp>
          <p:nvSpPr>
            <p:cNvPr id="273" name="文本框 272"/>
            <p:cNvSpPr txBox="1"/>
            <p:nvPr/>
          </p:nvSpPr>
          <p:spPr>
            <a:xfrm>
              <a:off x="5270402" y="2103208"/>
              <a:ext cx="618689" cy="415498"/>
            </a:xfrm>
            <a:prstGeom prst="rect">
              <a:avLst/>
            </a:prstGeom>
            <a:noFill/>
          </p:spPr>
          <p:txBody>
            <a:bodyPr wrap="square" rtlCol="0">
              <a:spAutoFit/>
            </a:bodyPr>
            <a:lstStyle/>
            <a:p>
              <a:pPr algn="ctr"/>
              <a:r>
                <a:rPr lang="en-US" altLang="zh-CN" sz="2100" b="1" spc="225" dirty="0">
                  <a:solidFill>
                    <a:srgbClr val="1F4E79"/>
                  </a:solidFill>
                  <a:latin typeface="方正静蕾简体" panose="02000000000000000000" pitchFamily="2" charset="-122"/>
                  <a:ea typeface="方正静蕾简体" panose="02000000000000000000" pitchFamily="2" charset="-122"/>
                </a:rPr>
                <a:t>04</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矩形 16"/>
          <p:cNvSpPr/>
          <p:nvPr/>
        </p:nvSpPr>
        <p:spPr>
          <a:xfrm>
            <a:off x="-30480" y="0"/>
            <a:ext cx="9174480" cy="6858000"/>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sp>
        <p:nvSpPr>
          <p:cNvPr id="29699" name="文本框 2"/>
          <p:cNvSpPr txBox="1"/>
          <p:nvPr/>
        </p:nvSpPr>
        <p:spPr>
          <a:xfrm>
            <a:off x="370523" y="1012984"/>
            <a:ext cx="1829276" cy="830997"/>
          </a:xfrm>
          <a:prstGeom prst="rect">
            <a:avLst/>
          </a:prstGeom>
          <a:noFill/>
          <a:ln w="9525">
            <a:noFill/>
          </a:ln>
        </p:spPr>
        <p:txBody>
          <a:bodyPr lIns="0" tIns="0" rIns="0" bIns="0">
            <a:spAutoFit/>
          </a:bodyPr>
          <a:lstStyle/>
          <a:p>
            <a:pPr eaLnBrk="0" fontAlgn="ctr" hangingPunct="0">
              <a:lnSpc>
                <a:spcPct val="120000"/>
              </a:lnSpc>
            </a:pPr>
            <a:r>
              <a:rPr lang="en-GB" altLang="ru-RU" sz="2250" dirty="0">
                <a:solidFill>
                  <a:schemeClr val="bg1">
                    <a:alpha val="72000"/>
                  </a:schemeClr>
                </a:solidFill>
                <a:latin typeface="方正黑体_GBK" panose="03000509000000000000" charset="-122"/>
                <a:ea typeface="方正黑体_GBK" panose="03000509000000000000" charset="-122"/>
                <a:cs typeface="方正黑体_GBK" panose="03000509000000000000" charset="-122"/>
              </a:rPr>
              <a:t>DEVICE MOCKUP</a:t>
            </a:r>
          </a:p>
        </p:txBody>
      </p:sp>
      <p:cxnSp>
        <p:nvCxnSpPr>
          <p:cNvPr id="4" name="矩形 2"/>
          <p:cNvCxnSpPr/>
          <p:nvPr/>
        </p:nvCxnSpPr>
        <p:spPr>
          <a:xfrm>
            <a:off x="1656399" y="1174433"/>
            <a:ext cx="6687979"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pic>
        <p:nvPicPr>
          <p:cNvPr id="29702" name="任意多边形 17" descr="F:\graphicrivers\PROPOSAL VOL23\images\tablet.png"/>
          <p:cNvPicPr>
            <a:picLocks noChangeAspect="1"/>
          </p:cNvPicPr>
          <p:nvPr/>
        </p:nvPicPr>
        <p:blipFill>
          <a:blip r:embed="rId3"/>
          <a:stretch>
            <a:fillRect/>
          </a:stretch>
        </p:blipFill>
        <p:spPr>
          <a:xfrm>
            <a:off x="5882642" y="1792605"/>
            <a:ext cx="2461736" cy="3652838"/>
          </a:xfrm>
          <a:prstGeom prst="rect">
            <a:avLst/>
          </a:prstGeom>
          <a:noFill/>
          <a:ln w="9525">
            <a:noFill/>
          </a:ln>
        </p:spPr>
      </p:pic>
      <p:sp>
        <p:nvSpPr>
          <p:cNvPr id="9" name="文本框 8"/>
          <p:cNvSpPr txBox="1"/>
          <p:nvPr/>
        </p:nvSpPr>
        <p:spPr>
          <a:xfrm>
            <a:off x="1894999" y="3314619"/>
            <a:ext cx="3219450" cy="1107996"/>
          </a:xfrm>
          <a:prstGeom prst="rect">
            <a:avLst/>
          </a:prstGeom>
          <a:noFill/>
        </p:spPr>
        <p:txBody>
          <a:bodyPr wrap="square" rtlCol="0">
            <a:spAutoFit/>
          </a:bodyPr>
          <a:lstStyle>
            <a:defPPr>
              <a:defRPr lang="zh-CN"/>
            </a:defPPr>
            <a:lvl1pPr algn="ctr">
              <a:defRPr sz="5400">
                <a:solidFill>
                  <a:schemeClr val="bg1"/>
                </a:solidFill>
                <a:latin typeface="+mj-ea"/>
                <a:ea typeface="+mj-ea"/>
              </a:defRPr>
            </a:lvl1pPr>
          </a:lstStyle>
          <a:p>
            <a:pPr algn="l"/>
            <a:r>
              <a:rPr lang="zh-CN" altLang="en-US" sz="3300" dirty="0">
                <a:solidFill>
                  <a:srgbClr val="FFFFFF"/>
                </a:solidFill>
                <a:latin typeface="方正黑体_GBK" panose="03000509000000000000" charset="-122"/>
                <a:ea typeface="方正黑体_GBK" panose="03000509000000000000" charset="-122"/>
                <a:cs typeface="方正黑体_GBK" panose="03000509000000000000" charset="-122"/>
              </a:rPr>
              <a:t>调查方案设计与数据整理</a:t>
            </a:r>
          </a:p>
        </p:txBody>
      </p:sp>
      <p:sp>
        <p:nvSpPr>
          <p:cNvPr id="13" name="文本框 25"/>
          <p:cNvSpPr txBox="1"/>
          <p:nvPr/>
        </p:nvSpPr>
        <p:spPr>
          <a:xfrm>
            <a:off x="1895951" y="2273619"/>
            <a:ext cx="3218498" cy="1100366"/>
          </a:xfrm>
          <a:prstGeom prst="rect">
            <a:avLst/>
          </a:prstGeom>
          <a:noFill/>
          <a:ln w="9525" cap="flat" cmpd="sng">
            <a:noFill/>
            <a:prstDash val="solid"/>
            <a:round/>
            <a:headEnd type="none" w="med" len="med"/>
            <a:tailEnd type="none" w="med" len="med"/>
          </a:ln>
          <a:extLst>
            <a:ext uri="{909E8E84-426E-40DD-AFC4-6F175D3DCCD1}">
              <a14:hiddenFill xmlns:a14="http://schemas.microsoft.com/office/drawing/2010/main">
                <a:solidFill>
                  <a:srgbClr val="BC1A21"/>
                </a:solidFill>
              </a14:hiddenFill>
            </a:ext>
          </a:extLst>
        </p:spPr>
        <p:txBody>
          <a:bodyPr wrap="square" anchor="t">
            <a:spAutoFit/>
          </a:bodyPr>
          <a:lstStyle/>
          <a:p>
            <a:pPr algn="l" eaLnBrk="0" hangingPunct="0">
              <a:lnSpc>
                <a:spcPct val="150000"/>
              </a:lnSpc>
            </a:pPr>
            <a:r>
              <a:rPr lang="en-US" altLang="zh-CN" sz="4950" b="1" dirty="0">
                <a:solidFill>
                  <a:srgbClr val="FFFFFF"/>
                </a:solidFill>
                <a:latin typeface="方正黑体_GBK" panose="03000509000000000000" charset="-122"/>
                <a:ea typeface="方正黑体_GBK" panose="03000509000000000000" charset="-122"/>
                <a:cs typeface="方正黑体_GBK" panose="03000509000000000000" charset="-122"/>
              </a:rPr>
              <a:t>PART 02</a:t>
            </a:r>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rcRect l="21324" r="21324"/>
          <a:stretch>
            <a:fillRect/>
          </a:stretch>
        </p:blipFill>
        <p:spPr>
          <a:xfrm>
            <a:off x="5982654" y="2104075"/>
            <a:ext cx="2261711" cy="2987516"/>
          </a:xfrm>
          <a:prstGeom prst="rect">
            <a:avLst/>
          </a:prstGeom>
        </p:spPr>
      </p:pic>
      <p:sp>
        <p:nvSpPr>
          <p:cNvPr id="20" name="矩形 19"/>
          <p:cNvSpPr/>
          <p:nvPr/>
        </p:nvSpPr>
        <p:spPr>
          <a:xfrm>
            <a:off x="5977413" y="2117677"/>
            <a:ext cx="2266950" cy="2985611"/>
          </a:xfrm>
          <a:prstGeom prst="rect">
            <a:avLst/>
          </a:prstGeom>
          <a:solidFill>
            <a:srgbClr val="FFFFF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cxnSp>
        <p:nvCxnSpPr>
          <p:cNvPr id="2" name="直接连接符 13"/>
          <p:cNvCxnSpPr/>
          <p:nvPr/>
        </p:nvCxnSpPr>
        <p:spPr>
          <a:xfrm>
            <a:off x="1929289" y="4570307"/>
            <a:ext cx="2228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任意多边形 6"/>
          <p:cNvSpPr/>
          <p:nvPr/>
        </p:nvSpPr>
        <p:spPr>
          <a:xfrm>
            <a:off x="1062275" y="4790261"/>
            <a:ext cx="445770" cy="445770"/>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8"/>
                  <a:pt x="3436" y="14236"/>
                </a:cubicBezTo>
                <a:lnTo>
                  <a:pt x="3436" y="10800"/>
                </a:lnTo>
                <a:lnTo>
                  <a:pt x="10309" y="10800"/>
                </a:lnTo>
                <a:lnTo>
                  <a:pt x="10309" y="14236"/>
                </a:lnTo>
                <a:cubicBezTo>
                  <a:pt x="10309" y="14508"/>
                  <a:pt x="10529" y="14727"/>
                  <a:pt x="10800" y="14727"/>
                </a:cubicBezTo>
                <a:cubicBezTo>
                  <a:pt x="11071" y="14727"/>
                  <a:pt x="11291" y="14508"/>
                  <a:pt x="11291" y="14236"/>
                </a:cubicBezTo>
                <a:lnTo>
                  <a:pt x="11291" y="10800"/>
                </a:lnTo>
                <a:lnTo>
                  <a:pt x="18164" y="10800"/>
                </a:lnTo>
                <a:lnTo>
                  <a:pt x="18164" y="14236"/>
                </a:lnTo>
                <a:cubicBezTo>
                  <a:pt x="18164" y="14508"/>
                  <a:pt x="18384" y="14727"/>
                  <a:pt x="18655" y="14727"/>
                </a:cubicBezTo>
                <a:cubicBezTo>
                  <a:pt x="18926" y="14727"/>
                  <a:pt x="19145" y="14508"/>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8"/>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a:noFill/>
          </a:ln>
        </p:spPr>
        <p:style>
          <a:lnRef idx="1">
            <a:schemeClr val="dk1"/>
          </a:lnRef>
          <a:fillRef idx="0">
            <a:schemeClr val="dk1"/>
          </a:fillRef>
          <a:effectRef idx="0">
            <a:schemeClr val="dk1"/>
          </a:effectRef>
          <a:fontRef idx="minor">
            <a:schemeClr val="tx1"/>
          </a:fontRef>
        </p:style>
        <p:txBody>
          <a:bodyPr lIns="28575" tIns="28575" rIns="28575" bIns="28575" anchor="ctr"/>
          <a:lstStyle/>
          <a:p>
            <a:endParaRPr sz="1350">
              <a:latin typeface="方正黑体_GBK" panose="03000509000000000000" charset="-122"/>
              <a:ea typeface="方正黑体_GBK" panose="03000509000000000000" charset="-122"/>
              <a:cs typeface="方正黑体_GBK" panose="03000509000000000000"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过程 2"/>
          <p:cNvSpPr/>
          <p:nvPr/>
        </p:nvSpPr>
        <p:spPr>
          <a:xfrm>
            <a:off x="472001" y="2159481"/>
            <a:ext cx="3253944" cy="3540032"/>
          </a:xfrm>
          <a:prstGeom prst="flowChartProcess">
            <a:avLst/>
          </a:prstGeom>
          <a:solidFill>
            <a:srgbClr val="99B8D3"/>
          </a:solidFill>
        </p:spPr>
        <p:style>
          <a:lnRef idx="1">
            <a:schemeClr val="accent5"/>
          </a:lnRef>
          <a:fillRef idx="2">
            <a:schemeClr val="accent5"/>
          </a:fillRef>
          <a:effectRef idx="1">
            <a:schemeClr val="accent5"/>
          </a:effectRef>
          <a:fontRef idx="minor">
            <a:schemeClr val="dk1"/>
          </a:fontRef>
        </p:style>
        <p:txBody>
          <a:bodyPr rtlCol="0" anchor="ctr"/>
          <a:lstStyle/>
          <a:p>
            <a:pPr algn="ctr">
              <a:defRPr/>
            </a:pPr>
            <a:endParaRPr lang="zh-CN" altLang="en-US" sz="1350">
              <a:solidFill>
                <a:schemeClr val="accent3">
                  <a:lumMod val="75000"/>
                </a:schemeClr>
              </a:solidFill>
              <a:latin typeface="等线" panose="02010600030101010101" charset="-122"/>
              <a:ea typeface="等线" panose="02010600030101010101" charset="-122"/>
            </a:endParaRPr>
          </a:p>
        </p:txBody>
      </p:sp>
      <p:sp>
        <p:nvSpPr>
          <p:cNvPr id="5" name="椭圆 4"/>
          <p:cNvSpPr/>
          <p:nvPr/>
        </p:nvSpPr>
        <p:spPr>
          <a:xfrm>
            <a:off x="758270" y="2504675"/>
            <a:ext cx="2681406" cy="268140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思源黑体 CN Regular" panose="020B0500000000000000" pitchFamily="34" charset="-122"/>
              <a:ea typeface="思源黑体 CN Regular" panose="020B0500000000000000" pitchFamily="34" charset="-122"/>
            </a:endParaRPr>
          </a:p>
        </p:txBody>
      </p:sp>
      <p:grpSp>
        <p:nvGrpSpPr>
          <p:cNvPr id="18" name="组合 17"/>
          <p:cNvGrpSpPr/>
          <p:nvPr/>
        </p:nvGrpSpPr>
        <p:grpSpPr>
          <a:xfrm>
            <a:off x="4009488" y="975656"/>
            <a:ext cx="4546515" cy="2248014"/>
            <a:chOff x="6487486" y="1472393"/>
            <a:chExt cx="4639112" cy="1765757"/>
          </a:xfrm>
        </p:grpSpPr>
        <p:sp>
          <p:nvSpPr>
            <p:cNvPr id="19" name="矩形 18"/>
            <p:cNvSpPr/>
            <p:nvPr/>
          </p:nvSpPr>
          <p:spPr>
            <a:xfrm>
              <a:off x="6487486" y="1635853"/>
              <a:ext cx="4639112" cy="160229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prstClr val="white"/>
                </a:solidFill>
                <a:latin typeface="等线" panose="02010600030101010101" charset="-122"/>
                <a:ea typeface="等线" panose="02010600030101010101" charset="-122"/>
              </a:endParaRPr>
            </a:p>
          </p:txBody>
        </p:sp>
        <p:sp>
          <p:nvSpPr>
            <p:cNvPr id="20" name="佳佳PPT"/>
            <p:cNvSpPr txBox="1"/>
            <p:nvPr/>
          </p:nvSpPr>
          <p:spPr>
            <a:xfrm>
              <a:off x="6723175" y="1814750"/>
              <a:ext cx="4167732" cy="1190743"/>
            </a:xfrm>
            <a:prstGeom prst="rect">
              <a:avLst/>
            </a:prstGeom>
          </p:spPr>
          <p:txBody>
            <a:bodyPr vert="horz" lIns="68580" tIns="34290" rIns="68580" bIns="34290" rtlCol="0">
              <a:noAutofit/>
            </a:bodyPr>
            <a:lstStyle>
              <a:lvl1pPr marL="0" indent="0" algn="l" defTabSz="914400" rtl="0" eaLnBrk="1" latinLnBrk="0" hangingPunct="1">
                <a:lnSpc>
                  <a:spcPct val="130000"/>
                </a:lnSpc>
                <a:spcBef>
                  <a:spcPts val="1000"/>
                </a:spcBef>
                <a:buFont typeface="Arial" panose="020B0604020202020204" pitchFamily="34" charset="0"/>
                <a:buNone/>
                <a:defRPr sz="1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defRPr/>
              </a:pPr>
              <a:r>
                <a:rPr lang="zh-CN" altLang="en-US" dirty="0">
                  <a:solidFill>
                    <a:prstClr val="black"/>
                  </a:solidFill>
                  <a:latin typeface="站酷小薇LOGO体" panose="02010600010101010101" pitchFamily="2" charset="-122"/>
                  <a:ea typeface="站酷小薇LOGO体" panose="02010600010101010101" pitchFamily="2" charset="-122"/>
                </a:rPr>
                <a:t>本调查的问卷主要内容为被调查者的基本信息、被调查者在选购瓶装水品牌所考虑的因素，瓶装水价格涨幅大小的相关信息，各个消费者对瓶装水设计的意见以及对瓶装水功能性方面的期待值等。</a:t>
              </a:r>
            </a:p>
          </p:txBody>
        </p:sp>
        <p:sp>
          <p:nvSpPr>
            <p:cNvPr id="21" name="矩形 20"/>
            <p:cNvSpPr/>
            <p:nvPr/>
          </p:nvSpPr>
          <p:spPr>
            <a:xfrm>
              <a:off x="7942976" y="1472393"/>
              <a:ext cx="1728132" cy="295710"/>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2400" b="1" dirty="0">
                  <a:solidFill>
                    <a:prstClr val="white"/>
                  </a:solidFill>
                  <a:latin typeface="等线" panose="02010600030101010101" charset="-122"/>
                  <a:ea typeface="等线" panose="02010600030101010101" charset="-122"/>
                </a:rPr>
                <a:t>调查内容</a:t>
              </a:r>
            </a:p>
          </p:txBody>
        </p:sp>
      </p:grpSp>
      <p:grpSp>
        <p:nvGrpSpPr>
          <p:cNvPr id="22" name="组合 21"/>
          <p:cNvGrpSpPr/>
          <p:nvPr/>
        </p:nvGrpSpPr>
        <p:grpSpPr>
          <a:xfrm>
            <a:off x="4009488" y="3634331"/>
            <a:ext cx="4662511" cy="2315149"/>
            <a:chOff x="6487485" y="1453282"/>
            <a:chExt cx="4877797" cy="2215300"/>
          </a:xfrm>
        </p:grpSpPr>
        <p:sp>
          <p:nvSpPr>
            <p:cNvPr id="23" name="矩形 22"/>
            <p:cNvSpPr/>
            <p:nvPr/>
          </p:nvSpPr>
          <p:spPr>
            <a:xfrm>
              <a:off x="6487485" y="1635853"/>
              <a:ext cx="4877797" cy="203272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等线" panose="02010600030101010101" charset="-122"/>
                <a:ea typeface="等线" panose="02010600030101010101" charset="-122"/>
              </a:endParaRPr>
            </a:p>
          </p:txBody>
        </p:sp>
        <p:sp>
          <p:nvSpPr>
            <p:cNvPr id="24" name="佳佳PPT"/>
            <p:cNvSpPr txBox="1"/>
            <p:nvPr/>
          </p:nvSpPr>
          <p:spPr>
            <a:xfrm>
              <a:off x="6735297" y="1931563"/>
              <a:ext cx="4304589" cy="1614470"/>
            </a:xfrm>
            <a:prstGeom prst="rect">
              <a:avLst/>
            </a:prstGeom>
          </p:spPr>
          <p:txBody>
            <a:bodyPr vert="horz" lIns="68580" tIns="34290" rIns="68580" bIns="34290" rtlCol="0">
              <a:noAutofit/>
            </a:bodyPr>
            <a:lstStyle>
              <a:lvl1pPr marL="0" indent="0" algn="l" defTabSz="914400" rtl="0" eaLnBrk="1" latinLnBrk="0" hangingPunct="1">
                <a:lnSpc>
                  <a:spcPct val="130000"/>
                </a:lnSpc>
                <a:spcBef>
                  <a:spcPts val="1000"/>
                </a:spcBef>
                <a:buFont typeface="Arial" panose="020B0604020202020204" pitchFamily="34" charset="0"/>
                <a:buNone/>
                <a:defRPr sz="1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defRPr/>
              </a:pPr>
              <a:r>
                <a:rPr lang="zh-CN" altLang="en-US" dirty="0">
                  <a:solidFill>
                    <a:prstClr val="black"/>
                  </a:solidFill>
                  <a:latin typeface="站酷小薇LOGO体" panose="02010600010101010101" pitchFamily="2" charset="-122"/>
                  <a:ea typeface="站酷小薇LOGO体" panose="02010600010101010101" pitchFamily="2" charset="-122"/>
                </a:rPr>
                <a:t>针对各类消费者、瓶装水生产企业以及超市瓶装水销售人员设计了一套访谈提纲，</a:t>
              </a:r>
              <a:r>
                <a:rPr lang="zh-CN" altLang="en-US" dirty="0">
                  <a:solidFill>
                    <a:srgbClr val="0070C0"/>
                  </a:solidFill>
                  <a:latin typeface="站酷小薇LOGO体" panose="02010600010101010101" pitchFamily="2" charset="-122"/>
                  <a:ea typeface="站酷小薇LOGO体" panose="02010600010101010101" pitchFamily="2" charset="-122"/>
                </a:rPr>
                <a:t>主要内容包括瓶装水品牌种类偏好、瓶装水来源地、瓶装水销售渠道以及瓶装水包装设计等。</a:t>
              </a:r>
            </a:p>
          </p:txBody>
        </p:sp>
        <p:sp>
          <p:nvSpPr>
            <p:cNvPr id="25" name="矩形 24"/>
            <p:cNvSpPr/>
            <p:nvPr/>
          </p:nvSpPr>
          <p:spPr>
            <a:xfrm>
              <a:off x="7942976" y="1453282"/>
              <a:ext cx="1891930" cy="386499"/>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2400" b="1" dirty="0">
                  <a:solidFill>
                    <a:prstClr val="white"/>
                  </a:solidFill>
                  <a:latin typeface="等线" panose="02010600030101010101" charset="-122"/>
                  <a:ea typeface="等线" panose="02010600030101010101" charset="-122"/>
                </a:rPr>
                <a:t>访谈提纲</a:t>
              </a:r>
            </a:p>
          </p:txBody>
        </p:sp>
      </p:grpSp>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rcRect l="16667" r="16667"/>
          <a:stretch>
            <a:fillRect/>
          </a:stretch>
        </p:blipFill>
        <p:spPr>
          <a:xfrm>
            <a:off x="889555" y="2635960"/>
            <a:ext cx="2418836" cy="2418836"/>
          </a:xfrm>
          <a:custGeom>
            <a:avLst/>
            <a:gdLst>
              <a:gd name="connsiteX0" fmla="*/ 1612557 w 3225114"/>
              <a:gd name="connsiteY0" fmla="*/ 0 h 3225114"/>
              <a:gd name="connsiteX1" fmla="*/ 3225114 w 3225114"/>
              <a:gd name="connsiteY1" fmla="*/ 1612557 h 3225114"/>
              <a:gd name="connsiteX2" fmla="*/ 1612557 w 3225114"/>
              <a:gd name="connsiteY2" fmla="*/ 3225114 h 3225114"/>
              <a:gd name="connsiteX3" fmla="*/ 0 w 3225114"/>
              <a:gd name="connsiteY3" fmla="*/ 1612557 h 3225114"/>
              <a:gd name="connsiteX4" fmla="*/ 1612557 w 3225114"/>
              <a:gd name="connsiteY4" fmla="*/ 0 h 3225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5114" h="3225114">
                <a:moveTo>
                  <a:pt x="1612557" y="0"/>
                </a:moveTo>
                <a:cubicBezTo>
                  <a:pt x="2503148" y="0"/>
                  <a:pt x="3225114" y="721966"/>
                  <a:pt x="3225114" y="1612557"/>
                </a:cubicBezTo>
                <a:cubicBezTo>
                  <a:pt x="3225114" y="2503148"/>
                  <a:pt x="2503148" y="3225114"/>
                  <a:pt x="1612557" y="3225114"/>
                </a:cubicBezTo>
                <a:cubicBezTo>
                  <a:pt x="721966" y="3225114"/>
                  <a:pt x="0" y="2503148"/>
                  <a:pt x="0" y="1612557"/>
                </a:cubicBezTo>
                <a:cubicBezTo>
                  <a:pt x="0" y="721966"/>
                  <a:pt x="721966" y="0"/>
                  <a:pt x="1612557" y="0"/>
                </a:cubicBezTo>
                <a:close/>
              </a:path>
            </a:pathLst>
          </a:custGeom>
        </p:spPr>
      </p:pic>
      <p:grpSp>
        <p:nvGrpSpPr>
          <p:cNvPr id="4" name="组合 3">
            <a:extLst>
              <a:ext uri="{FF2B5EF4-FFF2-40B4-BE49-F238E27FC236}">
                <a16:creationId xmlns:a16="http://schemas.microsoft.com/office/drawing/2014/main" id="{C50A366E-A0F2-4450-A95A-84DFFC1B5CCD}"/>
              </a:ext>
            </a:extLst>
          </p:cNvPr>
          <p:cNvGrpSpPr/>
          <p:nvPr/>
        </p:nvGrpSpPr>
        <p:grpSpPr>
          <a:xfrm>
            <a:off x="-150529" y="480503"/>
            <a:ext cx="3858604" cy="1108288"/>
            <a:chOff x="-239016" y="947090"/>
            <a:chExt cx="2837229" cy="658868"/>
          </a:xfrm>
        </p:grpSpPr>
        <p:sp>
          <p:nvSpPr>
            <p:cNvPr id="13" name="矩形标注 1"/>
            <p:cNvSpPr/>
            <p:nvPr/>
          </p:nvSpPr>
          <p:spPr>
            <a:xfrm>
              <a:off x="541497" y="1180512"/>
              <a:ext cx="1859362" cy="425446"/>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14" name="矩形标注 4"/>
            <p:cNvSpPr/>
            <p:nvPr/>
          </p:nvSpPr>
          <p:spPr>
            <a:xfrm>
              <a:off x="44174" y="947090"/>
              <a:ext cx="2260151" cy="385569"/>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cs typeface="方正黑体_GBK" panose="03000509000000000000" charset="-122"/>
              </a:endParaRPr>
            </a:p>
          </p:txBody>
        </p:sp>
        <p:sp>
          <p:nvSpPr>
            <p:cNvPr id="15" name="文本框 14"/>
            <p:cNvSpPr>
              <a:spLocks noChangeArrowheads="1"/>
            </p:cNvSpPr>
            <p:nvPr/>
          </p:nvSpPr>
          <p:spPr bwMode="auto">
            <a:xfrm>
              <a:off x="-239016" y="1056971"/>
              <a:ext cx="2837229" cy="16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dirty="0">
                  <a:latin typeface="Times New Roman" panose="02020603050405020304" pitchFamily="18" charset="0"/>
                  <a:ea typeface="方正黑体_GBK" panose="03000509000000000000" charset="-122"/>
                  <a:cs typeface="Times New Roman" panose="02020603050405020304" pitchFamily="18" charset="0"/>
                </a:rPr>
                <a:t>02</a:t>
              </a:r>
              <a:r>
                <a:rPr lang="zh-CN" altLang="en-US" dirty="0">
                  <a:latin typeface="方正黑体_GBK" panose="03000509000000000000" charset="-122"/>
                  <a:ea typeface="方正黑体_GBK" panose="03000509000000000000" charset="-122"/>
                  <a:cs typeface="方正黑体_GBK" panose="03000509000000000000" charset="-122"/>
                </a:rPr>
                <a:t>调查方案设计与数据整理</a:t>
              </a:r>
            </a:p>
          </p:txBody>
        </p:sp>
        <p:sp>
          <p:nvSpPr>
            <p:cNvPr id="16" name="文本框 16"/>
            <p:cNvSpPr txBox="1"/>
            <p:nvPr/>
          </p:nvSpPr>
          <p:spPr>
            <a:xfrm>
              <a:off x="818119" y="1326338"/>
              <a:ext cx="1452086" cy="221731"/>
            </a:xfrm>
            <a:prstGeom prst="rect">
              <a:avLst/>
            </a:prstGeom>
            <a:noFill/>
          </p:spPr>
          <p:txBody>
            <a:bodyPr wrap="square" rtlCol="0">
              <a:spAutoFit/>
            </a:bodyPr>
            <a:lstStyle/>
            <a:p>
              <a:pPr algn="ctr"/>
              <a:r>
                <a:rPr lang="en-US" altLang="zh-CN" b="1" dirty="0">
                  <a:solidFill>
                    <a:schemeClr val="bg1"/>
                  </a:solidFill>
                  <a:latin typeface="华文细黑" panose="02010600040101010101" pitchFamily="2" charset="-122"/>
                  <a:ea typeface="华文细黑" panose="02010600040101010101" pitchFamily="2" charset="-122"/>
                  <a:cs typeface="方正黑体_GBK" panose="03000509000000000000" charset="-122"/>
                </a:rPr>
                <a:t>2.1</a:t>
              </a:r>
              <a:r>
                <a:rPr lang="zh-CN" altLang="en-US" b="1" dirty="0">
                  <a:solidFill>
                    <a:schemeClr val="bg1"/>
                  </a:solidFill>
                  <a:latin typeface="华文细黑" panose="02010600040101010101" pitchFamily="2" charset="-122"/>
                  <a:ea typeface="华文细黑" panose="02010600040101010101" pitchFamily="2" charset="-122"/>
                  <a:cs typeface="方正黑体_GBK" panose="03000509000000000000" charset="-122"/>
                </a:rPr>
                <a:t>调查内容</a:t>
              </a:r>
              <a:endParaRPr lang="en-US" altLang="zh-CN" b="1" dirty="0">
                <a:solidFill>
                  <a:schemeClr val="bg1"/>
                </a:solidFill>
                <a:latin typeface="华文细黑" panose="02010600040101010101" pitchFamily="2" charset="-122"/>
                <a:ea typeface="华文细黑" panose="02010600040101010101" pitchFamily="2" charset="-122"/>
                <a:cs typeface="方正黑体_GBK" panose="03000509000000000000" charset="-122"/>
              </a:endParaRPr>
            </a:p>
          </p:txBody>
        </p:sp>
      </p:gr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4356108" y="847091"/>
            <a:ext cx="4809477" cy="5155406"/>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sp>
        <p:nvSpPr>
          <p:cNvPr id="9" name="文本框 21"/>
          <p:cNvSpPr txBox="1"/>
          <p:nvPr/>
        </p:nvSpPr>
        <p:spPr>
          <a:xfrm>
            <a:off x="5403865" y="2603040"/>
            <a:ext cx="1662315" cy="221599"/>
          </a:xfrm>
          <a:prstGeom prst="rect">
            <a:avLst/>
          </a:prstGeom>
          <a:noFill/>
        </p:spPr>
        <p:txBody>
          <a:bodyPr wrap="none" lIns="0" tIns="0" rIns="0" bIns="0" rtlCol="0">
            <a:spAutoFit/>
          </a:bodyPr>
          <a:lstStyle/>
          <a:p>
            <a:pPr algn="l">
              <a:lnSpc>
                <a:spcPct val="80000"/>
              </a:lnSpc>
            </a:pPr>
            <a:r>
              <a:rPr lang="zh-CN" altLang="en-US" b="1" spc="150" dirty="0">
                <a:solidFill>
                  <a:schemeClr val="bg1"/>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en-US" altLang="zh-CN" b="1" spc="150" dirty="0">
                <a:solidFill>
                  <a:schemeClr val="bg1"/>
                </a:solidFill>
                <a:latin typeface="Times New Roman" panose="02020603050405020304" pitchFamily="18" charset="0"/>
                <a:ea typeface="方正黑体_GBK" panose="03000509000000000000" charset="-122"/>
                <a:cs typeface="Times New Roman" panose="02020603050405020304" pitchFamily="18" charset="0"/>
                <a:sym typeface="+mn-ea"/>
              </a:rPr>
              <a:t>1</a:t>
            </a:r>
            <a:r>
              <a:rPr lang="zh-CN" altLang="en-US" b="1" spc="150" dirty="0">
                <a:solidFill>
                  <a:schemeClr val="bg1"/>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zh-CN" altLang="en-US" b="1" spc="150" dirty="0">
                <a:solidFill>
                  <a:schemeClr val="bg1"/>
                </a:solidFill>
                <a:latin typeface="方正黑体_GBK" panose="03000509000000000000" charset="-122"/>
                <a:ea typeface="方正黑体_GBK" panose="03000509000000000000" charset="-122"/>
                <a:cs typeface="方正黑体_GBK" panose="03000509000000000000" charset="-122"/>
                <a:sym typeface="+mn-ea"/>
              </a:rPr>
              <a:t>学生群体</a:t>
            </a:r>
            <a:endParaRPr lang="zh-CN" altLang="en-US" b="1" spc="150"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sp>
        <p:nvSpPr>
          <p:cNvPr id="14" name="文本框 2"/>
          <p:cNvSpPr txBox="1"/>
          <p:nvPr/>
        </p:nvSpPr>
        <p:spPr>
          <a:xfrm>
            <a:off x="5410381" y="3506083"/>
            <a:ext cx="1540405" cy="221599"/>
          </a:xfrm>
          <a:prstGeom prst="rect">
            <a:avLst/>
          </a:prstGeom>
          <a:noFill/>
        </p:spPr>
        <p:txBody>
          <a:bodyPr wrap="square" lIns="0" tIns="0" rIns="0" bIns="0" rtlCol="0">
            <a:spAutoFit/>
          </a:bodyPr>
          <a:lstStyle/>
          <a:p>
            <a:pPr algn="l">
              <a:lnSpc>
                <a:spcPct val="80000"/>
              </a:lnSpc>
            </a:pPr>
            <a:r>
              <a:rPr lang="zh-CN" altLang="en-US" b="1" spc="150" dirty="0">
                <a:solidFill>
                  <a:schemeClr val="bg1"/>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en-US" altLang="zh-CN" b="1" spc="150" dirty="0">
                <a:solidFill>
                  <a:schemeClr val="bg1"/>
                </a:solidFill>
                <a:latin typeface="Times New Roman" panose="02020603050405020304" pitchFamily="18" charset="0"/>
                <a:ea typeface="方正黑体_GBK" panose="03000509000000000000" charset="-122"/>
                <a:cs typeface="Times New Roman" panose="02020603050405020304" pitchFamily="18" charset="0"/>
                <a:sym typeface="+mn-ea"/>
              </a:rPr>
              <a:t>2</a:t>
            </a:r>
            <a:r>
              <a:rPr lang="zh-CN" altLang="en-US" b="1" spc="150" dirty="0">
                <a:solidFill>
                  <a:schemeClr val="bg1"/>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zh-CN" altLang="en-US" b="1" spc="150" dirty="0">
                <a:solidFill>
                  <a:schemeClr val="bg1"/>
                </a:solidFill>
                <a:latin typeface="方正黑体_GBK" panose="03000509000000000000" charset="-122"/>
                <a:ea typeface="方正黑体_GBK" panose="03000509000000000000" charset="-122"/>
                <a:cs typeface="方正黑体_GBK" panose="03000509000000000000" charset="-122"/>
                <a:sym typeface="+mn-ea"/>
              </a:rPr>
              <a:t>上班族</a:t>
            </a:r>
            <a:endParaRPr lang="zh-CN" altLang="en-US" b="1" spc="150"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sp>
        <p:nvSpPr>
          <p:cNvPr id="18" name="文本框 17"/>
          <p:cNvSpPr txBox="1"/>
          <p:nvPr/>
        </p:nvSpPr>
        <p:spPr>
          <a:xfrm>
            <a:off x="5470559" y="4424066"/>
            <a:ext cx="1662315" cy="221599"/>
          </a:xfrm>
          <a:prstGeom prst="rect">
            <a:avLst/>
          </a:prstGeom>
          <a:noFill/>
        </p:spPr>
        <p:txBody>
          <a:bodyPr wrap="none" lIns="0" tIns="0" rIns="0" bIns="0" rtlCol="0">
            <a:spAutoFit/>
          </a:bodyPr>
          <a:lstStyle/>
          <a:p>
            <a:pPr algn="l">
              <a:lnSpc>
                <a:spcPct val="80000"/>
              </a:lnSpc>
            </a:pPr>
            <a:r>
              <a:rPr lang="zh-CN" altLang="en-US" b="1" spc="150" dirty="0">
                <a:solidFill>
                  <a:schemeClr val="bg1"/>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en-US" altLang="zh-CN" b="1" spc="150" dirty="0">
                <a:solidFill>
                  <a:schemeClr val="bg1"/>
                </a:solidFill>
                <a:latin typeface="Times New Roman" panose="02020603050405020304" pitchFamily="18" charset="0"/>
                <a:ea typeface="方正黑体_GBK" panose="03000509000000000000" charset="-122"/>
                <a:cs typeface="Times New Roman" panose="02020603050405020304" pitchFamily="18" charset="0"/>
                <a:sym typeface="+mn-ea"/>
              </a:rPr>
              <a:t>3</a:t>
            </a:r>
            <a:r>
              <a:rPr lang="zh-CN" altLang="en-US" b="1" spc="150" dirty="0">
                <a:solidFill>
                  <a:schemeClr val="bg1"/>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zh-CN" altLang="en-US" b="1" spc="150" dirty="0">
                <a:solidFill>
                  <a:schemeClr val="bg1"/>
                </a:solidFill>
                <a:latin typeface="方正黑体_GBK" panose="03000509000000000000" charset="-122"/>
                <a:ea typeface="方正黑体_GBK" panose="03000509000000000000" charset="-122"/>
                <a:cs typeface="方正黑体_GBK" panose="03000509000000000000" charset="-122"/>
                <a:sym typeface="+mn-ea"/>
              </a:rPr>
              <a:t>游玩群体</a:t>
            </a:r>
            <a:endParaRPr lang="zh-CN" altLang="en-US" b="1" spc="150"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sp>
        <p:nvSpPr>
          <p:cNvPr id="21" name="任意多边形 29"/>
          <p:cNvSpPr/>
          <p:nvPr/>
        </p:nvSpPr>
        <p:spPr bwMode="auto">
          <a:xfrm>
            <a:off x="2376013" y="1957390"/>
            <a:ext cx="129064" cy="2288381"/>
          </a:xfrm>
          <a:custGeom>
            <a:avLst/>
            <a:gdLst>
              <a:gd name="T0" fmla="*/ 0 w 217"/>
              <a:gd name="T1" fmla="*/ 0 h 3852"/>
              <a:gd name="T2" fmla="*/ 42 w 217"/>
              <a:gd name="T3" fmla="*/ 20 h 3852"/>
              <a:gd name="T4" fmla="*/ 81 w 217"/>
              <a:gd name="T5" fmla="*/ 45 h 3852"/>
              <a:gd name="T6" fmla="*/ 115 w 217"/>
              <a:gd name="T7" fmla="*/ 77 h 3852"/>
              <a:gd name="T8" fmla="*/ 143 w 217"/>
              <a:gd name="T9" fmla="*/ 112 h 3852"/>
              <a:gd name="T10" fmla="*/ 168 w 217"/>
              <a:gd name="T11" fmla="*/ 153 h 3852"/>
              <a:gd name="T12" fmla="*/ 185 w 217"/>
              <a:gd name="T13" fmla="*/ 196 h 3852"/>
              <a:gd name="T14" fmla="*/ 197 w 217"/>
              <a:gd name="T15" fmla="*/ 244 h 3852"/>
              <a:gd name="T16" fmla="*/ 200 w 217"/>
              <a:gd name="T17" fmla="*/ 292 h 3852"/>
              <a:gd name="T18" fmla="*/ 200 w 217"/>
              <a:gd name="T19" fmla="*/ 3559 h 3852"/>
              <a:gd name="T20" fmla="*/ 197 w 217"/>
              <a:gd name="T21" fmla="*/ 3608 h 3852"/>
              <a:gd name="T22" fmla="*/ 185 w 217"/>
              <a:gd name="T23" fmla="*/ 3655 h 3852"/>
              <a:gd name="T24" fmla="*/ 168 w 217"/>
              <a:gd name="T25" fmla="*/ 3699 h 3852"/>
              <a:gd name="T26" fmla="*/ 143 w 217"/>
              <a:gd name="T27" fmla="*/ 3738 h 3852"/>
              <a:gd name="T28" fmla="*/ 115 w 217"/>
              <a:gd name="T29" fmla="*/ 3775 h 3852"/>
              <a:gd name="T30" fmla="*/ 81 w 217"/>
              <a:gd name="T31" fmla="*/ 3805 h 3852"/>
              <a:gd name="T32" fmla="*/ 42 w 217"/>
              <a:gd name="T33" fmla="*/ 3832 h 3852"/>
              <a:gd name="T34" fmla="*/ 0 w 217"/>
              <a:gd name="T35" fmla="*/ 3852 h 3852"/>
              <a:gd name="T36" fmla="*/ 22 w 217"/>
              <a:gd name="T37" fmla="*/ 3845 h 3852"/>
              <a:gd name="T38" fmla="*/ 66 w 217"/>
              <a:gd name="T39" fmla="*/ 3827 h 3852"/>
              <a:gd name="T40" fmla="*/ 104 w 217"/>
              <a:gd name="T41" fmla="*/ 3802 h 3852"/>
              <a:gd name="T42" fmla="*/ 140 w 217"/>
              <a:gd name="T43" fmla="*/ 3771 h 3852"/>
              <a:gd name="T44" fmla="*/ 168 w 217"/>
              <a:gd name="T45" fmla="*/ 3734 h 3852"/>
              <a:gd name="T46" fmla="*/ 192 w 217"/>
              <a:gd name="T47" fmla="*/ 3694 h 3852"/>
              <a:gd name="T48" fmla="*/ 207 w 217"/>
              <a:gd name="T49" fmla="*/ 3650 h 3852"/>
              <a:gd name="T50" fmla="*/ 215 w 217"/>
              <a:gd name="T51" fmla="*/ 3601 h 3852"/>
              <a:gd name="T52" fmla="*/ 217 w 217"/>
              <a:gd name="T53" fmla="*/ 274 h 3852"/>
              <a:gd name="T54" fmla="*/ 215 w 217"/>
              <a:gd name="T55" fmla="*/ 249 h 3852"/>
              <a:gd name="T56" fmla="*/ 207 w 217"/>
              <a:gd name="T57" fmla="*/ 202 h 3852"/>
              <a:gd name="T58" fmla="*/ 192 w 217"/>
              <a:gd name="T59" fmla="*/ 158 h 3852"/>
              <a:gd name="T60" fmla="*/ 168 w 217"/>
              <a:gd name="T61" fmla="*/ 117 h 3852"/>
              <a:gd name="T62" fmla="*/ 140 w 217"/>
              <a:gd name="T63" fmla="*/ 80 h 3852"/>
              <a:gd name="T64" fmla="*/ 104 w 217"/>
              <a:gd name="T65" fmla="*/ 50 h 3852"/>
              <a:gd name="T66" fmla="*/ 66 w 217"/>
              <a:gd name="T67" fmla="*/ 25 h 3852"/>
              <a:gd name="T68" fmla="*/ 22 w 217"/>
              <a:gd name="T69" fmla="*/ 6 h 3852"/>
              <a:gd name="T70" fmla="*/ 0 w 217"/>
              <a:gd name="T71" fmla="*/ 0 h 3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7" h="3852">
                <a:moveTo>
                  <a:pt x="0" y="0"/>
                </a:moveTo>
                <a:lnTo>
                  <a:pt x="0" y="0"/>
                </a:lnTo>
                <a:lnTo>
                  <a:pt x="20" y="10"/>
                </a:lnTo>
                <a:lnTo>
                  <a:pt x="42" y="20"/>
                </a:lnTo>
                <a:lnTo>
                  <a:pt x="62" y="32"/>
                </a:lnTo>
                <a:lnTo>
                  <a:pt x="81" y="45"/>
                </a:lnTo>
                <a:lnTo>
                  <a:pt x="98" y="60"/>
                </a:lnTo>
                <a:lnTo>
                  <a:pt x="115" y="77"/>
                </a:lnTo>
                <a:lnTo>
                  <a:pt x="130" y="94"/>
                </a:lnTo>
                <a:lnTo>
                  <a:pt x="143" y="112"/>
                </a:lnTo>
                <a:lnTo>
                  <a:pt x="157" y="133"/>
                </a:lnTo>
                <a:lnTo>
                  <a:pt x="168" y="153"/>
                </a:lnTo>
                <a:lnTo>
                  <a:pt x="177" y="175"/>
                </a:lnTo>
                <a:lnTo>
                  <a:pt x="185" y="196"/>
                </a:lnTo>
                <a:lnTo>
                  <a:pt x="192" y="220"/>
                </a:lnTo>
                <a:lnTo>
                  <a:pt x="197" y="244"/>
                </a:lnTo>
                <a:lnTo>
                  <a:pt x="199" y="267"/>
                </a:lnTo>
                <a:lnTo>
                  <a:pt x="200" y="292"/>
                </a:lnTo>
                <a:lnTo>
                  <a:pt x="200" y="3559"/>
                </a:lnTo>
                <a:lnTo>
                  <a:pt x="200" y="3559"/>
                </a:lnTo>
                <a:lnTo>
                  <a:pt x="199" y="3583"/>
                </a:lnTo>
                <a:lnTo>
                  <a:pt x="197" y="3608"/>
                </a:lnTo>
                <a:lnTo>
                  <a:pt x="192" y="3632"/>
                </a:lnTo>
                <a:lnTo>
                  <a:pt x="185" y="3655"/>
                </a:lnTo>
                <a:lnTo>
                  <a:pt x="177" y="3677"/>
                </a:lnTo>
                <a:lnTo>
                  <a:pt x="168" y="3699"/>
                </a:lnTo>
                <a:lnTo>
                  <a:pt x="157" y="3719"/>
                </a:lnTo>
                <a:lnTo>
                  <a:pt x="143" y="3738"/>
                </a:lnTo>
                <a:lnTo>
                  <a:pt x="130" y="3756"/>
                </a:lnTo>
                <a:lnTo>
                  <a:pt x="115" y="3775"/>
                </a:lnTo>
                <a:lnTo>
                  <a:pt x="98" y="3790"/>
                </a:lnTo>
                <a:lnTo>
                  <a:pt x="81" y="3805"/>
                </a:lnTo>
                <a:lnTo>
                  <a:pt x="62" y="3818"/>
                </a:lnTo>
                <a:lnTo>
                  <a:pt x="42" y="3832"/>
                </a:lnTo>
                <a:lnTo>
                  <a:pt x="20" y="3842"/>
                </a:lnTo>
                <a:lnTo>
                  <a:pt x="0" y="3852"/>
                </a:lnTo>
                <a:lnTo>
                  <a:pt x="0" y="3852"/>
                </a:lnTo>
                <a:lnTo>
                  <a:pt x="22" y="3845"/>
                </a:lnTo>
                <a:lnTo>
                  <a:pt x="44" y="3837"/>
                </a:lnTo>
                <a:lnTo>
                  <a:pt x="66" y="3827"/>
                </a:lnTo>
                <a:lnTo>
                  <a:pt x="86" y="3815"/>
                </a:lnTo>
                <a:lnTo>
                  <a:pt x="104" y="3802"/>
                </a:lnTo>
                <a:lnTo>
                  <a:pt x="123" y="3786"/>
                </a:lnTo>
                <a:lnTo>
                  <a:pt x="140" y="3771"/>
                </a:lnTo>
                <a:lnTo>
                  <a:pt x="155" y="3753"/>
                </a:lnTo>
                <a:lnTo>
                  <a:pt x="168" y="3734"/>
                </a:lnTo>
                <a:lnTo>
                  <a:pt x="180" y="3714"/>
                </a:lnTo>
                <a:lnTo>
                  <a:pt x="192" y="3694"/>
                </a:lnTo>
                <a:lnTo>
                  <a:pt x="200" y="3672"/>
                </a:lnTo>
                <a:lnTo>
                  <a:pt x="207" y="3650"/>
                </a:lnTo>
                <a:lnTo>
                  <a:pt x="212" y="3627"/>
                </a:lnTo>
                <a:lnTo>
                  <a:pt x="215" y="3601"/>
                </a:lnTo>
                <a:lnTo>
                  <a:pt x="217" y="3578"/>
                </a:lnTo>
                <a:lnTo>
                  <a:pt x="217" y="274"/>
                </a:lnTo>
                <a:lnTo>
                  <a:pt x="217" y="274"/>
                </a:lnTo>
                <a:lnTo>
                  <a:pt x="215" y="249"/>
                </a:lnTo>
                <a:lnTo>
                  <a:pt x="212" y="225"/>
                </a:lnTo>
                <a:lnTo>
                  <a:pt x="207" y="202"/>
                </a:lnTo>
                <a:lnTo>
                  <a:pt x="200" y="180"/>
                </a:lnTo>
                <a:lnTo>
                  <a:pt x="192" y="158"/>
                </a:lnTo>
                <a:lnTo>
                  <a:pt x="180" y="136"/>
                </a:lnTo>
                <a:lnTo>
                  <a:pt x="168" y="117"/>
                </a:lnTo>
                <a:lnTo>
                  <a:pt x="155" y="97"/>
                </a:lnTo>
                <a:lnTo>
                  <a:pt x="140" y="80"/>
                </a:lnTo>
                <a:lnTo>
                  <a:pt x="123" y="64"/>
                </a:lnTo>
                <a:lnTo>
                  <a:pt x="104" y="50"/>
                </a:lnTo>
                <a:lnTo>
                  <a:pt x="86" y="37"/>
                </a:lnTo>
                <a:lnTo>
                  <a:pt x="66" y="25"/>
                </a:lnTo>
                <a:lnTo>
                  <a:pt x="44" y="15"/>
                </a:lnTo>
                <a:lnTo>
                  <a:pt x="22" y="6"/>
                </a:lnTo>
                <a:lnTo>
                  <a:pt x="0" y="0"/>
                </a:lnTo>
                <a:lnTo>
                  <a:pt x="0" y="0"/>
                </a:lnTo>
                <a:close/>
              </a:path>
            </a:pathLst>
          </a:custGeom>
          <a:gradFill flip="none" rotWithShape="1">
            <a:gsLst>
              <a:gs pos="89000">
                <a:schemeClr val="bg1">
                  <a:alpha val="43000"/>
                </a:schemeClr>
              </a:gs>
              <a:gs pos="100000">
                <a:schemeClr val="bg1">
                  <a:alpha val="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方正黑体_GBK" panose="03000509000000000000" charset="-122"/>
            </a:endParaRPr>
          </a:p>
        </p:txBody>
      </p:sp>
      <p:sp>
        <p:nvSpPr>
          <p:cNvPr id="24" name="任意多边形 30"/>
          <p:cNvSpPr/>
          <p:nvPr/>
        </p:nvSpPr>
        <p:spPr bwMode="auto">
          <a:xfrm>
            <a:off x="1373507" y="1956435"/>
            <a:ext cx="134779" cy="2290763"/>
          </a:xfrm>
          <a:custGeom>
            <a:avLst/>
            <a:gdLst>
              <a:gd name="T0" fmla="*/ 20 w 227"/>
              <a:gd name="T1" fmla="*/ 294 h 3856"/>
              <a:gd name="T2" fmla="*/ 22 w 227"/>
              <a:gd name="T3" fmla="*/ 269 h 3856"/>
              <a:gd name="T4" fmla="*/ 29 w 227"/>
              <a:gd name="T5" fmla="*/ 220 h 3856"/>
              <a:gd name="T6" fmla="*/ 44 w 227"/>
              <a:gd name="T7" fmla="*/ 175 h 3856"/>
              <a:gd name="T8" fmla="*/ 66 w 227"/>
              <a:gd name="T9" fmla="*/ 133 h 3856"/>
              <a:gd name="T10" fmla="*/ 92 w 227"/>
              <a:gd name="T11" fmla="*/ 94 h 3856"/>
              <a:gd name="T12" fmla="*/ 126 w 227"/>
              <a:gd name="T13" fmla="*/ 61 h 3856"/>
              <a:gd name="T14" fmla="*/ 163 w 227"/>
              <a:gd name="T15" fmla="*/ 32 h 3856"/>
              <a:gd name="T16" fmla="*/ 205 w 227"/>
              <a:gd name="T17" fmla="*/ 8 h 3856"/>
              <a:gd name="T18" fmla="*/ 227 w 227"/>
              <a:gd name="T19" fmla="*/ 0 h 3856"/>
              <a:gd name="T20" fmla="*/ 180 w 227"/>
              <a:gd name="T21" fmla="*/ 13 h 3856"/>
              <a:gd name="T22" fmla="*/ 136 w 227"/>
              <a:gd name="T23" fmla="*/ 35 h 3856"/>
              <a:gd name="T24" fmla="*/ 99 w 227"/>
              <a:gd name="T25" fmla="*/ 62 h 3856"/>
              <a:gd name="T26" fmla="*/ 66 w 227"/>
              <a:gd name="T27" fmla="*/ 96 h 3856"/>
              <a:gd name="T28" fmla="*/ 39 w 227"/>
              <a:gd name="T29" fmla="*/ 136 h 3856"/>
              <a:gd name="T30" fmla="*/ 18 w 227"/>
              <a:gd name="T31" fmla="*/ 178 h 3856"/>
              <a:gd name="T32" fmla="*/ 5 w 227"/>
              <a:gd name="T33" fmla="*/ 225 h 3856"/>
              <a:gd name="T34" fmla="*/ 0 w 227"/>
              <a:gd name="T35" fmla="*/ 276 h 3856"/>
              <a:gd name="T36" fmla="*/ 0 w 227"/>
              <a:gd name="T37" fmla="*/ 3580 h 3856"/>
              <a:gd name="T38" fmla="*/ 5 w 227"/>
              <a:gd name="T39" fmla="*/ 3629 h 3856"/>
              <a:gd name="T40" fmla="*/ 18 w 227"/>
              <a:gd name="T41" fmla="*/ 3676 h 3856"/>
              <a:gd name="T42" fmla="*/ 39 w 227"/>
              <a:gd name="T43" fmla="*/ 3719 h 3856"/>
              <a:gd name="T44" fmla="*/ 66 w 227"/>
              <a:gd name="T45" fmla="*/ 3758 h 3856"/>
              <a:gd name="T46" fmla="*/ 99 w 227"/>
              <a:gd name="T47" fmla="*/ 3793 h 3856"/>
              <a:gd name="T48" fmla="*/ 136 w 227"/>
              <a:gd name="T49" fmla="*/ 3820 h 3856"/>
              <a:gd name="T50" fmla="*/ 180 w 227"/>
              <a:gd name="T51" fmla="*/ 3842 h 3856"/>
              <a:gd name="T52" fmla="*/ 227 w 227"/>
              <a:gd name="T53" fmla="*/ 3856 h 3856"/>
              <a:gd name="T54" fmla="*/ 205 w 227"/>
              <a:gd name="T55" fmla="*/ 3847 h 3856"/>
              <a:gd name="T56" fmla="*/ 163 w 227"/>
              <a:gd name="T57" fmla="*/ 3824 h 3856"/>
              <a:gd name="T58" fmla="*/ 126 w 227"/>
              <a:gd name="T59" fmla="*/ 3795 h 3856"/>
              <a:gd name="T60" fmla="*/ 92 w 227"/>
              <a:gd name="T61" fmla="*/ 3761 h 3856"/>
              <a:gd name="T62" fmla="*/ 66 w 227"/>
              <a:gd name="T63" fmla="*/ 3723 h 3856"/>
              <a:gd name="T64" fmla="*/ 44 w 227"/>
              <a:gd name="T65" fmla="*/ 3681 h 3856"/>
              <a:gd name="T66" fmla="*/ 29 w 227"/>
              <a:gd name="T67" fmla="*/ 3635 h 3856"/>
              <a:gd name="T68" fmla="*/ 22 w 227"/>
              <a:gd name="T69" fmla="*/ 3587 h 3856"/>
              <a:gd name="T70" fmla="*/ 20 w 227"/>
              <a:gd name="T71" fmla="*/ 3561 h 3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7" h="3856">
                <a:moveTo>
                  <a:pt x="20" y="3561"/>
                </a:moveTo>
                <a:lnTo>
                  <a:pt x="20" y="294"/>
                </a:lnTo>
                <a:lnTo>
                  <a:pt x="20" y="294"/>
                </a:lnTo>
                <a:lnTo>
                  <a:pt x="22" y="269"/>
                </a:lnTo>
                <a:lnTo>
                  <a:pt x="23" y="244"/>
                </a:lnTo>
                <a:lnTo>
                  <a:pt x="29" y="220"/>
                </a:lnTo>
                <a:lnTo>
                  <a:pt x="35" y="197"/>
                </a:lnTo>
                <a:lnTo>
                  <a:pt x="44" y="175"/>
                </a:lnTo>
                <a:lnTo>
                  <a:pt x="54" y="153"/>
                </a:lnTo>
                <a:lnTo>
                  <a:pt x="66" y="133"/>
                </a:lnTo>
                <a:lnTo>
                  <a:pt x="79" y="113"/>
                </a:lnTo>
                <a:lnTo>
                  <a:pt x="92" y="94"/>
                </a:lnTo>
                <a:lnTo>
                  <a:pt x="109" y="76"/>
                </a:lnTo>
                <a:lnTo>
                  <a:pt x="126" y="61"/>
                </a:lnTo>
                <a:lnTo>
                  <a:pt x="143" y="45"/>
                </a:lnTo>
                <a:lnTo>
                  <a:pt x="163" y="32"/>
                </a:lnTo>
                <a:lnTo>
                  <a:pt x="183" y="20"/>
                </a:lnTo>
                <a:lnTo>
                  <a:pt x="205" y="8"/>
                </a:lnTo>
                <a:lnTo>
                  <a:pt x="227" y="0"/>
                </a:lnTo>
                <a:lnTo>
                  <a:pt x="227" y="0"/>
                </a:lnTo>
                <a:lnTo>
                  <a:pt x="203" y="5"/>
                </a:lnTo>
                <a:lnTo>
                  <a:pt x="180" y="13"/>
                </a:lnTo>
                <a:lnTo>
                  <a:pt x="158" y="24"/>
                </a:lnTo>
                <a:lnTo>
                  <a:pt x="136" y="35"/>
                </a:lnTo>
                <a:lnTo>
                  <a:pt x="118" y="47"/>
                </a:lnTo>
                <a:lnTo>
                  <a:pt x="99" y="62"/>
                </a:lnTo>
                <a:lnTo>
                  <a:pt x="81" y="79"/>
                </a:lnTo>
                <a:lnTo>
                  <a:pt x="66" y="96"/>
                </a:lnTo>
                <a:lnTo>
                  <a:pt x="50" y="116"/>
                </a:lnTo>
                <a:lnTo>
                  <a:pt x="39" y="136"/>
                </a:lnTo>
                <a:lnTo>
                  <a:pt x="27" y="156"/>
                </a:lnTo>
                <a:lnTo>
                  <a:pt x="18" y="178"/>
                </a:lnTo>
                <a:lnTo>
                  <a:pt x="10" y="202"/>
                </a:lnTo>
                <a:lnTo>
                  <a:pt x="5" y="225"/>
                </a:lnTo>
                <a:lnTo>
                  <a:pt x="2" y="251"/>
                </a:lnTo>
                <a:lnTo>
                  <a:pt x="0" y="276"/>
                </a:lnTo>
                <a:lnTo>
                  <a:pt x="0" y="3580"/>
                </a:lnTo>
                <a:lnTo>
                  <a:pt x="0" y="3580"/>
                </a:lnTo>
                <a:lnTo>
                  <a:pt x="2" y="3605"/>
                </a:lnTo>
                <a:lnTo>
                  <a:pt x="5" y="3629"/>
                </a:lnTo>
                <a:lnTo>
                  <a:pt x="10" y="3654"/>
                </a:lnTo>
                <a:lnTo>
                  <a:pt x="18" y="3676"/>
                </a:lnTo>
                <a:lnTo>
                  <a:pt x="27" y="3699"/>
                </a:lnTo>
                <a:lnTo>
                  <a:pt x="39" y="3719"/>
                </a:lnTo>
                <a:lnTo>
                  <a:pt x="50" y="3740"/>
                </a:lnTo>
                <a:lnTo>
                  <a:pt x="66" y="3758"/>
                </a:lnTo>
                <a:lnTo>
                  <a:pt x="81" y="3777"/>
                </a:lnTo>
                <a:lnTo>
                  <a:pt x="99" y="3793"/>
                </a:lnTo>
                <a:lnTo>
                  <a:pt x="118" y="3807"/>
                </a:lnTo>
                <a:lnTo>
                  <a:pt x="136" y="3820"/>
                </a:lnTo>
                <a:lnTo>
                  <a:pt x="158" y="3832"/>
                </a:lnTo>
                <a:lnTo>
                  <a:pt x="180" y="3842"/>
                </a:lnTo>
                <a:lnTo>
                  <a:pt x="203" y="3849"/>
                </a:lnTo>
                <a:lnTo>
                  <a:pt x="227" y="3856"/>
                </a:lnTo>
                <a:lnTo>
                  <a:pt x="227" y="3856"/>
                </a:lnTo>
                <a:lnTo>
                  <a:pt x="205" y="3847"/>
                </a:lnTo>
                <a:lnTo>
                  <a:pt x="183" y="3836"/>
                </a:lnTo>
                <a:lnTo>
                  <a:pt x="163" y="3824"/>
                </a:lnTo>
                <a:lnTo>
                  <a:pt x="143" y="3810"/>
                </a:lnTo>
                <a:lnTo>
                  <a:pt x="126" y="3795"/>
                </a:lnTo>
                <a:lnTo>
                  <a:pt x="109" y="3778"/>
                </a:lnTo>
                <a:lnTo>
                  <a:pt x="92" y="3761"/>
                </a:lnTo>
                <a:lnTo>
                  <a:pt x="79" y="3743"/>
                </a:lnTo>
                <a:lnTo>
                  <a:pt x="66" y="3723"/>
                </a:lnTo>
                <a:lnTo>
                  <a:pt x="54" y="3703"/>
                </a:lnTo>
                <a:lnTo>
                  <a:pt x="44" y="3681"/>
                </a:lnTo>
                <a:lnTo>
                  <a:pt x="35" y="3657"/>
                </a:lnTo>
                <a:lnTo>
                  <a:pt x="29" y="3635"/>
                </a:lnTo>
                <a:lnTo>
                  <a:pt x="23" y="3610"/>
                </a:lnTo>
                <a:lnTo>
                  <a:pt x="22" y="3587"/>
                </a:lnTo>
                <a:lnTo>
                  <a:pt x="20" y="3561"/>
                </a:lnTo>
                <a:lnTo>
                  <a:pt x="20" y="3561"/>
                </a:lnTo>
                <a:close/>
              </a:path>
            </a:pathLst>
          </a:custGeom>
          <a:gradFill flip="none" rotWithShape="1">
            <a:gsLst>
              <a:gs pos="89000">
                <a:schemeClr val="bg1">
                  <a:alpha val="43000"/>
                </a:schemeClr>
              </a:gs>
              <a:gs pos="100000">
                <a:schemeClr val="bg1">
                  <a:alpha val="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方正黑体_GBK" panose="03000509000000000000" charset="-122"/>
            </a:endParaRPr>
          </a:p>
        </p:txBody>
      </p:sp>
      <p:sp>
        <p:nvSpPr>
          <p:cNvPr id="25" name="任意多边形 35"/>
          <p:cNvSpPr/>
          <p:nvPr/>
        </p:nvSpPr>
        <p:spPr bwMode="auto">
          <a:xfrm>
            <a:off x="2383157" y="1985486"/>
            <a:ext cx="93821" cy="2232660"/>
          </a:xfrm>
          <a:custGeom>
            <a:avLst/>
            <a:gdLst>
              <a:gd name="T0" fmla="*/ 0 w 158"/>
              <a:gd name="T1" fmla="*/ 0 h 3758"/>
              <a:gd name="T2" fmla="*/ 29 w 158"/>
              <a:gd name="T3" fmla="*/ 25 h 3758"/>
              <a:gd name="T4" fmla="*/ 54 w 158"/>
              <a:gd name="T5" fmla="*/ 52 h 3758"/>
              <a:gd name="T6" fmla="*/ 77 w 158"/>
              <a:gd name="T7" fmla="*/ 82 h 3758"/>
              <a:gd name="T8" fmla="*/ 96 w 158"/>
              <a:gd name="T9" fmla="*/ 116 h 3758"/>
              <a:gd name="T10" fmla="*/ 111 w 158"/>
              <a:gd name="T11" fmla="*/ 151 h 3758"/>
              <a:gd name="T12" fmla="*/ 123 w 158"/>
              <a:gd name="T13" fmla="*/ 188 h 3758"/>
              <a:gd name="T14" fmla="*/ 129 w 158"/>
              <a:gd name="T15" fmla="*/ 227 h 3758"/>
              <a:gd name="T16" fmla="*/ 133 w 158"/>
              <a:gd name="T17" fmla="*/ 267 h 3758"/>
              <a:gd name="T18" fmla="*/ 133 w 158"/>
              <a:gd name="T19" fmla="*/ 3490 h 3758"/>
              <a:gd name="T20" fmla="*/ 129 w 158"/>
              <a:gd name="T21" fmla="*/ 3531 h 3758"/>
              <a:gd name="T22" fmla="*/ 123 w 158"/>
              <a:gd name="T23" fmla="*/ 3569 h 3758"/>
              <a:gd name="T24" fmla="*/ 111 w 158"/>
              <a:gd name="T25" fmla="*/ 3607 h 3758"/>
              <a:gd name="T26" fmla="*/ 96 w 158"/>
              <a:gd name="T27" fmla="*/ 3642 h 3758"/>
              <a:gd name="T28" fmla="*/ 77 w 158"/>
              <a:gd name="T29" fmla="*/ 3675 h 3758"/>
              <a:gd name="T30" fmla="*/ 54 w 158"/>
              <a:gd name="T31" fmla="*/ 3706 h 3758"/>
              <a:gd name="T32" fmla="*/ 29 w 158"/>
              <a:gd name="T33" fmla="*/ 3733 h 3758"/>
              <a:gd name="T34" fmla="*/ 0 w 158"/>
              <a:gd name="T35" fmla="*/ 3758 h 3758"/>
              <a:gd name="T36" fmla="*/ 17 w 158"/>
              <a:gd name="T37" fmla="*/ 3751 h 3758"/>
              <a:gd name="T38" fmla="*/ 49 w 158"/>
              <a:gd name="T39" fmla="*/ 3733 h 3758"/>
              <a:gd name="T40" fmla="*/ 77 w 158"/>
              <a:gd name="T41" fmla="*/ 3711 h 3758"/>
              <a:gd name="T42" fmla="*/ 103 w 158"/>
              <a:gd name="T43" fmla="*/ 3684 h 3758"/>
              <a:gd name="T44" fmla="*/ 124 w 158"/>
              <a:gd name="T45" fmla="*/ 3655 h 3758"/>
              <a:gd name="T46" fmla="*/ 140 w 158"/>
              <a:gd name="T47" fmla="*/ 3622 h 3758"/>
              <a:gd name="T48" fmla="*/ 151 w 158"/>
              <a:gd name="T49" fmla="*/ 3586 h 3758"/>
              <a:gd name="T50" fmla="*/ 158 w 158"/>
              <a:gd name="T51" fmla="*/ 3549 h 3758"/>
              <a:gd name="T52" fmla="*/ 158 w 158"/>
              <a:gd name="T53" fmla="*/ 227 h 3758"/>
              <a:gd name="T54" fmla="*/ 158 w 158"/>
              <a:gd name="T55" fmla="*/ 208 h 3758"/>
              <a:gd name="T56" fmla="*/ 151 w 158"/>
              <a:gd name="T57" fmla="*/ 170 h 3758"/>
              <a:gd name="T58" fmla="*/ 140 w 158"/>
              <a:gd name="T59" fmla="*/ 134 h 3758"/>
              <a:gd name="T60" fmla="*/ 124 w 158"/>
              <a:gd name="T61" fmla="*/ 102 h 3758"/>
              <a:gd name="T62" fmla="*/ 103 w 158"/>
              <a:gd name="T63" fmla="*/ 72 h 3758"/>
              <a:gd name="T64" fmla="*/ 77 w 158"/>
              <a:gd name="T65" fmla="*/ 47 h 3758"/>
              <a:gd name="T66" fmla="*/ 49 w 158"/>
              <a:gd name="T67" fmla="*/ 25 h 3758"/>
              <a:gd name="T68" fmla="*/ 17 w 158"/>
              <a:gd name="T69" fmla="*/ 7 h 3758"/>
              <a:gd name="T70" fmla="*/ 0 w 158"/>
              <a:gd name="T71" fmla="*/ 0 h 3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3758">
                <a:moveTo>
                  <a:pt x="0" y="0"/>
                </a:moveTo>
                <a:lnTo>
                  <a:pt x="0" y="0"/>
                </a:lnTo>
                <a:lnTo>
                  <a:pt x="13" y="12"/>
                </a:lnTo>
                <a:lnTo>
                  <a:pt x="29" y="25"/>
                </a:lnTo>
                <a:lnTo>
                  <a:pt x="42" y="38"/>
                </a:lnTo>
                <a:lnTo>
                  <a:pt x="54" y="52"/>
                </a:lnTo>
                <a:lnTo>
                  <a:pt x="66" y="67"/>
                </a:lnTo>
                <a:lnTo>
                  <a:pt x="77" y="82"/>
                </a:lnTo>
                <a:lnTo>
                  <a:pt x="87" y="99"/>
                </a:lnTo>
                <a:lnTo>
                  <a:pt x="96" y="116"/>
                </a:lnTo>
                <a:lnTo>
                  <a:pt x="104" y="133"/>
                </a:lnTo>
                <a:lnTo>
                  <a:pt x="111" y="151"/>
                </a:lnTo>
                <a:lnTo>
                  <a:pt x="118" y="170"/>
                </a:lnTo>
                <a:lnTo>
                  <a:pt x="123" y="188"/>
                </a:lnTo>
                <a:lnTo>
                  <a:pt x="128" y="207"/>
                </a:lnTo>
                <a:lnTo>
                  <a:pt x="129" y="227"/>
                </a:lnTo>
                <a:lnTo>
                  <a:pt x="131" y="247"/>
                </a:lnTo>
                <a:lnTo>
                  <a:pt x="133" y="267"/>
                </a:lnTo>
                <a:lnTo>
                  <a:pt x="133" y="3490"/>
                </a:lnTo>
                <a:lnTo>
                  <a:pt x="133" y="3490"/>
                </a:lnTo>
                <a:lnTo>
                  <a:pt x="131" y="3511"/>
                </a:lnTo>
                <a:lnTo>
                  <a:pt x="129" y="3531"/>
                </a:lnTo>
                <a:lnTo>
                  <a:pt x="128" y="3549"/>
                </a:lnTo>
                <a:lnTo>
                  <a:pt x="123" y="3569"/>
                </a:lnTo>
                <a:lnTo>
                  <a:pt x="118" y="3588"/>
                </a:lnTo>
                <a:lnTo>
                  <a:pt x="111" y="3607"/>
                </a:lnTo>
                <a:lnTo>
                  <a:pt x="104" y="3625"/>
                </a:lnTo>
                <a:lnTo>
                  <a:pt x="96" y="3642"/>
                </a:lnTo>
                <a:lnTo>
                  <a:pt x="87" y="3659"/>
                </a:lnTo>
                <a:lnTo>
                  <a:pt x="77" y="3675"/>
                </a:lnTo>
                <a:lnTo>
                  <a:pt x="66" y="3691"/>
                </a:lnTo>
                <a:lnTo>
                  <a:pt x="54" y="3706"/>
                </a:lnTo>
                <a:lnTo>
                  <a:pt x="42" y="3719"/>
                </a:lnTo>
                <a:lnTo>
                  <a:pt x="29" y="3733"/>
                </a:lnTo>
                <a:lnTo>
                  <a:pt x="13" y="3746"/>
                </a:lnTo>
                <a:lnTo>
                  <a:pt x="0" y="3758"/>
                </a:lnTo>
                <a:lnTo>
                  <a:pt x="0" y="3758"/>
                </a:lnTo>
                <a:lnTo>
                  <a:pt x="17" y="3751"/>
                </a:lnTo>
                <a:lnTo>
                  <a:pt x="34" y="3743"/>
                </a:lnTo>
                <a:lnTo>
                  <a:pt x="49" y="3733"/>
                </a:lnTo>
                <a:lnTo>
                  <a:pt x="64" y="3723"/>
                </a:lnTo>
                <a:lnTo>
                  <a:pt x="77" y="3711"/>
                </a:lnTo>
                <a:lnTo>
                  <a:pt x="91" y="3699"/>
                </a:lnTo>
                <a:lnTo>
                  <a:pt x="103" y="3684"/>
                </a:lnTo>
                <a:lnTo>
                  <a:pt x="114" y="3670"/>
                </a:lnTo>
                <a:lnTo>
                  <a:pt x="124" y="3655"/>
                </a:lnTo>
                <a:lnTo>
                  <a:pt x="133" y="3638"/>
                </a:lnTo>
                <a:lnTo>
                  <a:pt x="140" y="3622"/>
                </a:lnTo>
                <a:lnTo>
                  <a:pt x="146" y="3605"/>
                </a:lnTo>
                <a:lnTo>
                  <a:pt x="151" y="3586"/>
                </a:lnTo>
                <a:lnTo>
                  <a:pt x="155" y="3568"/>
                </a:lnTo>
                <a:lnTo>
                  <a:pt x="158" y="3549"/>
                </a:lnTo>
                <a:lnTo>
                  <a:pt x="158" y="3531"/>
                </a:lnTo>
                <a:lnTo>
                  <a:pt x="158" y="227"/>
                </a:lnTo>
                <a:lnTo>
                  <a:pt x="158" y="227"/>
                </a:lnTo>
                <a:lnTo>
                  <a:pt x="158" y="208"/>
                </a:lnTo>
                <a:lnTo>
                  <a:pt x="155" y="188"/>
                </a:lnTo>
                <a:lnTo>
                  <a:pt x="151" y="170"/>
                </a:lnTo>
                <a:lnTo>
                  <a:pt x="146" y="153"/>
                </a:lnTo>
                <a:lnTo>
                  <a:pt x="140" y="134"/>
                </a:lnTo>
                <a:lnTo>
                  <a:pt x="133" y="118"/>
                </a:lnTo>
                <a:lnTo>
                  <a:pt x="124" y="102"/>
                </a:lnTo>
                <a:lnTo>
                  <a:pt x="114" y="87"/>
                </a:lnTo>
                <a:lnTo>
                  <a:pt x="103" y="72"/>
                </a:lnTo>
                <a:lnTo>
                  <a:pt x="91" y="59"/>
                </a:lnTo>
                <a:lnTo>
                  <a:pt x="77" y="47"/>
                </a:lnTo>
                <a:lnTo>
                  <a:pt x="64" y="35"/>
                </a:lnTo>
                <a:lnTo>
                  <a:pt x="49" y="25"/>
                </a:lnTo>
                <a:lnTo>
                  <a:pt x="34" y="15"/>
                </a:lnTo>
                <a:lnTo>
                  <a:pt x="17" y="7"/>
                </a:lnTo>
                <a:lnTo>
                  <a:pt x="0" y="0"/>
                </a:lnTo>
                <a:lnTo>
                  <a:pt x="0" y="0"/>
                </a:lnTo>
                <a:close/>
              </a:path>
            </a:pathLst>
          </a:custGeom>
          <a:gradFill flip="none" rotWithShape="1">
            <a:gsLst>
              <a:gs pos="89000">
                <a:schemeClr val="bg1">
                  <a:alpha val="43000"/>
                </a:schemeClr>
              </a:gs>
              <a:gs pos="100000">
                <a:schemeClr val="bg1">
                  <a:alpha val="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方正黑体_GBK" panose="03000509000000000000" charset="-122"/>
            </a:endParaRPr>
          </a:p>
        </p:txBody>
      </p:sp>
      <p:sp>
        <p:nvSpPr>
          <p:cNvPr id="26" name="任意多边形 36"/>
          <p:cNvSpPr/>
          <p:nvPr/>
        </p:nvSpPr>
        <p:spPr bwMode="auto">
          <a:xfrm>
            <a:off x="1397318" y="1985486"/>
            <a:ext cx="95250" cy="2232660"/>
          </a:xfrm>
          <a:custGeom>
            <a:avLst/>
            <a:gdLst>
              <a:gd name="T0" fmla="*/ 160 w 160"/>
              <a:gd name="T1" fmla="*/ 3758 h 3758"/>
              <a:gd name="T2" fmla="*/ 130 w 160"/>
              <a:gd name="T3" fmla="*/ 3733 h 3758"/>
              <a:gd name="T4" fmla="*/ 105 w 160"/>
              <a:gd name="T5" fmla="*/ 3706 h 3758"/>
              <a:gd name="T6" fmla="*/ 81 w 160"/>
              <a:gd name="T7" fmla="*/ 3675 h 3758"/>
              <a:gd name="T8" fmla="*/ 63 w 160"/>
              <a:gd name="T9" fmla="*/ 3642 h 3758"/>
              <a:gd name="T10" fmla="*/ 47 w 160"/>
              <a:gd name="T11" fmla="*/ 3607 h 3758"/>
              <a:gd name="T12" fmla="*/ 36 w 160"/>
              <a:gd name="T13" fmla="*/ 3569 h 3758"/>
              <a:gd name="T14" fmla="*/ 29 w 160"/>
              <a:gd name="T15" fmla="*/ 3531 h 3758"/>
              <a:gd name="T16" fmla="*/ 26 w 160"/>
              <a:gd name="T17" fmla="*/ 3490 h 3758"/>
              <a:gd name="T18" fmla="*/ 26 w 160"/>
              <a:gd name="T19" fmla="*/ 267 h 3758"/>
              <a:gd name="T20" fmla="*/ 29 w 160"/>
              <a:gd name="T21" fmla="*/ 227 h 3758"/>
              <a:gd name="T22" fmla="*/ 36 w 160"/>
              <a:gd name="T23" fmla="*/ 188 h 3758"/>
              <a:gd name="T24" fmla="*/ 47 w 160"/>
              <a:gd name="T25" fmla="*/ 151 h 3758"/>
              <a:gd name="T26" fmla="*/ 63 w 160"/>
              <a:gd name="T27" fmla="*/ 116 h 3758"/>
              <a:gd name="T28" fmla="*/ 81 w 160"/>
              <a:gd name="T29" fmla="*/ 82 h 3758"/>
              <a:gd name="T30" fmla="*/ 105 w 160"/>
              <a:gd name="T31" fmla="*/ 52 h 3758"/>
              <a:gd name="T32" fmla="*/ 130 w 160"/>
              <a:gd name="T33" fmla="*/ 25 h 3758"/>
              <a:gd name="T34" fmla="*/ 160 w 160"/>
              <a:gd name="T35" fmla="*/ 0 h 3758"/>
              <a:gd name="T36" fmla="*/ 142 w 160"/>
              <a:gd name="T37" fmla="*/ 7 h 3758"/>
              <a:gd name="T38" fmla="*/ 110 w 160"/>
              <a:gd name="T39" fmla="*/ 25 h 3758"/>
              <a:gd name="T40" fmla="*/ 81 w 160"/>
              <a:gd name="T41" fmla="*/ 47 h 3758"/>
              <a:gd name="T42" fmla="*/ 56 w 160"/>
              <a:gd name="T43" fmla="*/ 72 h 3758"/>
              <a:gd name="T44" fmla="*/ 36 w 160"/>
              <a:gd name="T45" fmla="*/ 102 h 3758"/>
              <a:gd name="T46" fmla="*/ 19 w 160"/>
              <a:gd name="T47" fmla="*/ 134 h 3758"/>
              <a:gd name="T48" fmla="*/ 7 w 160"/>
              <a:gd name="T49" fmla="*/ 170 h 3758"/>
              <a:gd name="T50" fmla="*/ 0 w 160"/>
              <a:gd name="T51" fmla="*/ 208 h 3758"/>
              <a:gd name="T52" fmla="*/ 0 w 160"/>
              <a:gd name="T53" fmla="*/ 3531 h 3758"/>
              <a:gd name="T54" fmla="*/ 0 w 160"/>
              <a:gd name="T55" fmla="*/ 3549 h 3758"/>
              <a:gd name="T56" fmla="*/ 7 w 160"/>
              <a:gd name="T57" fmla="*/ 3586 h 3758"/>
              <a:gd name="T58" fmla="*/ 19 w 160"/>
              <a:gd name="T59" fmla="*/ 3622 h 3758"/>
              <a:gd name="T60" fmla="*/ 36 w 160"/>
              <a:gd name="T61" fmla="*/ 3655 h 3758"/>
              <a:gd name="T62" fmla="*/ 56 w 160"/>
              <a:gd name="T63" fmla="*/ 3684 h 3758"/>
              <a:gd name="T64" fmla="*/ 81 w 160"/>
              <a:gd name="T65" fmla="*/ 3711 h 3758"/>
              <a:gd name="T66" fmla="*/ 110 w 160"/>
              <a:gd name="T67" fmla="*/ 3733 h 3758"/>
              <a:gd name="T68" fmla="*/ 142 w 160"/>
              <a:gd name="T69" fmla="*/ 3751 h 3758"/>
              <a:gd name="T70" fmla="*/ 160 w 160"/>
              <a:gd name="T71" fmla="*/ 3758 h 3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3758">
                <a:moveTo>
                  <a:pt x="160" y="3758"/>
                </a:moveTo>
                <a:lnTo>
                  <a:pt x="160" y="3758"/>
                </a:lnTo>
                <a:lnTo>
                  <a:pt x="145" y="3746"/>
                </a:lnTo>
                <a:lnTo>
                  <a:pt x="130" y="3733"/>
                </a:lnTo>
                <a:lnTo>
                  <a:pt x="116" y="3719"/>
                </a:lnTo>
                <a:lnTo>
                  <a:pt x="105" y="3706"/>
                </a:lnTo>
                <a:lnTo>
                  <a:pt x="93" y="3691"/>
                </a:lnTo>
                <a:lnTo>
                  <a:pt x="81" y="3675"/>
                </a:lnTo>
                <a:lnTo>
                  <a:pt x="71" y="3659"/>
                </a:lnTo>
                <a:lnTo>
                  <a:pt x="63" y="3642"/>
                </a:lnTo>
                <a:lnTo>
                  <a:pt x="54" y="3625"/>
                </a:lnTo>
                <a:lnTo>
                  <a:pt x="47" y="3607"/>
                </a:lnTo>
                <a:lnTo>
                  <a:pt x="41" y="3588"/>
                </a:lnTo>
                <a:lnTo>
                  <a:pt x="36" y="3569"/>
                </a:lnTo>
                <a:lnTo>
                  <a:pt x="32" y="3549"/>
                </a:lnTo>
                <a:lnTo>
                  <a:pt x="29" y="3531"/>
                </a:lnTo>
                <a:lnTo>
                  <a:pt x="27" y="3511"/>
                </a:lnTo>
                <a:lnTo>
                  <a:pt x="26" y="3490"/>
                </a:lnTo>
                <a:lnTo>
                  <a:pt x="26" y="267"/>
                </a:lnTo>
                <a:lnTo>
                  <a:pt x="26" y="267"/>
                </a:lnTo>
                <a:lnTo>
                  <a:pt x="27" y="247"/>
                </a:lnTo>
                <a:lnTo>
                  <a:pt x="29" y="227"/>
                </a:lnTo>
                <a:lnTo>
                  <a:pt x="32" y="207"/>
                </a:lnTo>
                <a:lnTo>
                  <a:pt x="36" y="188"/>
                </a:lnTo>
                <a:lnTo>
                  <a:pt x="41" y="170"/>
                </a:lnTo>
                <a:lnTo>
                  <a:pt x="47" y="151"/>
                </a:lnTo>
                <a:lnTo>
                  <a:pt x="54" y="133"/>
                </a:lnTo>
                <a:lnTo>
                  <a:pt x="63" y="116"/>
                </a:lnTo>
                <a:lnTo>
                  <a:pt x="71" y="99"/>
                </a:lnTo>
                <a:lnTo>
                  <a:pt x="81" y="82"/>
                </a:lnTo>
                <a:lnTo>
                  <a:pt x="93" y="67"/>
                </a:lnTo>
                <a:lnTo>
                  <a:pt x="105" y="52"/>
                </a:lnTo>
                <a:lnTo>
                  <a:pt x="116" y="38"/>
                </a:lnTo>
                <a:lnTo>
                  <a:pt x="130" y="25"/>
                </a:lnTo>
                <a:lnTo>
                  <a:pt x="145" y="12"/>
                </a:lnTo>
                <a:lnTo>
                  <a:pt x="160" y="0"/>
                </a:lnTo>
                <a:lnTo>
                  <a:pt x="160" y="0"/>
                </a:lnTo>
                <a:lnTo>
                  <a:pt x="142" y="7"/>
                </a:lnTo>
                <a:lnTo>
                  <a:pt x="126" y="15"/>
                </a:lnTo>
                <a:lnTo>
                  <a:pt x="110" y="25"/>
                </a:lnTo>
                <a:lnTo>
                  <a:pt x="96" y="35"/>
                </a:lnTo>
                <a:lnTo>
                  <a:pt x="81" y="47"/>
                </a:lnTo>
                <a:lnTo>
                  <a:pt x="68" y="59"/>
                </a:lnTo>
                <a:lnTo>
                  <a:pt x="56" y="72"/>
                </a:lnTo>
                <a:lnTo>
                  <a:pt x="46" y="87"/>
                </a:lnTo>
                <a:lnTo>
                  <a:pt x="36" y="102"/>
                </a:lnTo>
                <a:lnTo>
                  <a:pt x="26" y="118"/>
                </a:lnTo>
                <a:lnTo>
                  <a:pt x="19" y="134"/>
                </a:lnTo>
                <a:lnTo>
                  <a:pt x="12" y="153"/>
                </a:lnTo>
                <a:lnTo>
                  <a:pt x="7" y="170"/>
                </a:lnTo>
                <a:lnTo>
                  <a:pt x="4" y="188"/>
                </a:lnTo>
                <a:lnTo>
                  <a:pt x="0" y="208"/>
                </a:lnTo>
                <a:lnTo>
                  <a:pt x="0" y="227"/>
                </a:lnTo>
                <a:lnTo>
                  <a:pt x="0" y="3531"/>
                </a:lnTo>
                <a:lnTo>
                  <a:pt x="0" y="3531"/>
                </a:lnTo>
                <a:lnTo>
                  <a:pt x="0" y="3549"/>
                </a:lnTo>
                <a:lnTo>
                  <a:pt x="4" y="3568"/>
                </a:lnTo>
                <a:lnTo>
                  <a:pt x="7" y="3586"/>
                </a:lnTo>
                <a:lnTo>
                  <a:pt x="12" y="3605"/>
                </a:lnTo>
                <a:lnTo>
                  <a:pt x="19" y="3622"/>
                </a:lnTo>
                <a:lnTo>
                  <a:pt x="26" y="3638"/>
                </a:lnTo>
                <a:lnTo>
                  <a:pt x="36" y="3655"/>
                </a:lnTo>
                <a:lnTo>
                  <a:pt x="46" y="3670"/>
                </a:lnTo>
                <a:lnTo>
                  <a:pt x="56" y="3684"/>
                </a:lnTo>
                <a:lnTo>
                  <a:pt x="68" y="3699"/>
                </a:lnTo>
                <a:lnTo>
                  <a:pt x="81" y="3711"/>
                </a:lnTo>
                <a:lnTo>
                  <a:pt x="96" y="3723"/>
                </a:lnTo>
                <a:lnTo>
                  <a:pt x="110" y="3733"/>
                </a:lnTo>
                <a:lnTo>
                  <a:pt x="126" y="3743"/>
                </a:lnTo>
                <a:lnTo>
                  <a:pt x="142" y="3751"/>
                </a:lnTo>
                <a:lnTo>
                  <a:pt x="160" y="3758"/>
                </a:lnTo>
                <a:lnTo>
                  <a:pt x="160" y="3758"/>
                </a:lnTo>
                <a:close/>
              </a:path>
            </a:pathLst>
          </a:custGeom>
          <a:gradFill flip="none" rotWithShape="1">
            <a:gsLst>
              <a:gs pos="89000">
                <a:schemeClr val="bg1">
                  <a:alpha val="43000"/>
                </a:schemeClr>
              </a:gs>
              <a:gs pos="100000">
                <a:schemeClr val="bg1">
                  <a:alpha val="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方正黑体_GBK" panose="03000509000000000000" charset="-122"/>
            </a:endParaRPr>
          </a:p>
        </p:txBody>
      </p:sp>
      <p:sp>
        <p:nvSpPr>
          <p:cNvPr id="27" name="任意多边形 37"/>
          <p:cNvSpPr/>
          <p:nvPr/>
        </p:nvSpPr>
        <p:spPr bwMode="auto">
          <a:xfrm>
            <a:off x="1402556" y="4008314"/>
            <a:ext cx="1079183" cy="86201"/>
          </a:xfrm>
          <a:custGeom>
            <a:avLst/>
            <a:gdLst>
              <a:gd name="T0" fmla="*/ 244 w 1817"/>
              <a:gd name="T1" fmla="*/ 123 h 145"/>
              <a:gd name="T2" fmla="*/ 226 w 1817"/>
              <a:gd name="T3" fmla="*/ 123 h 145"/>
              <a:gd name="T4" fmla="*/ 189 w 1817"/>
              <a:gd name="T5" fmla="*/ 118 h 145"/>
              <a:gd name="T6" fmla="*/ 155 w 1817"/>
              <a:gd name="T7" fmla="*/ 109 h 145"/>
              <a:gd name="T8" fmla="*/ 122 w 1817"/>
              <a:gd name="T9" fmla="*/ 98 h 145"/>
              <a:gd name="T10" fmla="*/ 76 w 1817"/>
              <a:gd name="T11" fmla="*/ 72 h 145"/>
              <a:gd name="T12" fmla="*/ 24 w 1817"/>
              <a:gd name="T13" fmla="*/ 27 h 145"/>
              <a:gd name="T14" fmla="*/ 0 w 1817"/>
              <a:gd name="T15" fmla="*/ 0 h 145"/>
              <a:gd name="T16" fmla="*/ 21 w 1817"/>
              <a:gd name="T17" fmla="*/ 30 h 145"/>
              <a:gd name="T18" fmla="*/ 42 w 1817"/>
              <a:gd name="T19" fmla="*/ 59 h 145"/>
              <a:gd name="T20" fmla="*/ 68 w 1817"/>
              <a:gd name="T21" fmla="*/ 84 h 145"/>
              <a:gd name="T22" fmla="*/ 98 w 1817"/>
              <a:gd name="T23" fmla="*/ 104 h 145"/>
              <a:gd name="T24" fmla="*/ 130 w 1817"/>
              <a:gd name="T25" fmla="*/ 121 h 145"/>
              <a:gd name="T26" fmla="*/ 164 w 1817"/>
              <a:gd name="T27" fmla="*/ 135 h 145"/>
              <a:gd name="T28" fmla="*/ 199 w 1817"/>
              <a:gd name="T29" fmla="*/ 143 h 145"/>
              <a:gd name="T30" fmla="*/ 238 w 1817"/>
              <a:gd name="T31" fmla="*/ 145 h 145"/>
              <a:gd name="T32" fmla="*/ 1580 w 1817"/>
              <a:gd name="T33" fmla="*/ 145 h 145"/>
              <a:gd name="T34" fmla="*/ 1619 w 1817"/>
              <a:gd name="T35" fmla="*/ 143 h 145"/>
              <a:gd name="T36" fmla="*/ 1654 w 1817"/>
              <a:gd name="T37" fmla="*/ 135 h 145"/>
              <a:gd name="T38" fmla="*/ 1688 w 1817"/>
              <a:gd name="T39" fmla="*/ 121 h 145"/>
              <a:gd name="T40" fmla="*/ 1720 w 1817"/>
              <a:gd name="T41" fmla="*/ 104 h 145"/>
              <a:gd name="T42" fmla="*/ 1750 w 1817"/>
              <a:gd name="T43" fmla="*/ 84 h 145"/>
              <a:gd name="T44" fmla="*/ 1775 w 1817"/>
              <a:gd name="T45" fmla="*/ 59 h 145"/>
              <a:gd name="T46" fmla="*/ 1799 w 1817"/>
              <a:gd name="T47" fmla="*/ 30 h 145"/>
              <a:gd name="T48" fmla="*/ 1817 w 1817"/>
              <a:gd name="T49" fmla="*/ 0 h 145"/>
              <a:gd name="T50" fmla="*/ 1794 w 1817"/>
              <a:gd name="T51" fmla="*/ 27 h 145"/>
              <a:gd name="T52" fmla="*/ 1741 w 1817"/>
              <a:gd name="T53" fmla="*/ 72 h 145"/>
              <a:gd name="T54" fmla="*/ 1696 w 1817"/>
              <a:gd name="T55" fmla="*/ 98 h 145"/>
              <a:gd name="T56" fmla="*/ 1662 w 1817"/>
              <a:gd name="T57" fmla="*/ 109 h 145"/>
              <a:gd name="T58" fmla="*/ 1629 w 1817"/>
              <a:gd name="T59" fmla="*/ 118 h 145"/>
              <a:gd name="T60" fmla="*/ 1592 w 1817"/>
              <a:gd name="T61" fmla="*/ 123 h 145"/>
              <a:gd name="T62" fmla="*/ 1573 w 1817"/>
              <a:gd name="T63" fmla="*/ 12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17" h="145">
                <a:moveTo>
                  <a:pt x="1573" y="123"/>
                </a:moveTo>
                <a:lnTo>
                  <a:pt x="244" y="123"/>
                </a:lnTo>
                <a:lnTo>
                  <a:pt x="244" y="123"/>
                </a:lnTo>
                <a:lnTo>
                  <a:pt x="226" y="123"/>
                </a:lnTo>
                <a:lnTo>
                  <a:pt x="207" y="121"/>
                </a:lnTo>
                <a:lnTo>
                  <a:pt x="189" y="118"/>
                </a:lnTo>
                <a:lnTo>
                  <a:pt x="172" y="114"/>
                </a:lnTo>
                <a:lnTo>
                  <a:pt x="155" y="109"/>
                </a:lnTo>
                <a:lnTo>
                  <a:pt x="138" y="104"/>
                </a:lnTo>
                <a:lnTo>
                  <a:pt x="122" y="98"/>
                </a:lnTo>
                <a:lnTo>
                  <a:pt x="106" y="89"/>
                </a:lnTo>
                <a:lnTo>
                  <a:pt x="76" y="72"/>
                </a:lnTo>
                <a:lnTo>
                  <a:pt x="49" y="51"/>
                </a:lnTo>
                <a:lnTo>
                  <a:pt x="24" y="27"/>
                </a:lnTo>
                <a:lnTo>
                  <a:pt x="0" y="0"/>
                </a:lnTo>
                <a:lnTo>
                  <a:pt x="0" y="0"/>
                </a:lnTo>
                <a:lnTo>
                  <a:pt x="10" y="15"/>
                </a:lnTo>
                <a:lnTo>
                  <a:pt x="21" y="30"/>
                </a:lnTo>
                <a:lnTo>
                  <a:pt x="31" y="45"/>
                </a:lnTo>
                <a:lnTo>
                  <a:pt x="42" y="59"/>
                </a:lnTo>
                <a:lnTo>
                  <a:pt x="54" y="72"/>
                </a:lnTo>
                <a:lnTo>
                  <a:pt x="68" y="84"/>
                </a:lnTo>
                <a:lnTo>
                  <a:pt x="83" y="94"/>
                </a:lnTo>
                <a:lnTo>
                  <a:pt x="98" y="104"/>
                </a:lnTo>
                <a:lnTo>
                  <a:pt x="113" y="114"/>
                </a:lnTo>
                <a:lnTo>
                  <a:pt x="130" y="121"/>
                </a:lnTo>
                <a:lnTo>
                  <a:pt x="147" y="130"/>
                </a:lnTo>
                <a:lnTo>
                  <a:pt x="164" y="135"/>
                </a:lnTo>
                <a:lnTo>
                  <a:pt x="182" y="140"/>
                </a:lnTo>
                <a:lnTo>
                  <a:pt x="199" y="143"/>
                </a:lnTo>
                <a:lnTo>
                  <a:pt x="219" y="145"/>
                </a:lnTo>
                <a:lnTo>
                  <a:pt x="238" y="145"/>
                </a:lnTo>
                <a:lnTo>
                  <a:pt x="1580" y="145"/>
                </a:lnTo>
                <a:lnTo>
                  <a:pt x="1580" y="145"/>
                </a:lnTo>
                <a:lnTo>
                  <a:pt x="1598" y="145"/>
                </a:lnTo>
                <a:lnTo>
                  <a:pt x="1619" y="143"/>
                </a:lnTo>
                <a:lnTo>
                  <a:pt x="1637" y="140"/>
                </a:lnTo>
                <a:lnTo>
                  <a:pt x="1654" y="135"/>
                </a:lnTo>
                <a:lnTo>
                  <a:pt x="1671" y="130"/>
                </a:lnTo>
                <a:lnTo>
                  <a:pt x="1688" y="121"/>
                </a:lnTo>
                <a:lnTo>
                  <a:pt x="1704" y="114"/>
                </a:lnTo>
                <a:lnTo>
                  <a:pt x="1720" y="104"/>
                </a:lnTo>
                <a:lnTo>
                  <a:pt x="1735" y="94"/>
                </a:lnTo>
                <a:lnTo>
                  <a:pt x="1750" y="84"/>
                </a:lnTo>
                <a:lnTo>
                  <a:pt x="1763" y="72"/>
                </a:lnTo>
                <a:lnTo>
                  <a:pt x="1775" y="59"/>
                </a:lnTo>
                <a:lnTo>
                  <a:pt x="1787" y="45"/>
                </a:lnTo>
                <a:lnTo>
                  <a:pt x="1799" y="30"/>
                </a:lnTo>
                <a:lnTo>
                  <a:pt x="1807" y="15"/>
                </a:lnTo>
                <a:lnTo>
                  <a:pt x="1817" y="0"/>
                </a:lnTo>
                <a:lnTo>
                  <a:pt x="1817" y="0"/>
                </a:lnTo>
                <a:lnTo>
                  <a:pt x="1794" y="27"/>
                </a:lnTo>
                <a:lnTo>
                  <a:pt x="1770" y="51"/>
                </a:lnTo>
                <a:lnTo>
                  <a:pt x="1741" y="72"/>
                </a:lnTo>
                <a:lnTo>
                  <a:pt x="1711" y="89"/>
                </a:lnTo>
                <a:lnTo>
                  <a:pt x="1696" y="98"/>
                </a:lnTo>
                <a:lnTo>
                  <a:pt x="1679" y="104"/>
                </a:lnTo>
                <a:lnTo>
                  <a:pt x="1662" y="109"/>
                </a:lnTo>
                <a:lnTo>
                  <a:pt x="1646" y="114"/>
                </a:lnTo>
                <a:lnTo>
                  <a:pt x="1629" y="118"/>
                </a:lnTo>
                <a:lnTo>
                  <a:pt x="1610" y="121"/>
                </a:lnTo>
                <a:lnTo>
                  <a:pt x="1592" y="123"/>
                </a:lnTo>
                <a:lnTo>
                  <a:pt x="1573" y="123"/>
                </a:lnTo>
                <a:lnTo>
                  <a:pt x="1573" y="123"/>
                </a:lnTo>
                <a:close/>
              </a:path>
            </a:pathLst>
          </a:custGeom>
          <a:gradFill flip="none" rotWithShape="1">
            <a:gsLst>
              <a:gs pos="0">
                <a:schemeClr val="bg1">
                  <a:alpha val="43000"/>
                </a:schemeClr>
              </a:gs>
              <a:gs pos="37000">
                <a:schemeClr val="bg1">
                  <a:alpha val="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方正黑体_GBK" panose="03000509000000000000" charset="-122"/>
            </a:endParaRPr>
          </a:p>
        </p:txBody>
      </p:sp>
      <p:sp>
        <p:nvSpPr>
          <p:cNvPr id="41" name="任意多边形 3"/>
          <p:cNvSpPr>
            <a:spLocks noEditPoints="1"/>
          </p:cNvSpPr>
          <p:nvPr/>
        </p:nvSpPr>
        <p:spPr bwMode="auto">
          <a:xfrm>
            <a:off x="4785600" y="3338515"/>
            <a:ext cx="464344" cy="556736"/>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5" h="1169">
                <a:moveTo>
                  <a:pt x="975" y="1051"/>
                </a:moveTo>
                <a:lnTo>
                  <a:pt x="975" y="1011"/>
                </a:lnTo>
                <a:lnTo>
                  <a:pt x="973" y="967"/>
                </a:lnTo>
                <a:lnTo>
                  <a:pt x="968" y="950"/>
                </a:lnTo>
                <a:lnTo>
                  <a:pt x="963" y="930"/>
                </a:lnTo>
                <a:lnTo>
                  <a:pt x="953" y="918"/>
                </a:lnTo>
                <a:lnTo>
                  <a:pt x="945" y="903"/>
                </a:lnTo>
                <a:lnTo>
                  <a:pt x="931" y="891"/>
                </a:lnTo>
                <a:lnTo>
                  <a:pt x="926" y="888"/>
                </a:lnTo>
                <a:lnTo>
                  <a:pt x="896" y="869"/>
                </a:lnTo>
                <a:lnTo>
                  <a:pt x="867" y="847"/>
                </a:lnTo>
                <a:lnTo>
                  <a:pt x="840" y="824"/>
                </a:lnTo>
                <a:lnTo>
                  <a:pt x="812" y="797"/>
                </a:lnTo>
                <a:lnTo>
                  <a:pt x="788" y="770"/>
                </a:lnTo>
                <a:lnTo>
                  <a:pt x="766" y="746"/>
                </a:lnTo>
                <a:lnTo>
                  <a:pt x="744" y="714"/>
                </a:lnTo>
                <a:lnTo>
                  <a:pt x="724" y="684"/>
                </a:lnTo>
                <a:lnTo>
                  <a:pt x="707" y="652"/>
                </a:lnTo>
                <a:lnTo>
                  <a:pt x="689" y="618"/>
                </a:lnTo>
                <a:lnTo>
                  <a:pt x="675" y="583"/>
                </a:lnTo>
                <a:lnTo>
                  <a:pt x="665" y="549"/>
                </a:lnTo>
                <a:lnTo>
                  <a:pt x="652" y="509"/>
                </a:lnTo>
                <a:lnTo>
                  <a:pt x="645" y="475"/>
                </a:lnTo>
                <a:lnTo>
                  <a:pt x="640" y="438"/>
                </a:lnTo>
                <a:lnTo>
                  <a:pt x="635" y="399"/>
                </a:lnTo>
                <a:lnTo>
                  <a:pt x="635" y="354"/>
                </a:lnTo>
                <a:lnTo>
                  <a:pt x="635" y="327"/>
                </a:lnTo>
                <a:lnTo>
                  <a:pt x="630" y="295"/>
                </a:lnTo>
                <a:lnTo>
                  <a:pt x="613" y="221"/>
                </a:lnTo>
                <a:lnTo>
                  <a:pt x="616" y="221"/>
                </a:lnTo>
                <a:lnTo>
                  <a:pt x="603" y="175"/>
                </a:lnTo>
                <a:lnTo>
                  <a:pt x="601" y="172"/>
                </a:lnTo>
                <a:lnTo>
                  <a:pt x="593" y="158"/>
                </a:lnTo>
                <a:lnTo>
                  <a:pt x="588" y="140"/>
                </a:lnTo>
                <a:lnTo>
                  <a:pt x="584" y="128"/>
                </a:lnTo>
                <a:lnTo>
                  <a:pt x="584" y="126"/>
                </a:lnTo>
                <a:lnTo>
                  <a:pt x="579" y="116"/>
                </a:lnTo>
                <a:lnTo>
                  <a:pt x="579" y="108"/>
                </a:lnTo>
                <a:lnTo>
                  <a:pt x="574" y="101"/>
                </a:lnTo>
                <a:lnTo>
                  <a:pt x="574" y="96"/>
                </a:lnTo>
                <a:lnTo>
                  <a:pt x="569" y="89"/>
                </a:lnTo>
                <a:lnTo>
                  <a:pt x="566" y="84"/>
                </a:lnTo>
                <a:lnTo>
                  <a:pt x="564" y="76"/>
                </a:lnTo>
                <a:lnTo>
                  <a:pt x="559" y="71"/>
                </a:lnTo>
                <a:lnTo>
                  <a:pt x="556" y="66"/>
                </a:lnTo>
                <a:lnTo>
                  <a:pt x="554" y="62"/>
                </a:lnTo>
                <a:lnTo>
                  <a:pt x="549" y="57"/>
                </a:lnTo>
                <a:lnTo>
                  <a:pt x="547" y="52"/>
                </a:lnTo>
                <a:lnTo>
                  <a:pt x="544" y="44"/>
                </a:lnTo>
                <a:lnTo>
                  <a:pt x="542" y="42"/>
                </a:lnTo>
                <a:lnTo>
                  <a:pt x="539" y="37"/>
                </a:lnTo>
                <a:lnTo>
                  <a:pt x="534" y="34"/>
                </a:lnTo>
                <a:lnTo>
                  <a:pt x="532" y="30"/>
                </a:lnTo>
                <a:lnTo>
                  <a:pt x="527" y="27"/>
                </a:lnTo>
                <a:lnTo>
                  <a:pt x="524" y="25"/>
                </a:lnTo>
                <a:lnTo>
                  <a:pt x="520" y="20"/>
                </a:lnTo>
                <a:lnTo>
                  <a:pt x="517" y="20"/>
                </a:lnTo>
                <a:lnTo>
                  <a:pt x="505" y="7"/>
                </a:lnTo>
                <a:lnTo>
                  <a:pt x="487" y="0"/>
                </a:lnTo>
                <a:lnTo>
                  <a:pt x="473" y="7"/>
                </a:lnTo>
                <a:lnTo>
                  <a:pt x="465" y="15"/>
                </a:lnTo>
                <a:lnTo>
                  <a:pt x="460" y="17"/>
                </a:lnTo>
                <a:lnTo>
                  <a:pt x="455" y="20"/>
                </a:lnTo>
                <a:lnTo>
                  <a:pt x="453" y="22"/>
                </a:lnTo>
                <a:lnTo>
                  <a:pt x="451" y="25"/>
                </a:lnTo>
                <a:lnTo>
                  <a:pt x="448" y="27"/>
                </a:lnTo>
                <a:lnTo>
                  <a:pt x="446" y="30"/>
                </a:lnTo>
                <a:lnTo>
                  <a:pt x="441" y="34"/>
                </a:lnTo>
                <a:lnTo>
                  <a:pt x="438" y="37"/>
                </a:lnTo>
                <a:lnTo>
                  <a:pt x="436" y="42"/>
                </a:lnTo>
                <a:lnTo>
                  <a:pt x="433" y="44"/>
                </a:lnTo>
                <a:lnTo>
                  <a:pt x="431" y="52"/>
                </a:lnTo>
                <a:lnTo>
                  <a:pt x="423" y="57"/>
                </a:lnTo>
                <a:lnTo>
                  <a:pt x="421" y="62"/>
                </a:lnTo>
                <a:lnTo>
                  <a:pt x="419" y="66"/>
                </a:lnTo>
                <a:lnTo>
                  <a:pt x="416" y="69"/>
                </a:lnTo>
                <a:lnTo>
                  <a:pt x="414" y="76"/>
                </a:lnTo>
                <a:lnTo>
                  <a:pt x="411" y="84"/>
                </a:lnTo>
                <a:lnTo>
                  <a:pt x="409" y="89"/>
                </a:lnTo>
                <a:lnTo>
                  <a:pt x="406" y="94"/>
                </a:lnTo>
                <a:lnTo>
                  <a:pt x="404" y="101"/>
                </a:lnTo>
                <a:lnTo>
                  <a:pt x="401" y="106"/>
                </a:lnTo>
                <a:lnTo>
                  <a:pt x="394" y="116"/>
                </a:lnTo>
                <a:lnTo>
                  <a:pt x="391" y="121"/>
                </a:lnTo>
                <a:lnTo>
                  <a:pt x="389" y="128"/>
                </a:lnTo>
                <a:lnTo>
                  <a:pt x="387" y="135"/>
                </a:lnTo>
                <a:lnTo>
                  <a:pt x="384" y="143"/>
                </a:lnTo>
                <a:lnTo>
                  <a:pt x="382" y="153"/>
                </a:lnTo>
                <a:lnTo>
                  <a:pt x="379" y="158"/>
                </a:lnTo>
                <a:lnTo>
                  <a:pt x="377" y="170"/>
                </a:lnTo>
                <a:lnTo>
                  <a:pt x="374" y="172"/>
                </a:lnTo>
                <a:lnTo>
                  <a:pt x="374" y="175"/>
                </a:lnTo>
                <a:lnTo>
                  <a:pt x="359" y="221"/>
                </a:lnTo>
                <a:lnTo>
                  <a:pt x="364" y="221"/>
                </a:lnTo>
                <a:lnTo>
                  <a:pt x="347" y="295"/>
                </a:lnTo>
                <a:lnTo>
                  <a:pt x="342" y="327"/>
                </a:lnTo>
                <a:lnTo>
                  <a:pt x="342" y="354"/>
                </a:lnTo>
                <a:lnTo>
                  <a:pt x="342" y="399"/>
                </a:lnTo>
                <a:lnTo>
                  <a:pt x="337" y="438"/>
                </a:lnTo>
                <a:lnTo>
                  <a:pt x="332" y="475"/>
                </a:lnTo>
                <a:lnTo>
                  <a:pt x="323" y="514"/>
                </a:lnTo>
                <a:lnTo>
                  <a:pt x="313" y="549"/>
                </a:lnTo>
                <a:lnTo>
                  <a:pt x="300" y="583"/>
                </a:lnTo>
                <a:lnTo>
                  <a:pt x="286" y="618"/>
                </a:lnTo>
                <a:lnTo>
                  <a:pt x="271" y="652"/>
                </a:lnTo>
                <a:lnTo>
                  <a:pt x="251" y="684"/>
                </a:lnTo>
                <a:lnTo>
                  <a:pt x="234" y="714"/>
                </a:lnTo>
                <a:lnTo>
                  <a:pt x="212" y="746"/>
                </a:lnTo>
                <a:lnTo>
                  <a:pt x="187" y="770"/>
                </a:lnTo>
                <a:lnTo>
                  <a:pt x="165" y="797"/>
                </a:lnTo>
                <a:lnTo>
                  <a:pt x="138" y="824"/>
                </a:lnTo>
                <a:lnTo>
                  <a:pt x="108" y="847"/>
                </a:lnTo>
                <a:lnTo>
                  <a:pt x="79" y="869"/>
                </a:lnTo>
                <a:lnTo>
                  <a:pt x="49" y="888"/>
                </a:lnTo>
                <a:lnTo>
                  <a:pt x="47" y="891"/>
                </a:lnTo>
                <a:lnTo>
                  <a:pt x="32" y="903"/>
                </a:lnTo>
                <a:lnTo>
                  <a:pt x="20" y="916"/>
                </a:lnTo>
                <a:lnTo>
                  <a:pt x="15" y="930"/>
                </a:lnTo>
                <a:lnTo>
                  <a:pt x="10" y="950"/>
                </a:lnTo>
                <a:lnTo>
                  <a:pt x="5" y="967"/>
                </a:lnTo>
                <a:lnTo>
                  <a:pt x="2" y="1011"/>
                </a:lnTo>
                <a:lnTo>
                  <a:pt x="0" y="1048"/>
                </a:lnTo>
                <a:lnTo>
                  <a:pt x="2" y="1078"/>
                </a:lnTo>
                <a:lnTo>
                  <a:pt x="2" y="1093"/>
                </a:lnTo>
                <a:lnTo>
                  <a:pt x="5" y="1107"/>
                </a:lnTo>
                <a:lnTo>
                  <a:pt x="140" y="1107"/>
                </a:lnTo>
                <a:lnTo>
                  <a:pt x="143" y="1135"/>
                </a:lnTo>
                <a:lnTo>
                  <a:pt x="145" y="1167"/>
                </a:lnTo>
                <a:lnTo>
                  <a:pt x="177" y="1167"/>
                </a:lnTo>
                <a:lnTo>
                  <a:pt x="273" y="1167"/>
                </a:lnTo>
                <a:lnTo>
                  <a:pt x="305" y="1167"/>
                </a:lnTo>
                <a:lnTo>
                  <a:pt x="308" y="1135"/>
                </a:lnTo>
                <a:lnTo>
                  <a:pt x="308" y="1107"/>
                </a:lnTo>
                <a:lnTo>
                  <a:pt x="340" y="1107"/>
                </a:lnTo>
                <a:lnTo>
                  <a:pt x="342" y="1154"/>
                </a:lnTo>
                <a:lnTo>
                  <a:pt x="345" y="1169"/>
                </a:lnTo>
                <a:lnTo>
                  <a:pt x="633" y="1169"/>
                </a:lnTo>
                <a:lnTo>
                  <a:pt x="635" y="1154"/>
                </a:lnTo>
                <a:lnTo>
                  <a:pt x="638" y="1107"/>
                </a:lnTo>
                <a:lnTo>
                  <a:pt x="667" y="1107"/>
                </a:lnTo>
                <a:lnTo>
                  <a:pt x="670" y="1135"/>
                </a:lnTo>
                <a:lnTo>
                  <a:pt x="672" y="1167"/>
                </a:lnTo>
                <a:lnTo>
                  <a:pt x="704" y="1167"/>
                </a:lnTo>
                <a:lnTo>
                  <a:pt x="800" y="1167"/>
                </a:lnTo>
                <a:lnTo>
                  <a:pt x="832" y="1167"/>
                </a:lnTo>
                <a:lnTo>
                  <a:pt x="835" y="1135"/>
                </a:lnTo>
                <a:lnTo>
                  <a:pt x="835" y="1107"/>
                </a:lnTo>
                <a:lnTo>
                  <a:pt x="973" y="1107"/>
                </a:lnTo>
                <a:lnTo>
                  <a:pt x="975" y="1093"/>
                </a:lnTo>
                <a:lnTo>
                  <a:pt x="975" y="1078"/>
                </a:lnTo>
                <a:lnTo>
                  <a:pt x="975" y="1051"/>
                </a:lnTo>
                <a:close/>
                <a:moveTo>
                  <a:pt x="909" y="918"/>
                </a:moveTo>
                <a:lnTo>
                  <a:pt x="921" y="930"/>
                </a:lnTo>
                <a:lnTo>
                  <a:pt x="926" y="935"/>
                </a:lnTo>
                <a:lnTo>
                  <a:pt x="931" y="945"/>
                </a:lnTo>
                <a:lnTo>
                  <a:pt x="926" y="945"/>
                </a:lnTo>
                <a:lnTo>
                  <a:pt x="923" y="940"/>
                </a:lnTo>
                <a:lnTo>
                  <a:pt x="891" y="928"/>
                </a:lnTo>
                <a:lnTo>
                  <a:pt x="864" y="913"/>
                </a:lnTo>
                <a:lnTo>
                  <a:pt x="835" y="893"/>
                </a:lnTo>
                <a:lnTo>
                  <a:pt x="808" y="874"/>
                </a:lnTo>
                <a:lnTo>
                  <a:pt x="783" y="856"/>
                </a:lnTo>
                <a:lnTo>
                  <a:pt x="758" y="834"/>
                </a:lnTo>
                <a:lnTo>
                  <a:pt x="739" y="815"/>
                </a:lnTo>
                <a:lnTo>
                  <a:pt x="719" y="792"/>
                </a:lnTo>
                <a:lnTo>
                  <a:pt x="702" y="768"/>
                </a:lnTo>
                <a:lnTo>
                  <a:pt x="687" y="746"/>
                </a:lnTo>
                <a:lnTo>
                  <a:pt x="675" y="719"/>
                </a:lnTo>
                <a:lnTo>
                  <a:pt x="660" y="692"/>
                </a:lnTo>
                <a:lnTo>
                  <a:pt x="652" y="664"/>
                </a:lnTo>
                <a:lnTo>
                  <a:pt x="645" y="637"/>
                </a:lnTo>
                <a:lnTo>
                  <a:pt x="640" y="613"/>
                </a:lnTo>
                <a:lnTo>
                  <a:pt x="638" y="583"/>
                </a:lnTo>
                <a:lnTo>
                  <a:pt x="657" y="632"/>
                </a:lnTo>
                <a:lnTo>
                  <a:pt x="684" y="684"/>
                </a:lnTo>
                <a:lnTo>
                  <a:pt x="712" y="728"/>
                </a:lnTo>
                <a:lnTo>
                  <a:pt x="744" y="773"/>
                </a:lnTo>
                <a:lnTo>
                  <a:pt x="780" y="815"/>
                </a:lnTo>
                <a:lnTo>
                  <a:pt x="820" y="854"/>
                </a:lnTo>
                <a:lnTo>
                  <a:pt x="864" y="886"/>
                </a:lnTo>
                <a:lnTo>
                  <a:pt x="909" y="918"/>
                </a:lnTo>
                <a:close/>
                <a:moveTo>
                  <a:pt x="409" y="185"/>
                </a:moveTo>
                <a:lnTo>
                  <a:pt x="409" y="182"/>
                </a:lnTo>
                <a:lnTo>
                  <a:pt x="411" y="172"/>
                </a:lnTo>
                <a:lnTo>
                  <a:pt x="414" y="167"/>
                </a:lnTo>
                <a:lnTo>
                  <a:pt x="416" y="160"/>
                </a:lnTo>
                <a:lnTo>
                  <a:pt x="419" y="155"/>
                </a:lnTo>
                <a:lnTo>
                  <a:pt x="419" y="150"/>
                </a:lnTo>
                <a:lnTo>
                  <a:pt x="421" y="140"/>
                </a:lnTo>
                <a:lnTo>
                  <a:pt x="423" y="135"/>
                </a:lnTo>
                <a:lnTo>
                  <a:pt x="426" y="130"/>
                </a:lnTo>
                <a:lnTo>
                  <a:pt x="431" y="126"/>
                </a:lnTo>
                <a:lnTo>
                  <a:pt x="433" y="118"/>
                </a:lnTo>
                <a:lnTo>
                  <a:pt x="436" y="116"/>
                </a:lnTo>
                <a:lnTo>
                  <a:pt x="438" y="106"/>
                </a:lnTo>
                <a:lnTo>
                  <a:pt x="438" y="103"/>
                </a:lnTo>
                <a:lnTo>
                  <a:pt x="443" y="96"/>
                </a:lnTo>
                <a:lnTo>
                  <a:pt x="443" y="94"/>
                </a:lnTo>
                <a:lnTo>
                  <a:pt x="448" y="89"/>
                </a:lnTo>
                <a:lnTo>
                  <a:pt x="448" y="86"/>
                </a:lnTo>
                <a:lnTo>
                  <a:pt x="451" y="76"/>
                </a:lnTo>
                <a:lnTo>
                  <a:pt x="453" y="74"/>
                </a:lnTo>
                <a:lnTo>
                  <a:pt x="455" y="69"/>
                </a:lnTo>
                <a:lnTo>
                  <a:pt x="458" y="66"/>
                </a:lnTo>
                <a:lnTo>
                  <a:pt x="460" y="64"/>
                </a:lnTo>
                <a:lnTo>
                  <a:pt x="465" y="62"/>
                </a:lnTo>
                <a:lnTo>
                  <a:pt x="470" y="57"/>
                </a:lnTo>
                <a:lnTo>
                  <a:pt x="470" y="54"/>
                </a:lnTo>
                <a:lnTo>
                  <a:pt x="475" y="52"/>
                </a:lnTo>
                <a:lnTo>
                  <a:pt x="478" y="49"/>
                </a:lnTo>
                <a:lnTo>
                  <a:pt x="480" y="44"/>
                </a:lnTo>
                <a:lnTo>
                  <a:pt x="483" y="42"/>
                </a:lnTo>
                <a:lnTo>
                  <a:pt x="487" y="39"/>
                </a:lnTo>
                <a:lnTo>
                  <a:pt x="492" y="42"/>
                </a:lnTo>
                <a:lnTo>
                  <a:pt x="500" y="49"/>
                </a:lnTo>
                <a:lnTo>
                  <a:pt x="505" y="54"/>
                </a:lnTo>
                <a:lnTo>
                  <a:pt x="510" y="59"/>
                </a:lnTo>
                <a:lnTo>
                  <a:pt x="512" y="62"/>
                </a:lnTo>
                <a:lnTo>
                  <a:pt x="515" y="66"/>
                </a:lnTo>
                <a:lnTo>
                  <a:pt x="517" y="66"/>
                </a:lnTo>
                <a:lnTo>
                  <a:pt x="520" y="74"/>
                </a:lnTo>
                <a:lnTo>
                  <a:pt x="522" y="74"/>
                </a:lnTo>
                <a:lnTo>
                  <a:pt x="524" y="84"/>
                </a:lnTo>
                <a:lnTo>
                  <a:pt x="527" y="86"/>
                </a:lnTo>
                <a:lnTo>
                  <a:pt x="532" y="91"/>
                </a:lnTo>
                <a:lnTo>
                  <a:pt x="534" y="94"/>
                </a:lnTo>
                <a:lnTo>
                  <a:pt x="537" y="101"/>
                </a:lnTo>
                <a:lnTo>
                  <a:pt x="537" y="103"/>
                </a:lnTo>
                <a:lnTo>
                  <a:pt x="542" y="111"/>
                </a:lnTo>
                <a:lnTo>
                  <a:pt x="542" y="116"/>
                </a:lnTo>
                <a:lnTo>
                  <a:pt x="547" y="123"/>
                </a:lnTo>
                <a:lnTo>
                  <a:pt x="547" y="126"/>
                </a:lnTo>
                <a:lnTo>
                  <a:pt x="549" y="135"/>
                </a:lnTo>
                <a:lnTo>
                  <a:pt x="552" y="135"/>
                </a:lnTo>
                <a:lnTo>
                  <a:pt x="554" y="148"/>
                </a:lnTo>
                <a:lnTo>
                  <a:pt x="554" y="150"/>
                </a:lnTo>
                <a:lnTo>
                  <a:pt x="569" y="187"/>
                </a:lnTo>
                <a:lnTo>
                  <a:pt x="409" y="187"/>
                </a:lnTo>
                <a:lnTo>
                  <a:pt x="409" y="185"/>
                </a:lnTo>
                <a:close/>
                <a:moveTo>
                  <a:pt x="409" y="221"/>
                </a:moveTo>
                <a:lnTo>
                  <a:pt x="569" y="221"/>
                </a:lnTo>
                <a:lnTo>
                  <a:pt x="579" y="221"/>
                </a:lnTo>
                <a:lnTo>
                  <a:pt x="586" y="258"/>
                </a:lnTo>
                <a:lnTo>
                  <a:pt x="593" y="293"/>
                </a:lnTo>
                <a:lnTo>
                  <a:pt x="598" y="325"/>
                </a:lnTo>
                <a:lnTo>
                  <a:pt x="601" y="349"/>
                </a:lnTo>
                <a:lnTo>
                  <a:pt x="598" y="349"/>
                </a:lnTo>
                <a:lnTo>
                  <a:pt x="601" y="401"/>
                </a:lnTo>
                <a:lnTo>
                  <a:pt x="601" y="1068"/>
                </a:lnTo>
                <a:lnTo>
                  <a:pt x="377" y="1068"/>
                </a:lnTo>
                <a:lnTo>
                  <a:pt x="377" y="401"/>
                </a:lnTo>
                <a:lnTo>
                  <a:pt x="379" y="349"/>
                </a:lnTo>
                <a:lnTo>
                  <a:pt x="377" y="349"/>
                </a:lnTo>
                <a:lnTo>
                  <a:pt x="379" y="325"/>
                </a:lnTo>
                <a:lnTo>
                  <a:pt x="382" y="293"/>
                </a:lnTo>
                <a:lnTo>
                  <a:pt x="389" y="258"/>
                </a:lnTo>
                <a:lnTo>
                  <a:pt x="399" y="221"/>
                </a:lnTo>
                <a:lnTo>
                  <a:pt x="409" y="221"/>
                </a:lnTo>
                <a:close/>
                <a:moveTo>
                  <a:pt x="54" y="930"/>
                </a:moveTo>
                <a:lnTo>
                  <a:pt x="69" y="918"/>
                </a:lnTo>
                <a:lnTo>
                  <a:pt x="113" y="888"/>
                </a:lnTo>
                <a:lnTo>
                  <a:pt x="153" y="854"/>
                </a:lnTo>
                <a:lnTo>
                  <a:pt x="192" y="820"/>
                </a:lnTo>
                <a:lnTo>
                  <a:pt x="227" y="780"/>
                </a:lnTo>
                <a:lnTo>
                  <a:pt x="259" y="733"/>
                </a:lnTo>
                <a:lnTo>
                  <a:pt x="288" y="689"/>
                </a:lnTo>
                <a:lnTo>
                  <a:pt x="313" y="640"/>
                </a:lnTo>
                <a:lnTo>
                  <a:pt x="335" y="593"/>
                </a:lnTo>
                <a:lnTo>
                  <a:pt x="332" y="620"/>
                </a:lnTo>
                <a:lnTo>
                  <a:pt x="325" y="647"/>
                </a:lnTo>
                <a:lnTo>
                  <a:pt x="318" y="672"/>
                </a:lnTo>
                <a:lnTo>
                  <a:pt x="308" y="699"/>
                </a:lnTo>
                <a:lnTo>
                  <a:pt x="298" y="726"/>
                </a:lnTo>
                <a:lnTo>
                  <a:pt x="283" y="751"/>
                </a:lnTo>
                <a:lnTo>
                  <a:pt x="268" y="773"/>
                </a:lnTo>
                <a:lnTo>
                  <a:pt x="251" y="795"/>
                </a:lnTo>
                <a:lnTo>
                  <a:pt x="234" y="820"/>
                </a:lnTo>
                <a:lnTo>
                  <a:pt x="212" y="839"/>
                </a:lnTo>
                <a:lnTo>
                  <a:pt x="187" y="859"/>
                </a:lnTo>
                <a:lnTo>
                  <a:pt x="165" y="879"/>
                </a:lnTo>
                <a:lnTo>
                  <a:pt x="138" y="896"/>
                </a:lnTo>
                <a:lnTo>
                  <a:pt x="111" y="913"/>
                </a:lnTo>
                <a:lnTo>
                  <a:pt x="81" y="928"/>
                </a:lnTo>
                <a:lnTo>
                  <a:pt x="52" y="940"/>
                </a:lnTo>
                <a:lnTo>
                  <a:pt x="49" y="945"/>
                </a:lnTo>
                <a:lnTo>
                  <a:pt x="47" y="945"/>
                </a:lnTo>
                <a:lnTo>
                  <a:pt x="49" y="935"/>
                </a:lnTo>
                <a:lnTo>
                  <a:pt x="54" y="930"/>
                </a:lnTo>
                <a:close/>
                <a:moveTo>
                  <a:pt x="37" y="1053"/>
                </a:moveTo>
                <a:lnTo>
                  <a:pt x="37" y="1029"/>
                </a:lnTo>
                <a:lnTo>
                  <a:pt x="39" y="1007"/>
                </a:lnTo>
                <a:lnTo>
                  <a:pt x="44" y="992"/>
                </a:lnTo>
                <a:lnTo>
                  <a:pt x="47" y="987"/>
                </a:lnTo>
                <a:lnTo>
                  <a:pt x="52" y="984"/>
                </a:lnTo>
                <a:lnTo>
                  <a:pt x="66" y="972"/>
                </a:lnTo>
                <a:lnTo>
                  <a:pt x="113" y="950"/>
                </a:lnTo>
                <a:lnTo>
                  <a:pt x="158" y="923"/>
                </a:lnTo>
                <a:lnTo>
                  <a:pt x="202" y="896"/>
                </a:lnTo>
                <a:lnTo>
                  <a:pt x="239" y="864"/>
                </a:lnTo>
                <a:lnTo>
                  <a:pt x="271" y="829"/>
                </a:lnTo>
                <a:lnTo>
                  <a:pt x="298" y="792"/>
                </a:lnTo>
                <a:lnTo>
                  <a:pt x="320" y="753"/>
                </a:lnTo>
                <a:lnTo>
                  <a:pt x="342" y="714"/>
                </a:lnTo>
                <a:lnTo>
                  <a:pt x="342" y="1068"/>
                </a:lnTo>
                <a:lnTo>
                  <a:pt x="342" y="1073"/>
                </a:lnTo>
                <a:lnTo>
                  <a:pt x="308" y="1073"/>
                </a:lnTo>
                <a:lnTo>
                  <a:pt x="308" y="1046"/>
                </a:lnTo>
                <a:lnTo>
                  <a:pt x="303" y="1016"/>
                </a:lnTo>
                <a:lnTo>
                  <a:pt x="298" y="987"/>
                </a:lnTo>
                <a:lnTo>
                  <a:pt x="286" y="962"/>
                </a:lnTo>
                <a:lnTo>
                  <a:pt x="276" y="940"/>
                </a:lnTo>
                <a:lnTo>
                  <a:pt x="261" y="923"/>
                </a:lnTo>
                <a:lnTo>
                  <a:pt x="254" y="918"/>
                </a:lnTo>
                <a:lnTo>
                  <a:pt x="244" y="913"/>
                </a:lnTo>
                <a:lnTo>
                  <a:pt x="236" y="908"/>
                </a:lnTo>
                <a:lnTo>
                  <a:pt x="224" y="908"/>
                </a:lnTo>
                <a:lnTo>
                  <a:pt x="214" y="908"/>
                </a:lnTo>
                <a:lnTo>
                  <a:pt x="204" y="913"/>
                </a:lnTo>
                <a:lnTo>
                  <a:pt x="195" y="918"/>
                </a:lnTo>
                <a:lnTo>
                  <a:pt x="187" y="923"/>
                </a:lnTo>
                <a:lnTo>
                  <a:pt x="175" y="940"/>
                </a:lnTo>
                <a:lnTo>
                  <a:pt x="160" y="962"/>
                </a:lnTo>
                <a:lnTo>
                  <a:pt x="153" y="987"/>
                </a:lnTo>
                <a:lnTo>
                  <a:pt x="148" y="1016"/>
                </a:lnTo>
                <a:lnTo>
                  <a:pt x="143" y="1046"/>
                </a:lnTo>
                <a:lnTo>
                  <a:pt x="140" y="1073"/>
                </a:lnTo>
                <a:lnTo>
                  <a:pt x="37" y="1073"/>
                </a:lnTo>
                <a:lnTo>
                  <a:pt x="37" y="1053"/>
                </a:lnTo>
                <a:close/>
                <a:moveTo>
                  <a:pt x="273" y="1073"/>
                </a:moveTo>
                <a:lnTo>
                  <a:pt x="177" y="1073"/>
                </a:lnTo>
                <a:lnTo>
                  <a:pt x="177" y="1048"/>
                </a:lnTo>
                <a:lnTo>
                  <a:pt x="182" y="1024"/>
                </a:lnTo>
                <a:lnTo>
                  <a:pt x="185" y="999"/>
                </a:lnTo>
                <a:lnTo>
                  <a:pt x="192" y="982"/>
                </a:lnTo>
                <a:lnTo>
                  <a:pt x="199" y="965"/>
                </a:lnTo>
                <a:lnTo>
                  <a:pt x="207" y="955"/>
                </a:lnTo>
                <a:lnTo>
                  <a:pt x="214" y="948"/>
                </a:lnTo>
                <a:lnTo>
                  <a:pt x="224" y="945"/>
                </a:lnTo>
                <a:lnTo>
                  <a:pt x="234" y="948"/>
                </a:lnTo>
                <a:lnTo>
                  <a:pt x="244" y="955"/>
                </a:lnTo>
                <a:lnTo>
                  <a:pt x="251" y="965"/>
                </a:lnTo>
                <a:lnTo>
                  <a:pt x="256" y="982"/>
                </a:lnTo>
                <a:lnTo>
                  <a:pt x="266" y="999"/>
                </a:lnTo>
                <a:lnTo>
                  <a:pt x="268" y="1024"/>
                </a:lnTo>
                <a:lnTo>
                  <a:pt x="273" y="1048"/>
                </a:lnTo>
                <a:lnTo>
                  <a:pt x="273" y="1073"/>
                </a:lnTo>
                <a:close/>
                <a:moveTo>
                  <a:pt x="273" y="1132"/>
                </a:moveTo>
                <a:lnTo>
                  <a:pt x="177" y="1132"/>
                </a:lnTo>
                <a:lnTo>
                  <a:pt x="177" y="1107"/>
                </a:lnTo>
                <a:lnTo>
                  <a:pt x="273" y="1107"/>
                </a:lnTo>
                <a:lnTo>
                  <a:pt x="273" y="1132"/>
                </a:lnTo>
                <a:close/>
                <a:moveTo>
                  <a:pt x="377" y="1135"/>
                </a:moveTo>
                <a:lnTo>
                  <a:pt x="374" y="1103"/>
                </a:lnTo>
                <a:lnTo>
                  <a:pt x="377" y="1103"/>
                </a:lnTo>
                <a:lnTo>
                  <a:pt x="601" y="1103"/>
                </a:lnTo>
                <a:lnTo>
                  <a:pt x="603" y="1103"/>
                </a:lnTo>
                <a:lnTo>
                  <a:pt x="601" y="1135"/>
                </a:lnTo>
                <a:lnTo>
                  <a:pt x="377" y="1135"/>
                </a:lnTo>
                <a:close/>
                <a:moveTo>
                  <a:pt x="800" y="1132"/>
                </a:moveTo>
                <a:lnTo>
                  <a:pt x="704" y="1132"/>
                </a:lnTo>
                <a:lnTo>
                  <a:pt x="702" y="1107"/>
                </a:lnTo>
                <a:lnTo>
                  <a:pt x="800" y="1107"/>
                </a:lnTo>
                <a:lnTo>
                  <a:pt x="800" y="1132"/>
                </a:lnTo>
                <a:close/>
                <a:moveTo>
                  <a:pt x="704" y="1073"/>
                </a:moveTo>
                <a:lnTo>
                  <a:pt x="704" y="1048"/>
                </a:lnTo>
                <a:lnTo>
                  <a:pt x="709" y="1024"/>
                </a:lnTo>
                <a:lnTo>
                  <a:pt x="712" y="999"/>
                </a:lnTo>
                <a:lnTo>
                  <a:pt x="719" y="982"/>
                </a:lnTo>
                <a:lnTo>
                  <a:pt x="724" y="965"/>
                </a:lnTo>
                <a:lnTo>
                  <a:pt x="734" y="955"/>
                </a:lnTo>
                <a:lnTo>
                  <a:pt x="741" y="948"/>
                </a:lnTo>
                <a:lnTo>
                  <a:pt x="751" y="945"/>
                </a:lnTo>
                <a:lnTo>
                  <a:pt x="758" y="948"/>
                </a:lnTo>
                <a:lnTo>
                  <a:pt x="771" y="955"/>
                </a:lnTo>
                <a:lnTo>
                  <a:pt x="778" y="965"/>
                </a:lnTo>
                <a:lnTo>
                  <a:pt x="783" y="982"/>
                </a:lnTo>
                <a:lnTo>
                  <a:pt x="788" y="999"/>
                </a:lnTo>
                <a:lnTo>
                  <a:pt x="793" y="1024"/>
                </a:lnTo>
                <a:lnTo>
                  <a:pt x="800" y="1048"/>
                </a:lnTo>
                <a:lnTo>
                  <a:pt x="800" y="1073"/>
                </a:lnTo>
                <a:lnTo>
                  <a:pt x="704" y="1073"/>
                </a:lnTo>
                <a:close/>
                <a:moveTo>
                  <a:pt x="835" y="1073"/>
                </a:moveTo>
                <a:lnTo>
                  <a:pt x="835" y="1046"/>
                </a:lnTo>
                <a:lnTo>
                  <a:pt x="830" y="1016"/>
                </a:lnTo>
                <a:lnTo>
                  <a:pt x="822" y="987"/>
                </a:lnTo>
                <a:lnTo>
                  <a:pt x="812" y="962"/>
                </a:lnTo>
                <a:lnTo>
                  <a:pt x="803" y="940"/>
                </a:lnTo>
                <a:lnTo>
                  <a:pt x="788" y="923"/>
                </a:lnTo>
                <a:lnTo>
                  <a:pt x="780" y="918"/>
                </a:lnTo>
                <a:lnTo>
                  <a:pt x="771" y="913"/>
                </a:lnTo>
                <a:lnTo>
                  <a:pt x="763" y="908"/>
                </a:lnTo>
                <a:lnTo>
                  <a:pt x="751" y="908"/>
                </a:lnTo>
                <a:lnTo>
                  <a:pt x="741" y="908"/>
                </a:lnTo>
                <a:lnTo>
                  <a:pt x="731" y="913"/>
                </a:lnTo>
                <a:lnTo>
                  <a:pt x="721" y="918"/>
                </a:lnTo>
                <a:lnTo>
                  <a:pt x="714" y="923"/>
                </a:lnTo>
                <a:lnTo>
                  <a:pt x="702" y="940"/>
                </a:lnTo>
                <a:lnTo>
                  <a:pt x="687" y="962"/>
                </a:lnTo>
                <a:lnTo>
                  <a:pt x="680" y="987"/>
                </a:lnTo>
                <a:lnTo>
                  <a:pt x="675" y="1016"/>
                </a:lnTo>
                <a:lnTo>
                  <a:pt x="670" y="1046"/>
                </a:lnTo>
                <a:lnTo>
                  <a:pt x="667" y="1073"/>
                </a:lnTo>
                <a:lnTo>
                  <a:pt x="635" y="1073"/>
                </a:lnTo>
                <a:lnTo>
                  <a:pt x="635" y="1068"/>
                </a:lnTo>
                <a:lnTo>
                  <a:pt x="635" y="719"/>
                </a:lnTo>
                <a:lnTo>
                  <a:pt x="655" y="758"/>
                </a:lnTo>
                <a:lnTo>
                  <a:pt x="680" y="795"/>
                </a:lnTo>
                <a:lnTo>
                  <a:pt x="709" y="829"/>
                </a:lnTo>
                <a:lnTo>
                  <a:pt x="741" y="864"/>
                </a:lnTo>
                <a:lnTo>
                  <a:pt x="778" y="896"/>
                </a:lnTo>
                <a:lnTo>
                  <a:pt x="817" y="925"/>
                </a:lnTo>
                <a:lnTo>
                  <a:pt x="864" y="950"/>
                </a:lnTo>
                <a:lnTo>
                  <a:pt x="911" y="972"/>
                </a:lnTo>
                <a:lnTo>
                  <a:pt x="923" y="984"/>
                </a:lnTo>
                <a:lnTo>
                  <a:pt x="933" y="992"/>
                </a:lnTo>
                <a:lnTo>
                  <a:pt x="938" y="1007"/>
                </a:lnTo>
                <a:lnTo>
                  <a:pt x="941" y="1029"/>
                </a:lnTo>
                <a:lnTo>
                  <a:pt x="941" y="1051"/>
                </a:lnTo>
                <a:lnTo>
                  <a:pt x="941" y="1073"/>
                </a:lnTo>
                <a:lnTo>
                  <a:pt x="835" y="1073"/>
                </a:lnTo>
                <a:close/>
                <a:moveTo>
                  <a:pt x="438" y="298"/>
                </a:moveTo>
                <a:lnTo>
                  <a:pt x="443" y="293"/>
                </a:lnTo>
                <a:lnTo>
                  <a:pt x="455" y="288"/>
                </a:lnTo>
                <a:lnTo>
                  <a:pt x="470" y="286"/>
                </a:lnTo>
                <a:lnTo>
                  <a:pt x="487" y="283"/>
                </a:lnTo>
                <a:lnTo>
                  <a:pt x="507" y="286"/>
                </a:lnTo>
                <a:lnTo>
                  <a:pt x="519" y="288"/>
                </a:lnTo>
                <a:lnTo>
                  <a:pt x="534" y="293"/>
                </a:lnTo>
                <a:lnTo>
                  <a:pt x="539" y="298"/>
                </a:lnTo>
                <a:lnTo>
                  <a:pt x="546" y="303"/>
                </a:lnTo>
                <a:lnTo>
                  <a:pt x="551" y="303"/>
                </a:lnTo>
                <a:lnTo>
                  <a:pt x="559" y="303"/>
                </a:lnTo>
                <a:lnTo>
                  <a:pt x="566" y="298"/>
                </a:lnTo>
                <a:lnTo>
                  <a:pt x="569" y="293"/>
                </a:lnTo>
                <a:lnTo>
                  <a:pt x="571" y="288"/>
                </a:lnTo>
                <a:lnTo>
                  <a:pt x="569" y="281"/>
                </a:lnTo>
                <a:lnTo>
                  <a:pt x="566" y="274"/>
                </a:lnTo>
                <a:lnTo>
                  <a:pt x="551" y="264"/>
                </a:lnTo>
                <a:lnTo>
                  <a:pt x="534" y="256"/>
                </a:lnTo>
                <a:lnTo>
                  <a:pt x="512" y="251"/>
                </a:lnTo>
                <a:lnTo>
                  <a:pt x="487" y="249"/>
                </a:lnTo>
                <a:lnTo>
                  <a:pt x="465" y="251"/>
                </a:lnTo>
                <a:lnTo>
                  <a:pt x="443" y="256"/>
                </a:lnTo>
                <a:lnTo>
                  <a:pt x="423" y="264"/>
                </a:lnTo>
                <a:lnTo>
                  <a:pt x="411" y="274"/>
                </a:lnTo>
                <a:lnTo>
                  <a:pt x="408" y="281"/>
                </a:lnTo>
                <a:lnTo>
                  <a:pt x="406" y="288"/>
                </a:lnTo>
                <a:lnTo>
                  <a:pt x="408" y="293"/>
                </a:lnTo>
                <a:lnTo>
                  <a:pt x="411" y="298"/>
                </a:lnTo>
                <a:lnTo>
                  <a:pt x="418" y="303"/>
                </a:lnTo>
                <a:lnTo>
                  <a:pt x="423" y="303"/>
                </a:lnTo>
                <a:lnTo>
                  <a:pt x="431" y="301"/>
                </a:lnTo>
                <a:lnTo>
                  <a:pt x="438" y="29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ko-KR" altLang="en-US" sz="1350">
              <a:cs typeface="方正黑体_GBK" panose="03000509000000000000" charset="-122"/>
            </a:endParaRPr>
          </a:p>
        </p:txBody>
      </p:sp>
      <p:sp>
        <p:nvSpPr>
          <p:cNvPr id="43" name="任意多边形 2"/>
          <p:cNvSpPr>
            <a:spLocks noEditPoints="1"/>
          </p:cNvSpPr>
          <p:nvPr/>
        </p:nvSpPr>
        <p:spPr bwMode="auto">
          <a:xfrm>
            <a:off x="4725829" y="4280610"/>
            <a:ext cx="583883" cy="531019"/>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68580" tIns="34290" rIns="68580" bIns="34290" numCol="1" anchor="t" anchorCtr="0" compatLnSpc="1"/>
          <a:lstStyle/>
          <a:p>
            <a:endParaRPr lang="ko-KR" altLang="en-US" sz="1350">
              <a:cs typeface="方正黑体_GBK" panose="03000509000000000000" charset="-122"/>
            </a:endParaRPr>
          </a:p>
        </p:txBody>
      </p:sp>
      <p:sp>
        <p:nvSpPr>
          <p:cNvPr id="32" name="任意多边形 1"/>
          <p:cNvSpPr>
            <a:spLocks noEditPoints="1"/>
          </p:cNvSpPr>
          <p:nvPr/>
        </p:nvSpPr>
        <p:spPr bwMode="auto">
          <a:xfrm>
            <a:off x="4811392" y="2379391"/>
            <a:ext cx="364808" cy="54530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chemeClr val="bg1"/>
          </a:solidFill>
          <a:ln>
            <a:noFill/>
          </a:ln>
        </p:spPr>
        <p:txBody>
          <a:bodyPr vert="horz" wrap="square" lIns="68580" tIns="34290" rIns="68580" bIns="34290" numCol="1" anchor="t" anchorCtr="0" compatLnSpc="1"/>
          <a:lstStyle/>
          <a:p>
            <a:endParaRPr lang="ko-KR" altLang="en-US" sz="1350">
              <a:cs typeface="方正黑体_GBK" panose="03000509000000000000" charset="-122"/>
            </a:endParaRPr>
          </a:p>
        </p:txBody>
      </p:sp>
      <p:grpSp>
        <p:nvGrpSpPr>
          <p:cNvPr id="3" name="组合 2">
            <a:extLst>
              <a:ext uri="{FF2B5EF4-FFF2-40B4-BE49-F238E27FC236}">
                <a16:creationId xmlns:a16="http://schemas.microsoft.com/office/drawing/2014/main" id="{2E69FF58-9525-4048-94FF-3A98D6DD8B04}"/>
              </a:ext>
            </a:extLst>
          </p:cNvPr>
          <p:cNvGrpSpPr/>
          <p:nvPr/>
        </p:nvGrpSpPr>
        <p:grpSpPr>
          <a:xfrm>
            <a:off x="-415998" y="543966"/>
            <a:ext cx="4093623" cy="970031"/>
            <a:chOff x="-239016" y="947090"/>
            <a:chExt cx="2837229" cy="672314"/>
          </a:xfrm>
        </p:grpSpPr>
        <p:sp>
          <p:nvSpPr>
            <p:cNvPr id="2" name="矩形标注 1"/>
            <p:cNvSpPr/>
            <p:nvPr/>
          </p:nvSpPr>
          <p:spPr>
            <a:xfrm>
              <a:off x="541497" y="1193958"/>
              <a:ext cx="1841658" cy="425446"/>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5" name="矩形标注 4"/>
            <p:cNvSpPr/>
            <p:nvPr/>
          </p:nvSpPr>
          <p:spPr>
            <a:xfrm>
              <a:off x="228601" y="947090"/>
              <a:ext cx="2028548" cy="385569"/>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13" name="文本框 14"/>
            <p:cNvSpPr>
              <a:spLocks noChangeArrowheads="1"/>
            </p:cNvSpPr>
            <p:nvPr/>
          </p:nvSpPr>
          <p:spPr bwMode="auto">
            <a:xfrm>
              <a:off x="-239016" y="1056971"/>
              <a:ext cx="2837229" cy="19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dirty="0">
                  <a:latin typeface="Times New Roman" panose="02020603050405020304" pitchFamily="18" charset="0"/>
                  <a:ea typeface="方正黑体_GBK" panose="03000509000000000000" charset="-122"/>
                  <a:cs typeface="Times New Roman" panose="02020603050405020304" pitchFamily="18" charset="0"/>
                </a:rPr>
                <a:t>02</a:t>
              </a:r>
              <a:r>
                <a:rPr lang="zh-CN" altLang="en-US" dirty="0">
                  <a:latin typeface="方正黑体_GBK" panose="03000509000000000000" charset="-122"/>
                  <a:ea typeface="方正黑体_GBK" panose="03000509000000000000" charset="-122"/>
                  <a:cs typeface="方正黑体_GBK" panose="03000509000000000000" charset="-122"/>
                </a:rPr>
                <a:t>调查方案设计与数据整理</a:t>
              </a:r>
            </a:p>
          </p:txBody>
        </p:sp>
        <p:sp>
          <p:nvSpPr>
            <p:cNvPr id="6" name="文本框 16"/>
            <p:cNvSpPr txBox="1"/>
            <p:nvPr/>
          </p:nvSpPr>
          <p:spPr>
            <a:xfrm>
              <a:off x="599434" y="1304041"/>
              <a:ext cx="1452086" cy="255978"/>
            </a:xfrm>
            <a:prstGeom prst="rect">
              <a:avLst/>
            </a:prstGeom>
            <a:noFill/>
          </p:spPr>
          <p:txBody>
            <a:bodyPr wrap="square" rtlCol="0">
              <a:spAutoFit/>
            </a:bodyPr>
            <a:lstStyle/>
            <a:p>
              <a:pPr algn="ctr"/>
              <a:r>
                <a:rPr lang="en-US" altLang="zh-CN" b="1" dirty="0">
                  <a:solidFill>
                    <a:schemeClr val="bg1"/>
                  </a:solidFill>
                  <a:latin typeface="+mj-ea"/>
                  <a:ea typeface="+mj-ea"/>
                  <a:cs typeface="方正黑体_GBK" panose="03000509000000000000" charset="-122"/>
                </a:rPr>
                <a:t>2.2</a:t>
              </a:r>
              <a:r>
                <a:rPr lang="zh-CN" altLang="en-US" b="1" dirty="0">
                  <a:solidFill>
                    <a:schemeClr val="bg1"/>
                  </a:solidFill>
                  <a:latin typeface="+mj-ea"/>
                  <a:ea typeface="+mj-ea"/>
                  <a:cs typeface="方正黑体_GBK" panose="03000509000000000000" charset="-122"/>
                </a:rPr>
                <a:t>调查对象</a:t>
              </a:r>
              <a:endParaRPr lang="en-US" altLang="zh-CN" b="1" dirty="0">
                <a:solidFill>
                  <a:schemeClr val="bg1"/>
                </a:solidFill>
                <a:latin typeface="+mj-ea"/>
                <a:ea typeface="+mj-ea"/>
                <a:cs typeface="方正黑体_GBK" panose="03000509000000000000" charset="-122"/>
              </a:endParaRPr>
            </a:p>
          </p:txBody>
        </p:sp>
      </p:grpSp>
      <p:pic>
        <p:nvPicPr>
          <p:cNvPr id="22" name="图片 21"/>
          <p:cNvPicPr>
            <a:picLocks noChangeAspect="1"/>
          </p:cNvPicPr>
          <p:nvPr/>
        </p:nvPicPr>
        <p:blipFill rotWithShape="1">
          <a:blip r:embed="rId3">
            <a:extLst>
              <a:ext uri="{28A0092B-C50C-407E-A947-70E740481C1C}">
                <a14:useLocalDpi xmlns:a14="http://schemas.microsoft.com/office/drawing/2010/main" val="0"/>
              </a:ext>
            </a:extLst>
          </a:blip>
          <a:srcRect l="23378" r="24946"/>
          <a:stretch>
            <a:fillRect/>
          </a:stretch>
        </p:blipFill>
        <p:spPr>
          <a:xfrm>
            <a:off x="-13181" y="1543050"/>
            <a:ext cx="4316248" cy="4176248"/>
          </a:xfrm>
          <a:prstGeom prst="rect">
            <a:avLst/>
          </a:prstGeom>
          <a:effectLst>
            <a:softEdge rad="101600"/>
          </a:effectLst>
        </p:spPr>
      </p:pic>
      <p:sp>
        <p:nvSpPr>
          <p:cNvPr id="23" name="文本框 21"/>
          <p:cNvSpPr txBox="1"/>
          <p:nvPr/>
        </p:nvSpPr>
        <p:spPr>
          <a:xfrm>
            <a:off x="4478029" y="1693512"/>
            <a:ext cx="4039567" cy="263021"/>
          </a:xfrm>
          <a:prstGeom prst="rect">
            <a:avLst/>
          </a:prstGeom>
          <a:noFill/>
        </p:spPr>
        <p:txBody>
          <a:bodyPr wrap="none" lIns="0" tIns="0" rIns="0" bIns="0" rtlCol="0">
            <a:spAutoFit/>
          </a:bodyPr>
          <a:lstStyle/>
          <a:p>
            <a:pPr algn="l">
              <a:lnSpc>
                <a:spcPct val="80000"/>
              </a:lnSpc>
            </a:pPr>
            <a:r>
              <a:rPr lang="zh-CN" altLang="en-US" sz="2100" b="1" spc="150" dirty="0">
                <a:solidFill>
                  <a:schemeClr val="bg1"/>
                </a:solidFill>
                <a:latin typeface="华文彩云" panose="02010800040101010101" charset="-122"/>
                <a:ea typeface="方正黑体_GBK" panose="03000509000000000000" charset="-122"/>
                <a:cs typeface="方正黑体_GBK" panose="03000509000000000000" charset="-122"/>
                <a:sym typeface="+mn-ea"/>
              </a:rPr>
              <a:t>调查对象：重庆城区大众消费者</a:t>
            </a:r>
            <a:endParaRPr lang="zh-CN" altLang="en-US" sz="2100" b="1" spc="150" dirty="0">
              <a:solidFill>
                <a:schemeClr val="bg1"/>
              </a:solidFill>
              <a:latin typeface="华文彩云" panose="02010800040101010101" charset="-122"/>
              <a:ea typeface="方正黑体_GBK" panose="03000509000000000000" charset="-122"/>
              <a:cs typeface="方正黑体_GBK" panose="03000509000000000000" charset="-122"/>
            </a:endParaRPr>
          </a:p>
        </p:txBody>
      </p:sp>
      <p:pic>
        <p:nvPicPr>
          <p:cNvPr id="28" name="图片 27"/>
          <p:cNvPicPr>
            <a:picLocks noChangeAspect="1"/>
          </p:cNvPicPr>
          <p:nvPr/>
        </p:nvPicPr>
        <p:blipFill rotWithShape="1">
          <a:blip r:embed="rId4" cstate="print"/>
          <a:srcRect l="30229" r="30812"/>
          <a:stretch>
            <a:fillRect/>
          </a:stretch>
        </p:blipFill>
        <p:spPr>
          <a:xfrm rot="1200000">
            <a:off x="7318930" y="4848643"/>
            <a:ext cx="834389" cy="1161000"/>
          </a:xfrm>
          <a:prstGeom prst="rect">
            <a:avLst/>
          </a:prstGeom>
          <a:effectLst>
            <a:glow>
              <a:srgbClr val="6C99A7">
                <a:alpha val="40000"/>
              </a:srgbClr>
            </a:glow>
            <a:outerShdw algn="ctr" rotWithShape="0">
              <a:srgbClr val="000000">
                <a:alpha val="43137"/>
              </a:srgbClr>
            </a:outerShdw>
            <a:softEdge rad="0"/>
          </a:effectLst>
        </p:spPr>
      </p:pic>
      <p:pic>
        <p:nvPicPr>
          <p:cNvPr id="29" name="图片 28"/>
          <p:cNvPicPr>
            <a:picLocks noChangeAspect="1"/>
          </p:cNvPicPr>
          <p:nvPr/>
        </p:nvPicPr>
        <p:blipFill rotWithShape="1">
          <a:blip r:embed="rId5" cstate="print"/>
          <a:srcRect l="30229" r="30812"/>
          <a:stretch>
            <a:fillRect/>
          </a:stretch>
        </p:blipFill>
        <p:spPr>
          <a:xfrm rot="20400000">
            <a:off x="7970337" y="4448673"/>
            <a:ext cx="1127111" cy="1568309"/>
          </a:xfrm>
          <a:prstGeom prst="rect">
            <a:avLst/>
          </a:prstGeom>
          <a:effectLst>
            <a:glow>
              <a:srgbClr val="6C99A7">
                <a:alpha val="40000"/>
              </a:srgbClr>
            </a:glow>
            <a:outerShdw algn="ctr" rotWithShape="0">
              <a:srgbClr val="000000">
                <a:alpha val="43137"/>
              </a:srgbClr>
            </a:outerShdw>
            <a:reflection stA="45000" endPos="0" dir="5400000" sy="-100000" algn="bl" rotWithShape="0"/>
            <a:softEdge rad="0"/>
          </a:effec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4"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Arrowheads="1"/>
          </p:cNvSpPr>
          <p:nvPr/>
        </p:nvSpPr>
        <p:spPr bwMode="auto">
          <a:xfrm>
            <a:off x="1207882" y="3284222"/>
            <a:ext cx="823913" cy="825341"/>
          </a:xfrm>
          <a:prstGeom prst="ellipse">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solidFill>
                <a:schemeClr val="tx1"/>
              </a:solidFill>
              <a:cs typeface="方正黑体_GBK" panose="03000509000000000000" charset="-122"/>
            </a:endParaRPr>
          </a:p>
        </p:txBody>
      </p:sp>
      <p:sp>
        <p:nvSpPr>
          <p:cNvPr id="18" name="任意多边形 8"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p:nvPr/>
        </p:nvSpPr>
        <p:spPr bwMode="auto">
          <a:xfrm>
            <a:off x="893557" y="3696177"/>
            <a:ext cx="1483519" cy="745331"/>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99B8D3"/>
          </a:solidFill>
          <a:ln w="76200" cap="rnd">
            <a:noFill/>
            <a:miter lim="800000"/>
          </a:ln>
        </p:spPr>
        <p:txBody>
          <a:bodyPr/>
          <a:lstStyle/>
          <a:p>
            <a:endParaRPr lang="zh-CN" altLang="en-US">
              <a:cs typeface="方正黑体_GBK" panose="03000509000000000000" charset="-122"/>
            </a:endParaRPr>
          </a:p>
        </p:txBody>
      </p:sp>
      <p:sp>
        <p:nvSpPr>
          <p:cNvPr id="19" name="直线连接符 4"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ShapeType="1"/>
          </p:cNvSpPr>
          <p:nvPr/>
        </p:nvSpPr>
        <p:spPr bwMode="auto">
          <a:xfrm flipV="1">
            <a:off x="1636983" y="3030857"/>
            <a:ext cx="0" cy="190024"/>
          </a:xfrm>
          <a:prstGeom prst="line">
            <a:avLst/>
          </a:prstGeom>
          <a:noFill/>
          <a:ln w="6350">
            <a:solidFill>
              <a:srgbClr val="99B8D3"/>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bg1"/>
              </a:solidFill>
              <a:cs typeface="方正黑体_GBK" panose="03000509000000000000" charset="-122"/>
            </a:endParaRPr>
          </a:p>
        </p:txBody>
      </p:sp>
      <p:sp>
        <p:nvSpPr>
          <p:cNvPr id="24" name="椭圆 3"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Arrowheads="1"/>
          </p:cNvSpPr>
          <p:nvPr/>
        </p:nvSpPr>
        <p:spPr bwMode="auto">
          <a:xfrm>
            <a:off x="2629012" y="3284222"/>
            <a:ext cx="823913" cy="825341"/>
          </a:xfrm>
          <a:prstGeom prst="ellipse">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solidFill>
                <a:schemeClr val="tx1"/>
              </a:solidFill>
              <a:cs typeface="方正黑体_GBK" panose="03000509000000000000" charset="-122"/>
            </a:endParaRPr>
          </a:p>
        </p:txBody>
      </p:sp>
      <p:sp>
        <p:nvSpPr>
          <p:cNvPr id="25" name="任意多边形 7"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p:nvPr/>
        </p:nvSpPr>
        <p:spPr bwMode="auto">
          <a:xfrm>
            <a:off x="2296591" y="2952274"/>
            <a:ext cx="1486376" cy="743903"/>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rgbClr val="99B8D3"/>
          </a:solidFill>
          <a:ln w="76200" cap="rnd">
            <a:noFill/>
            <a:miter lim="800000"/>
          </a:ln>
        </p:spPr>
        <p:txBody>
          <a:bodyPr/>
          <a:lstStyle/>
          <a:p>
            <a:endParaRPr lang="zh-CN" altLang="en-US">
              <a:cs typeface="方正黑体_GBK" panose="03000509000000000000" charset="-122"/>
            </a:endParaRPr>
          </a:p>
        </p:txBody>
      </p:sp>
      <p:sp>
        <p:nvSpPr>
          <p:cNvPr id="28" name="直线连接符 3"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ShapeType="1"/>
          </p:cNvSpPr>
          <p:nvPr/>
        </p:nvSpPr>
        <p:spPr bwMode="auto">
          <a:xfrm flipV="1">
            <a:off x="4445906" y="3030857"/>
            <a:ext cx="0" cy="190024"/>
          </a:xfrm>
          <a:prstGeom prst="line">
            <a:avLst/>
          </a:prstGeom>
          <a:noFill/>
          <a:ln w="6350">
            <a:solidFill>
              <a:srgbClr val="99B8D3"/>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bg1"/>
              </a:solidFill>
              <a:cs typeface="方正黑体_GBK" panose="03000509000000000000" charset="-122"/>
            </a:endParaRPr>
          </a:p>
        </p:txBody>
      </p:sp>
      <p:sp>
        <p:nvSpPr>
          <p:cNvPr id="29" name="椭圆 1"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Arrowheads="1"/>
          </p:cNvSpPr>
          <p:nvPr/>
        </p:nvSpPr>
        <p:spPr bwMode="auto">
          <a:xfrm>
            <a:off x="5438889" y="3284222"/>
            <a:ext cx="822484" cy="825341"/>
          </a:xfrm>
          <a:prstGeom prst="ellipse">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solidFill>
                <a:schemeClr val="tx1"/>
              </a:solidFill>
              <a:cs typeface="方正黑体_GBK" panose="03000509000000000000" charset="-122"/>
            </a:endParaRPr>
          </a:p>
        </p:txBody>
      </p:sp>
      <p:sp>
        <p:nvSpPr>
          <p:cNvPr id="30" name="任意多边形 5"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p:nvPr/>
        </p:nvSpPr>
        <p:spPr bwMode="auto">
          <a:xfrm>
            <a:off x="5106942" y="2952274"/>
            <a:ext cx="1483519" cy="743903"/>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rgbClr val="99B8D3"/>
          </a:solidFill>
          <a:ln w="76200" cap="rnd">
            <a:noFill/>
            <a:miter lim="800000"/>
          </a:ln>
        </p:spPr>
        <p:txBody>
          <a:bodyPr/>
          <a:lstStyle/>
          <a:p>
            <a:endParaRPr lang="zh-CN" altLang="en-US">
              <a:cs typeface="方正黑体_GBK" panose="03000509000000000000" charset="-122"/>
            </a:endParaRPr>
          </a:p>
        </p:txBody>
      </p:sp>
      <p:sp>
        <p:nvSpPr>
          <p:cNvPr id="31" name="任意多边形 4"/>
          <p:cNvSpPr>
            <a:spLocks noEditPoints="1"/>
          </p:cNvSpPr>
          <p:nvPr/>
        </p:nvSpPr>
        <p:spPr bwMode="auto">
          <a:xfrm>
            <a:off x="2888092" y="3568065"/>
            <a:ext cx="305753" cy="257175"/>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2" h="540">
                <a:moveTo>
                  <a:pt x="60" y="42"/>
                </a:moveTo>
                <a:cubicBezTo>
                  <a:pt x="52" y="42"/>
                  <a:pt x="45" y="49"/>
                  <a:pt x="45" y="58"/>
                </a:cubicBezTo>
                <a:cubicBezTo>
                  <a:pt x="45" y="58"/>
                  <a:pt x="45" y="58"/>
                  <a:pt x="45" y="386"/>
                </a:cubicBezTo>
                <a:cubicBezTo>
                  <a:pt x="45" y="394"/>
                  <a:pt x="52" y="401"/>
                  <a:pt x="60" y="402"/>
                </a:cubicBezTo>
                <a:cubicBezTo>
                  <a:pt x="60" y="402"/>
                  <a:pt x="60" y="402"/>
                  <a:pt x="582" y="402"/>
                </a:cubicBezTo>
                <a:cubicBezTo>
                  <a:pt x="590" y="401"/>
                  <a:pt x="597" y="394"/>
                  <a:pt x="597" y="386"/>
                </a:cubicBezTo>
                <a:lnTo>
                  <a:pt x="597" y="58"/>
                </a:lnTo>
                <a:cubicBezTo>
                  <a:pt x="597" y="49"/>
                  <a:pt x="590" y="42"/>
                  <a:pt x="582" y="42"/>
                </a:cubicBezTo>
                <a:cubicBezTo>
                  <a:pt x="582" y="42"/>
                  <a:pt x="582" y="42"/>
                  <a:pt x="60" y="42"/>
                </a:cubicBezTo>
                <a:close/>
                <a:moveTo>
                  <a:pt x="48" y="0"/>
                </a:moveTo>
                <a:cubicBezTo>
                  <a:pt x="48" y="0"/>
                  <a:pt x="48" y="0"/>
                  <a:pt x="594" y="0"/>
                </a:cubicBezTo>
                <a:cubicBezTo>
                  <a:pt x="621" y="0"/>
                  <a:pt x="642" y="21"/>
                  <a:pt x="642" y="48"/>
                </a:cubicBezTo>
                <a:cubicBezTo>
                  <a:pt x="642" y="48"/>
                  <a:pt x="642" y="48"/>
                  <a:pt x="642" y="431"/>
                </a:cubicBezTo>
                <a:cubicBezTo>
                  <a:pt x="642" y="457"/>
                  <a:pt x="621" y="478"/>
                  <a:pt x="594" y="478"/>
                </a:cubicBezTo>
                <a:cubicBezTo>
                  <a:pt x="594" y="478"/>
                  <a:pt x="594" y="478"/>
                  <a:pt x="377" y="478"/>
                </a:cubicBezTo>
                <a:cubicBezTo>
                  <a:pt x="377" y="478"/>
                  <a:pt x="377" y="478"/>
                  <a:pt x="377" y="486"/>
                </a:cubicBezTo>
                <a:cubicBezTo>
                  <a:pt x="377" y="490"/>
                  <a:pt x="381" y="496"/>
                  <a:pt x="385" y="498"/>
                </a:cubicBezTo>
                <a:cubicBezTo>
                  <a:pt x="385" y="498"/>
                  <a:pt x="385" y="498"/>
                  <a:pt x="456" y="524"/>
                </a:cubicBezTo>
                <a:cubicBezTo>
                  <a:pt x="460" y="524"/>
                  <a:pt x="467" y="525"/>
                  <a:pt x="471" y="525"/>
                </a:cubicBezTo>
                <a:cubicBezTo>
                  <a:pt x="473" y="525"/>
                  <a:pt x="476" y="528"/>
                  <a:pt x="476" y="532"/>
                </a:cubicBezTo>
                <a:cubicBezTo>
                  <a:pt x="476" y="536"/>
                  <a:pt x="471" y="540"/>
                  <a:pt x="465" y="540"/>
                </a:cubicBezTo>
                <a:cubicBezTo>
                  <a:pt x="465" y="540"/>
                  <a:pt x="465" y="540"/>
                  <a:pt x="177" y="540"/>
                </a:cubicBezTo>
                <a:cubicBezTo>
                  <a:pt x="171" y="540"/>
                  <a:pt x="166" y="536"/>
                  <a:pt x="166" y="532"/>
                </a:cubicBezTo>
                <a:cubicBezTo>
                  <a:pt x="166" y="528"/>
                  <a:pt x="171" y="525"/>
                  <a:pt x="177" y="525"/>
                </a:cubicBezTo>
                <a:cubicBezTo>
                  <a:pt x="177" y="525"/>
                  <a:pt x="177" y="525"/>
                  <a:pt x="187" y="525"/>
                </a:cubicBezTo>
                <a:cubicBezTo>
                  <a:pt x="193" y="525"/>
                  <a:pt x="203" y="522"/>
                  <a:pt x="207" y="520"/>
                </a:cubicBezTo>
                <a:cubicBezTo>
                  <a:pt x="207" y="520"/>
                  <a:pt x="207" y="520"/>
                  <a:pt x="261" y="500"/>
                </a:cubicBezTo>
                <a:cubicBezTo>
                  <a:pt x="264" y="497"/>
                  <a:pt x="265" y="490"/>
                  <a:pt x="265" y="486"/>
                </a:cubicBezTo>
                <a:cubicBezTo>
                  <a:pt x="265" y="486"/>
                  <a:pt x="265" y="486"/>
                  <a:pt x="265" y="478"/>
                </a:cubicBezTo>
                <a:cubicBezTo>
                  <a:pt x="265" y="478"/>
                  <a:pt x="265" y="478"/>
                  <a:pt x="48" y="478"/>
                </a:cubicBezTo>
                <a:cubicBezTo>
                  <a:pt x="21" y="478"/>
                  <a:pt x="0" y="457"/>
                  <a:pt x="0" y="431"/>
                </a:cubicBezTo>
                <a:cubicBezTo>
                  <a:pt x="0" y="431"/>
                  <a:pt x="0" y="431"/>
                  <a:pt x="0" y="48"/>
                </a:cubicBezTo>
                <a:cubicBezTo>
                  <a:pt x="0" y="21"/>
                  <a:pt x="21" y="0"/>
                  <a:pt x="48" y="0"/>
                </a:cubicBezTo>
                <a:close/>
                <a:moveTo>
                  <a:pt x="538" y="319"/>
                </a:moveTo>
                <a:cubicBezTo>
                  <a:pt x="538" y="334"/>
                  <a:pt x="526" y="346"/>
                  <a:pt x="511" y="346"/>
                </a:cubicBezTo>
                <a:cubicBezTo>
                  <a:pt x="497" y="346"/>
                  <a:pt x="485" y="334"/>
                  <a:pt x="485" y="319"/>
                </a:cubicBezTo>
                <a:cubicBezTo>
                  <a:pt x="485" y="119"/>
                  <a:pt x="485" y="119"/>
                  <a:pt x="485" y="119"/>
                </a:cubicBezTo>
                <a:cubicBezTo>
                  <a:pt x="485" y="104"/>
                  <a:pt x="497" y="92"/>
                  <a:pt x="511" y="92"/>
                </a:cubicBezTo>
                <a:cubicBezTo>
                  <a:pt x="526" y="92"/>
                  <a:pt x="538" y="104"/>
                  <a:pt x="538" y="119"/>
                </a:cubicBezTo>
                <a:lnTo>
                  <a:pt x="538" y="319"/>
                </a:lnTo>
                <a:close/>
                <a:moveTo>
                  <a:pt x="443" y="320"/>
                </a:moveTo>
                <a:cubicBezTo>
                  <a:pt x="443" y="335"/>
                  <a:pt x="431" y="347"/>
                  <a:pt x="417" y="347"/>
                </a:cubicBezTo>
                <a:cubicBezTo>
                  <a:pt x="402" y="347"/>
                  <a:pt x="390" y="335"/>
                  <a:pt x="390" y="320"/>
                </a:cubicBezTo>
                <a:cubicBezTo>
                  <a:pt x="390" y="163"/>
                  <a:pt x="390" y="163"/>
                  <a:pt x="390" y="163"/>
                </a:cubicBezTo>
                <a:cubicBezTo>
                  <a:pt x="390" y="148"/>
                  <a:pt x="402" y="136"/>
                  <a:pt x="417" y="136"/>
                </a:cubicBezTo>
                <a:cubicBezTo>
                  <a:pt x="431" y="136"/>
                  <a:pt x="443" y="148"/>
                  <a:pt x="443" y="163"/>
                </a:cubicBezTo>
                <a:lnTo>
                  <a:pt x="443" y="320"/>
                </a:lnTo>
                <a:close/>
                <a:moveTo>
                  <a:pt x="347" y="320"/>
                </a:moveTo>
                <a:cubicBezTo>
                  <a:pt x="347" y="335"/>
                  <a:pt x="335" y="347"/>
                  <a:pt x="322" y="347"/>
                </a:cubicBezTo>
                <a:cubicBezTo>
                  <a:pt x="308" y="347"/>
                  <a:pt x="296" y="335"/>
                  <a:pt x="296" y="320"/>
                </a:cubicBezTo>
                <a:cubicBezTo>
                  <a:pt x="296" y="204"/>
                  <a:pt x="296" y="204"/>
                  <a:pt x="296" y="204"/>
                </a:cubicBezTo>
                <a:cubicBezTo>
                  <a:pt x="296" y="189"/>
                  <a:pt x="308" y="177"/>
                  <a:pt x="322" y="177"/>
                </a:cubicBezTo>
                <a:cubicBezTo>
                  <a:pt x="335" y="177"/>
                  <a:pt x="347" y="189"/>
                  <a:pt x="347" y="204"/>
                </a:cubicBezTo>
                <a:lnTo>
                  <a:pt x="347" y="320"/>
                </a:lnTo>
                <a:close/>
                <a:moveTo>
                  <a:pt x="254" y="319"/>
                </a:moveTo>
                <a:cubicBezTo>
                  <a:pt x="254" y="334"/>
                  <a:pt x="242" y="346"/>
                  <a:pt x="227" y="346"/>
                </a:cubicBezTo>
                <a:cubicBezTo>
                  <a:pt x="213" y="346"/>
                  <a:pt x="201" y="334"/>
                  <a:pt x="201" y="319"/>
                </a:cubicBezTo>
                <a:cubicBezTo>
                  <a:pt x="201" y="247"/>
                  <a:pt x="201" y="247"/>
                  <a:pt x="201" y="247"/>
                </a:cubicBezTo>
                <a:cubicBezTo>
                  <a:pt x="201" y="232"/>
                  <a:pt x="213" y="220"/>
                  <a:pt x="227" y="220"/>
                </a:cubicBezTo>
                <a:cubicBezTo>
                  <a:pt x="242" y="220"/>
                  <a:pt x="254" y="232"/>
                  <a:pt x="254" y="247"/>
                </a:cubicBezTo>
                <a:lnTo>
                  <a:pt x="254" y="319"/>
                </a:lnTo>
                <a:close/>
                <a:moveTo>
                  <a:pt x="158" y="320"/>
                </a:moveTo>
                <a:cubicBezTo>
                  <a:pt x="158" y="335"/>
                  <a:pt x="147" y="347"/>
                  <a:pt x="133" y="347"/>
                </a:cubicBezTo>
                <a:cubicBezTo>
                  <a:pt x="118" y="347"/>
                  <a:pt x="107" y="335"/>
                  <a:pt x="107" y="320"/>
                </a:cubicBezTo>
                <a:cubicBezTo>
                  <a:pt x="107" y="289"/>
                  <a:pt x="107" y="289"/>
                  <a:pt x="107" y="289"/>
                </a:cubicBezTo>
                <a:cubicBezTo>
                  <a:pt x="107" y="274"/>
                  <a:pt x="118" y="262"/>
                  <a:pt x="133" y="262"/>
                </a:cubicBezTo>
                <a:cubicBezTo>
                  <a:pt x="147" y="262"/>
                  <a:pt x="158" y="274"/>
                  <a:pt x="158" y="289"/>
                </a:cubicBezTo>
                <a:lnTo>
                  <a:pt x="158" y="32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AU" sz="1350">
              <a:solidFill>
                <a:schemeClr val="tx1"/>
              </a:solidFill>
              <a:effectLst>
                <a:outerShdw blurRad="38100" dist="38100" dir="2700000" algn="tl">
                  <a:srgbClr val="000000">
                    <a:alpha val="43137"/>
                  </a:srgbClr>
                </a:outerShdw>
              </a:effectLst>
              <a:cs typeface="方正黑体_GBK" panose="03000509000000000000" charset="-122"/>
            </a:endParaRPr>
          </a:p>
        </p:txBody>
      </p:sp>
      <p:sp>
        <p:nvSpPr>
          <p:cNvPr id="32" name="任意多边形 3"/>
          <p:cNvSpPr/>
          <p:nvPr/>
        </p:nvSpPr>
        <p:spPr bwMode="auto">
          <a:xfrm>
            <a:off x="5687968" y="3534730"/>
            <a:ext cx="324326" cy="324326"/>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1" h="681">
                <a:moveTo>
                  <a:pt x="633" y="166"/>
                </a:moveTo>
                <a:cubicBezTo>
                  <a:pt x="598" y="201"/>
                  <a:pt x="598" y="201"/>
                  <a:pt x="598" y="201"/>
                </a:cubicBezTo>
                <a:cubicBezTo>
                  <a:pt x="592" y="207"/>
                  <a:pt x="582" y="210"/>
                  <a:pt x="574" y="213"/>
                </a:cubicBezTo>
                <a:cubicBezTo>
                  <a:pt x="594" y="250"/>
                  <a:pt x="607" y="294"/>
                  <a:pt x="607" y="341"/>
                </a:cubicBezTo>
                <a:cubicBezTo>
                  <a:pt x="607" y="487"/>
                  <a:pt x="487" y="607"/>
                  <a:pt x="341" y="607"/>
                </a:cubicBezTo>
                <a:cubicBezTo>
                  <a:pt x="194" y="607"/>
                  <a:pt x="74" y="487"/>
                  <a:pt x="74" y="341"/>
                </a:cubicBezTo>
                <a:cubicBezTo>
                  <a:pt x="74" y="194"/>
                  <a:pt x="194" y="74"/>
                  <a:pt x="341" y="74"/>
                </a:cubicBezTo>
                <a:cubicBezTo>
                  <a:pt x="387" y="74"/>
                  <a:pt x="432" y="87"/>
                  <a:pt x="471" y="108"/>
                </a:cubicBezTo>
                <a:cubicBezTo>
                  <a:pt x="472" y="100"/>
                  <a:pt x="477" y="92"/>
                  <a:pt x="483" y="85"/>
                </a:cubicBezTo>
                <a:cubicBezTo>
                  <a:pt x="518" y="49"/>
                  <a:pt x="518" y="49"/>
                  <a:pt x="518" y="49"/>
                </a:cubicBezTo>
                <a:cubicBezTo>
                  <a:pt x="466" y="18"/>
                  <a:pt x="405" y="0"/>
                  <a:pt x="341" y="0"/>
                </a:cubicBezTo>
                <a:cubicBezTo>
                  <a:pt x="153" y="0"/>
                  <a:pt x="0" y="153"/>
                  <a:pt x="0" y="341"/>
                </a:cubicBezTo>
                <a:cubicBezTo>
                  <a:pt x="0" y="528"/>
                  <a:pt x="153" y="681"/>
                  <a:pt x="341" y="681"/>
                </a:cubicBezTo>
                <a:cubicBezTo>
                  <a:pt x="528" y="681"/>
                  <a:pt x="681" y="528"/>
                  <a:pt x="681" y="341"/>
                </a:cubicBezTo>
                <a:cubicBezTo>
                  <a:pt x="681" y="276"/>
                  <a:pt x="663" y="216"/>
                  <a:pt x="633" y="166"/>
                </a:cubicBezTo>
                <a:close/>
                <a:moveTo>
                  <a:pt x="494" y="98"/>
                </a:moveTo>
                <a:cubicBezTo>
                  <a:pt x="567" y="24"/>
                  <a:pt x="567" y="24"/>
                  <a:pt x="567" y="24"/>
                </a:cubicBezTo>
                <a:cubicBezTo>
                  <a:pt x="572" y="19"/>
                  <a:pt x="576" y="20"/>
                  <a:pt x="577" y="27"/>
                </a:cubicBezTo>
                <a:cubicBezTo>
                  <a:pt x="584" y="96"/>
                  <a:pt x="584" y="96"/>
                  <a:pt x="584" y="96"/>
                </a:cubicBezTo>
                <a:cubicBezTo>
                  <a:pt x="653" y="102"/>
                  <a:pt x="653" y="102"/>
                  <a:pt x="653" y="102"/>
                </a:cubicBezTo>
                <a:cubicBezTo>
                  <a:pt x="659" y="104"/>
                  <a:pt x="661" y="108"/>
                  <a:pt x="656" y="113"/>
                </a:cubicBezTo>
                <a:cubicBezTo>
                  <a:pt x="583" y="186"/>
                  <a:pt x="583" y="186"/>
                  <a:pt x="583" y="186"/>
                </a:cubicBezTo>
                <a:cubicBezTo>
                  <a:pt x="578" y="190"/>
                  <a:pt x="569" y="194"/>
                  <a:pt x="563" y="194"/>
                </a:cubicBezTo>
                <a:cubicBezTo>
                  <a:pt x="518" y="189"/>
                  <a:pt x="518" y="189"/>
                  <a:pt x="518" y="189"/>
                </a:cubicBezTo>
                <a:cubicBezTo>
                  <a:pt x="392" y="316"/>
                  <a:pt x="392" y="316"/>
                  <a:pt x="392" y="316"/>
                </a:cubicBezTo>
                <a:cubicBezTo>
                  <a:pt x="401" y="338"/>
                  <a:pt x="398" y="364"/>
                  <a:pt x="380" y="382"/>
                </a:cubicBezTo>
                <a:cubicBezTo>
                  <a:pt x="358" y="404"/>
                  <a:pt x="322" y="404"/>
                  <a:pt x="298" y="382"/>
                </a:cubicBezTo>
                <a:cubicBezTo>
                  <a:pt x="276" y="359"/>
                  <a:pt x="276" y="323"/>
                  <a:pt x="298" y="300"/>
                </a:cubicBezTo>
                <a:cubicBezTo>
                  <a:pt x="316" y="282"/>
                  <a:pt x="343" y="278"/>
                  <a:pt x="364" y="289"/>
                </a:cubicBezTo>
                <a:cubicBezTo>
                  <a:pt x="491" y="161"/>
                  <a:pt x="491" y="161"/>
                  <a:pt x="491" y="161"/>
                </a:cubicBezTo>
                <a:cubicBezTo>
                  <a:pt x="487" y="118"/>
                  <a:pt x="487" y="118"/>
                  <a:pt x="487" y="118"/>
                </a:cubicBezTo>
                <a:cubicBezTo>
                  <a:pt x="485" y="111"/>
                  <a:pt x="489" y="102"/>
                  <a:pt x="494" y="98"/>
                </a:cubicBezTo>
                <a:close/>
                <a:moveTo>
                  <a:pt x="341" y="227"/>
                </a:moveTo>
                <a:cubicBezTo>
                  <a:pt x="359" y="227"/>
                  <a:pt x="375" y="232"/>
                  <a:pt x="390" y="239"/>
                </a:cubicBezTo>
                <a:cubicBezTo>
                  <a:pt x="454" y="176"/>
                  <a:pt x="454" y="176"/>
                  <a:pt x="454" y="176"/>
                </a:cubicBezTo>
                <a:cubicBezTo>
                  <a:pt x="421" y="154"/>
                  <a:pt x="382" y="141"/>
                  <a:pt x="341" y="141"/>
                </a:cubicBezTo>
                <a:cubicBezTo>
                  <a:pt x="230" y="141"/>
                  <a:pt x="141" y="230"/>
                  <a:pt x="141" y="341"/>
                </a:cubicBezTo>
                <a:cubicBezTo>
                  <a:pt x="141" y="452"/>
                  <a:pt x="230" y="541"/>
                  <a:pt x="341" y="541"/>
                </a:cubicBezTo>
                <a:cubicBezTo>
                  <a:pt x="452" y="541"/>
                  <a:pt x="541" y="452"/>
                  <a:pt x="541" y="341"/>
                </a:cubicBezTo>
                <a:cubicBezTo>
                  <a:pt x="541" y="300"/>
                  <a:pt x="528" y="262"/>
                  <a:pt x="507" y="230"/>
                </a:cubicBezTo>
                <a:cubicBezTo>
                  <a:pt x="445" y="294"/>
                  <a:pt x="445" y="294"/>
                  <a:pt x="445" y="294"/>
                </a:cubicBezTo>
                <a:cubicBezTo>
                  <a:pt x="452" y="308"/>
                  <a:pt x="455" y="325"/>
                  <a:pt x="455" y="341"/>
                </a:cubicBezTo>
                <a:cubicBezTo>
                  <a:pt x="455" y="403"/>
                  <a:pt x="403" y="455"/>
                  <a:pt x="341" y="455"/>
                </a:cubicBezTo>
                <a:cubicBezTo>
                  <a:pt x="279" y="455"/>
                  <a:pt x="227" y="403"/>
                  <a:pt x="227" y="341"/>
                </a:cubicBezTo>
                <a:cubicBezTo>
                  <a:pt x="227" y="279"/>
                  <a:pt x="279" y="227"/>
                  <a:pt x="341" y="227"/>
                </a:cubicBezTo>
                <a:close/>
              </a:path>
            </a:pathLst>
          </a:custGeom>
          <a:solidFill>
            <a:schemeClr val="bg1"/>
          </a:solidFill>
          <a:ln>
            <a:noFill/>
          </a:ln>
        </p:spPr>
        <p:txBody>
          <a:bodyPr wrap="square">
            <a:noAutofit/>
          </a:bodyPr>
          <a:lstStyle/>
          <a:p>
            <a:pPr>
              <a:defRPr/>
            </a:pPr>
            <a:endParaRPr lang="en-AU" sz="1350" kern="0">
              <a:effectLst>
                <a:outerShdw blurRad="38100" dist="38100" dir="2700000" algn="tl">
                  <a:srgbClr val="000000">
                    <a:alpha val="43137"/>
                  </a:srgbClr>
                </a:outerShdw>
              </a:effectLst>
              <a:latin typeface="方正黑体_GBK" panose="03000509000000000000" charset="-122"/>
              <a:ea typeface="方正黑体_GBK" panose="03000509000000000000" charset="-122"/>
              <a:cs typeface="方正黑体_GBK" panose="03000509000000000000" charset="-122"/>
            </a:endParaRPr>
          </a:p>
        </p:txBody>
      </p:sp>
      <p:grpSp>
        <p:nvGrpSpPr>
          <p:cNvPr id="2" name="组合 1"/>
          <p:cNvGrpSpPr/>
          <p:nvPr/>
        </p:nvGrpSpPr>
        <p:grpSpPr>
          <a:xfrm>
            <a:off x="3702481" y="3284220"/>
            <a:ext cx="1486376" cy="1157288"/>
            <a:chOff x="4936639" y="3235960"/>
            <a:chExt cx="1981835" cy="1543050"/>
          </a:xfrm>
        </p:grpSpPr>
        <p:sp>
          <p:nvSpPr>
            <p:cNvPr id="26" name="椭圆 2"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Arrowheads="1"/>
            </p:cNvSpPr>
            <p:nvPr/>
          </p:nvSpPr>
          <p:spPr bwMode="auto">
            <a:xfrm>
              <a:off x="5376694" y="3235960"/>
              <a:ext cx="1100455" cy="1100455"/>
            </a:xfrm>
            <a:prstGeom prst="ellipse">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solidFill>
                  <a:schemeClr val="tx1"/>
                </a:solidFill>
                <a:cs typeface="方正黑体_GBK" panose="03000509000000000000" charset="-122"/>
              </a:endParaRPr>
            </a:p>
          </p:txBody>
        </p:sp>
        <p:sp>
          <p:nvSpPr>
            <p:cNvPr id="27" name="任意多边形 6"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p:nvPr/>
          </p:nvSpPr>
          <p:spPr bwMode="auto">
            <a:xfrm>
              <a:off x="4936639" y="3785235"/>
              <a:ext cx="1981835" cy="993775"/>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rgbClr val="99B8D3"/>
            </a:solidFill>
            <a:ln w="76200" cap="rnd">
              <a:noFill/>
              <a:miter lim="800000"/>
            </a:ln>
          </p:spPr>
          <p:txBody>
            <a:bodyPr/>
            <a:lstStyle/>
            <a:p>
              <a:endParaRPr lang="zh-CN" altLang="en-US">
                <a:cs typeface="方正黑体_GBK" panose="03000509000000000000" charset="-122"/>
              </a:endParaRPr>
            </a:p>
          </p:txBody>
        </p:sp>
        <p:sp>
          <p:nvSpPr>
            <p:cNvPr id="33" name="任意多边形 2"/>
            <p:cNvSpPr>
              <a:spLocks noEditPoints="1"/>
            </p:cNvSpPr>
            <p:nvPr/>
          </p:nvSpPr>
          <p:spPr bwMode="auto">
            <a:xfrm>
              <a:off x="5740549" y="3571240"/>
              <a:ext cx="376555" cy="432435"/>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3" h="681">
                  <a:moveTo>
                    <a:pt x="593" y="138"/>
                  </a:moveTo>
                  <a:cubicBezTo>
                    <a:pt x="593" y="168"/>
                    <a:pt x="593" y="168"/>
                    <a:pt x="593" y="168"/>
                  </a:cubicBezTo>
                  <a:cubicBezTo>
                    <a:pt x="593" y="177"/>
                    <a:pt x="593" y="254"/>
                    <a:pt x="592" y="268"/>
                  </a:cubicBezTo>
                  <a:cubicBezTo>
                    <a:pt x="589" y="295"/>
                    <a:pt x="586" y="322"/>
                    <a:pt x="580" y="347"/>
                  </a:cubicBezTo>
                  <a:cubicBezTo>
                    <a:pt x="528" y="592"/>
                    <a:pt x="323" y="672"/>
                    <a:pt x="313" y="675"/>
                  </a:cubicBezTo>
                  <a:cubicBezTo>
                    <a:pt x="301" y="680"/>
                    <a:pt x="301" y="680"/>
                    <a:pt x="301" y="680"/>
                  </a:cubicBezTo>
                  <a:cubicBezTo>
                    <a:pt x="299" y="681"/>
                    <a:pt x="298" y="681"/>
                    <a:pt x="296" y="681"/>
                  </a:cubicBezTo>
                  <a:cubicBezTo>
                    <a:pt x="295" y="681"/>
                    <a:pt x="294" y="681"/>
                    <a:pt x="292" y="680"/>
                  </a:cubicBezTo>
                  <a:cubicBezTo>
                    <a:pt x="280" y="675"/>
                    <a:pt x="280" y="675"/>
                    <a:pt x="280" y="675"/>
                  </a:cubicBezTo>
                  <a:cubicBezTo>
                    <a:pt x="270" y="672"/>
                    <a:pt x="65" y="592"/>
                    <a:pt x="12" y="347"/>
                  </a:cubicBezTo>
                  <a:cubicBezTo>
                    <a:pt x="7" y="322"/>
                    <a:pt x="4" y="295"/>
                    <a:pt x="1" y="268"/>
                  </a:cubicBezTo>
                  <a:cubicBezTo>
                    <a:pt x="0" y="254"/>
                    <a:pt x="0" y="177"/>
                    <a:pt x="0" y="168"/>
                  </a:cubicBezTo>
                  <a:cubicBezTo>
                    <a:pt x="0" y="138"/>
                    <a:pt x="0" y="138"/>
                    <a:pt x="0" y="138"/>
                  </a:cubicBezTo>
                  <a:cubicBezTo>
                    <a:pt x="0" y="134"/>
                    <a:pt x="4" y="129"/>
                    <a:pt x="8" y="128"/>
                  </a:cubicBezTo>
                  <a:cubicBezTo>
                    <a:pt x="36" y="120"/>
                    <a:pt x="36" y="120"/>
                    <a:pt x="36" y="120"/>
                  </a:cubicBezTo>
                  <a:cubicBezTo>
                    <a:pt x="92" y="103"/>
                    <a:pt x="136" y="76"/>
                    <a:pt x="173" y="52"/>
                  </a:cubicBezTo>
                  <a:cubicBezTo>
                    <a:pt x="216" y="23"/>
                    <a:pt x="253" y="0"/>
                    <a:pt x="296" y="0"/>
                  </a:cubicBezTo>
                  <a:cubicBezTo>
                    <a:pt x="340" y="0"/>
                    <a:pt x="377" y="23"/>
                    <a:pt x="420" y="52"/>
                  </a:cubicBezTo>
                  <a:cubicBezTo>
                    <a:pt x="457" y="76"/>
                    <a:pt x="501" y="103"/>
                    <a:pt x="557" y="120"/>
                  </a:cubicBezTo>
                  <a:cubicBezTo>
                    <a:pt x="585" y="128"/>
                    <a:pt x="585" y="128"/>
                    <a:pt x="585" y="128"/>
                  </a:cubicBezTo>
                  <a:cubicBezTo>
                    <a:pt x="589" y="129"/>
                    <a:pt x="593" y="134"/>
                    <a:pt x="593" y="138"/>
                  </a:cubicBezTo>
                  <a:close/>
                  <a:moveTo>
                    <a:pt x="571" y="147"/>
                  </a:moveTo>
                  <a:cubicBezTo>
                    <a:pt x="551" y="141"/>
                    <a:pt x="551" y="141"/>
                    <a:pt x="551" y="141"/>
                  </a:cubicBezTo>
                  <a:cubicBezTo>
                    <a:pt x="491" y="123"/>
                    <a:pt x="447" y="95"/>
                    <a:pt x="408" y="69"/>
                  </a:cubicBezTo>
                  <a:cubicBezTo>
                    <a:pt x="368" y="45"/>
                    <a:pt x="335" y="22"/>
                    <a:pt x="296" y="22"/>
                  </a:cubicBezTo>
                  <a:cubicBezTo>
                    <a:pt x="258" y="22"/>
                    <a:pt x="225" y="45"/>
                    <a:pt x="185" y="69"/>
                  </a:cubicBezTo>
                  <a:cubicBezTo>
                    <a:pt x="146" y="95"/>
                    <a:pt x="102" y="123"/>
                    <a:pt x="42" y="141"/>
                  </a:cubicBezTo>
                  <a:cubicBezTo>
                    <a:pt x="22" y="147"/>
                    <a:pt x="22" y="147"/>
                    <a:pt x="22" y="147"/>
                  </a:cubicBezTo>
                  <a:cubicBezTo>
                    <a:pt x="22" y="168"/>
                    <a:pt x="22" y="168"/>
                    <a:pt x="22" y="168"/>
                  </a:cubicBezTo>
                  <a:cubicBezTo>
                    <a:pt x="22" y="178"/>
                    <a:pt x="22" y="254"/>
                    <a:pt x="23" y="267"/>
                  </a:cubicBezTo>
                  <a:cubicBezTo>
                    <a:pt x="25" y="293"/>
                    <a:pt x="28" y="319"/>
                    <a:pt x="34" y="342"/>
                  </a:cubicBezTo>
                  <a:cubicBezTo>
                    <a:pt x="84" y="577"/>
                    <a:pt x="278" y="652"/>
                    <a:pt x="287" y="655"/>
                  </a:cubicBezTo>
                  <a:cubicBezTo>
                    <a:pt x="296" y="659"/>
                    <a:pt x="296" y="659"/>
                    <a:pt x="296" y="659"/>
                  </a:cubicBezTo>
                  <a:cubicBezTo>
                    <a:pt x="306" y="655"/>
                    <a:pt x="306" y="655"/>
                    <a:pt x="306" y="655"/>
                  </a:cubicBezTo>
                  <a:cubicBezTo>
                    <a:pt x="315" y="652"/>
                    <a:pt x="509" y="577"/>
                    <a:pt x="559" y="342"/>
                  </a:cubicBezTo>
                  <a:cubicBezTo>
                    <a:pt x="565" y="319"/>
                    <a:pt x="568" y="293"/>
                    <a:pt x="570" y="267"/>
                  </a:cubicBezTo>
                  <a:cubicBezTo>
                    <a:pt x="571" y="254"/>
                    <a:pt x="571" y="178"/>
                    <a:pt x="571" y="168"/>
                  </a:cubicBezTo>
                  <a:lnTo>
                    <a:pt x="571" y="147"/>
                  </a:lnTo>
                  <a:close/>
                  <a:moveTo>
                    <a:pt x="295" y="264"/>
                  </a:moveTo>
                  <a:cubicBezTo>
                    <a:pt x="295" y="336"/>
                    <a:pt x="295" y="336"/>
                    <a:pt x="295" y="336"/>
                  </a:cubicBezTo>
                  <a:cubicBezTo>
                    <a:pt x="60" y="336"/>
                    <a:pt x="60" y="336"/>
                    <a:pt x="60" y="336"/>
                  </a:cubicBezTo>
                  <a:cubicBezTo>
                    <a:pt x="55" y="314"/>
                    <a:pt x="52" y="290"/>
                    <a:pt x="50" y="264"/>
                  </a:cubicBezTo>
                  <a:cubicBezTo>
                    <a:pt x="49" y="253"/>
                    <a:pt x="48" y="178"/>
                    <a:pt x="48" y="166"/>
                  </a:cubicBezTo>
                  <a:cubicBezTo>
                    <a:pt x="172" y="131"/>
                    <a:pt x="235" y="48"/>
                    <a:pt x="295" y="48"/>
                  </a:cubicBezTo>
                  <a:lnTo>
                    <a:pt x="295" y="264"/>
                  </a:lnTo>
                  <a:close/>
                  <a:moveTo>
                    <a:pt x="295" y="628"/>
                  </a:moveTo>
                  <a:cubicBezTo>
                    <a:pt x="295" y="628"/>
                    <a:pt x="484" y="558"/>
                    <a:pt x="532" y="337"/>
                  </a:cubicBezTo>
                  <a:cubicBezTo>
                    <a:pt x="295" y="337"/>
                    <a:pt x="295" y="337"/>
                    <a:pt x="295" y="337"/>
                  </a:cubicBezTo>
                  <a:lnTo>
                    <a:pt x="295" y="628"/>
                  </a:lnTo>
                  <a:close/>
                </a:path>
              </a:pathLst>
            </a:custGeom>
            <a:solidFill>
              <a:schemeClr val="bg1"/>
            </a:solidFill>
            <a:ln>
              <a:noFill/>
            </a:ln>
          </p:spPr>
          <p:txBody>
            <a:bodyPr wrap="square">
              <a:noAutofit/>
            </a:bodyPr>
            <a:lstStyle/>
            <a:p>
              <a:pPr>
                <a:defRPr/>
              </a:pPr>
              <a:endParaRPr lang="en-AU" sz="1350" kern="0">
                <a:effectLst>
                  <a:outerShdw blurRad="38100" dist="38100" dir="2700000" algn="tl">
                    <a:srgbClr val="000000">
                      <a:alpha val="43137"/>
                    </a:srgbClr>
                  </a:outerShdw>
                </a:effectLst>
                <a:latin typeface="方正黑体_GBK" panose="03000509000000000000" charset="-122"/>
                <a:ea typeface="方正黑体_GBK" panose="03000509000000000000" charset="-122"/>
                <a:cs typeface="方正黑体_GBK" panose="03000509000000000000" charset="-122"/>
              </a:endParaRPr>
            </a:p>
          </p:txBody>
        </p:sp>
      </p:grpSp>
      <p:sp>
        <p:nvSpPr>
          <p:cNvPr id="35" name="任意多边形 1"/>
          <p:cNvSpPr>
            <a:spLocks noEditPoints="1"/>
          </p:cNvSpPr>
          <p:nvPr/>
        </p:nvSpPr>
        <p:spPr bwMode="auto">
          <a:xfrm>
            <a:off x="1520302" y="3519011"/>
            <a:ext cx="223838" cy="355283"/>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0" h="746">
                <a:moveTo>
                  <a:pt x="266" y="293"/>
                </a:moveTo>
                <a:cubicBezTo>
                  <a:pt x="261" y="293"/>
                  <a:pt x="257" y="293"/>
                  <a:pt x="252" y="294"/>
                </a:cubicBezTo>
                <a:cubicBezTo>
                  <a:pt x="259" y="305"/>
                  <a:pt x="263" y="317"/>
                  <a:pt x="263" y="332"/>
                </a:cubicBezTo>
                <a:cubicBezTo>
                  <a:pt x="263" y="372"/>
                  <a:pt x="247" y="386"/>
                  <a:pt x="234" y="386"/>
                </a:cubicBezTo>
                <a:cubicBezTo>
                  <a:pt x="220" y="386"/>
                  <a:pt x="205" y="369"/>
                  <a:pt x="205" y="332"/>
                </a:cubicBezTo>
                <a:cubicBezTo>
                  <a:pt x="205" y="317"/>
                  <a:pt x="211" y="304"/>
                  <a:pt x="219" y="294"/>
                </a:cubicBezTo>
                <a:cubicBezTo>
                  <a:pt x="217" y="293"/>
                  <a:pt x="214" y="293"/>
                  <a:pt x="212" y="293"/>
                </a:cubicBezTo>
                <a:cubicBezTo>
                  <a:pt x="193" y="293"/>
                  <a:pt x="173" y="307"/>
                  <a:pt x="173" y="332"/>
                </a:cubicBezTo>
                <a:cubicBezTo>
                  <a:pt x="173" y="516"/>
                  <a:pt x="173" y="516"/>
                  <a:pt x="173" y="516"/>
                </a:cubicBezTo>
                <a:cubicBezTo>
                  <a:pt x="298" y="516"/>
                  <a:pt x="298" y="516"/>
                  <a:pt x="298" y="516"/>
                </a:cubicBezTo>
                <a:cubicBezTo>
                  <a:pt x="298" y="328"/>
                  <a:pt x="298" y="328"/>
                  <a:pt x="298" y="328"/>
                </a:cubicBezTo>
                <a:cubicBezTo>
                  <a:pt x="298" y="296"/>
                  <a:pt x="273" y="293"/>
                  <a:pt x="266" y="293"/>
                </a:cubicBezTo>
                <a:close/>
                <a:moveTo>
                  <a:pt x="470" y="236"/>
                </a:moveTo>
                <a:cubicBezTo>
                  <a:pt x="470" y="106"/>
                  <a:pt x="365" y="0"/>
                  <a:pt x="234" y="0"/>
                </a:cubicBezTo>
                <a:cubicBezTo>
                  <a:pt x="104" y="0"/>
                  <a:pt x="0" y="106"/>
                  <a:pt x="0" y="236"/>
                </a:cubicBezTo>
                <a:cubicBezTo>
                  <a:pt x="0" y="239"/>
                  <a:pt x="0" y="244"/>
                  <a:pt x="0" y="247"/>
                </a:cubicBezTo>
                <a:cubicBezTo>
                  <a:pt x="0" y="251"/>
                  <a:pt x="0" y="254"/>
                  <a:pt x="0" y="258"/>
                </a:cubicBezTo>
                <a:cubicBezTo>
                  <a:pt x="0" y="352"/>
                  <a:pt x="98" y="440"/>
                  <a:pt x="98" y="440"/>
                </a:cubicBezTo>
                <a:cubicBezTo>
                  <a:pt x="117" y="457"/>
                  <a:pt x="132" y="491"/>
                  <a:pt x="132" y="516"/>
                </a:cubicBezTo>
                <a:cubicBezTo>
                  <a:pt x="154" y="516"/>
                  <a:pt x="154" y="516"/>
                  <a:pt x="154" y="516"/>
                </a:cubicBezTo>
                <a:cubicBezTo>
                  <a:pt x="154" y="332"/>
                  <a:pt x="154" y="332"/>
                  <a:pt x="154" y="332"/>
                </a:cubicBezTo>
                <a:cubicBezTo>
                  <a:pt x="154" y="296"/>
                  <a:pt x="183" y="274"/>
                  <a:pt x="212" y="274"/>
                </a:cubicBezTo>
                <a:cubicBezTo>
                  <a:pt x="222" y="274"/>
                  <a:pt x="230" y="277"/>
                  <a:pt x="237" y="280"/>
                </a:cubicBezTo>
                <a:cubicBezTo>
                  <a:pt x="246" y="276"/>
                  <a:pt x="256" y="273"/>
                  <a:pt x="266" y="273"/>
                </a:cubicBezTo>
                <a:cubicBezTo>
                  <a:pt x="292" y="273"/>
                  <a:pt x="318" y="291"/>
                  <a:pt x="318" y="328"/>
                </a:cubicBezTo>
                <a:cubicBezTo>
                  <a:pt x="318" y="516"/>
                  <a:pt x="318" y="516"/>
                  <a:pt x="318" y="516"/>
                </a:cubicBezTo>
                <a:cubicBezTo>
                  <a:pt x="338" y="516"/>
                  <a:pt x="338" y="516"/>
                  <a:pt x="338" y="516"/>
                </a:cubicBezTo>
                <a:cubicBezTo>
                  <a:pt x="338" y="491"/>
                  <a:pt x="353" y="457"/>
                  <a:pt x="372" y="440"/>
                </a:cubicBezTo>
                <a:cubicBezTo>
                  <a:pt x="372" y="440"/>
                  <a:pt x="470" y="352"/>
                  <a:pt x="470" y="258"/>
                </a:cubicBezTo>
                <a:cubicBezTo>
                  <a:pt x="470" y="254"/>
                  <a:pt x="470" y="251"/>
                  <a:pt x="470" y="247"/>
                </a:cubicBezTo>
                <a:cubicBezTo>
                  <a:pt x="470" y="244"/>
                  <a:pt x="470" y="239"/>
                  <a:pt x="470" y="236"/>
                </a:cubicBezTo>
                <a:close/>
                <a:moveTo>
                  <a:pt x="244" y="332"/>
                </a:moveTo>
                <a:cubicBezTo>
                  <a:pt x="244" y="319"/>
                  <a:pt x="240" y="311"/>
                  <a:pt x="236" y="305"/>
                </a:cubicBezTo>
                <a:cubicBezTo>
                  <a:pt x="229" y="311"/>
                  <a:pt x="225" y="320"/>
                  <a:pt x="225" y="332"/>
                </a:cubicBezTo>
                <a:cubicBezTo>
                  <a:pt x="225" y="357"/>
                  <a:pt x="232" y="366"/>
                  <a:pt x="234" y="367"/>
                </a:cubicBezTo>
                <a:cubicBezTo>
                  <a:pt x="236" y="366"/>
                  <a:pt x="244" y="359"/>
                  <a:pt x="244" y="332"/>
                </a:cubicBezTo>
                <a:close/>
                <a:moveTo>
                  <a:pt x="314" y="584"/>
                </a:moveTo>
                <a:cubicBezTo>
                  <a:pt x="320" y="584"/>
                  <a:pt x="325" y="578"/>
                  <a:pt x="325" y="572"/>
                </a:cubicBezTo>
                <a:cubicBezTo>
                  <a:pt x="325" y="557"/>
                  <a:pt x="325" y="557"/>
                  <a:pt x="325" y="557"/>
                </a:cubicBezTo>
                <a:cubicBezTo>
                  <a:pt x="325" y="550"/>
                  <a:pt x="320" y="545"/>
                  <a:pt x="314" y="545"/>
                </a:cubicBezTo>
                <a:cubicBezTo>
                  <a:pt x="154" y="545"/>
                  <a:pt x="154" y="545"/>
                  <a:pt x="154" y="545"/>
                </a:cubicBezTo>
                <a:cubicBezTo>
                  <a:pt x="148" y="545"/>
                  <a:pt x="143" y="550"/>
                  <a:pt x="143" y="557"/>
                </a:cubicBezTo>
                <a:cubicBezTo>
                  <a:pt x="143" y="572"/>
                  <a:pt x="143" y="572"/>
                  <a:pt x="143" y="572"/>
                </a:cubicBezTo>
                <a:cubicBezTo>
                  <a:pt x="143" y="578"/>
                  <a:pt x="148" y="584"/>
                  <a:pt x="154" y="584"/>
                </a:cubicBezTo>
                <a:lnTo>
                  <a:pt x="314" y="584"/>
                </a:lnTo>
                <a:close/>
                <a:moveTo>
                  <a:pt x="314" y="640"/>
                </a:moveTo>
                <a:cubicBezTo>
                  <a:pt x="320" y="640"/>
                  <a:pt x="325" y="635"/>
                  <a:pt x="325" y="628"/>
                </a:cubicBezTo>
                <a:cubicBezTo>
                  <a:pt x="325" y="613"/>
                  <a:pt x="325" y="613"/>
                  <a:pt x="325" y="613"/>
                </a:cubicBezTo>
                <a:cubicBezTo>
                  <a:pt x="325" y="607"/>
                  <a:pt x="320" y="601"/>
                  <a:pt x="314" y="601"/>
                </a:cubicBezTo>
                <a:cubicBezTo>
                  <a:pt x="154" y="601"/>
                  <a:pt x="154" y="601"/>
                  <a:pt x="154" y="601"/>
                </a:cubicBezTo>
                <a:cubicBezTo>
                  <a:pt x="148" y="601"/>
                  <a:pt x="143" y="607"/>
                  <a:pt x="143" y="613"/>
                </a:cubicBezTo>
                <a:cubicBezTo>
                  <a:pt x="143" y="628"/>
                  <a:pt x="143" y="628"/>
                  <a:pt x="143" y="628"/>
                </a:cubicBezTo>
                <a:cubicBezTo>
                  <a:pt x="143" y="635"/>
                  <a:pt x="148" y="640"/>
                  <a:pt x="154" y="640"/>
                </a:cubicBezTo>
                <a:lnTo>
                  <a:pt x="314" y="640"/>
                </a:lnTo>
                <a:close/>
                <a:moveTo>
                  <a:pt x="314" y="695"/>
                </a:moveTo>
                <a:cubicBezTo>
                  <a:pt x="320" y="695"/>
                  <a:pt x="325" y="689"/>
                  <a:pt x="325" y="683"/>
                </a:cubicBezTo>
                <a:cubicBezTo>
                  <a:pt x="325" y="668"/>
                  <a:pt x="325" y="668"/>
                  <a:pt x="325" y="668"/>
                </a:cubicBezTo>
                <a:cubicBezTo>
                  <a:pt x="325" y="661"/>
                  <a:pt x="320" y="656"/>
                  <a:pt x="314" y="656"/>
                </a:cubicBezTo>
                <a:cubicBezTo>
                  <a:pt x="154" y="656"/>
                  <a:pt x="154" y="656"/>
                  <a:pt x="154" y="656"/>
                </a:cubicBezTo>
                <a:cubicBezTo>
                  <a:pt x="148" y="656"/>
                  <a:pt x="143" y="661"/>
                  <a:pt x="143" y="668"/>
                </a:cubicBezTo>
                <a:cubicBezTo>
                  <a:pt x="143" y="683"/>
                  <a:pt x="143" y="683"/>
                  <a:pt x="143" y="683"/>
                </a:cubicBezTo>
                <a:cubicBezTo>
                  <a:pt x="143" y="689"/>
                  <a:pt x="148" y="695"/>
                  <a:pt x="154" y="695"/>
                </a:cubicBezTo>
                <a:lnTo>
                  <a:pt x="314" y="695"/>
                </a:lnTo>
                <a:close/>
                <a:moveTo>
                  <a:pt x="182" y="712"/>
                </a:moveTo>
                <a:cubicBezTo>
                  <a:pt x="192" y="732"/>
                  <a:pt x="212" y="746"/>
                  <a:pt x="234" y="746"/>
                </a:cubicBezTo>
                <a:cubicBezTo>
                  <a:pt x="257" y="746"/>
                  <a:pt x="277" y="732"/>
                  <a:pt x="286" y="712"/>
                </a:cubicBezTo>
                <a:lnTo>
                  <a:pt x="182" y="712"/>
                </a:lnTo>
                <a:close/>
              </a:path>
            </a:pathLst>
          </a:custGeom>
          <a:solidFill>
            <a:schemeClr val="bg1"/>
          </a:solidFill>
          <a:ln>
            <a:noFill/>
          </a:ln>
        </p:spPr>
        <p:txBody>
          <a:bodyPr wrap="square">
            <a:noAutofit/>
          </a:bodyPr>
          <a:lstStyle/>
          <a:p>
            <a:pPr>
              <a:defRPr/>
            </a:pPr>
            <a:endParaRPr lang="en-AU" sz="1350" kern="0">
              <a:effectLst>
                <a:outerShdw blurRad="38100" dist="38100" dir="2700000" algn="tl">
                  <a:srgbClr val="000000">
                    <a:alpha val="43137"/>
                  </a:srgbClr>
                </a:outerShdw>
              </a:effectLst>
              <a:latin typeface="方正黑体_GBK" panose="03000509000000000000" charset="-122"/>
              <a:ea typeface="方正黑体_GBK" panose="03000509000000000000" charset="-122"/>
              <a:cs typeface="方正黑体_GBK" panose="03000509000000000000" charset="-122"/>
            </a:endParaRPr>
          </a:p>
        </p:txBody>
      </p:sp>
      <p:sp>
        <p:nvSpPr>
          <p:cNvPr id="40" name="直线连接符 21"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ShapeType="1"/>
          </p:cNvSpPr>
          <p:nvPr/>
        </p:nvSpPr>
        <p:spPr bwMode="auto">
          <a:xfrm>
            <a:off x="3040968" y="4170999"/>
            <a:ext cx="0" cy="190024"/>
          </a:xfrm>
          <a:prstGeom prst="line">
            <a:avLst/>
          </a:prstGeom>
          <a:noFill/>
          <a:ln w="6350">
            <a:solidFill>
              <a:srgbClr val="99B8D3"/>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bg1"/>
              </a:solidFill>
              <a:cs typeface="方正黑体_GBK" panose="03000509000000000000" charset="-122"/>
            </a:endParaRPr>
          </a:p>
        </p:txBody>
      </p:sp>
      <p:sp>
        <p:nvSpPr>
          <p:cNvPr id="41" name="直线连接符 11"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ShapeType="1"/>
          </p:cNvSpPr>
          <p:nvPr/>
        </p:nvSpPr>
        <p:spPr bwMode="auto">
          <a:xfrm>
            <a:off x="5849891" y="4170999"/>
            <a:ext cx="0" cy="190024"/>
          </a:xfrm>
          <a:prstGeom prst="line">
            <a:avLst/>
          </a:prstGeom>
          <a:noFill/>
          <a:ln w="6350">
            <a:solidFill>
              <a:srgbClr val="99B8D3"/>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bg1"/>
              </a:solidFill>
              <a:cs typeface="方正黑体_GBK" panose="03000509000000000000" charset="-122"/>
            </a:endParaRPr>
          </a:p>
        </p:txBody>
      </p:sp>
      <p:sp>
        <p:nvSpPr>
          <p:cNvPr id="42" name="文本框 8"/>
          <p:cNvSpPr/>
          <p:nvPr/>
        </p:nvSpPr>
        <p:spPr>
          <a:xfrm>
            <a:off x="630775" y="2163517"/>
            <a:ext cx="2500787" cy="1078116"/>
          </a:xfrm>
          <a:prstGeom prst="rect">
            <a:avLst/>
          </a:prstGeom>
        </p:spPr>
        <p:txBody>
          <a:bodyPr wrap="square">
            <a:spAutoFit/>
          </a:bodyPr>
          <a:lstStyle/>
          <a:p>
            <a:pPr lvl="0">
              <a:lnSpc>
                <a:spcPct val="150000"/>
              </a:lnSpc>
              <a:buClrTx/>
              <a:buSzTx/>
              <a:buFontTx/>
            </a:pPr>
            <a:r>
              <a:rPr lang="zh-CN" altLang="en-US" sz="1100" b="1" dirty="0">
                <a:solidFill>
                  <a:schemeClr val="tx1">
                    <a:alpha val="70000"/>
                  </a:schemeClr>
                </a:solidFill>
                <a:latin typeface="方正黑体_GBK" panose="03000509000000000000" charset="-122"/>
                <a:ea typeface="方正黑体_GBK" panose="03000509000000000000" charset="-122"/>
                <a:cs typeface="方正黑体_GBK" panose="03000509000000000000" charset="-122"/>
                <a:sym typeface="+mn-lt"/>
              </a:rPr>
              <a:t>本项目组查阅了有关瓶装水需求、瓶装水销售策略、瓶装水设计的文献。对其中的内容进行归纳总结，这为此次调查提供了理论支撑。</a:t>
            </a:r>
            <a:endParaRPr lang="en-US" altLang="zh-CN" sz="1100" b="1" dirty="0">
              <a:latin typeface="方正黑体_GBK" panose="03000509000000000000" charset="-122"/>
              <a:ea typeface="方正黑体_GBK" panose="03000509000000000000" charset="-122"/>
              <a:cs typeface="+mn-ea"/>
              <a:sym typeface="方正黑体_GBK" panose="03000509000000000000" charset="-122"/>
            </a:endParaRPr>
          </a:p>
        </p:txBody>
      </p:sp>
      <p:sp>
        <p:nvSpPr>
          <p:cNvPr id="43" name="文本框 7"/>
          <p:cNvSpPr/>
          <p:nvPr/>
        </p:nvSpPr>
        <p:spPr>
          <a:xfrm>
            <a:off x="482750" y="1820470"/>
            <a:ext cx="2279984" cy="369332"/>
          </a:xfrm>
          <a:prstGeom prst="rect">
            <a:avLst/>
          </a:prstGeom>
        </p:spPr>
        <p:txBody>
          <a:bodyPr wrap="square">
            <a:spAutoFit/>
          </a:bodyPr>
          <a:lstStyle/>
          <a:p>
            <a:pPr algn="ctr" eaLnBrk="0" fontAlgn="base" hangingPunct="0">
              <a:spcBef>
                <a:spcPct val="0"/>
              </a:spcBef>
              <a:spcAft>
                <a:spcPct val="0"/>
              </a:spcAft>
            </a:pPr>
            <a:r>
              <a:rPr lang="zh-CN" altLang="en-US"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1</a:t>
            </a:r>
            <a:r>
              <a:rPr lang="zh-CN" altLang="en-US"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zh-CN" altLang="en-US" b="1" dirty="0">
                <a:latin typeface="方正黑体_GBK" panose="03000509000000000000" charset="-122"/>
                <a:ea typeface="方正黑体_GBK" panose="03000509000000000000" charset="-122"/>
                <a:cs typeface="方正黑体_GBK" panose="03000509000000000000" charset="-122"/>
                <a:sym typeface="+mn-ea"/>
              </a:rPr>
              <a:t>文献调查法</a:t>
            </a:r>
          </a:p>
        </p:txBody>
      </p:sp>
      <p:sp>
        <p:nvSpPr>
          <p:cNvPr id="44" name="文本框 6"/>
          <p:cNvSpPr/>
          <p:nvPr/>
        </p:nvSpPr>
        <p:spPr>
          <a:xfrm>
            <a:off x="972984" y="4889054"/>
            <a:ext cx="3194543" cy="1078116"/>
          </a:xfrm>
          <a:prstGeom prst="rect">
            <a:avLst/>
          </a:prstGeom>
        </p:spPr>
        <p:txBody>
          <a:bodyPr wrap="square">
            <a:spAutoFit/>
          </a:bodyPr>
          <a:lstStyle/>
          <a:p>
            <a:pPr lvl="0">
              <a:lnSpc>
                <a:spcPct val="150000"/>
              </a:lnSpc>
              <a:buClrTx/>
              <a:buSzTx/>
              <a:buFontTx/>
            </a:pPr>
            <a:r>
              <a:rPr lang="zh-CN" altLang="en-US" sz="1100" b="1" dirty="0">
                <a:solidFill>
                  <a:schemeClr val="tx1">
                    <a:alpha val="70000"/>
                  </a:schemeClr>
                </a:solidFill>
                <a:latin typeface="方正黑体_GBK" panose="03000509000000000000" charset="-122"/>
                <a:ea typeface="方正黑体_GBK" panose="03000509000000000000" charset="-122"/>
                <a:cs typeface="方正黑体_GBK" panose="03000509000000000000" charset="-122"/>
                <a:sym typeface="+mn-lt"/>
              </a:rPr>
              <a:t>本项目组通过实地观察获得直接生动的感性认识和真实可靠的第一手资料。主要调查内容为：瓶装水销售现状，各类瓶装水品牌价格范围，消费者对瓶装水的购买偏好方向等。</a:t>
            </a:r>
            <a:endParaRPr lang="en-US" altLang="zh-CN" sz="1100" b="1" dirty="0">
              <a:latin typeface="方正黑体_GBK" panose="03000509000000000000" charset="-122"/>
              <a:ea typeface="方正黑体_GBK" panose="03000509000000000000" charset="-122"/>
              <a:cs typeface="+mn-ea"/>
              <a:sym typeface="方正黑体_GBK" panose="03000509000000000000" charset="-122"/>
            </a:endParaRPr>
          </a:p>
        </p:txBody>
      </p:sp>
      <p:sp>
        <p:nvSpPr>
          <p:cNvPr id="45" name="文本框 5"/>
          <p:cNvSpPr/>
          <p:nvPr/>
        </p:nvSpPr>
        <p:spPr>
          <a:xfrm>
            <a:off x="732796" y="4533233"/>
            <a:ext cx="3434729" cy="369332"/>
          </a:xfrm>
          <a:prstGeom prst="rect">
            <a:avLst/>
          </a:prstGeom>
        </p:spPr>
        <p:txBody>
          <a:bodyPr wrap="square">
            <a:spAutoFit/>
          </a:bodyPr>
          <a:lstStyle/>
          <a:p>
            <a:pPr algn="ctr" eaLnBrk="0" fontAlgn="base" hangingPunct="0">
              <a:spcBef>
                <a:spcPct val="0"/>
              </a:spcBef>
              <a:spcAft>
                <a:spcPct val="0"/>
              </a:spcAft>
            </a:pPr>
            <a:r>
              <a:rPr lang="zh-CN" altLang="en-US" b="1" dirty="0">
                <a:ea typeface="方正黑体_GBK" panose="03000509000000000000" charset="-122"/>
                <a:sym typeface="+mn-ea"/>
              </a:rPr>
              <a:t>（</a:t>
            </a:r>
            <a:r>
              <a:rPr lang="en-US" altLang="zh-CN" b="1" dirty="0">
                <a:ea typeface="方正黑体_GBK" panose="03000509000000000000" charset="-122"/>
                <a:sym typeface="+mn-ea"/>
              </a:rPr>
              <a:t>2</a:t>
            </a:r>
            <a:r>
              <a:rPr lang="zh-CN" altLang="en-US" b="1" dirty="0">
                <a:ea typeface="方正黑体_GBK" panose="03000509000000000000" charset="-122"/>
                <a:sym typeface="+mn-ea"/>
              </a:rPr>
              <a:t>）实地调查与抽样调查结合</a:t>
            </a:r>
            <a:endParaRPr lang="zh-CN" altLang="en-US" b="1" dirty="0">
              <a:ea typeface="方正黑体_GBK" panose="03000509000000000000" charset="-122"/>
              <a:sym typeface="+mn-lt"/>
            </a:endParaRPr>
          </a:p>
        </p:txBody>
      </p:sp>
      <p:sp>
        <p:nvSpPr>
          <p:cNvPr id="34" name="文本框 4"/>
          <p:cNvSpPr/>
          <p:nvPr/>
        </p:nvSpPr>
        <p:spPr>
          <a:xfrm>
            <a:off x="3147375" y="1901187"/>
            <a:ext cx="2687943" cy="1078116"/>
          </a:xfrm>
          <a:prstGeom prst="rect">
            <a:avLst/>
          </a:prstGeom>
        </p:spPr>
        <p:txBody>
          <a:bodyPr wrap="square">
            <a:spAutoFit/>
          </a:bodyPr>
          <a:lstStyle/>
          <a:p>
            <a:pPr lvl="0">
              <a:lnSpc>
                <a:spcPct val="150000"/>
              </a:lnSpc>
              <a:buClrTx/>
              <a:buSzTx/>
              <a:buFontTx/>
            </a:pPr>
            <a:r>
              <a:rPr lang="zh-CN" altLang="en-US" sz="1100" b="1" dirty="0">
                <a:solidFill>
                  <a:schemeClr val="tx1">
                    <a:alpha val="70000"/>
                  </a:schemeClr>
                </a:solidFill>
                <a:latin typeface="方正黑体_GBK" panose="03000509000000000000" charset="-122"/>
                <a:ea typeface="方正黑体_GBK" panose="03000509000000000000" charset="-122"/>
                <a:cs typeface="方正黑体_GBK" panose="03000509000000000000" charset="-122"/>
                <a:sym typeface="+mn-lt"/>
              </a:rPr>
              <a:t>本次项目采用了线上和线下两种方式发放问卷。线上个别或集体发送的方法，为自填式问卷；线下采取直接访问及电话访问的方法，为代填式问卷。</a:t>
            </a:r>
            <a:endParaRPr lang="en-US" altLang="zh-CN" sz="1100" b="1" dirty="0">
              <a:latin typeface="方正黑体_GBK" panose="03000509000000000000" charset="-122"/>
              <a:ea typeface="方正黑体_GBK" panose="03000509000000000000" charset="-122"/>
              <a:cs typeface="+mn-ea"/>
              <a:sym typeface="方正黑体_GBK" panose="03000509000000000000" charset="-122"/>
            </a:endParaRPr>
          </a:p>
        </p:txBody>
      </p:sp>
      <p:sp>
        <p:nvSpPr>
          <p:cNvPr id="47" name="文本框 3"/>
          <p:cNvSpPr/>
          <p:nvPr/>
        </p:nvSpPr>
        <p:spPr>
          <a:xfrm>
            <a:off x="2830515" y="1604447"/>
            <a:ext cx="3321662" cy="369332"/>
          </a:xfrm>
          <a:prstGeom prst="rect">
            <a:avLst/>
          </a:prstGeom>
        </p:spPr>
        <p:txBody>
          <a:bodyPr wrap="square">
            <a:spAutoFit/>
          </a:bodyPr>
          <a:lstStyle/>
          <a:p>
            <a:pPr algn="ctr" eaLnBrk="0" fontAlgn="base" hangingPunct="0">
              <a:spcBef>
                <a:spcPct val="0"/>
              </a:spcBef>
              <a:spcAft>
                <a:spcPct val="0"/>
              </a:spcAft>
            </a:pPr>
            <a:r>
              <a:rPr lang="zh-CN" altLang="en-US" b="1" dirty="0">
                <a:ea typeface="方正黑体_GBK" panose="03000509000000000000" charset="-122"/>
                <a:sym typeface="+mn-ea"/>
              </a:rPr>
              <a:t>（</a:t>
            </a:r>
            <a:r>
              <a:rPr lang="en-US" altLang="zh-CN" b="1" dirty="0">
                <a:ea typeface="方正黑体_GBK" panose="03000509000000000000" charset="-122"/>
                <a:sym typeface="+mn-ea"/>
              </a:rPr>
              <a:t>3</a:t>
            </a:r>
            <a:r>
              <a:rPr lang="zh-CN" altLang="en-US" b="1" dirty="0">
                <a:ea typeface="方正黑体_GBK" panose="03000509000000000000" charset="-122"/>
                <a:sym typeface="+mn-ea"/>
              </a:rPr>
              <a:t>）</a:t>
            </a:r>
            <a:r>
              <a:rPr lang="zh-CN" altLang="en-US"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问</a:t>
            </a:r>
            <a:r>
              <a:rPr lang="zh-CN" altLang="en-US" b="1" dirty="0">
                <a:ea typeface="方正黑体_GBK" panose="03000509000000000000" charset="-122"/>
                <a:sym typeface="+mn-ea"/>
              </a:rPr>
              <a:t>卷调查与访问调查结合</a:t>
            </a:r>
            <a:endParaRPr lang="zh-CN" altLang="en-US" b="1" dirty="0">
              <a:ea typeface="方正黑体_GBK" panose="03000509000000000000" charset="-122"/>
              <a:sym typeface="+mn-lt"/>
            </a:endParaRPr>
          </a:p>
        </p:txBody>
      </p:sp>
      <p:sp>
        <p:nvSpPr>
          <p:cNvPr id="36" name="文本框 2"/>
          <p:cNvSpPr/>
          <p:nvPr/>
        </p:nvSpPr>
        <p:spPr>
          <a:xfrm>
            <a:off x="4765408" y="4889054"/>
            <a:ext cx="2991930" cy="1078116"/>
          </a:xfrm>
          <a:prstGeom prst="rect">
            <a:avLst/>
          </a:prstGeom>
        </p:spPr>
        <p:txBody>
          <a:bodyPr wrap="square">
            <a:spAutoFit/>
          </a:bodyPr>
          <a:lstStyle/>
          <a:p>
            <a:pPr lvl="0">
              <a:lnSpc>
                <a:spcPct val="150000"/>
              </a:lnSpc>
              <a:buClrTx/>
              <a:buSzTx/>
              <a:buFontTx/>
            </a:pPr>
            <a:r>
              <a:rPr lang="zh-CN" altLang="en-US" sz="1100" b="1" dirty="0">
                <a:solidFill>
                  <a:schemeClr val="tx1">
                    <a:alpha val="70000"/>
                  </a:schemeClr>
                </a:solidFill>
                <a:latin typeface="方正黑体_GBK" panose="03000509000000000000" charset="-122"/>
                <a:ea typeface="方正黑体_GBK" panose="03000509000000000000" charset="-122"/>
                <a:cs typeface="方正黑体_GBK" panose="03000509000000000000" charset="-122"/>
                <a:sym typeface="+mn-lt"/>
              </a:rPr>
              <a:t>本项目组对重庆市部分城区不同年龄段的消费者、超市销售人员、各类瓶装水品牌企业工作者、瓶装水相关设计领域人员进行了访谈，为设计优质的瓶装水提供依据。</a:t>
            </a:r>
            <a:endParaRPr lang="en-US" altLang="zh-CN" sz="1100" b="1" dirty="0">
              <a:latin typeface="方正黑体_GBK" panose="03000509000000000000" charset="-122"/>
              <a:ea typeface="方正黑体_GBK" panose="03000509000000000000" charset="-122"/>
              <a:cs typeface="+mn-ea"/>
              <a:sym typeface="方正黑体_GBK" panose="03000509000000000000" charset="-122"/>
            </a:endParaRPr>
          </a:p>
        </p:txBody>
      </p:sp>
      <p:sp>
        <p:nvSpPr>
          <p:cNvPr id="37" name="文本框 1"/>
          <p:cNvSpPr/>
          <p:nvPr/>
        </p:nvSpPr>
        <p:spPr>
          <a:xfrm>
            <a:off x="4605648" y="4484567"/>
            <a:ext cx="1941370" cy="369332"/>
          </a:xfrm>
          <a:prstGeom prst="rect">
            <a:avLst/>
          </a:prstGeom>
        </p:spPr>
        <p:txBody>
          <a:bodyPr wrap="square">
            <a:spAutoFit/>
          </a:bodyPr>
          <a:lstStyle/>
          <a:p>
            <a:pPr algn="ctr" eaLnBrk="0" fontAlgn="base" hangingPunct="0">
              <a:spcBef>
                <a:spcPct val="0"/>
              </a:spcBef>
              <a:spcAft>
                <a:spcPct val="0"/>
              </a:spcAft>
            </a:pPr>
            <a:r>
              <a:rPr lang="zh-CN" altLang="en-US" b="1" dirty="0">
                <a:ea typeface="方正黑体_GBK" panose="03000509000000000000" charset="-122"/>
                <a:sym typeface="+mn-ea"/>
              </a:rPr>
              <a:t>（</a:t>
            </a:r>
            <a:r>
              <a:rPr lang="en-US" altLang="zh-CN" b="1" dirty="0">
                <a:ea typeface="方正黑体_GBK" panose="03000509000000000000" charset="-122"/>
                <a:sym typeface="+mn-ea"/>
              </a:rPr>
              <a:t>4</a:t>
            </a:r>
            <a:r>
              <a:rPr lang="zh-CN" altLang="en-US" b="1" dirty="0">
                <a:ea typeface="方正黑体_GBK" panose="03000509000000000000" charset="-122"/>
                <a:sym typeface="+mn-ea"/>
              </a:rPr>
              <a:t>）深度访谈法</a:t>
            </a:r>
            <a:endParaRPr lang="zh-CN" altLang="en-US" b="1" dirty="0">
              <a:ea typeface="方正黑体_GBK" panose="03000509000000000000" charset="-122"/>
              <a:sym typeface="+mn-lt"/>
            </a:endParaRPr>
          </a:p>
        </p:txBody>
      </p:sp>
      <p:grpSp>
        <p:nvGrpSpPr>
          <p:cNvPr id="4" name="组合 3">
            <a:extLst>
              <a:ext uri="{FF2B5EF4-FFF2-40B4-BE49-F238E27FC236}">
                <a16:creationId xmlns:a16="http://schemas.microsoft.com/office/drawing/2014/main" id="{A0B3DCFB-8142-4849-80E6-0E5990DCC90F}"/>
              </a:ext>
            </a:extLst>
          </p:cNvPr>
          <p:cNvGrpSpPr/>
          <p:nvPr/>
        </p:nvGrpSpPr>
        <p:grpSpPr>
          <a:xfrm>
            <a:off x="-188595" y="289971"/>
            <a:ext cx="4494008" cy="1489527"/>
            <a:chOff x="-188595" y="930969"/>
            <a:chExt cx="2833688" cy="968963"/>
          </a:xfrm>
        </p:grpSpPr>
        <p:sp>
          <p:nvSpPr>
            <p:cNvPr id="3" name="矩形标注 2"/>
            <p:cNvSpPr/>
            <p:nvPr/>
          </p:nvSpPr>
          <p:spPr>
            <a:xfrm>
              <a:off x="750134" y="1229672"/>
              <a:ext cx="1733375" cy="332436"/>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5" name="矩形标注 4"/>
            <p:cNvSpPr/>
            <p:nvPr/>
          </p:nvSpPr>
          <p:spPr>
            <a:xfrm>
              <a:off x="228601" y="930969"/>
              <a:ext cx="2021888" cy="33243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6" name="文本框 14"/>
            <p:cNvSpPr>
              <a:spLocks noChangeArrowheads="1"/>
            </p:cNvSpPr>
            <p:nvPr/>
          </p:nvSpPr>
          <p:spPr bwMode="auto">
            <a:xfrm>
              <a:off x="-188595" y="994885"/>
              <a:ext cx="2833688" cy="18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02</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调查方案设计与数据整理</a:t>
              </a:r>
            </a:p>
          </p:txBody>
        </p:sp>
        <p:sp>
          <p:nvSpPr>
            <p:cNvPr id="7" name="文本框 16"/>
            <p:cNvSpPr txBox="1"/>
            <p:nvPr/>
          </p:nvSpPr>
          <p:spPr>
            <a:xfrm>
              <a:off x="1015896" y="1253601"/>
              <a:ext cx="1201850" cy="646331"/>
            </a:xfrm>
            <a:prstGeom prst="rect">
              <a:avLst/>
            </a:prstGeom>
            <a:noFill/>
          </p:spPr>
          <p:txBody>
            <a:bodyPr wrap="square" rtlCol="0">
              <a:spAutoFit/>
            </a:bodyPr>
            <a:lstStyle/>
            <a:p>
              <a:pPr algn="ctr"/>
              <a:r>
                <a:rPr lang="en-US" altLang="zh-CN" b="1" dirty="0">
                  <a:solidFill>
                    <a:schemeClr val="bg1"/>
                  </a:solidFill>
                  <a:latin typeface="+mj-ea"/>
                  <a:ea typeface="+mj-ea"/>
                </a:rPr>
                <a:t>2.3</a:t>
              </a:r>
              <a:r>
                <a:rPr lang="zh-CN" altLang="en-US" b="1" dirty="0">
                  <a:solidFill>
                    <a:schemeClr val="bg1"/>
                  </a:solidFill>
                  <a:latin typeface="+mj-ea"/>
                  <a:ea typeface="+mj-ea"/>
                </a:rPr>
                <a:t>调查方法</a:t>
              </a:r>
              <a:endParaRPr lang="en-US" altLang="zh-CN" b="1" dirty="0">
                <a:solidFill>
                  <a:schemeClr val="bg1"/>
                </a:solidFill>
                <a:latin typeface="+mj-ea"/>
                <a:ea typeface="+mj-ea"/>
              </a:endParaRPr>
            </a:p>
          </p:txBody>
        </p:sp>
      </p:grpSp>
      <p:sp>
        <p:nvSpPr>
          <p:cNvPr id="39" name="椭圆 2"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Arrowheads="1"/>
          </p:cNvSpPr>
          <p:nvPr/>
        </p:nvSpPr>
        <p:spPr bwMode="auto">
          <a:xfrm>
            <a:off x="6836236" y="3284220"/>
            <a:ext cx="825341" cy="825341"/>
          </a:xfrm>
          <a:prstGeom prst="ellipse">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solidFill>
                <a:schemeClr val="tx1"/>
              </a:solidFill>
              <a:cs typeface="方正黑体_GBK" panose="03000509000000000000" charset="-122"/>
            </a:endParaRPr>
          </a:p>
        </p:txBody>
      </p:sp>
      <p:sp>
        <p:nvSpPr>
          <p:cNvPr id="46" name="任意多边形 6"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p:nvPr/>
        </p:nvSpPr>
        <p:spPr bwMode="auto">
          <a:xfrm>
            <a:off x="6506194" y="3696176"/>
            <a:ext cx="1486376" cy="745331"/>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rgbClr val="99B8D3"/>
          </a:solidFill>
          <a:ln w="76200" cap="rnd">
            <a:noFill/>
            <a:miter lim="800000"/>
          </a:ln>
        </p:spPr>
        <p:txBody>
          <a:bodyPr/>
          <a:lstStyle/>
          <a:p>
            <a:endParaRPr lang="zh-CN" altLang="en-US">
              <a:cs typeface="方正黑体_GBK" panose="03000509000000000000" charset="-122"/>
            </a:endParaRPr>
          </a:p>
        </p:txBody>
      </p:sp>
      <p:sp>
        <p:nvSpPr>
          <p:cNvPr id="48" name="任意多边形 2"/>
          <p:cNvSpPr>
            <a:spLocks noEditPoints="1"/>
          </p:cNvSpPr>
          <p:nvPr/>
        </p:nvSpPr>
        <p:spPr bwMode="auto">
          <a:xfrm>
            <a:off x="7109129" y="3549127"/>
            <a:ext cx="282416" cy="324326"/>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3" h="681">
                <a:moveTo>
                  <a:pt x="593" y="138"/>
                </a:moveTo>
                <a:cubicBezTo>
                  <a:pt x="593" y="168"/>
                  <a:pt x="593" y="168"/>
                  <a:pt x="593" y="168"/>
                </a:cubicBezTo>
                <a:cubicBezTo>
                  <a:pt x="593" y="177"/>
                  <a:pt x="593" y="254"/>
                  <a:pt x="592" y="268"/>
                </a:cubicBezTo>
                <a:cubicBezTo>
                  <a:pt x="589" y="295"/>
                  <a:pt x="586" y="322"/>
                  <a:pt x="580" y="347"/>
                </a:cubicBezTo>
                <a:cubicBezTo>
                  <a:pt x="528" y="592"/>
                  <a:pt x="323" y="672"/>
                  <a:pt x="313" y="675"/>
                </a:cubicBezTo>
                <a:cubicBezTo>
                  <a:pt x="301" y="680"/>
                  <a:pt x="301" y="680"/>
                  <a:pt x="301" y="680"/>
                </a:cubicBezTo>
                <a:cubicBezTo>
                  <a:pt x="299" y="681"/>
                  <a:pt x="298" y="681"/>
                  <a:pt x="296" y="681"/>
                </a:cubicBezTo>
                <a:cubicBezTo>
                  <a:pt x="295" y="681"/>
                  <a:pt x="294" y="681"/>
                  <a:pt x="292" y="680"/>
                </a:cubicBezTo>
                <a:cubicBezTo>
                  <a:pt x="280" y="675"/>
                  <a:pt x="280" y="675"/>
                  <a:pt x="280" y="675"/>
                </a:cubicBezTo>
                <a:cubicBezTo>
                  <a:pt x="270" y="672"/>
                  <a:pt x="65" y="592"/>
                  <a:pt x="12" y="347"/>
                </a:cubicBezTo>
                <a:cubicBezTo>
                  <a:pt x="7" y="322"/>
                  <a:pt x="4" y="295"/>
                  <a:pt x="1" y="268"/>
                </a:cubicBezTo>
                <a:cubicBezTo>
                  <a:pt x="0" y="254"/>
                  <a:pt x="0" y="177"/>
                  <a:pt x="0" y="168"/>
                </a:cubicBezTo>
                <a:cubicBezTo>
                  <a:pt x="0" y="138"/>
                  <a:pt x="0" y="138"/>
                  <a:pt x="0" y="138"/>
                </a:cubicBezTo>
                <a:cubicBezTo>
                  <a:pt x="0" y="134"/>
                  <a:pt x="4" y="129"/>
                  <a:pt x="8" y="128"/>
                </a:cubicBezTo>
                <a:cubicBezTo>
                  <a:pt x="36" y="120"/>
                  <a:pt x="36" y="120"/>
                  <a:pt x="36" y="120"/>
                </a:cubicBezTo>
                <a:cubicBezTo>
                  <a:pt x="92" y="103"/>
                  <a:pt x="136" y="76"/>
                  <a:pt x="173" y="52"/>
                </a:cubicBezTo>
                <a:cubicBezTo>
                  <a:pt x="216" y="23"/>
                  <a:pt x="253" y="0"/>
                  <a:pt x="296" y="0"/>
                </a:cubicBezTo>
                <a:cubicBezTo>
                  <a:pt x="340" y="0"/>
                  <a:pt x="377" y="23"/>
                  <a:pt x="420" y="52"/>
                </a:cubicBezTo>
                <a:cubicBezTo>
                  <a:pt x="457" y="76"/>
                  <a:pt x="501" y="103"/>
                  <a:pt x="557" y="120"/>
                </a:cubicBezTo>
                <a:cubicBezTo>
                  <a:pt x="585" y="128"/>
                  <a:pt x="585" y="128"/>
                  <a:pt x="585" y="128"/>
                </a:cubicBezTo>
                <a:cubicBezTo>
                  <a:pt x="589" y="129"/>
                  <a:pt x="593" y="134"/>
                  <a:pt x="593" y="138"/>
                </a:cubicBezTo>
                <a:close/>
                <a:moveTo>
                  <a:pt x="571" y="147"/>
                </a:moveTo>
                <a:cubicBezTo>
                  <a:pt x="551" y="141"/>
                  <a:pt x="551" y="141"/>
                  <a:pt x="551" y="141"/>
                </a:cubicBezTo>
                <a:cubicBezTo>
                  <a:pt x="491" y="123"/>
                  <a:pt x="447" y="95"/>
                  <a:pt x="408" y="69"/>
                </a:cubicBezTo>
                <a:cubicBezTo>
                  <a:pt x="368" y="45"/>
                  <a:pt x="335" y="22"/>
                  <a:pt x="296" y="22"/>
                </a:cubicBezTo>
                <a:cubicBezTo>
                  <a:pt x="258" y="22"/>
                  <a:pt x="225" y="45"/>
                  <a:pt x="185" y="69"/>
                </a:cubicBezTo>
                <a:cubicBezTo>
                  <a:pt x="146" y="95"/>
                  <a:pt x="102" y="123"/>
                  <a:pt x="42" y="141"/>
                </a:cubicBezTo>
                <a:cubicBezTo>
                  <a:pt x="22" y="147"/>
                  <a:pt x="22" y="147"/>
                  <a:pt x="22" y="147"/>
                </a:cubicBezTo>
                <a:cubicBezTo>
                  <a:pt x="22" y="168"/>
                  <a:pt x="22" y="168"/>
                  <a:pt x="22" y="168"/>
                </a:cubicBezTo>
                <a:cubicBezTo>
                  <a:pt x="22" y="178"/>
                  <a:pt x="22" y="254"/>
                  <a:pt x="23" y="267"/>
                </a:cubicBezTo>
                <a:cubicBezTo>
                  <a:pt x="25" y="293"/>
                  <a:pt x="28" y="319"/>
                  <a:pt x="34" y="342"/>
                </a:cubicBezTo>
                <a:cubicBezTo>
                  <a:pt x="84" y="577"/>
                  <a:pt x="278" y="652"/>
                  <a:pt x="287" y="655"/>
                </a:cubicBezTo>
                <a:cubicBezTo>
                  <a:pt x="296" y="659"/>
                  <a:pt x="296" y="659"/>
                  <a:pt x="296" y="659"/>
                </a:cubicBezTo>
                <a:cubicBezTo>
                  <a:pt x="306" y="655"/>
                  <a:pt x="306" y="655"/>
                  <a:pt x="306" y="655"/>
                </a:cubicBezTo>
                <a:cubicBezTo>
                  <a:pt x="315" y="652"/>
                  <a:pt x="509" y="577"/>
                  <a:pt x="559" y="342"/>
                </a:cubicBezTo>
                <a:cubicBezTo>
                  <a:pt x="565" y="319"/>
                  <a:pt x="568" y="293"/>
                  <a:pt x="570" y="267"/>
                </a:cubicBezTo>
                <a:cubicBezTo>
                  <a:pt x="571" y="254"/>
                  <a:pt x="571" y="178"/>
                  <a:pt x="571" y="168"/>
                </a:cubicBezTo>
                <a:lnTo>
                  <a:pt x="571" y="147"/>
                </a:lnTo>
                <a:close/>
                <a:moveTo>
                  <a:pt x="295" y="264"/>
                </a:moveTo>
                <a:cubicBezTo>
                  <a:pt x="295" y="336"/>
                  <a:pt x="295" y="336"/>
                  <a:pt x="295" y="336"/>
                </a:cubicBezTo>
                <a:cubicBezTo>
                  <a:pt x="60" y="336"/>
                  <a:pt x="60" y="336"/>
                  <a:pt x="60" y="336"/>
                </a:cubicBezTo>
                <a:cubicBezTo>
                  <a:pt x="55" y="314"/>
                  <a:pt x="52" y="290"/>
                  <a:pt x="50" y="264"/>
                </a:cubicBezTo>
                <a:cubicBezTo>
                  <a:pt x="49" y="253"/>
                  <a:pt x="48" y="178"/>
                  <a:pt x="48" y="166"/>
                </a:cubicBezTo>
                <a:cubicBezTo>
                  <a:pt x="172" y="131"/>
                  <a:pt x="235" y="48"/>
                  <a:pt x="295" y="48"/>
                </a:cubicBezTo>
                <a:lnTo>
                  <a:pt x="295" y="264"/>
                </a:lnTo>
                <a:close/>
                <a:moveTo>
                  <a:pt x="295" y="628"/>
                </a:moveTo>
                <a:cubicBezTo>
                  <a:pt x="295" y="628"/>
                  <a:pt x="484" y="558"/>
                  <a:pt x="532" y="337"/>
                </a:cubicBezTo>
                <a:cubicBezTo>
                  <a:pt x="295" y="337"/>
                  <a:pt x="295" y="337"/>
                  <a:pt x="295" y="337"/>
                </a:cubicBezTo>
                <a:lnTo>
                  <a:pt x="295" y="628"/>
                </a:lnTo>
                <a:close/>
              </a:path>
            </a:pathLst>
          </a:custGeom>
          <a:solidFill>
            <a:schemeClr val="bg1"/>
          </a:solidFill>
          <a:ln>
            <a:noFill/>
          </a:ln>
        </p:spPr>
        <p:txBody>
          <a:bodyPr wrap="square">
            <a:noAutofit/>
          </a:bodyPr>
          <a:lstStyle/>
          <a:p>
            <a:pPr>
              <a:defRPr/>
            </a:pPr>
            <a:endParaRPr lang="en-AU" sz="1350" kern="0">
              <a:effectLst>
                <a:outerShdw blurRad="38100" dist="38100" dir="2700000" algn="tl">
                  <a:srgbClr val="000000">
                    <a:alpha val="43137"/>
                  </a:srgbClr>
                </a:outerShdw>
              </a:effectLst>
              <a:latin typeface="方正黑体_GBK" panose="03000509000000000000" charset="-122"/>
              <a:ea typeface="方正黑体_GBK" panose="03000509000000000000" charset="-122"/>
              <a:cs typeface="方正黑体_GBK" panose="03000509000000000000" charset="-122"/>
            </a:endParaRPr>
          </a:p>
        </p:txBody>
      </p:sp>
      <p:sp>
        <p:nvSpPr>
          <p:cNvPr id="49" name="直线连接符 3" descr="e7d195523061f1c09e9d68d7cf438b91ef959ecb14fc25d26BBA7F7DBC18E55DFF4014AF651F0BF2569D4B6C1DA7F1A4683A481403BD872FC687266AD13265C1DE7C373772FD8728ABDD69ADD03BFF5BE2862BC891DBB79E0226BB7D207528EEB97881406A351C307E14C0416AFA441AB665719EA8E490701D2EE425255D24A199B41FCCE65B4FC2D6864E4F8358127E"/>
          <p:cNvSpPr>
            <a:spLocks noChangeShapeType="1"/>
          </p:cNvSpPr>
          <p:nvPr/>
        </p:nvSpPr>
        <p:spPr bwMode="auto">
          <a:xfrm flipV="1">
            <a:off x="7242897" y="3024129"/>
            <a:ext cx="0" cy="190024"/>
          </a:xfrm>
          <a:prstGeom prst="line">
            <a:avLst/>
          </a:prstGeom>
          <a:noFill/>
          <a:ln w="6350">
            <a:solidFill>
              <a:srgbClr val="99B8D3"/>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bg1"/>
              </a:solidFill>
              <a:cs typeface="方正黑体_GBK" panose="03000509000000000000" charset="-122"/>
            </a:endParaRPr>
          </a:p>
        </p:txBody>
      </p:sp>
      <p:sp>
        <p:nvSpPr>
          <p:cNvPr id="50" name="文本框 2"/>
          <p:cNvSpPr/>
          <p:nvPr/>
        </p:nvSpPr>
        <p:spPr>
          <a:xfrm>
            <a:off x="6012294" y="1997709"/>
            <a:ext cx="2648956" cy="824200"/>
          </a:xfrm>
          <a:prstGeom prst="rect">
            <a:avLst/>
          </a:prstGeom>
        </p:spPr>
        <p:txBody>
          <a:bodyPr wrap="square">
            <a:spAutoFit/>
          </a:bodyPr>
          <a:lstStyle/>
          <a:p>
            <a:pPr>
              <a:lnSpc>
                <a:spcPct val="150000"/>
              </a:lnSpc>
            </a:pPr>
            <a:r>
              <a:rPr lang="zh-CN" altLang="en-US" sz="1100" b="1" dirty="0">
                <a:solidFill>
                  <a:schemeClr val="tx1">
                    <a:alpha val="70000"/>
                  </a:schemeClr>
                </a:solidFill>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本组访谈后整理所有访谈内容，将所得内容再向专家咨询，使瓶装水的打造更具合理性。</a:t>
            </a:r>
            <a:endParaRPr lang="en-US" altLang="zh-CN" sz="1100" b="1" dirty="0">
              <a:solidFill>
                <a:schemeClr val="tx1">
                  <a:alpha val="70000"/>
                </a:schemeClr>
              </a:solidFill>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sp>
        <p:nvSpPr>
          <p:cNvPr id="51" name="文本框 1"/>
          <p:cNvSpPr/>
          <p:nvPr/>
        </p:nvSpPr>
        <p:spPr>
          <a:xfrm>
            <a:off x="5798477" y="1616096"/>
            <a:ext cx="2194093" cy="369332"/>
          </a:xfrm>
          <a:prstGeom prst="rect">
            <a:avLst/>
          </a:prstGeom>
        </p:spPr>
        <p:txBody>
          <a:bodyPr wrap="square">
            <a:spAutoFit/>
          </a:bodyPr>
          <a:lstStyle/>
          <a:p>
            <a:pPr algn="ctr" eaLnBrk="0" fontAlgn="base" hangingPunct="0">
              <a:spcBef>
                <a:spcPct val="0"/>
              </a:spcBef>
              <a:spcAft>
                <a:spcPct val="0"/>
              </a:spcAft>
            </a:pPr>
            <a:r>
              <a:rPr lang="zh-CN" altLang="en-US" b="1" dirty="0">
                <a:ea typeface="方正黑体_GBK" panose="03000509000000000000" charset="-122"/>
                <a:sym typeface="+mn-ea"/>
              </a:rPr>
              <a:t>（</a:t>
            </a:r>
            <a:r>
              <a:rPr lang="en-US" altLang="zh-CN" b="1" dirty="0">
                <a:ea typeface="方正黑体_GBK" panose="03000509000000000000" charset="-122"/>
                <a:sym typeface="+mn-ea"/>
              </a:rPr>
              <a:t>5</a:t>
            </a:r>
            <a:r>
              <a:rPr lang="zh-CN" altLang="en-US" b="1" dirty="0">
                <a:ea typeface="方正黑体_GBK" panose="03000509000000000000" charset="-122"/>
                <a:sym typeface="+mn-ea"/>
              </a:rPr>
              <a:t>）专家咨询法</a:t>
            </a:r>
            <a:endParaRPr lang="zh-CN" altLang="en-US" b="1" dirty="0">
              <a:ea typeface="方正黑体_GBK" panose="03000509000000000000" charset="-122"/>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709CAC6-BF03-4247-995C-95E92462B00D}"/>
              </a:ext>
            </a:extLst>
          </p:cNvPr>
          <p:cNvGrpSpPr/>
          <p:nvPr/>
        </p:nvGrpSpPr>
        <p:grpSpPr>
          <a:xfrm>
            <a:off x="55753" y="454081"/>
            <a:ext cx="3459986" cy="1336512"/>
            <a:chOff x="-131061" y="1004688"/>
            <a:chExt cx="2631647" cy="1016544"/>
          </a:xfrm>
        </p:grpSpPr>
        <p:sp>
          <p:nvSpPr>
            <p:cNvPr id="3" name="矩形标注 2"/>
            <p:cNvSpPr/>
            <p:nvPr/>
          </p:nvSpPr>
          <p:spPr>
            <a:xfrm>
              <a:off x="617401" y="1266002"/>
              <a:ext cx="1883185" cy="452147"/>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5" name="矩形标注 4"/>
            <p:cNvSpPr/>
            <p:nvPr/>
          </p:nvSpPr>
          <p:spPr>
            <a:xfrm>
              <a:off x="99060" y="1004688"/>
              <a:ext cx="2171405" cy="345421"/>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13" name="文本框 14"/>
            <p:cNvSpPr>
              <a:spLocks noChangeArrowheads="1"/>
            </p:cNvSpPr>
            <p:nvPr/>
          </p:nvSpPr>
          <p:spPr bwMode="auto">
            <a:xfrm>
              <a:off x="-131061" y="1076260"/>
              <a:ext cx="2524292" cy="2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02</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调查方案设计与数据整理</a:t>
              </a:r>
            </a:p>
          </p:txBody>
        </p:sp>
        <p:sp>
          <p:nvSpPr>
            <p:cNvPr id="15" name="文本框 16"/>
            <p:cNvSpPr txBox="1"/>
            <p:nvPr/>
          </p:nvSpPr>
          <p:spPr>
            <a:xfrm>
              <a:off x="813569" y="1374901"/>
              <a:ext cx="1653064" cy="646331"/>
            </a:xfrm>
            <a:prstGeom prst="rect">
              <a:avLst/>
            </a:prstGeom>
            <a:noFill/>
          </p:spPr>
          <p:txBody>
            <a:bodyPr wrap="square" rtlCol="0">
              <a:spAutoFit/>
            </a:bodyPr>
            <a:lstStyle/>
            <a:p>
              <a:pPr algn="ctr"/>
              <a:r>
                <a:rPr lang="en-US" altLang="zh-CN" b="1" dirty="0">
                  <a:solidFill>
                    <a:schemeClr val="bg1"/>
                  </a:solidFill>
                  <a:latin typeface="+mj-ea"/>
                  <a:ea typeface="+mj-ea"/>
                </a:rPr>
                <a:t>2.4</a:t>
              </a:r>
              <a:r>
                <a:rPr lang="zh-CN" altLang="en-US" b="1" dirty="0">
                  <a:solidFill>
                    <a:schemeClr val="bg1"/>
                  </a:solidFill>
                  <a:latin typeface="+mj-ea"/>
                  <a:ea typeface="+mj-ea"/>
                </a:rPr>
                <a:t>样本容量的确定</a:t>
              </a:r>
              <a:endParaRPr lang="en-US" altLang="zh-CN" b="1" dirty="0">
                <a:solidFill>
                  <a:schemeClr val="bg1"/>
                </a:solidFill>
                <a:latin typeface="+mj-ea"/>
                <a:ea typeface="+mj-ea"/>
              </a:endParaRPr>
            </a:p>
          </p:txBody>
        </p:sp>
      </p:grpSp>
      <p:sp>
        <p:nvSpPr>
          <p:cNvPr id="42" name="菱形 41"/>
          <p:cNvSpPr/>
          <p:nvPr/>
        </p:nvSpPr>
        <p:spPr>
          <a:xfrm>
            <a:off x="1078289" y="5796051"/>
            <a:ext cx="458763" cy="384494"/>
          </a:xfrm>
          <a:prstGeom prst="diamond">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33" name="菱形 32"/>
          <p:cNvSpPr/>
          <p:nvPr/>
        </p:nvSpPr>
        <p:spPr>
          <a:xfrm>
            <a:off x="1019722" y="3547065"/>
            <a:ext cx="433215" cy="360588"/>
          </a:xfrm>
          <a:prstGeom prst="diamond">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27" name="菱形 26"/>
          <p:cNvSpPr/>
          <p:nvPr/>
        </p:nvSpPr>
        <p:spPr>
          <a:xfrm>
            <a:off x="1053487" y="2021165"/>
            <a:ext cx="425945" cy="399918"/>
          </a:xfrm>
          <a:prstGeom prst="diamond">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10" name="任意多边形 55"/>
          <p:cNvSpPr/>
          <p:nvPr/>
        </p:nvSpPr>
        <p:spPr bwMode="auto">
          <a:xfrm>
            <a:off x="1199982" y="2163350"/>
            <a:ext cx="167244" cy="1380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408" h="306">
                <a:moveTo>
                  <a:pt x="294" y="178"/>
                </a:moveTo>
                <a:cubicBezTo>
                  <a:pt x="279" y="178"/>
                  <a:pt x="268" y="167"/>
                  <a:pt x="268" y="153"/>
                </a:cubicBezTo>
                <a:cubicBezTo>
                  <a:pt x="268" y="138"/>
                  <a:pt x="279" y="127"/>
                  <a:pt x="294" y="127"/>
                </a:cubicBezTo>
                <a:cubicBezTo>
                  <a:pt x="308" y="127"/>
                  <a:pt x="319" y="138"/>
                  <a:pt x="319" y="153"/>
                </a:cubicBezTo>
                <a:cubicBezTo>
                  <a:pt x="319" y="167"/>
                  <a:pt x="308" y="178"/>
                  <a:pt x="294" y="178"/>
                </a:cubicBezTo>
                <a:close/>
                <a:moveTo>
                  <a:pt x="294" y="114"/>
                </a:moveTo>
                <a:cubicBezTo>
                  <a:pt x="272" y="114"/>
                  <a:pt x="255" y="131"/>
                  <a:pt x="255" y="153"/>
                </a:cubicBezTo>
                <a:cubicBezTo>
                  <a:pt x="255" y="174"/>
                  <a:pt x="272" y="191"/>
                  <a:pt x="294" y="191"/>
                </a:cubicBezTo>
                <a:cubicBezTo>
                  <a:pt x="315" y="191"/>
                  <a:pt x="332" y="174"/>
                  <a:pt x="332" y="153"/>
                </a:cubicBezTo>
                <a:cubicBezTo>
                  <a:pt x="332" y="131"/>
                  <a:pt x="315" y="114"/>
                  <a:pt x="294" y="114"/>
                </a:cubicBezTo>
                <a:close/>
                <a:moveTo>
                  <a:pt x="379" y="167"/>
                </a:moveTo>
                <a:lnTo>
                  <a:pt x="315" y="269"/>
                </a:lnTo>
                <a:cubicBezTo>
                  <a:pt x="310" y="276"/>
                  <a:pt x="302" y="281"/>
                  <a:pt x="293" y="281"/>
                </a:cubicBezTo>
                <a:lnTo>
                  <a:pt x="51" y="281"/>
                </a:lnTo>
                <a:cubicBezTo>
                  <a:pt x="37" y="281"/>
                  <a:pt x="25" y="269"/>
                  <a:pt x="25" y="255"/>
                </a:cubicBezTo>
                <a:lnTo>
                  <a:pt x="25" y="51"/>
                </a:lnTo>
                <a:cubicBezTo>
                  <a:pt x="25" y="37"/>
                  <a:pt x="37" y="26"/>
                  <a:pt x="51" y="26"/>
                </a:cubicBezTo>
                <a:lnTo>
                  <a:pt x="293" y="26"/>
                </a:lnTo>
                <a:cubicBezTo>
                  <a:pt x="302" y="26"/>
                  <a:pt x="310" y="30"/>
                  <a:pt x="315" y="37"/>
                </a:cubicBezTo>
                <a:lnTo>
                  <a:pt x="379" y="139"/>
                </a:lnTo>
                <a:cubicBezTo>
                  <a:pt x="384" y="148"/>
                  <a:pt x="384" y="158"/>
                  <a:pt x="379" y="167"/>
                </a:cubicBezTo>
                <a:close/>
                <a:moveTo>
                  <a:pt x="400" y="126"/>
                </a:moveTo>
                <a:lnTo>
                  <a:pt x="336" y="24"/>
                </a:lnTo>
                <a:cubicBezTo>
                  <a:pt x="327" y="9"/>
                  <a:pt x="311" y="0"/>
                  <a:pt x="293" y="0"/>
                </a:cubicBezTo>
                <a:lnTo>
                  <a:pt x="51" y="0"/>
                </a:lnTo>
                <a:cubicBezTo>
                  <a:pt x="23" y="0"/>
                  <a:pt x="0" y="23"/>
                  <a:pt x="0" y="51"/>
                </a:cubicBezTo>
                <a:lnTo>
                  <a:pt x="0" y="255"/>
                </a:lnTo>
                <a:cubicBezTo>
                  <a:pt x="0" y="283"/>
                  <a:pt x="23" y="306"/>
                  <a:pt x="51" y="306"/>
                </a:cubicBezTo>
                <a:lnTo>
                  <a:pt x="293" y="306"/>
                </a:lnTo>
                <a:cubicBezTo>
                  <a:pt x="311" y="306"/>
                  <a:pt x="327" y="297"/>
                  <a:pt x="336" y="282"/>
                </a:cubicBezTo>
                <a:lnTo>
                  <a:pt x="400" y="180"/>
                </a:lnTo>
                <a:cubicBezTo>
                  <a:pt x="411" y="163"/>
                  <a:pt x="411" y="143"/>
                  <a:pt x="400" y="126"/>
                </a:cubicBezTo>
                <a:close/>
              </a:path>
            </a:pathLst>
          </a:custGeom>
          <a:solidFill>
            <a:schemeClr val="bg1"/>
          </a:solidFill>
          <a:ln>
            <a:noFill/>
          </a:ln>
          <a:effectLst/>
        </p:spPr>
        <p:txBody>
          <a:bodyPr wrap="square" lIns="14288" tIns="14288" rIns="14288" bIns="14288" anchor="ctr">
            <a:noAutofit/>
          </a:bodyPr>
          <a:lstStyle/>
          <a:p>
            <a:pPr algn="ctr" defTabSz="171450" fontAlgn="base" hangingPunct="0">
              <a:spcBef>
                <a:spcPct val="0"/>
              </a:spcBef>
              <a:spcAft>
                <a:spcPct val="0"/>
              </a:spcAft>
            </a:pPr>
            <a:endParaRPr lang="en-US" sz="1125" dirty="0">
              <a:effectLst>
                <a:outerShdw blurRad="38100" dist="38100" dir="2700000" algn="tl">
                  <a:srgbClr val="000000"/>
                </a:outerShdw>
              </a:effectLst>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sp>
        <p:nvSpPr>
          <p:cNvPr id="11" name="任意多边形 54"/>
          <p:cNvSpPr/>
          <p:nvPr/>
        </p:nvSpPr>
        <p:spPr bwMode="auto">
          <a:xfrm>
            <a:off x="1236330" y="5873353"/>
            <a:ext cx="130897" cy="2041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60" h="379">
                <a:moveTo>
                  <a:pt x="185" y="249"/>
                </a:moveTo>
                <a:lnTo>
                  <a:pt x="75" y="249"/>
                </a:lnTo>
                <a:cubicBezTo>
                  <a:pt x="69" y="236"/>
                  <a:pt x="62" y="223"/>
                  <a:pt x="55" y="211"/>
                </a:cubicBezTo>
                <a:cubicBezTo>
                  <a:pt x="40" y="183"/>
                  <a:pt x="24" y="154"/>
                  <a:pt x="24" y="130"/>
                </a:cubicBezTo>
                <a:cubicBezTo>
                  <a:pt x="24" y="72"/>
                  <a:pt x="71" y="24"/>
                  <a:pt x="130" y="24"/>
                </a:cubicBezTo>
                <a:cubicBezTo>
                  <a:pt x="189" y="24"/>
                  <a:pt x="236" y="72"/>
                  <a:pt x="236" y="130"/>
                </a:cubicBezTo>
                <a:cubicBezTo>
                  <a:pt x="236" y="154"/>
                  <a:pt x="220" y="183"/>
                  <a:pt x="205" y="211"/>
                </a:cubicBezTo>
                <a:cubicBezTo>
                  <a:pt x="198" y="223"/>
                  <a:pt x="191" y="236"/>
                  <a:pt x="185" y="249"/>
                </a:cubicBezTo>
                <a:close/>
                <a:moveTo>
                  <a:pt x="130" y="355"/>
                </a:moveTo>
                <a:cubicBezTo>
                  <a:pt x="118" y="355"/>
                  <a:pt x="113" y="354"/>
                  <a:pt x="106" y="341"/>
                </a:cubicBezTo>
                <a:lnTo>
                  <a:pt x="156" y="334"/>
                </a:lnTo>
                <a:cubicBezTo>
                  <a:pt x="149" y="354"/>
                  <a:pt x="144" y="355"/>
                  <a:pt x="130" y="355"/>
                </a:cubicBezTo>
                <a:close/>
                <a:moveTo>
                  <a:pt x="91" y="295"/>
                </a:moveTo>
                <a:cubicBezTo>
                  <a:pt x="89" y="288"/>
                  <a:pt x="87" y="280"/>
                  <a:pt x="84" y="272"/>
                </a:cubicBezTo>
                <a:lnTo>
                  <a:pt x="176" y="272"/>
                </a:lnTo>
                <a:cubicBezTo>
                  <a:pt x="174" y="277"/>
                  <a:pt x="173" y="281"/>
                  <a:pt x="172" y="285"/>
                </a:cubicBezTo>
                <a:cubicBezTo>
                  <a:pt x="172" y="285"/>
                  <a:pt x="91" y="295"/>
                  <a:pt x="91" y="295"/>
                </a:cubicBezTo>
                <a:close/>
                <a:moveTo>
                  <a:pt x="161" y="322"/>
                </a:moveTo>
                <a:lnTo>
                  <a:pt x="102" y="329"/>
                </a:lnTo>
                <a:cubicBezTo>
                  <a:pt x="100" y="323"/>
                  <a:pt x="98" y="316"/>
                  <a:pt x="95" y="307"/>
                </a:cubicBezTo>
                <a:cubicBezTo>
                  <a:pt x="95" y="307"/>
                  <a:pt x="95" y="307"/>
                  <a:pt x="95" y="306"/>
                </a:cubicBezTo>
                <a:lnTo>
                  <a:pt x="168" y="297"/>
                </a:lnTo>
                <a:cubicBezTo>
                  <a:pt x="167" y="301"/>
                  <a:pt x="166" y="304"/>
                  <a:pt x="165" y="308"/>
                </a:cubicBezTo>
                <a:cubicBezTo>
                  <a:pt x="163" y="313"/>
                  <a:pt x="162" y="318"/>
                  <a:pt x="161" y="322"/>
                </a:cubicBezTo>
                <a:close/>
                <a:moveTo>
                  <a:pt x="130" y="0"/>
                </a:moveTo>
                <a:cubicBezTo>
                  <a:pt x="58" y="0"/>
                  <a:pt x="0" y="58"/>
                  <a:pt x="0" y="130"/>
                </a:cubicBezTo>
                <a:cubicBezTo>
                  <a:pt x="0" y="178"/>
                  <a:pt x="44" y="229"/>
                  <a:pt x="59" y="273"/>
                </a:cubicBezTo>
                <a:cubicBezTo>
                  <a:pt x="83" y="339"/>
                  <a:pt x="81" y="379"/>
                  <a:pt x="130" y="379"/>
                </a:cubicBezTo>
                <a:cubicBezTo>
                  <a:pt x="180" y="379"/>
                  <a:pt x="177" y="340"/>
                  <a:pt x="201" y="273"/>
                </a:cubicBezTo>
                <a:cubicBezTo>
                  <a:pt x="216" y="229"/>
                  <a:pt x="260" y="178"/>
                  <a:pt x="260" y="130"/>
                </a:cubicBezTo>
                <a:cubicBezTo>
                  <a:pt x="260" y="58"/>
                  <a:pt x="202" y="0"/>
                  <a:pt x="130" y="0"/>
                </a:cubicBezTo>
                <a:close/>
                <a:moveTo>
                  <a:pt x="130" y="60"/>
                </a:moveTo>
                <a:cubicBezTo>
                  <a:pt x="91" y="60"/>
                  <a:pt x="59" y="92"/>
                  <a:pt x="59" y="131"/>
                </a:cubicBezTo>
                <a:cubicBezTo>
                  <a:pt x="59" y="134"/>
                  <a:pt x="62" y="137"/>
                  <a:pt x="65" y="137"/>
                </a:cubicBezTo>
                <a:cubicBezTo>
                  <a:pt x="68" y="137"/>
                  <a:pt x="71" y="134"/>
                  <a:pt x="71" y="131"/>
                </a:cubicBezTo>
                <a:cubicBezTo>
                  <a:pt x="71" y="98"/>
                  <a:pt x="97" y="72"/>
                  <a:pt x="130" y="72"/>
                </a:cubicBezTo>
                <a:cubicBezTo>
                  <a:pt x="133" y="72"/>
                  <a:pt x="136" y="69"/>
                  <a:pt x="136" y="66"/>
                </a:cubicBezTo>
                <a:cubicBezTo>
                  <a:pt x="136" y="63"/>
                  <a:pt x="133" y="60"/>
                  <a:pt x="130" y="60"/>
                </a:cubicBezTo>
                <a:close/>
              </a:path>
            </a:pathLst>
          </a:custGeom>
          <a:solidFill>
            <a:schemeClr val="bg1"/>
          </a:solidFill>
          <a:ln>
            <a:noFill/>
          </a:ln>
          <a:effectLst/>
        </p:spPr>
        <p:txBody>
          <a:bodyPr wrap="square" lIns="14288" tIns="14288" rIns="14288" bIns="14288" anchor="ctr">
            <a:noAutofit/>
          </a:bodyPr>
          <a:lstStyle/>
          <a:p>
            <a:pPr algn="ctr" defTabSz="171450" fontAlgn="base" hangingPunct="0">
              <a:spcBef>
                <a:spcPct val="0"/>
              </a:spcBef>
              <a:spcAft>
                <a:spcPct val="0"/>
              </a:spcAft>
            </a:pPr>
            <a:endParaRPr lang="en-US" sz="1125" dirty="0">
              <a:effectLst>
                <a:outerShdw blurRad="38100" dist="38100" dir="2700000" algn="tl">
                  <a:srgbClr val="000000"/>
                </a:outerShdw>
              </a:effectLst>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sp>
        <p:nvSpPr>
          <p:cNvPr id="17" name="任意多边形 52"/>
          <p:cNvSpPr/>
          <p:nvPr/>
        </p:nvSpPr>
        <p:spPr bwMode="auto">
          <a:xfrm>
            <a:off x="1142170" y="3683718"/>
            <a:ext cx="188320" cy="1362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25" dirty="0">
              <a:effectLst>
                <a:outerShdw blurRad="38100" dist="38100" dir="2700000" algn="tl">
                  <a:srgbClr val="000000"/>
                </a:outerShdw>
              </a:effectLst>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sp>
        <p:nvSpPr>
          <p:cNvPr id="18" name="菱形 17"/>
          <p:cNvSpPr/>
          <p:nvPr/>
        </p:nvSpPr>
        <p:spPr>
          <a:xfrm>
            <a:off x="956802" y="1936856"/>
            <a:ext cx="632530" cy="523701"/>
          </a:xfrm>
          <a:prstGeom prst="diamond">
            <a:avLst/>
          </a:prstGeom>
          <a:noFill/>
          <a:ln>
            <a:solidFill>
              <a:srgbClr val="609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19" name="菱形 18"/>
          <p:cNvSpPr/>
          <p:nvPr/>
        </p:nvSpPr>
        <p:spPr>
          <a:xfrm>
            <a:off x="947850" y="3432396"/>
            <a:ext cx="576960" cy="523701"/>
          </a:xfrm>
          <a:prstGeom prst="diamond">
            <a:avLst/>
          </a:prstGeom>
          <a:noFill/>
          <a:ln>
            <a:solidFill>
              <a:srgbClr val="609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22" name="菱形 21"/>
          <p:cNvSpPr/>
          <p:nvPr/>
        </p:nvSpPr>
        <p:spPr>
          <a:xfrm>
            <a:off x="1010130" y="5714017"/>
            <a:ext cx="576960" cy="530610"/>
          </a:xfrm>
          <a:prstGeom prst="diamond">
            <a:avLst/>
          </a:prstGeom>
          <a:noFill/>
          <a:ln>
            <a:solidFill>
              <a:srgbClr val="609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35" name="文本框 34"/>
          <p:cNvSpPr txBox="1"/>
          <p:nvPr/>
        </p:nvSpPr>
        <p:spPr>
          <a:xfrm>
            <a:off x="1625927" y="1471860"/>
            <a:ext cx="7518072" cy="757130"/>
          </a:xfrm>
          <a:prstGeom prst="rect">
            <a:avLst/>
          </a:prstGeom>
          <a:noFill/>
        </p:spPr>
        <p:txBody>
          <a:bodyPr wrap="square" rtlCol="0" anchor="t">
            <a:spAutoFit/>
          </a:bodyPr>
          <a:lstStyle/>
          <a:p>
            <a:pPr marL="0" lvl="1">
              <a:lnSpc>
                <a:spcPct val="120000"/>
              </a:lnSpc>
            </a:pPr>
            <a:r>
              <a:rPr lang="zh-CN" altLang="en-US" b="1" dirty="0">
                <a:latin typeface="方正黑体_GBK" panose="03000509000000000000" charset="-122"/>
                <a:ea typeface="方正黑体_GBK" panose="03000509000000000000" charset="-122"/>
                <a:cs typeface="方正黑体_GBK" panose="03000509000000000000" charset="-122"/>
                <a:sym typeface="+mn-ea"/>
              </a:rPr>
              <a:t>假设重庆市瓶装水消费者的总体规模为</a:t>
            </a: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64</a:t>
            </a:r>
            <a:r>
              <a:rPr lang="zh-CN" altLang="en-US" b="1" dirty="0">
                <a:latin typeface="方正黑体_GBK" panose="03000509000000000000" charset="-122"/>
                <a:ea typeface="方正黑体_GBK" panose="03000509000000000000" charset="-122"/>
                <a:cs typeface="方正黑体_GBK" panose="03000509000000000000" charset="-122"/>
                <a:sym typeface="+mn-ea"/>
              </a:rPr>
              <a:t>岁以下人群，</a:t>
            </a:r>
            <a:r>
              <a:rPr lang="en-US" altLang="zh-CN" b="1" dirty="0">
                <a:latin typeface="Times New Roman" panose="02020603050405020304" pitchFamily="18" charset="0"/>
                <a:ea typeface="方正黑体_GBK" panose="03000509000000000000" charset="-122"/>
                <a:cs typeface="Times New Roman" panose="02020603050405020304" pitchFamily="18" charset="0"/>
                <a:sym typeface="+mn-ea"/>
              </a:rPr>
              <a:t>N=2664.44</a:t>
            </a:r>
            <a:r>
              <a:rPr lang="zh-CN" altLang="en-US" b="1" dirty="0">
                <a:latin typeface="方正黑体_GBK" panose="03000509000000000000" charset="-122"/>
                <a:ea typeface="方正黑体_GBK" panose="03000509000000000000" charset="-122"/>
                <a:cs typeface="方正黑体_GBK" panose="03000509000000000000" charset="-122"/>
                <a:sym typeface="+mn-ea"/>
              </a:rPr>
              <a:t>万，令误差值</a:t>
            </a: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d=5%</a:t>
            </a:r>
            <a:r>
              <a:rPr lang="zh-CN" altLang="en-US" b="1" dirty="0">
                <a:latin typeface="方正黑体_GBK" panose="03000509000000000000" charset="-122"/>
                <a:ea typeface="方正黑体_GBK" panose="03000509000000000000" charset="-122"/>
                <a:cs typeface="方正黑体_GBK" panose="03000509000000000000" charset="-122"/>
                <a:sym typeface="+mn-ea"/>
              </a:rPr>
              <a:t>，置信水平</a:t>
            </a: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1-α=95%</a:t>
            </a:r>
            <a:r>
              <a:rPr lang="zh-CN" altLang="en-US" b="1" dirty="0">
                <a:latin typeface="方正黑体_GBK" panose="03000509000000000000" charset="-122"/>
                <a:ea typeface="方正黑体_GBK" panose="03000509000000000000" charset="-122"/>
                <a:cs typeface="方正黑体_GBK" panose="03000509000000000000" charset="-122"/>
                <a:sym typeface="+mn-ea"/>
              </a:rPr>
              <a:t>，得到调查样本量为：</a:t>
            </a:r>
          </a:p>
        </p:txBody>
      </p:sp>
      <p:sp>
        <p:nvSpPr>
          <p:cNvPr id="37" name="文本框 36"/>
          <p:cNvSpPr txBox="1"/>
          <p:nvPr/>
        </p:nvSpPr>
        <p:spPr>
          <a:xfrm>
            <a:off x="1918708" y="5873350"/>
            <a:ext cx="4502874" cy="369332"/>
          </a:xfrm>
          <a:prstGeom prst="rect">
            <a:avLst/>
          </a:prstGeom>
          <a:noFill/>
        </p:spPr>
        <p:txBody>
          <a:bodyPr wrap="square" rtlCol="0" anchor="t">
            <a:spAutoFit/>
          </a:bodyPr>
          <a:lstStyle/>
          <a:p>
            <a:pPr marL="0" lvl="1" algn="ctr"/>
            <a:r>
              <a:rPr lang="zh-CN" altLang="en-US" b="1" dirty="0">
                <a:latin typeface="方正黑体_GBK" panose="03000509000000000000" charset="-122"/>
                <a:ea typeface="方正黑体_GBK" panose="03000509000000000000" charset="-122"/>
                <a:cs typeface="方正黑体_GBK" panose="03000509000000000000" charset="-122"/>
                <a:sym typeface="+mn-ea"/>
              </a:rPr>
              <a:t>基于以上抽样技术，预计抽取样本</a:t>
            </a: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1200</a:t>
            </a:r>
            <a:r>
              <a:rPr lang="zh-CN" altLang="en-US" b="1" dirty="0">
                <a:latin typeface="方正黑体_GBK" panose="03000509000000000000" charset="-122"/>
                <a:ea typeface="方正黑体_GBK" panose="03000509000000000000" charset="-122"/>
                <a:cs typeface="方正黑体_GBK" panose="03000509000000000000" charset="-122"/>
                <a:sym typeface="+mn-ea"/>
              </a:rPr>
              <a:t>个</a:t>
            </a:r>
            <a:r>
              <a:rPr lang="zh-CN" altLang="en-US" sz="1400" b="1" dirty="0">
                <a:latin typeface="方正黑体_GBK" panose="03000509000000000000" charset="-122"/>
                <a:ea typeface="方正黑体_GBK" panose="03000509000000000000" charset="-122"/>
                <a:cs typeface="方正黑体_GBK" panose="03000509000000000000" charset="-122"/>
                <a:sym typeface="+mn-ea"/>
              </a:rPr>
              <a:t>。 </a:t>
            </a:r>
          </a:p>
        </p:txBody>
      </p:sp>
      <p:sp>
        <p:nvSpPr>
          <p:cNvPr id="23" name="文本框 22"/>
          <p:cNvSpPr txBox="1"/>
          <p:nvPr/>
        </p:nvSpPr>
        <p:spPr>
          <a:xfrm>
            <a:off x="1452937" y="3387213"/>
            <a:ext cx="6254502" cy="369332"/>
          </a:xfrm>
          <a:prstGeom prst="rect">
            <a:avLst/>
          </a:prstGeom>
          <a:noFill/>
        </p:spPr>
        <p:txBody>
          <a:bodyPr wrap="square" rtlCol="0" anchor="t">
            <a:spAutoFit/>
          </a:bodyPr>
          <a:lstStyle/>
          <a:p>
            <a:pPr marL="0" lvl="1" algn="ctr"/>
            <a:r>
              <a:rPr lang="zh-CN" altLang="en-US" b="1" dirty="0">
                <a:latin typeface="方正黑体_GBK" panose="03000509000000000000" charset="-122"/>
                <a:ea typeface="方正黑体_GBK" panose="03000509000000000000" charset="-122"/>
                <a:cs typeface="方正黑体_GBK" panose="03000509000000000000" charset="-122"/>
                <a:sym typeface="+mn-ea"/>
              </a:rPr>
              <a:t>调整设计效应</a:t>
            </a:r>
            <a:r>
              <a:rPr lang="en-US" altLang="zh-CN" b="1" dirty="0" err="1">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deff</a:t>
            </a:r>
            <a:r>
              <a:rPr lang="zh-CN" altLang="en-US" b="1" dirty="0">
                <a:latin typeface="方正黑体_GBK" panose="03000509000000000000" charset="-122"/>
                <a:ea typeface="方正黑体_GBK" panose="03000509000000000000" charset="-122"/>
                <a:cs typeface="方正黑体_GBK" panose="03000509000000000000" charset="-122"/>
                <a:sym typeface="+mn-ea"/>
              </a:rPr>
              <a:t>，设定</a:t>
            </a:r>
            <a:r>
              <a:rPr lang="en-US" altLang="zh-CN" b="1" dirty="0" err="1">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deff</a:t>
            </a: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=2.5</a:t>
            </a:r>
            <a:r>
              <a:rPr lang="zh-CN" altLang="en-US" b="1" dirty="0">
                <a:latin typeface="方正黑体_GBK" panose="03000509000000000000" charset="-122"/>
                <a:ea typeface="方正黑体_GBK" panose="03000509000000000000" charset="-122"/>
                <a:cs typeface="方正黑体_GBK" panose="03000509000000000000" charset="-122"/>
                <a:sym typeface="+mn-ea"/>
              </a:rPr>
              <a:t>，得到样本量为：</a:t>
            </a:r>
          </a:p>
        </p:txBody>
      </p:sp>
      <p:sp>
        <p:nvSpPr>
          <p:cNvPr id="41" name="文本框 40"/>
          <p:cNvSpPr txBox="1"/>
          <p:nvPr/>
        </p:nvSpPr>
        <p:spPr>
          <a:xfrm>
            <a:off x="1724236" y="4755038"/>
            <a:ext cx="5458278" cy="369332"/>
          </a:xfrm>
          <a:prstGeom prst="rect">
            <a:avLst/>
          </a:prstGeom>
          <a:noFill/>
        </p:spPr>
        <p:txBody>
          <a:bodyPr wrap="square" rtlCol="0" anchor="t">
            <a:spAutoFit/>
          </a:bodyPr>
          <a:lstStyle/>
          <a:p>
            <a:pPr marL="0" lvl="1" algn="ctr"/>
            <a:r>
              <a:rPr lang="zh-CN" altLang="en-US" b="1" dirty="0">
                <a:latin typeface="方正黑体_GBK" panose="03000509000000000000" charset="-122"/>
                <a:ea typeface="方正黑体_GBK" panose="03000509000000000000" charset="-122"/>
                <a:cs typeface="方正黑体_GBK" panose="03000509000000000000" charset="-122"/>
                <a:sym typeface="+mn-ea"/>
              </a:rPr>
              <a:t>设定有效回答率为</a:t>
            </a: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sym typeface="+mn-ea"/>
              </a:rPr>
              <a:t>80%</a:t>
            </a:r>
            <a:r>
              <a:rPr lang="zh-CN" altLang="en-US" b="1" dirty="0">
                <a:latin typeface="方正黑体_GBK" panose="03000509000000000000" charset="-122"/>
                <a:ea typeface="方正黑体_GBK" panose="03000509000000000000" charset="-122"/>
                <a:cs typeface="方正黑体_GBK" panose="03000509000000000000" charset="-122"/>
                <a:sym typeface="+mn-ea"/>
              </a:rPr>
              <a:t>，对样本容量进行再调整</a:t>
            </a:r>
          </a:p>
        </p:txBody>
      </p:sp>
      <p:sp>
        <p:nvSpPr>
          <p:cNvPr id="48" name="菱形 47"/>
          <p:cNvSpPr/>
          <p:nvPr/>
        </p:nvSpPr>
        <p:spPr>
          <a:xfrm>
            <a:off x="1092668" y="4669731"/>
            <a:ext cx="397006" cy="411163"/>
          </a:xfrm>
          <a:prstGeom prst="diamond">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49" name="任意多边形 53"/>
          <p:cNvSpPr/>
          <p:nvPr/>
        </p:nvSpPr>
        <p:spPr bwMode="auto">
          <a:xfrm>
            <a:off x="1236330" y="4811686"/>
            <a:ext cx="130897" cy="142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84" h="379">
                <a:moveTo>
                  <a:pt x="260" y="225"/>
                </a:moveTo>
                <a:lnTo>
                  <a:pt x="260" y="237"/>
                </a:lnTo>
                <a:lnTo>
                  <a:pt x="260" y="261"/>
                </a:lnTo>
                <a:lnTo>
                  <a:pt x="260" y="272"/>
                </a:lnTo>
                <a:cubicBezTo>
                  <a:pt x="260" y="318"/>
                  <a:pt x="223" y="355"/>
                  <a:pt x="177" y="355"/>
                </a:cubicBezTo>
                <a:lnTo>
                  <a:pt x="106" y="355"/>
                </a:lnTo>
                <a:cubicBezTo>
                  <a:pt x="61" y="355"/>
                  <a:pt x="24" y="318"/>
                  <a:pt x="24" y="272"/>
                </a:cubicBezTo>
                <a:lnTo>
                  <a:pt x="24" y="261"/>
                </a:lnTo>
                <a:lnTo>
                  <a:pt x="24" y="237"/>
                </a:lnTo>
                <a:lnTo>
                  <a:pt x="24" y="225"/>
                </a:lnTo>
                <a:lnTo>
                  <a:pt x="24" y="190"/>
                </a:lnTo>
                <a:cubicBezTo>
                  <a:pt x="24" y="183"/>
                  <a:pt x="29" y="178"/>
                  <a:pt x="35" y="178"/>
                </a:cubicBezTo>
                <a:lnTo>
                  <a:pt x="59" y="178"/>
                </a:lnTo>
                <a:lnTo>
                  <a:pt x="225" y="178"/>
                </a:lnTo>
                <a:lnTo>
                  <a:pt x="248" y="178"/>
                </a:lnTo>
                <a:cubicBezTo>
                  <a:pt x="255" y="178"/>
                  <a:pt x="260" y="183"/>
                  <a:pt x="260" y="190"/>
                </a:cubicBezTo>
                <a:cubicBezTo>
                  <a:pt x="260" y="190"/>
                  <a:pt x="260" y="225"/>
                  <a:pt x="260" y="225"/>
                </a:cubicBezTo>
                <a:close/>
                <a:moveTo>
                  <a:pt x="189" y="107"/>
                </a:moveTo>
                <a:lnTo>
                  <a:pt x="189" y="107"/>
                </a:lnTo>
                <a:lnTo>
                  <a:pt x="189" y="154"/>
                </a:lnTo>
                <a:lnTo>
                  <a:pt x="95" y="154"/>
                </a:lnTo>
                <a:lnTo>
                  <a:pt x="95" y="107"/>
                </a:lnTo>
                <a:lnTo>
                  <a:pt x="95" y="107"/>
                </a:lnTo>
                <a:cubicBezTo>
                  <a:pt x="95" y="80"/>
                  <a:pt x="116" y="59"/>
                  <a:pt x="142" y="59"/>
                </a:cubicBezTo>
                <a:cubicBezTo>
                  <a:pt x="168" y="59"/>
                  <a:pt x="189" y="80"/>
                  <a:pt x="189" y="107"/>
                </a:cubicBezTo>
                <a:close/>
                <a:moveTo>
                  <a:pt x="59" y="107"/>
                </a:moveTo>
                <a:cubicBezTo>
                  <a:pt x="59" y="61"/>
                  <a:pt x="96" y="24"/>
                  <a:pt x="142" y="24"/>
                </a:cubicBezTo>
                <a:cubicBezTo>
                  <a:pt x="188" y="24"/>
                  <a:pt x="225" y="61"/>
                  <a:pt x="225" y="107"/>
                </a:cubicBezTo>
                <a:lnTo>
                  <a:pt x="225" y="154"/>
                </a:lnTo>
                <a:lnTo>
                  <a:pt x="201" y="154"/>
                </a:lnTo>
                <a:lnTo>
                  <a:pt x="201" y="107"/>
                </a:lnTo>
                <a:cubicBezTo>
                  <a:pt x="201" y="74"/>
                  <a:pt x="175" y="47"/>
                  <a:pt x="142" y="47"/>
                </a:cubicBezTo>
                <a:cubicBezTo>
                  <a:pt x="109" y="47"/>
                  <a:pt x="83" y="74"/>
                  <a:pt x="83" y="107"/>
                </a:cubicBezTo>
                <a:lnTo>
                  <a:pt x="83" y="154"/>
                </a:lnTo>
                <a:lnTo>
                  <a:pt x="59" y="154"/>
                </a:lnTo>
                <a:cubicBezTo>
                  <a:pt x="59" y="154"/>
                  <a:pt x="59" y="107"/>
                  <a:pt x="59" y="107"/>
                </a:cubicBezTo>
                <a:close/>
                <a:moveTo>
                  <a:pt x="248" y="154"/>
                </a:moveTo>
                <a:lnTo>
                  <a:pt x="248" y="107"/>
                </a:lnTo>
                <a:cubicBezTo>
                  <a:pt x="248" y="48"/>
                  <a:pt x="201" y="0"/>
                  <a:pt x="142" y="0"/>
                </a:cubicBezTo>
                <a:cubicBezTo>
                  <a:pt x="83" y="0"/>
                  <a:pt x="35" y="48"/>
                  <a:pt x="35" y="107"/>
                </a:cubicBezTo>
                <a:lnTo>
                  <a:pt x="35" y="154"/>
                </a:lnTo>
                <a:cubicBezTo>
                  <a:pt x="16" y="154"/>
                  <a:pt x="0" y="170"/>
                  <a:pt x="0" y="190"/>
                </a:cubicBezTo>
                <a:lnTo>
                  <a:pt x="0" y="225"/>
                </a:lnTo>
                <a:lnTo>
                  <a:pt x="0" y="237"/>
                </a:lnTo>
                <a:lnTo>
                  <a:pt x="0" y="261"/>
                </a:lnTo>
                <a:lnTo>
                  <a:pt x="0" y="272"/>
                </a:lnTo>
                <a:cubicBezTo>
                  <a:pt x="0" y="331"/>
                  <a:pt x="48" y="379"/>
                  <a:pt x="106" y="379"/>
                </a:cubicBezTo>
                <a:lnTo>
                  <a:pt x="177" y="379"/>
                </a:lnTo>
                <a:cubicBezTo>
                  <a:pt x="236" y="379"/>
                  <a:pt x="284" y="331"/>
                  <a:pt x="284" y="272"/>
                </a:cubicBezTo>
                <a:lnTo>
                  <a:pt x="284" y="261"/>
                </a:lnTo>
                <a:lnTo>
                  <a:pt x="284" y="237"/>
                </a:lnTo>
                <a:lnTo>
                  <a:pt x="284" y="225"/>
                </a:lnTo>
                <a:lnTo>
                  <a:pt x="284" y="190"/>
                </a:lnTo>
                <a:cubicBezTo>
                  <a:pt x="284" y="170"/>
                  <a:pt x="268" y="154"/>
                  <a:pt x="248" y="154"/>
                </a:cubicBezTo>
                <a:close/>
                <a:moveTo>
                  <a:pt x="142" y="225"/>
                </a:moveTo>
                <a:cubicBezTo>
                  <a:pt x="129" y="225"/>
                  <a:pt x="118" y="236"/>
                  <a:pt x="118" y="249"/>
                </a:cubicBezTo>
                <a:cubicBezTo>
                  <a:pt x="118" y="256"/>
                  <a:pt x="122" y="269"/>
                  <a:pt x="126" y="280"/>
                </a:cubicBezTo>
                <a:cubicBezTo>
                  <a:pt x="129" y="289"/>
                  <a:pt x="133" y="296"/>
                  <a:pt x="142" y="296"/>
                </a:cubicBezTo>
                <a:cubicBezTo>
                  <a:pt x="151" y="296"/>
                  <a:pt x="154" y="289"/>
                  <a:pt x="157" y="280"/>
                </a:cubicBezTo>
                <a:cubicBezTo>
                  <a:pt x="161" y="270"/>
                  <a:pt x="165" y="256"/>
                  <a:pt x="165" y="249"/>
                </a:cubicBezTo>
                <a:cubicBezTo>
                  <a:pt x="165" y="236"/>
                  <a:pt x="154" y="225"/>
                  <a:pt x="142" y="225"/>
                </a:cubicBezTo>
                <a:close/>
              </a:path>
            </a:pathLst>
          </a:custGeom>
          <a:solidFill>
            <a:schemeClr val="bg1"/>
          </a:solidFill>
          <a:ln>
            <a:noFill/>
          </a:ln>
          <a:effectLst/>
        </p:spPr>
        <p:txBody>
          <a:bodyPr wrap="square" lIns="14288" tIns="14288" rIns="14288" bIns="14288" anchor="ctr">
            <a:noAutofit/>
          </a:bodyPr>
          <a:lstStyle/>
          <a:p>
            <a:pPr algn="ctr" defTabSz="171450" fontAlgn="base" hangingPunct="0">
              <a:spcBef>
                <a:spcPct val="0"/>
              </a:spcBef>
              <a:spcAft>
                <a:spcPct val="0"/>
              </a:spcAft>
            </a:pPr>
            <a:endParaRPr lang="en-US" sz="1125" dirty="0">
              <a:effectLst>
                <a:outerShdw blurRad="38100" dist="38100" dir="2700000" algn="tl">
                  <a:srgbClr val="000000"/>
                </a:outerShdw>
              </a:effectLst>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sp>
        <p:nvSpPr>
          <p:cNvPr id="50" name="菱形 49"/>
          <p:cNvSpPr/>
          <p:nvPr/>
        </p:nvSpPr>
        <p:spPr>
          <a:xfrm>
            <a:off x="1013629" y="4607027"/>
            <a:ext cx="566945" cy="540305"/>
          </a:xfrm>
          <a:prstGeom prst="diamond">
            <a:avLst/>
          </a:prstGeom>
          <a:noFill/>
          <a:ln>
            <a:solidFill>
              <a:srgbClr val="609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pic>
        <p:nvPicPr>
          <p:cNvPr id="52"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084000" y="4020441"/>
            <a:ext cx="4216947" cy="436596"/>
          </a:xfrm>
          <a:prstGeom prst="rect">
            <a:avLst/>
          </a:prstGeom>
          <a:noFill/>
          <a:ln>
            <a:noFill/>
          </a:ln>
        </p:spPr>
      </p:pic>
      <p:pic>
        <p:nvPicPr>
          <p:cNvPr id="53" name="图片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918708" y="5168445"/>
            <a:ext cx="2080571" cy="558933"/>
          </a:xfrm>
          <a:prstGeom prst="rect">
            <a:avLst/>
          </a:prstGeom>
          <a:noFill/>
          <a:ln>
            <a:noFill/>
          </a:ln>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4272" y="2295005"/>
            <a:ext cx="6627487" cy="880724"/>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t="-1000" b="-1000"/>
          </a:stretch>
        </a:blipFill>
        <a:effectLst/>
      </p:bgPr>
    </p:bg>
    <p:spTree>
      <p:nvGrpSpPr>
        <p:cNvPr id="1" name=""/>
        <p:cNvGrpSpPr/>
        <p:nvPr/>
      </p:nvGrpSpPr>
      <p:grpSpPr>
        <a:xfrm>
          <a:off x="0" y="0"/>
          <a:ext cx="0" cy="0"/>
          <a:chOff x="0" y="0"/>
          <a:chExt cx="0" cy="0"/>
        </a:xfrm>
      </p:grpSpPr>
      <p:sp>
        <p:nvSpPr>
          <p:cNvPr id="19459" name="Freeform 5"/>
          <p:cNvSpPr/>
          <p:nvPr/>
        </p:nvSpPr>
        <p:spPr bwMode="auto">
          <a:xfrm>
            <a:off x="203435" y="2760546"/>
            <a:ext cx="8737130" cy="3204703"/>
          </a:xfrm>
          <a:custGeom>
            <a:avLst/>
            <a:gdLst>
              <a:gd name="T0" fmla="*/ 2147483646 w 1735"/>
              <a:gd name="T1" fmla="*/ 2147483646 h 784"/>
              <a:gd name="T2" fmla="*/ 2147483646 w 1735"/>
              <a:gd name="T3" fmla="*/ 2147483646 h 784"/>
              <a:gd name="T4" fmla="*/ 2147483646 w 1735"/>
              <a:gd name="T5" fmla="*/ 2147483646 h 784"/>
              <a:gd name="T6" fmla="*/ 2147483646 w 1735"/>
              <a:gd name="T7" fmla="*/ 2147483646 h 784"/>
              <a:gd name="T8" fmla="*/ 2147483646 w 1735"/>
              <a:gd name="T9" fmla="*/ 2147483646 h 784"/>
              <a:gd name="T10" fmla="*/ 2147483646 w 1735"/>
              <a:gd name="T11" fmla="*/ 2147483646 h 784"/>
              <a:gd name="T12" fmla="*/ 2147483646 w 1735"/>
              <a:gd name="T13" fmla="*/ 2147483646 h 784"/>
              <a:gd name="T14" fmla="*/ 2147483646 w 1735"/>
              <a:gd name="T15" fmla="*/ 2147483646 h 784"/>
              <a:gd name="T16" fmla="*/ 2147483646 w 1735"/>
              <a:gd name="T17" fmla="*/ 2147483646 h 784"/>
              <a:gd name="T18" fmla="*/ 2147483646 w 1735"/>
              <a:gd name="T19" fmla="*/ 2147483646 h 784"/>
              <a:gd name="T20" fmla="*/ 0 w 1735"/>
              <a:gd name="T21" fmla="*/ 0 h 784"/>
              <a:gd name="T22" fmla="*/ 2147483646 w 1735"/>
              <a:gd name="T23" fmla="*/ 2147483646 h 784"/>
              <a:gd name="T24" fmla="*/ 2147483646 w 1735"/>
              <a:gd name="T25" fmla="*/ 2147483646 h 784"/>
              <a:gd name="T26" fmla="*/ 2147483646 w 1735"/>
              <a:gd name="T27" fmla="*/ 2147483646 h 784"/>
              <a:gd name="T28" fmla="*/ 2147483646 w 1735"/>
              <a:gd name="T29" fmla="*/ 2147483646 h 784"/>
              <a:gd name="T30" fmla="*/ 2147483646 w 1735"/>
              <a:gd name="T31" fmla="*/ 2147483646 h 78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5"/>
              <a:gd name="T49" fmla="*/ 0 h 784"/>
              <a:gd name="T50" fmla="*/ 1735 w 1735"/>
              <a:gd name="T51" fmla="*/ 784 h 78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5" h="784">
                <a:moveTo>
                  <a:pt x="1548" y="674"/>
                </a:moveTo>
                <a:cubicBezTo>
                  <a:pt x="1577" y="645"/>
                  <a:pt x="1577" y="645"/>
                  <a:pt x="1577" y="645"/>
                </a:cubicBezTo>
                <a:cubicBezTo>
                  <a:pt x="1735" y="724"/>
                  <a:pt x="1735" y="724"/>
                  <a:pt x="1735" y="724"/>
                </a:cubicBezTo>
                <a:cubicBezTo>
                  <a:pt x="1437" y="784"/>
                  <a:pt x="1437" y="784"/>
                  <a:pt x="1437" y="784"/>
                </a:cubicBezTo>
                <a:cubicBezTo>
                  <a:pt x="1474" y="748"/>
                  <a:pt x="1474" y="748"/>
                  <a:pt x="1474" y="748"/>
                </a:cubicBezTo>
                <a:cubicBezTo>
                  <a:pt x="1425" y="747"/>
                  <a:pt x="1376" y="745"/>
                  <a:pt x="1328" y="742"/>
                </a:cubicBezTo>
                <a:cubicBezTo>
                  <a:pt x="1190" y="733"/>
                  <a:pt x="1058" y="716"/>
                  <a:pt x="930" y="692"/>
                </a:cubicBezTo>
                <a:cubicBezTo>
                  <a:pt x="698" y="635"/>
                  <a:pt x="578" y="571"/>
                  <a:pt x="571" y="498"/>
                </a:cubicBezTo>
                <a:cubicBezTo>
                  <a:pt x="562" y="453"/>
                  <a:pt x="606" y="407"/>
                  <a:pt x="702" y="361"/>
                </a:cubicBezTo>
                <a:cubicBezTo>
                  <a:pt x="824" y="313"/>
                  <a:pt x="906" y="271"/>
                  <a:pt x="948" y="236"/>
                </a:cubicBezTo>
                <a:cubicBezTo>
                  <a:pt x="1053" y="130"/>
                  <a:pt x="737" y="51"/>
                  <a:pt x="0" y="0"/>
                </a:cubicBezTo>
                <a:cubicBezTo>
                  <a:pt x="754" y="31"/>
                  <a:pt x="1085" y="112"/>
                  <a:pt x="993" y="243"/>
                </a:cubicBezTo>
                <a:cubicBezTo>
                  <a:pt x="968" y="274"/>
                  <a:pt x="896" y="312"/>
                  <a:pt x="777" y="359"/>
                </a:cubicBezTo>
                <a:cubicBezTo>
                  <a:pt x="664" y="409"/>
                  <a:pt x="631" y="463"/>
                  <a:pt x="678" y="520"/>
                </a:cubicBezTo>
                <a:cubicBezTo>
                  <a:pt x="761" y="606"/>
                  <a:pt x="977" y="656"/>
                  <a:pt x="1328" y="670"/>
                </a:cubicBezTo>
                <a:cubicBezTo>
                  <a:pt x="1396" y="673"/>
                  <a:pt x="1470" y="674"/>
                  <a:pt x="1548" y="674"/>
                </a:cubicBezTo>
                <a:close/>
              </a:path>
            </a:pathLst>
          </a:custGeom>
          <a:solidFill>
            <a:schemeClr val="tx2">
              <a:lumMod val="40000"/>
              <a:lumOff val="60000"/>
            </a:schemeClr>
          </a:solidFill>
          <a:ln>
            <a:noFill/>
          </a:ln>
        </p:spPr>
        <p:txBody>
          <a:bodyPr lIns="91262" tIns="45631" rIns="91262" bIns="45631"/>
          <a:lstStyle/>
          <a:p>
            <a:pPr eaLnBrk="0" fontAlgn="base" hangingPunct="0">
              <a:spcBef>
                <a:spcPct val="0"/>
              </a:spcBef>
              <a:spcAft>
                <a:spcPct val="0"/>
              </a:spcAft>
              <a:defRPr/>
            </a:pPr>
            <a:endParaRPr lang="zh-CN" altLang="en-US" sz="1350">
              <a:solidFill>
                <a:srgbClr val="000000"/>
              </a:solidFill>
              <a:latin typeface="Calibri" panose="020F0502020204030204" pitchFamily="34" charset="0"/>
              <a:ea typeface="宋体" panose="02010600030101010101" pitchFamily="2" charset="-122"/>
            </a:endParaRPr>
          </a:p>
        </p:txBody>
      </p:sp>
      <p:pic>
        <p:nvPicPr>
          <p:cNvPr id="19460" name="Group 6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9327" y="4145965"/>
            <a:ext cx="1008755" cy="147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Group 6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8098" y="3429002"/>
            <a:ext cx="885842" cy="144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Group 6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323" y="1750651"/>
            <a:ext cx="941121" cy="113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Group 7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184" y="1727371"/>
            <a:ext cx="738585" cy="110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Group 7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55962" y="3635803"/>
            <a:ext cx="1229021" cy="1982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Freeform 116"/>
          <p:cNvSpPr>
            <a:spLocks noEditPoints="1"/>
          </p:cNvSpPr>
          <p:nvPr/>
        </p:nvSpPr>
        <p:spPr bwMode="auto">
          <a:xfrm>
            <a:off x="1000686" y="1831158"/>
            <a:ext cx="288131" cy="232172"/>
          </a:xfrm>
          <a:custGeom>
            <a:avLst/>
            <a:gdLst>
              <a:gd name="T0" fmla="*/ 2147483646 w 57"/>
              <a:gd name="T1" fmla="*/ 2147483646 h 46"/>
              <a:gd name="T2" fmla="*/ 2147483646 w 57"/>
              <a:gd name="T3" fmla="*/ 2147483646 h 46"/>
              <a:gd name="T4" fmla="*/ 2147483646 w 57"/>
              <a:gd name="T5" fmla="*/ 2147483646 h 46"/>
              <a:gd name="T6" fmla="*/ 2147483646 w 57"/>
              <a:gd name="T7" fmla="*/ 2147483646 h 46"/>
              <a:gd name="T8" fmla="*/ 2147483646 w 57"/>
              <a:gd name="T9" fmla="*/ 2147483646 h 46"/>
              <a:gd name="T10" fmla="*/ 2147483646 w 57"/>
              <a:gd name="T11" fmla="*/ 2147483646 h 46"/>
              <a:gd name="T12" fmla="*/ 2147483646 w 57"/>
              <a:gd name="T13" fmla="*/ 2147483646 h 46"/>
              <a:gd name="T14" fmla="*/ 2147483646 w 57"/>
              <a:gd name="T15" fmla="*/ 2147483646 h 46"/>
              <a:gd name="T16" fmla="*/ 0 w 57"/>
              <a:gd name="T17" fmla="*/ 2147483646 h 46"/>
              <a:gd name="T18" fmla="*/ 0 w 57"/>
              <a:gd name="T19" fmla="*/ 2147483646 h 46"/>
              <a:gd name="T20" fmla="*/ 2147483646 w 57"/>
              <a:gd name="T21" fmla="*/ 2147483646 h 46"/>
              <a:gd name="T22" fmla="*/ 2147483646 w 57"/>
              <a:gd name="T23" fmla="*/ 2147483646 h 46"/>
              <a:gd name="T24" fmla="*/ 2147483646 w 57"/>
              <a:gd name="T25" fmla="*/ 2147483646 h 46"/>
              <a:gd name="T26" fmla="*/ 2147483646 w 57"/>
              <a:gd name="T27" fmla="*/ 2147483646 h 46"/>
              <a:gd name="T28" fmla="*/ 2147483646 w 57"/>
              <a:gd name="T29" fmla="*/ 0 h 46"/>
              <a:gd name="T30" fmla="*/ 2147483646 w 57"/>
              <a:gd name="T31" fmla="*/ 0 h 46"/>
              <a:gd name="T32" fmla="*/ 2147483646 w 57"/>
              <a:gd name="T33" fmla="*/ 2147483646 h 46"/>
              <a:gd name="T34" fmla="*/ 2147483646 w 57"/>
              <a:gd name="T35" fmla="*/ 2147483646 h 46"/>
              <a:gd name="T36" fmla="*/ 2147483646 w 57"/>
              <a:gd name="T37" fmla="*/ 2147483646 h 46"/>
              <a:gd name="T38" fmla="*/ 2147483646 w 57"/>
              <a:gd name="T39" fmla="*/ 2147483646 h 46"/>
              <a:gd name="T40" fmla="*/ 2147483646 w 57"/>
              <a:gd name="T41" fmla="*/ 2147483646 h 46"/>
              <a:gd name="T42" fmla="*/ 2147483646 w 57"/>
              <a:gd name="T43" fmla="*/ 2147483646 h 46"/>
              <a:gd name="T44" fmla="*/ 2147483646 w 57"/>
              <a:gd name="T45" fmla="*/ 2147483646 h 46"/>
              <a:gd name="T46" fmla="*/ 2147483646 w 57"/>
              <a:gd name="T47" fmla="*/ 2147483646 h 46"/>
              <a:gd name="T48" fmla="*/ 2147483646 w 57"/>
              <a:gd name="T49" fmla="*/ 2147483646 h 46"/>
              <a:gd name="T50" fmla="*/ 2147483646 w 57"/>
              <a:gd name="T51" fmla="*/ 2147483646 h 46"/>
              <a:gd name="T52" fmla="*/ 2147483646 w 57"/>
              <a:gd name="T53" fmla="*/ 2147483646 h 46"/>
              <a:gd name="T54" fmla="*/ 2147483646 w 57"/>
              <a:gd name="T55" fmla="*/ 2147483646 h 46"/>
              <a:gd name="T56" fmla="*/ 2147483646 w 57"/>
              <a:gd name="T57" fmla="*/ 2147483646 h 46"/>
              <a:gd name="T58" fmla="*/ 2147483646 w 57"/>
              <a:gd name="T59" fmla="*/ 2147483646 h 46"/>
              <a:gd name="T60" fmla="*/ 2147483646 w 57"/>
              <a:gd name="T61" fmla="*/ 2147483646 h 46"/>
              <a:gd name="T62" fmla="*/ 2147483646 w 57"/>
              <a:gd name="T63" fmla="*/ 2147483646 h 46"/>
              <a:gd name="T64" fmla="*/ 2147483646 w 57"/>
              <a:gd name="T65" fmla="*/ 2147483646 h 46"/>
              <a:gd name="T66" fmla="*/ 2147483646 w 57"/>
              <a:gd name="T67" fmla="*/ 2147483646 h 46"/>
              <a:gd name="T68" fmla="*/ 2147483646 w 57"/>
              <a:gd name="T69" fmla="*/ 2147483646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7"/>
              <a:gd name="T106" fmla="*/ 0 h 46"/>
              <a:gd name="T107" fmla="*/ 57 w 57"/>
              <a:gd name="T108" fmla="*/ 46 h 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262" tIns="45631" rIns="91262" bIns="45631"/>
          <a:lstStyle/>
          <a:p>
            <a:pPr eaLnBrk="0" fontAlgn="base" hangingPunct="0">
              <a:spcBef>
                <a:spcPct val="0"/>
              </a:spcBef>
              <a:spcAft>
                <a:spcPct val="0"/>
              </a:spcAft>
              <a:defRPr/>
            </a:pPr>
            <a:endParaRPr lang="zh-CN" altLang="en-US" sz="1350">
              <a:solidFill>
                <a:srgbClr val="000000"/>
              </a:solidFill>
              <a:latin typeface="Calibri" panose="020F0502020204030204" pitchFamily="34" charset="0"/>
              <a:ea typeface="宋体" panose="02010600030101010101" pitchFamily="2" charset="-122"/>
            </a:endParaRPr>
          </a:p>
        </p:txBody>
      </p:sp>
      <p:sp>
        <p:nvSpPr>
          <p:cNvPr id="19466" name="Freeform 105"/>
          <p:cNvSpPr>
            <a:spLocks noEditPoints="1"/>
          </p:cNvSpPr>
          <p:nvPr/>
        </p:nvSpPr>
        <p:spPr bwMode="auto">
          <a:xfrm>
            <a:off x="2517517" y="1881484"/>
            <a:ext cx="250240" cy="259597"/>
          </a:xfrm>
          <a:custGeom>
            <a:avLst/>
            <a:gdLst>
              <a:gd name="T0" fmla="*/ 2147483646 w 64"/>
              <a:gd name="T1" fmla="*/ 2147483646 h 63"/>
              <a:gd name="T2" fmla="*/ 2147483646 w 64"/>
              <a:gd name="T3" fmla="*/ 2147483646 h 63"/>
              <a:gd name="T4" fmla="*/ 2147483646 w 64"/>
              <a:gd name="T5" fmla="*/ 2147483646 h 63"/>
              <a:gd name="T6" fmla="*/ 2147483646 w 64"/>
              <a:gd name="T7" fmla="*/ 2147483646 h 63"/>
              <a:gd name="T8" fmla="*/ 0 w 64"/>
              <a:gd name="T9" fmla="*/ 2147483646 h 63"/>
              <a:gd name="T10" fmla="*/ 2147483646 w 64"/>
              <a:gd name="T11" fmla="*/ 0 h 63"/>
              <a:gd name="T12" fmla="*/ 2147483646 w 64"/>
              <a:gd name="T13" fmla="*/ 2147483646 h 63"/>
              <a:gd name="T14" fmla="*/ 2147483646 w 64"/>
              <a:gd name="T15" fmla="*/ 2147483646 h 63"/>
              <a:gd name="T16" fmla="*/ 2147483646 w 64"/>
              <a:gd name="T17" fmla="*/ 2147483646 h 63"/>
              <a:gd name="T18" fmla="*/ 2147483646 w 64"/>
              <a:gd name="T19" fmla="*/ 2147483646 h 63"/>
              <a:gd name="T20" fmla="*/ 2147483646 w 64"/>
              <a:gd name="T21" fmla="*/ 2147483646 h 63"/>
              <a:gd name="T22" fmla="*/ 2147483646 w 64"/>
              <a:gd name="T23" fmla="*/ 2147483646 h 63"/>
              <a:gd name="T24" fmla="*/ 2147483646 w 64"/>
              <a:gd name="T25" fmla="*/ 2147483646 h 63"/>
              <a:gd name="T26" fmla="*/ 2147483646 w 64"/>
              <a:gd name="T27" fmla="*/ 2147483646 h 63"/>
              <a:gd name="T28" fmla="*/ 2147483646 w 64"/>
              <a:gd name="T29" fmla="*/ 2147483646 h 63"/>
              <a:gd name="T30" fmla="*/ 2147483646 w 64"/>
              <a:gd name="T31" fmla="*/ 2147483646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4"/>
              <a:gd name="T49" fmla="*/ 0 h 63"/>
              <a:gd name="T50" fmla="*/ 64 w 6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262" tIns="45631" rIns="91262" bIns="45631"/>
          <a:lstStyle/>
          <a:p>
            <a:pPr eaLnBrk="0" fontAlgn="base" hangingPunct="0">
              <a:spcBef>
                <a:spcPct val="0"/>
              </a:spcBef>
              <a:spcAft>
                <a:spcPct val="0"/>
              </a:spcAft>
              <a:defRPr/>
            </a:pPr>
            <a:endParaRPr lang="zh-CN" altLang="en-US" sz="1350">
              <a:solidFill>
                <a:srgbClr val="000000"/>
              </a:solidFill>
              <a:latin typeface="Calibri" panose="020F0502020204030204" pitchFamily="34" charset="0"/>
              <a:ea typeface="宋体" panose="02010600030101010101" pitchFamily="2" charset="-122"/>
            </a:endParaRPr>
          </a:p>
        </p:txBody>
      </p:sp>
      <p:sp>
        <p:nvSpPr>
          <p:cNvPr id="19467" name="Freeform 178"/>
          <p:cNvSpPr>
            <a:spLocks noEditPoints="1"/>
          </p:cNvSpPr>
          <p:nvPr/>
        </p:nvSpPr>
        <p:spPr bwMode="auto">
          <a:xfrm>
            <a:off x="3576523" y="3576474"/>
            <a:ext cx="273809" cy="250096"/>
          </a:xfrm>
          <a:custGeom>
            <a:avLst/>
            <a:gdLst>
              <a:gd name="T0" fmla="*/ 2147483646 w 158"/>
              <a:gd name="T1" fmla="*/ 2147483646 h 119"/>
              <a:gd name="T2" fmla="*/ 0 w 158"/>
              <a:gd name="T3" fmla="*/ 2147483646 h 119"/>
              <a:gd name="T4" fmla="*/ 0 w 158"/>
              <a:gd name="T5" fmla="*/ 0 h 119"/>
              <a:gd name="T6" fmla="*/ 2147483646 w 158"/>
              <a:gd name="T7" fmla="*/ 0 h 119"/>
              <a:gd name="T8" fmla="*/ 2147483646 w 158"/>
              <a:gd name="T9" fmla="*/ 2147483646 h 119"/>
              <a:gd name="T10" fmla="*/ 2147483646 w 158"/>
              <a:gd name="T11" fmla="*/ 2147483646 h 119"/>
              <a:gd name="T12" fmla="*/ 2147483646 w 158"/>
              <a:gd name="T13" fmla="*/ 2147483646 h 119"/>
              <a:gd name="T14" fmla="*/ 2147483646 w 158"/>
              <a:gd name="T15" fmla="*/ 2147483646 h 119"/>
              <a:gd name="T16" fmla="*/ 2147483646 w 158"/>
              <a:gd name="T17" fmla="*/ 2147483646 h 119"/>
              <a:gd name="T18" fmla="*/ 2147483646 w 158"/>
              <a:gd name="T19" fmla="*/ 2147483646 h 119"/>
              <a:gd name="T20" fmla="*/ 2147483646 w 158"/>
              <a:gd name="T21" fmla="*/ 2147483646 h 119"/>
              <a:gd name="T22" fmla="*/ 2147483646 w 158"/>
              <a:gd name="T23" fmla="*/ 2147483646 h 119"/>
              <a:gd name="T24" fmla="*/ 2147483646 w 158"/>
              <a:gd name="T25" fmla="*/ 2147483646 h 119"/>
              <a:gd name="T26" fmla="*/ 2147483646 w 158"/>
              <a:gd name="T27" fmla="*/ 2147483646 h 119"/>
              <a:gd name="T28" fmla="*/ 2147483646 w 158"/>
              <a:gd name="T29" fmla="*/ 2147483646 h 119"/>
              <a:gd name="T30" fmla="*/ 2147483646 w 158"/>
              <a:gd name="T31" fmla="*/ 2147483646 h 119"/>
              <a:gd name="T32" fmla="*/ 2147483646 w 158"/>
              <a:gd name="T33" fmla="*/ 2147483646 h 119"/>
              <a:gd name="T34" fmla="*/ 2147483646 w 158"/>
              <a:gd name="T35" fmla="*/ 2147483646 h 119"/>
              <a:gd name="T36" fmla="*/ 2147483646 w 158"/>
              <a:gd name="T37" fmla="*/ 2147483646 h 119"/>
              <a:gd name="T38" fmla="*/ 2147483646 w 158"/>
              <a:gd name="T39" fmla="*/ 2147483646 h 119"/>
              <a:gd name="T40" fmla="*/ 2147483646 w 158"/>
              <a:gd name="T41" fmla="*/ 2147483646 h 119"/>
              <a:gd name="T42" fmla="*/ 2147483646 w 158"/>
              <a:gd name="T43" fmla="*/ 2147483646 h 119"/>
              <a:gd name="T44" fmla="*/ 2147483646 w 158"/>
              <a:gd name="T45" fmla="*/ 2147483646 h 119"/>
              <a:gd name="T46" fmla="*/ 2147483646 w 158"/>
              <a:gd name="T47" fmla="*/ 2147483646 h 119"/>
              <a:gd name="T48" fmla="*/ 2147483646 w 158"/>
              <a:gd name="T49" fmla="*/ 2147483646 h 119"/>
              <a:gd name="T50" fmla="*/ 2147483646 w 158"/>
              <a:gd name="T51" fmla="*/ 2147483646 h 119"/>
              <a:gd name="T52" fmla="*/ 2147483646 w 158"/>
              <a:gd name="T53" fmla="*/ 214748364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8"/>
              <a:gd name="T82" fmla="*/ 0 h 119"/>
              <a:gd name="T83" fmla="*/ 158 w 158"/>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262" tIns="45631" rIns="91262" bIns="45631"/>
          <a:lstStyle/>
          <a:p>
            <a:pPr eaLnBrk="0" fontAlgn="base" hangingPunct="0">
              <a:spcBef>
                <a:spcPct val="0"/>
              </a:spcBef>
              <a:spcAft>
                <a:spcPct val="0"/>
              </a:spcAft>
              <a:defRPr/>
            </a:pPr>
            <a:endParaRPr lang="zh-CN" altLang="en-US" sz="1350">
              <a:solidFill>
                <a:srgbClr val="000000"/>
              </a:solidFill>
              <a:latin typeface="Calibri" panose="020F0502020204030204" pitchFamily="34" charset="0"/>
              <a:ea typeface="宋体" panose="02010600030101010101" pitchFamily="2" charset="-122"/>
            </a:endParaRPr>
          </a:p>
        </p:txBody>
      </p:sp>
      <p:sp>
        <p:nvSpPr>
          <p:cNvPr id="19468" name="Freeform 62"/>
          <p:cNvSpPr>
            <a:spLocks noChangeAspect="1" noEditPoints="1"/>
          </p:cNvSpPr>
          <p:nvPr/>
        </p:nvSpPr>
        <p:spPr bwMode="auto">
          <a:xfrm>
            <a:off x="6363814" y="4326532"/>
            <a:ext cx="320720" cy="275050"/>
          </a:xfrm>
          <a:custGeom>
            <a:avLst/>
            <a:gdLst>
              <a:gd name="T0" fmla="*/ 2147483646 w 58"/>
              <a:gd name="T1" fmla="*/ 2147483646 h 58"/>
              <a:gd name="T2" fmla="*/ 2147483646 w 58"/>
              <a:gd name="T3" fmla="*/ 2147483646 h 58"/>
              <a:gd name="T4" fmla="*/ 2147483646 w 58"/>
              <a:gd name="T5" fmla="*/ 2147483646 h 58"/>
              <a:gd name="T6" fmla="*/ 2147483646 w 58"/>
              <a:gd name="T7" fmla="*/ 2147483646 h 58"/>
              <a:gd name="T8" fmla="*/ 2147483646 w 58"/>
              <a:gd name="T9" fmla="*/ 2147483646 h 58"/>
              <a:gd name="T10" fmla="*/ 2147483646 w 58"/>
              <a:gd name="T11" fmla="*/ 2147483646 h 58"/>
              <a:gd name="T12" fmla="*/ 2147483646 w 58"/>
              <a:gd name="T13" fmla="*/ 2147483646 h 58"/>
              <a:gd name="T14" fmla="*/ 2147483646 w 58"/>
              <a:gd name="T15" fmla="*/ 2147483646 h 58"/>
              <a:gd name="T16" fmla="*/ 2147483646 w 58"/>
              <a:gd name="T17" fmla="*/ 2147483646 h 58"/>
              <a:gd name="T18" fmla="*/ 2147483646 w 58"/>
              <a:gd name="T19" fmla="*/ 2147483646 h 58"/>
              <a:gd name="T20" fmla="*/ 2147483646 w 58"/>
              <a:gd name="T21" fmla="*/ 2147483646 h 58"/>
              <a:gd name="T22" fmla="*/ 2147483646 w 58"/>
              <a:gd name="T23" fmla="*/ 2147483646 h 58"/>
              <a:gd name="T24" fmla="*/ 2147483646 w 58"/>
              <a:gd name="T25" fmla="*/ 2147483646 h 58"/>
              <a:gd name="T26" fmla="*/ 2147483646 w 58"/>
              <a:gd name="T27" fmla="*/ 2147483646 h 58"/>
              <a:gd name="T28" fmla="*/ 2147483646 w 58"/>
              <a:gd name="T29" fmla="*/ 2147483646 h 58"/>
              <a:gd name="T30" fmla="*/ 2147483646 w 58"/>
              <a:gd name="T31" fmla="*/ 2147483646 h 58"/>
              <a:gd name="T32" fmla="*/ 2147483646 w 58"/>
              <a:gd name="T33" fmla="*/ 2147483646 h 58"/>
              <a:gd name="T34" fmla="*/ 2147483646 w 58"/>
              <a:gd name="T35" fmla="*/ 2147483646 h 58"/>
              <a:gd name="T36" fmla="*/ 2147483646 w 58"/>
              <a:gd name="T37" fmla="*/ 2147483646 h 58"/>
              <a:gd name="T38" fmla="*/ 2147483646 w 58"/>
              <a:gd name="T39" fmla="*/ 2147483646 h 58"/>
              <a:gd name="T40" fmla="*/ 2147483646 w 58"/>
              <a:gd name="T41" fmla="*/ 2147483646 h 58"/>
              <a:gd name="T42" fmla="*/ 2147483646 w 58"/>
              <a:gd name="T43" fmla="*/ 2147483646 h 58"/>
              <a:gd name="T44" fmla="*/ 2147483646 w 58"/>
              <a:gd name="T45" fmla="*/ 2147483646 h 58"/>
              <a:gd name="T46" fmla="*/ 2147483646 w 58"/>
              <a:gd name="T47" fmla="*/ 2147483646 h 58"/>
              <a:gd name="T48" fmla="*/ 2147483646 w 58"/>
              <a:gd name="T49" fmla="*/ 2147483646 h 58"/>
              <a:gd name="T50" fmla="*/ 2147483646 w 58"/>
              <a:gd name="T51" fmla="*/ 2147483646 h 58"/>
              <a:gd name="T52" fmla="*/ 0 w 58"/>
              <a:gd name="T53" fmla="*/ 2147483646 h 58"/>
              <a:gd name="T54" fmla="*/ 0 w 58"/>
              <a:gd name="T55" fmla="*/ 2147483646 h 58"/>
              <a:gd name="T56" fmla="*/ 2147483646 w 58"/>
              <a:gd name="T57" fmla="*/ 2147483646 h 58"/>
              <a:gd name="T58" fmla="*/ 2147483646 w 58"/>
              <a:gd name="T59" fmla="*/ 2147483646 h 58"/>
              <a:gd name="T60" fmla="*/ 2147483646 w 58"/>
              <a:gd name="T61" fmla="*/ 2147483646 h 58"/>
              <a:gd name="T62" fmla="*/ 2147483646 w 58"/>
              <a:gd name="T63" fmla="*/ 2147483646 h 58"/>
              <a:gd name="T64" fmla="*/ 2147483646 w 58"/>
              <a:gd name="T65" fmla="*/ 2147483646 h 58"/>
              <a:gd name="T66" fmla="*/ 2147483646 w 58"/>
              <a:gd name="T67" fmla="*/ 2147483646 h 58"/>
              <a:gd name="T68" fmla="*/ 2147483646 w 58"/>
              <a:gd name="T69" fmla="*/ 2147483646 h 58"/>
              <a:gd name="T70" fmla="*/ 2147483646 w 58"/>
              <a:gd name="T71" fmla="*/ 2147483646 h 58"/>
              <a:gd name="T72" fmla="*/ 2147483646 w 58"/>
              <a:gd name="T73" fmla="*/ 2147483646 h 58"/>
              <a:gd name="T74" fmla="*/ 2147483646 w 58"/>
              <a:gd name="T75" fmla="*/ 2147483646 h 58"/>
              <a:gd name="T76" fmla="*/ 2147483646 w 58"/>
              <a:gd name="T77" fmla="*/ 2147483646 h 58"/>
              <a:gd name="T78" fmla="*/ 2147483646 w 58"/>
              <a:gd name="T79" fmla="*/ 0 h 58"/>
              <a:gd name="T80" fmla="*/ 2147483646 w 58"/>
              <a:gd name="T81" fmla="*/ 0 h 58"/>
              <a:gd name="T82" fmla="*/ 2147483646 w 58"/>
              <a:gd name="T83" fmla="*/ 2147483646 h 58"/>
              <a:gd name="T84" fmla="*/ 2147483646 w 58"/>
              <a:gd name="T85" fmla="*/ 2147483646 h 58"/>
              <a:gd name="T86" fmla="*/ 2147483646 w 58"/>
              <a:gd name="T87" fmla="*/ 2147483646 h 58"/>
              <a:gd name="T88" fmla="*/ 2147483646 w 58"/>
              <a:gd name="T89" fmla="*/ 2147483646 h 58"/>
              <a:gd name="T90" fmla="*/ 2147483646 w 58"/>
              <a:gd name="T91" fmla="*/ 2147483646 h 58"/>
              <a:gd name="T92" fmla="*/ 2147483646 w 58"/>
              <a:gd name="T93" fmla="*/ 2147483646 h 58"/>
              <a:gd name="T94" fmla="*/ 2147483646 w 58"/>
              <a:gd name="T95" fmla="*/ 2147483646 h 58"/>
              <a:gd name="T96" fmla="*/ 2147483646 w 58"/>
              <a:gd name="T97" fmla="*/ 2147483646 h 58"/>
              <a:gd name="T98" fmla="*/ 2147483646 w 58"/>
              <a:gd name="T99" fmla="*/ 2147483646 h 58"/>
              <a:gd name="T100" fmla="*/ 2147483646 w 58"/>
              <a:gd name="T101" fmla="*/ 2147483646 h 58"/>
              <a:gd name="T102" fmla="*/ 2147483646 w 58"/>
              <a:gd name="T103" fmla="*/ 2147483646 h 58"/>
              <a:gd name="T104" fmla="*/ 2147483646 w 58"/>
              <a:gd name="T105" fmla="*/ 2147483646 h 58"/>
              <a:gd name="T106" fmla="*/ 2147483646 w 58"/>
              <a:gd name="T107" fmla="*/ 2147483646 h 58"/>
              <a:gd name="T108" fmla="*/ 2147483646 w 58"/>
              <a:gd name="T109" fmla="*/ 2147483646 h 58"/>
              <a:gd name="T110" fmla="*/ 2147483646 w 58"/>
              <a:gd name="T111" fmla="*/ 2147483646 h 58"/>
              <a:gd name="T112" fmla="*/ 2147483646 w 58"/>
              <a:gd name="T113" fmla="*/ 2147483646 h 58"/>
              <a:gd name="T114" fmla="*/ 2147483646 w 58"/>
              <a:gd name="T115" fmla="*/ 2147483646 h 58"/>
              <a:gd name="T116" fmla="*/ 2147483646 w 58"/>
              <a:gd name="T117" fmla="*/ 2147483646 h 58"/>
              <a:gd name="T118" fmla="*/ 2147483646 w 58"/>
              <a:gd name="T119" fmla="*/ 2147483646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8"/>
              <a:gd name="T181" fmla="*/ 0 h 58"/>
              <a:gd name="T182" fmla="*/ 58 w 58"/>
              <a:gd name="T183" fmla="*/ 58 h 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262" tIns="45631" rIns="91262" bIns="45631"/>
          <a:lstStyle/>
          <a:p>
            <a:pPr eaLnBrk="0" fontAlgn="base" hangingPunct="0">
              <a:spcBef>
                <a:spcPct val="0"/>
              </a:spcBef>
              <a:spcAft>
                <a:spcPct val="0"/>
              </a:spcAft>
              <a:defRPr/>
            </a:pPr>
            <a:endParaRPr lang="zh-CN" altLang="en-US" sz="1350">
              <a:solidFill>
                <a:srgbClr val="000000"/>
              </a:solidFill>
              <a:latin typeface="Calibri" panose="020F0502020204030204" pitchFamily="34" charset="0"/>
              <a:ea typeface="宋体" panose="02010600030101010101" pitchFamily="2" charset="-122"/>
            </a:endParaRPr>
          </a:p>
        </p:txBody>
      </p:sp>
      <p:sp>
        <p:nvSpPr>
          <p:cNvPr id="19469" name="Freeform 45"/>
          <p:cNvSpPr>
            <a:spLocks noEditPoints="1"/>
          </p:cNvSpPr>
          <p:nvPr/>
        </p:nvSpPr>
        <p:spPr bwMode="auto">
          <a:xfrm>
            <a:off x="7933526" y="3847445"/>
            <a:ext cx="380916" cy="406265"/>
          </a:xfrm>
          <a:custGeom>
            <a:avLst/>
            <a:gdLst>
              <a:gd name="T0" fmla="*/ 2147483646 w 55"/>
              <a:gd name="T1" fmla="*/ 2147483646 h 55"/>
              <a:gd name="T2" fmla="*/ 0 w 55"/>
              <a:gd name="T3" fmla="*/ 2147483646 h 55"/>
              <a:gd name="T4" fmla="*/ 2147483646 w 55"/>
              <a:gd name="T5" fmla="*/ 0 h 55"/>
              <a:gd name="T6" fmla="*/ 2147483646 w 55"/>
              <a:gd name="T7" fmla="*/ 2147483646 h 55"/>
              <a:gd name="T8" fmla="*/ 2147483646 w 55"/>
              <a:gd name="T9" fmla="*/ 2147483646 h 55"/>
              <a:gd name="T10" fmla="*/ 2147483646 w 55"/>
              <a:gd name="T11" fmla="*/ 2147483646 h 55"/>
              <a:gd name="T12" fmla="*/ 2147483646 w 55"/>
              <a:gd name="T13" fmla="*/ 2147483646 h 55"/>
              <a:gd name="T14" fmla="*/ 2147483646 w 55"/>
              <a:gd name="T15" fmla="*/ 2147483646 h 55"/>
              <a:gd name="T16" fmla="*/ 2147483646 w 55"/>
              <a:gd name="T17" fmla="*/ 2147483646 h 55"/>
              <a:gd name="T18" fmla="*/ 2147483646 w 55"/>
              <a:gd name="T19" fmla="*/ 2147483646 h 55"/>
              <a:gd name="T20" fmla="*/ 2147483646 w 55"/>
              <a:gd name="T21" fmla="*/ 2147483646 h 55"/>
              <a:gd name="T22" fmla="*/ 2147483646 w 55"/>
              <a:gd name="T23" fmla="*/ 2147483646 h 55"/>
              <a:gd name="T24" fmla="*/ 2147483646 w 55"/>
              <a:gd name="T25" fmla="*/ 2147483646 h 55"/>
              <a:gd name="T26" fmla="*/ 2147483646 w 55"/>
              <a:gd name="T27" fmla="*/ 2147483646 h 55"/>
              <a:gd name="T28" fmla="*/ 2147483646 w 55"/>
              <a:gd name="T29" fmla="*/ 2147483646 h 55"/>
              <a:gd name="T30" fmla="*/ 2147483646 w 55"/>
              <a:gd name="T31" fmla="*/ 2147483646 h 55"/>
              <a:gd name="T32" fmla="*/ 2147483646 w 55"/>
              <a:gd name="T33" fmla="*/ 2147483646 h 55"/>
              <a:gd name="T34" fmla="*/ 2147483646 w 55"/>
              <a:gd name="T35" fmla="*/ 2147483646 h 55"/>
              <a:gd name="T36" fmla="*/ 2147483646 w 55"/>
              <a:gd name="T37" fmla="*/ 2147483646 h 55"/>
              <a:gd name="T38" fmla="*/ 2147483646 w 55"/>
              <a:gd name="T39" fmla="*/ 2147483646 h 55"/>
              <a:gd name="T40" fmla="*/ 2147483646 w 55"/>
              <a:gd name="T41" fmla="*/ 2147483646 h 55"/>
              <a:gd name="T42" fmla="*/ 2147483646 w 55"/>
              <a:gd name="T43" fmla="*/ 2147483646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5"/>
              <a:gd name="T67" fmla="*/ 0 h 55"/>
              <a:gd name="T68" fmla="*/ 55 w 55"/>
              <a:gd name="T69" fmla="*/ 55 h 5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262" tIns="45631" rIns="91262" bIns="45631"/>
          <a:lstStyle/>
          <a:p>
            <a:pPr eaLnBrk="0" fontAlgn="base" hangingPunct="0">
              <a:spcBef>
                <a:spcPct val="0"/>
              </a:spcBef>
              <a:spcAft>
                <a:spcPct val="0"/>
              </a:spcAft>
              <a:defRPr/>
            </a:pPr>
            <a:endParaRPr lang="zh-CN" altLang="en-US" sz="1350">
              <a:solidFill>
                <a:srgbClr val="000000"/>
              </a:solidFill>
              <a:latin typeface="Calibri" panose="020F0502020204030204" pitchFamily="34" charset="0"/>
              <a:ea typeface="宋体" panose="02010600030101010101" pitchFamily="2" charset="-122"/>
            </a:endParaRPr>
          </a:p>
        </p:txBody>
      </p:sp>
      <p:sp>
        <p:nvSpPr>
          <p:cNvPr id="19470" name="TextBox 13"/>
          <p:cNvSpPr txBox="1">
            <a:spLocks noChangeArrowheads="1"/>
          </p:cNvSpPr>
          <p:nvPr/>
        </p:nvSpPr>
        <p:spPr bwMode="auto">
          <a:xfrm>
            <a:off x="838617" y="2204880"/>
            <a:ext cx="104242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20000"/>
              </a:spcBef>
              <a:spcAft>
                <a:spcPct val="0"/>
              </a:spcAft>
              <a:buNone/>
              <a:defRPr/>
            </a:pPr>
            <a:r>
              <a:rPr lang="zh-CN" altLang="en-US" sz="1200" b="1" dirty="0">
                <a:solidFill>
                  <a:srgbClr val="445469"/>
                </a:solidFill>
                <a:latin typeface="Arial" panose="020B0604020202020204" pitchFamily="34" charset="0"/>
                <a:ea typeface="微软雅黑" panose="020B0503020204020204" charset="-122"/>
                <a:sym typeface="Arial" panose="020B0604020202020204" pitchFamily="34" charset="0"/>
              </a:rPr>
              <a:t>选题的确定及资料的查询</a:t>
            </a:r>
          </a:p>
          <a:p>
            <a:pPr algn="ctr" fontAlgn="base">
              <a:lnSpc>
                <a:spcPct val="100000"/>
              </a:lnSpc>
              <a:spcBef>
                <a:spcPct val="20000"/>
              </a:spcBef>
              <a:spcAft>
                <a:spcPct val="0"/>
              </a:spcAft>
              <a:buNone/>
              <a:defRPr/>
            </a:pPr>
            <a:r>
              <a:rPr lang="en-US" altLang="zh-CN" sz="1200" b="1" dirty="0">
                <a:solidFill>
                  <a:srgbClr val="445469"/>
                </a:solidFill>
                <a:latin typeface="Arial" panose="020B0604020202020204" pitchFamily="34" charset="0"/>
                <a:ea typeface="微软雅黑" panose="020B0503020204020204" charset="-122"/>
                <a:sym typeface="Arial" panose="020B0604020202020204" pitchFamily="34" charset="0"/>
              </a:rPr>
              <a:t>1.3—1.10</a:t>
            </a:r>
          </a:p>
        </p:txBody>
      </p:sp>
      <p:sp>
        <p:nvSpPr>
          <p:cNvPr id="19472" name="TextBox 13"/>
          <p:cNvSpPr txBox="1">
            <a:spLocks noChangeArrowheads="1"/>
          </p:cNvSpPr>
          <p:nvPr/>
        </p:nvSpPr>
        <p:spPr bwMode="auto">
          <a:xfrm>
            <a:off x="2144635" y="2244993"/>
            <a:ext cx="1033463"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20000"/>
              </a:spcBef>
              <a:spcAft>
                <a:spcPct val="0"/>
              </a:spcAft>
              <a:buNone/>
              <a:defRPr/>
            </a:pPr>
            <a:r>
              <a:rPr lang="zh-CN" altLang="en-US" sz="1200" b="1" dirty="0">
                <a:solidFill>
                  <a:srgbClr val="445469"/>
                </a:solidFill>
                <a:latin typeface="Arial" panose="020B0604020202020204" pitchFamily="34" charset="0"/>
                <a:ea typeface="微软雅黑" panose="020B0503020204020204" charset="-122"/>
                <a:sym typeface="Arial" panose="020B0604020202020204" pitchFamily="34" charset="0"/>
              </a:rPr>
              <a:t>线下访问</a:t>
            </a:r>
          </a:p>
          <a:p>
            <a:pPr algn="ctr" fontAlgn="base">
              <a:lnSpc>
                <a:spcPct val="100000"/>
              </a:lnSpc>
              <a:spcBef>
                <a:spcPct val="20000"/>
              </a:spcBef>
              <a:spcAft>
                <a:spcPct val="0"/>
              </a:spcAft>
              <a:buNone/>
              <a:defRPr/>
            </a:pPr>
            <a:r>
              <a:rPr lang="en-US" altLang="zh-CN" sz="1200" b="1" dirty="0">
                <a:solidFill>
                  <a:srgbClr val="445469"/>
                </a:solidFill>
                <a:latin typeface="Arial" panose="020B0604020202020204" pitchFamily="34" charset="0"/>
                <a:ea typeface="微软雅黑" panose="020B0503020204020204" charset="-122"/>
                <a:sym typeface="Arial" panose="020B0604020202020204" pitchFamily="34" charset="0"/>
              </a:rPr>
              <a:t>1.17—1.21</a:t>
            </a:r>
          </a:p>
        </p:txBody>
      </p:sp>
      <p:sp>
        <p:nvSpPr>
          <p:cNvPr id="19474" name="TextBox 13"/>
          <p:cNvSpPr txBox="1">
            <a:spLocks noChangeArrowheads="1"/>
          </p:cNvSpPr>
          <p:nvPr/>
        </p:nvSpPr>
        <p:spPr bwMode="auto">
          <a:xfrm>
            <a:off x="3771768" y="2320194"/>
            <a:ext cx="7944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20000"/>
              </a:spcBef>
              <a:spcAft>
                <a:spcPct val="0"/>
              </a:spcAft>
              <a:buNone/>
              <a:defRPr/>
            </a:pPr>
            <a:r>
              <a:rPr lang="zh-CN" altLang="en-US" sz="1200" b="1">
                <a:solidFill>
                  <a:srgbClr val="445469"/>
                </a:solidFill>
                <a:latin typeface="Arial" panose="020B0604020202020204" pitchFamily="34" charset="0"/>
                <a:ea typeface="微软雅黑" panose="020B0503020204020204" charset="-122"/>
                <a:sym typeface="Arial" panose="020B0604020202020204" pitchFamily="34" charset="0"/>
              </a:rPr>
              <a:t>问卷设计与预调查</a:t>
            </a:r>
          </a:p>
          <a:p>
            <a:pPr algn="ctr" fontAlgn="base">
              <a:lnSpc>
                <a:spcPct val="100000"/>
              </a:lnSpc>
              <a:spcBef>
                <a:spcPct val="20000"/>
              </a:spcBef>
              <a:spcAft>
                <a:spcPct val="0"/>
              </a:spcAft>
              <a:buNone/>
              <a:defRPr/>
            </a:pPr>
            <a:r>
              <a:rPr lang="en-US" altLang="zh-CN" sz="1200" b="1">
                <a:solidFill>
                  <a:srgbClr val="445469"/>
                </a:solidFill>
                <a:latin typeface="Arial" panose="020B0604020202020204" pitchFamily="34" charset="0"/>
                <a:ea typeface="微软雅黑" panose="020B0503020204020204" charset="-122"/>
                <a:sym typeface="Arial" panose="020B0604020202020204" pitchFamily="34" charset="0"/>
              </a:rPr>
              <a:t>1.22—1.25</a:t>
            </a:r>
          </a:p>
        </p:txBody>
      </p:sp>
      <p:sp>
        <p:nvSpPr>
          <p:cNvPr id="19476" name="TextBox 13"/>
          <p:cNvSpPr txBox="1">
            <a:spLocks noChangeArrowheads="1"/>
          </p:cNvSpPr>
          <p:nvPr/>
        </p:nvSpPr>
        <p:spPr bwMode="auto">
          <a:xfrm>
            <a:off x="5231384" y="2644447"/>
            <a:ext cx="130139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20000"/>
              </a:spcBef>
              <a:spcAft>
                <a:spcPct val="0"/>
              </a:spcAft>
              <a:buNone/>
              <a:defRPr/>
            </a:pPr>
            <a:r>
              <a:rPr lang="zh-CN" altLang="en-US" sz="1200" b="1">
                <a:solidFill>
                  <a:srgbClr val="445469"/>
                </a:solidFill>
                <a:latin typeface="Arial" panose="020B0604020202020204" pitchFamily="34" charset="0"/>
                <a:ea typeface="微软雅黑" panose="020B0503020204020204" charset="-122"/>
                <a:sym typeface="Arial" panose="020B0604020202020204" pitchFamily="34" charset="0"/>
              </a:rPr>
              <a:t>线上问卷与纸质问卷的发放</a:t>
            </a:r>
          </a:p>
          <a:p>
            <a:pPr algn="ctr" fontAlgn="base">
              <a:lnSpc>
                <a:spcPct val="100000"/>
              </a:lnSpc>
              <a:spcBef>
                <a:spcPct val="20000"/>
              </a:spcBef>
              <a:spcAft>
                <a:spcPct val="0"/>
              </a:spcAft>
              <a:buNone/>
              <a:defRPr/>
            </a:pPr>
            <a:r>
              <a:rPr lang="en-US" altLang="zh-CN" sz="1200" b="1">
                <a:solidFill>
                  <a:srgbClr val="445469"/>
                </a:solidFill>
                <a:latin typeface="Arial" panose="020B0604020202020204" pitchFamily="34" charset="0"/>
                <a:ea typeface="微软雅黑" panose="020B0503020204020204" charset="-122"/>
                <a:sym typeface="Arial" panose="020B0604020202020204" pitchFamily="34" charset="0"/>
              </a:rPr>
              <a:t>1.26—3.1</a:t>
            </a:r>
          </a:p>
        </p:txBody>
      </p:sp>
      <p:sp>
        <p:nvSpPr>
          <p:cNvPr id="19478" name="TextBox 13"/>
          <p:cNvSpPr txBox="1">
            <a:spLocks noChangeArrowheads="1"/>
          </p:cNvSpPr>
          <p:nvPr/>
        </p:nvSpPr>
        <p:spPr bwMode="auto">
          <a:xfrm>
            <a:off x="7651520" y="4645221"/>
            <a:ext cx="1033463"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20000"/>
              </a:spcBef>
              <a:spcAft>
                <a:spcPct val="0"/>
              </a:spcAft>
              <a:buNone/>
              <a:defRPr/>
            </a:pPr>
            <a:r>
              <a:rPr lang="zh-CN" altLang="en-US" sz="1200" b="1">
                <a:solidFill>
                  <a:srgbClr val="445469"/>
                </a:solidFill>
                <a:latin typeface="Arial" panose="020B0604020202020204" pitchFamily="34" charset="0"/>
                <a:ea typeface="微软雅黑" panose="020B0503020204020204" charset="-122"/>
                <a:sym typeface="Arial" panose="020B0604020202020204" pitchFamily="34" charset="0"/>
              </a:rPr>
              <a:t>论文完善阶段</a:t>
            </a:r>
          </a:p>
          <a:p>
            <a:pPr algn="ctr" fontAlgn="base">
              <a:lnSpc>
                <a:spcPct val="100000"/>
              </a:lnSpc>
              <a:spcBef>
                <a:spcPct val="20000"/>
              </a:spcBef>
              <a:spcAft>
                <a:spcPct val="0"/>
              </a:spcAft>
              <a:buNone/>
              <a:defRPr/>
            </a:pPr>
            <a:r>
              <a:rPr lang="en-US" altLang="zh-CN" sz="1200" b="1">
                <a:solidFill>
                  <a:srgbClr val="445469"/>
                </a:solidFill>
                <a:latin typeface="Arial" panose="020B0604020202020204" pitchFamily="34" charset="0"/>
                <a:ea typeface="微软雅黑" panose="020B0503020204020204" charset="-122"/>
                <a:sym typeface="Arial" panose="020B0604020202020204" pitchFamily="34" charset="0"/>
              </a:rPr>
              <a:t>3.14—4.1</a:t>
            </a:r>
          </a:p>
        </p:txBody>
      </p:sp>
      <p:pic>
        <p:nvPicPr>
          <p:cNvPr id="24" name="Group 6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6520" y="1677382"/>
            <a:ext cx="885842" cy="136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Freeform 178"/>
          <p:cNvSpPr>
            <a:spLocks noEditPoints="1"/>
          </p:cNvSpPr>
          <p:nvPr/>
        </p:nvSpPr>
        <p:spPr bwMode="auto">
          <a:xfrm>
            <a:off x="3888443" y="1844164"/>
            <a:ext cx="341857" cy="215831"/>
          </a:xfrm>
          <a:custGeom>
            <a:avLst/>
            <a:gdLst>
              <a:gd name="T0" fmla="*/ 2147483646 w 158"/>
              <a:gd name="T1" fmla="*/ 2147483646 h 119"/>
              <a:gd name="T2" fmla="*/ 0 w 158"/>
              <a:gd name="T3" fmla="*/ 2147483646 h 119"/>
              <a:gd name="T4" fmla="*/ 0 w 158"/>
              <a:gd name="T5" fmla="*/ 0 h 119"/>
              <a:gd name="T6" fmla="*/ 2147483646 w 158"/>
              <a:gd name="T7" fmla="*/ 0 h 119"/>
              <a:gd name="T8" fmla="*/ 2147483646 w 158"/>
              <a:gd name="T9" fmla="*/ 2147483646 h 119"/>
              <a:gd name="T10" fmla="*/ 2147483646 w 158"/>
              <a:gd name="T11" fmla="*/ 2147483646 h 119"/>
              <a:gd name="T12" fmla="*/ 2147483646 w 158"/>
              <a:gd name="T13" fmla="*/ 2147483646 h 119"/>
              <a:gd name="T14" fmla="*/ 2147483646 w 158"/>
              <a:gd name="T15" fmla="*/ 2147483646 h 119"/>
              <a:gd name="T16" fmla="*/ 2147483646 w 158"/>
              <a:gd name="T17" fmla="*/ 2147483646 h 119"/>
              <a:gd name="T18" fmla="*/ 2147483646 w 158"/>
              <a:gd name="T19" fmla="*/ 2147483646 h 119"/>
              <a:gd name="T20" fmla="*/ 2147483646 w 158"/>
              <a:gd name="T21" fmla="*/ 2147483646 h 119"/>
              <a:gd name="T22" fmla="*/ 2147483646 w 158"/>
              <a:gd name="T23" fmla="*/ 2147483646 h 119"/>
              <a:gd name="T24" fmla="*/ 2147483646 w 158"/>
              <a:gd name="T25" fmla="*/ 2147483646 h 119"/>
              <a:gd name="T26" fmla="*/ 2147483646 w 158"/>
              <a:gd name="T27" fmla="*/ 2147483646 h 119"/>
              <a:gd name="T28" fmla="*/ 2147483646 w 158"/>
              <a:gd name="T29" fmla="*/ 2147483646 h 119"/>
              <a:gd name="T30" fmla="*/ 2147483646 w 158"/>
              <a:gd name="T31" fmla="*/ 2147483646 h 119"/>
              <a:gd name="T32" fmla="*/ 2147483646 w 158"/>
              <a:gd name="T33" fmla="*/ 2147483646 h 119"/>
              <a:gd name="T34" fmla="*/ 2147483646 w 158"/>
              <a:gd name="T35" fmla="*/ 2147483646 h 119"/>
              <a:gd name="T36" fmla="*/ 2147483646 w 158"/>
              <a:gd name="T37" fmla="*/ 2147483646 h 119"/>
              <a:gd name="T38" fmla="*/ 2147483646 w 158"/>
              <a:gd name="T39" fmla="*/ 2147483646 h 119"/>
              <a:gd name="T40" fmla="*/ 2147483646 w 158"/>
              <a:gd name="T41" fmla="*/ 2147483646 h 119"/>
              <a:gd name="T42" fmla="*/ 2147483646 w 158"/>
              <a:gd name="T43" fmla="*/ 2147483646 h 119"/>
              <a:gd name="T44" fmla="*/ 2147483646 w 158"/>
              <a:gd name="T45" fmla="*/ 2147483646 h 119"/>
              <a:gd name="T46" fmla="*/ 2147483646 w 158"/>
              <a:gd name="T47" fmla="*/ 2147483646 h 119"/>
              <a:gd name="T48" fmla="*/ 2147483646 w 158"/>
              <a:gd name="T49" fmla="*/ 2147483646 h 119"/>
              <a:gd name="T50" fmla="*/ 2147483646 w 158"/>
              <a:gd name="T51" fmla="*/ 2147483646 h 119"/>
              <a:gd name="T52" fmla="*/ 2147483646 w 158"/>
              <a:gd name="T53" fmla="*/ 214748364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8"/>
              <a:gd name="T82" fmla="*/ 0 h 119"/>
              <a:gd name="T83" fmla="*/ 158 w 158"/>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262" tIns="45631" rIns="91262" bIns="45631"/>
          <a:lstStyle/>
          <a:p>
            <a:pPr eaLnBrk="0" fontAlgn="base" hangingPunct="0">
              <a:spcBef>
                <a:spcPct val="0"/>
              </a:spcBef>
              <a:spcAft>
                <a:spcPct val="0"/>
              </a:spcAft>
              <a:defRPr/>
            </a:pPr>
            <a:endParaRPr lang="zh-CN" altLang="en-US" sz="1350">
              <a:solidFill>
                <a:srgbClr val="000000"/>
              </a:solidFill>
              <a:latin typeface="Calibri" panose="020F0502020204030204" pitchFamily="34" charset="0"/>
              <a:ea typeface="宋体" panose="02010600030101010101" pitchFamily="2" charset="-122"/>
            </a:endParaRPr>
          </a:p>
        </p:txBody>
      </p:sp>
      <p:pic>
        <p:nvPicPr>
          <p:cNvPr id="26" name="Group 7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95595" y="1831158"/>
            <a:ext cx="957704" cy="1658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Group 6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1021" y="4050578"/>
            <a:ext cx="957704" cy="144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Freeform 105"/>
          <p:cNvSpPr>
            <a:spLocks noEditPoints="1"/>
          </p:cNvSpPr>
          <p:nvPr/>
        </p:nvSpPr>
        <p:spPr bwMode="auto">
          <a:xfrm>
            <a:off x="5068459" y="4218874"/>
            <a:ext cx="272324" cy="263985"/>
          </a:xfrm>
          <a:custGeom>
            <a:avLst/>
            <a:gdLst>
              <a:gd name="T0" fmla="*/ 2147483646 w 64"/>
              <a:gd name="T1" fmla="*/ 2147483646 h 63"/>
              <a:gd name="T2" fmla="*/ 2147483646 w 64"/>
              <a:gd name="T3" fmla="*/ 2147483646 h 63"/>
              <a:gd name="T4" fmla="*/ 2147483646 w 64"/>
              <a:gd name="T5" fmla="*/ 2147483646 h 63"/>
              <a:gd name="T6" fmla="*/ 2147483646 w 64"/>
              <a:gd name="T7" fmla="*/ 2147483646 h 63"/>
              <a:gd name="T8" fmla="*/ 0 w 64"/>
              <a:gd name="T9" fmla="*/ 2147483646 h 63"/>
              <a:gd name="T10" fmla="*/ 2147483646 w 64"/>
              <a:gd name="T11" fmla="*/ 0 h 63"/>
              <a:gd name="T12" fmla="*/ 2147483646 w 64"/>
              <a:gd name="T13" fmla="*/ 2147483646 h 63"/>
              <a:gd name="T14" fmla="*/ 2147483646 w 64"/>
              <a:gd name="T15" fmla="*/ 2147483646 h 63"/>
              <a:gd name="T16" fmla="*/ 2147483646 w 64"/>
              <a:gd name="T17" fmla="*/ 2147483646 h 63"/>
              <a:gd name="T18" fmla="*/ 2147483646 w 64"/>
              <a:gd name="T19" fmla="*/ 2147483646 h 63"/>
              <a:gd name="T20" fmla="*/ 2147483646 w 64"/>
              <a:gd name="T21" fmla="*/ 2147483646 h 63"/>
              <a:gd name="T22" fmla="*/ 2147483646 w 64"/>
              <a:gd name="T23" fmla="*/ 2147483646 h 63"/>
              <a:gd name="T24" fmla="*/ 2147483646 w 64"/>
              <a:gd name="T25" fmla="*/ 2147483646 h 63"/>
              <a:gd name="T26" fmla="*/ 2147483646 w 64"/>
              <a:gd name="T27" fmla="*/ 2147483646 h 63"/>
              <a:gd name="T28" fmla="*/ 2147483646 w 64"/>
              <a:gd name="T29" fmla="*/ 2147483646 h 63"/>
              <a:gd name="T30" fmla="*/ 2147483646 w 64"/>
              <a:gd name="T31" fmla="*/ 2147483646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4"/>
              <a:gd name="T49" fmla="*/ 0 h 63"/>
              <a:gd name="T50" fmla="*/ 64 w 6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262" tIns="45631" rIns="91262" bIns="45631"/>
          <a:lstStyle/>
          <a:p>
            <a:pPr eaLnBrk="0" fontAlgn="base" hangingPunct="0">
              <a:spcBef>
                <a:spcPct val="0"/>
              </a:spcBef>
              <a:spcAft>
                <a:spcPct val="0"/>
              </a:spcAft>
              <a:defRPr/>
            </a:pPr>
            <a:endParaRPr lang="zh-CN" altLang="en-US" sz="1350">
              <a:solidFill>
                <a:srgbClr val="000000"/>
              </a:solidFill>
              <a:latin typeface="Calibri" panose="020F0502020204030204" pitchFamily="34" charset="0"/>
              <a:ea typeface="宋体" panose="02010600030101010101" pitchFamily="2" charset="-122"/>
            </a:endParaRPr>
          </a:p>
        </p:txBody>
      </p:sp>
      <p:sp>
        <p:nvSpPr>
          <p:cNvPr id="33" name="TextBox 13"/>
          <p:cNvSpPr txBox="1">
            <a:spLocks noChangeArrowheads="1"/>
          </p:cNvSpPr>
          <p:nvPr/>
        </p:nvSpPr>
        <p:spPr bwMode="auto">
          <a:xfrm>
            <a:off x="4776025" y="4720079"/>
            <a:ext cx="1033463"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20000"/>
              </a:spcBef>
              <a:spcAft>
                <a:spcPct val="0"/>
              </a:spcAft>
              <a:buNone/>
              <a:defRPr/>
            </a:pPr>
            <a:r>
              <a:rPr lang="zh-CN" altLang="en-US" sz="1200" b="1">
                <a:solidFill>
                  <a:srgbClr val="445469"/>
                </a:solidFill>
                <a:latin typeface="Arial" panose="020B0604020202020204" pitchFamily="34" charset="0"/>
                <a:ea typeface="微软雅黑" panose="020B0503020204020204" charset="-122"/>
                <a:sym typeface="Arial" panose="020B0604020202020204" pitchFamily="34" charset="0"/>
              </a:rPr>
              <a:t>数据预处理</a:t>
            </a:r>
          </a:p>
          <a:p>
            <a:pPr algn="ctr" fontAlgn="base">
              <a:lnSpc>
                <a:spcPct val="100000"/>
              </a:lnSpc>
              <a:spcBef>
                <a:spcPct val="20000"/>
              </a:spcBef>
              <a:spcAft>
                <a:spcPct val="0"/>
              </a:spcAft>
              <a:buNone/>
              <a:defRPr/>
            </a:pPr>
            <a:r>
              <a:rPr lang="en-US" altLang="zh-CN" sz="1200" b="1">
                <a:solidFill>
                  <a:srgbClr val="445469"/>
                </a:solidFill>
                <a:latin typeface="Arial" panose="020B0604020202020204" pitchFamily="34" charset="0"/>
                <a:ea typeface="微软雅黑" panose="020B0503020204020204" charset="-122"/>
                <a:sym typeface="Arial" panose="020B0604020202020204" pitchFamily="34" charset="0"/>
              </a:rPr>
              <a:t>3.5—3.8</a:t>
            </a:r>
          </a:p>
        </p:txBody>
      </p:sp>
      <p:sp>
        <p:nvSpPr>
          <p:cNvPr id="34" name="TextBox 13"/>
          <p:cNvSpPr txBox="1">
            <a:spLocks noChangeArrowheads="1"/>
          </p:cNvSpPr>
          <p:nvPr/>
        </p:nvSpPr>
        <p:spPr bwMode="auto">
          <a:xfrm>
            <a:off x="2251024" y="3915190"/>
            <a:ext cx="103346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20000"/>
              </a:spcBef>
              <a:spcAft>
                <a:spcPct val="0"/>
              </a:spcAft>
              <a:buNone/>
              <a:defRPr/>
            </a:pPr>
            <a:r>
              <a:rPr lang="zh-CN" altLang="en-US" sz="1200" b="1">
                <a:solidFill>
                  <a:srgbClr val="445469"/>
                </a:solidFill>
                <a:latin typeface="Arial" panose="020B0604020202020204" pitchFamily="34" charset="0"/>
                <a:ea typeface="微软雅黑" panose="020B0503020204020204" charset="-122"/>
                <a:sym typeface="Arial" panose="020B0604020202020204" pitchFamily="34" charset="0"/>
              </a:rPr>
              <a:t>数据收集与问卷结果的录入</a:t>
            </a:r>
          </a:p>
          <a:p>
            <a:pPr algn="ctr" fontAlgn="base">
              <a:lnSpc>
                <a:spcPct val="100000"/>
              </a:lnSpc>
              <a:spcBef>
                <a:spcPct val="20000"/>
              </a:spcBef>
              <a:spcAft>
                <a:spcPct val="0"/>
              </a:spcAft>
              <a:buNone/>
              <a:defRPr/>
            </a:pPr>
            <a:r>
              <a:rPr lang="en-US" altLang="zh-CN" sz="1200" b="1">
                <a:solidFill>
                  <a:srgbClr val="445469"/>
                </a:solidFill>
                <a:latin typeface="Arial" panose="020B0604020202020204" pitchFamily="34" charset="0"/>
                <a:ea typeface="微软雅黑" panose="020B0503020204020204" charset="-122"/>
                <a:sym typeface="Arial" panose="020B0604020202020204" pitchFamily="34" charset="0"/>
              </a:rPr>
              <a:t>3.2—3.4</a:t>
            </a:r>
          </a:p>
        </p:txBody>
      </p:sp>
      <p:sp>
        <p:nvSpPr>
          <p:cNvPr id="37" name="TextBox 13"/>
          <p:cNvSpPr txBox="1">
            <a:spLocks noChangeArrowheads="1"/>
          </p:cNvSpPr>
          <p:nvPr/>
        </p:nvSpPr>
        <p:spPr bwMode="auto">
          <a:xfrm>
            <a:off x="6140971" y="4810651"/>
            <a:ext cx="103346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20000"/>
              </a:spcBef>
              <a:spcAft>
                <a:spcPct val="0"/>
              </a:spcAft>
              <a:buNone/>
              <a:defRPr/>
            </a:pPr>
            <a:r>
              <a:rPr lang="zh-CN" altLang="en-US" sz="1200" b="1">
                <a:solidFill>
                  <a:srgbClr val="445469"/>
                </a:solidFill>
                <a:latin typeface="Arial" panose="020B0604020202020204" pitchFamily="34" charset="0"/>
                <a:ea typeface="微软雅黑" panose="020B0503020204020204" charset="-122"/>
                <a:sym typeface="Arial" panose="020B0604020202020204" pitchFamily="34" charset="0"/>
              </a:rPr>
              <a:t>数据的选取与分析阶段</a:t>
            </a:r>
          </a:p>
          <a:p>
            <a:pPr algn="ctr" fontAlgn="base">
              <a:lnSpc>
                <a:spcPct val="100000"/>
              </a:lnSpc>
              <a:spcBef>
                <a:spcPct val="20000"/>
              </a:spcBef>
              <a:spcAft>
                <a:spcPct val="0"/>
              </a:spcAft>
              <a:buNone/>
              <a:defRPr/>
            </a:pPr>
            <a:r>
              <a:rPr lang="en-US" altLang="zh-CN" sz="1200" b="1">
                <a:solidFill>
                  <a:srgbClr val="445469"/>
                </a:solidFill>
                <a:latin typeface="Arial" panose="020B0604020202020204" pitchFamily="34" charset="0"/>
                <a:ea typeface="微软雅黑" panose="020B0503020204020204" charset="-122"/>
                <a:sym typeface="Arial" panose="020B0604020202020204" pitchFamily="34" charset="0"/>
              </a:rPr>
              <a:t>3.9—3.13</a:t>
            </a:r>
          </a:p>
        </p:txBody>
      </p:sp>
      <p:sp>
        <p:nvSpPr>
          <p:cNvPr id="38" name="Freeform 116"/>
          <p:cNvSpPr>
            <a:spLocks noEditPoints="1"/>
          </p:cNvSpPr>
          <p:nvPr/>
        </p:nvSpPr>
        <p:spPr bwMode="auto">
          <a:xfrm>
            <a:off x="5340784" y="2029775"/>
            <a:ext cx="362057" cy="262998"/>
          </a:xfrm>
          <a:custGeom>
            <a:avLst/>
            <a:gdLst>
              <a:gd name="T0" fmla="*/ 2147483646 w 57"/>
              <a:gd name="T1" fmla="*/ 2147483646 h 46"/>
              <a:gd name="T2" fmla="*/ 2147483646 w 57"/>
              <a:gd name="T3" fmla="*/ 2147483646 h 46"/>
              <a:gd name="T4" fmla="*/ 2147483646 w 57"/>
              <a:gd name="T5" fmla="*/ 2147483646 h 46"/>
              <a:gd name="T6" fmla="*/ 2147483646 w 57"/>
              <a:gd name="T7" fmla="*/ 2147483646 h 46"/>
              <a:gd name="T8" fmla="*/ 2147483646 w 57"/>
              <a:gd name="T9" fmla="*/ 2147483646 h 46"/>
              <a:gd name="T10" fmla="*/ 2147483646 w 57"/>
              <a:gd name="T11" fmla="*/ 2147483646 h 46"/>
              <a:gd name="T12" fmla="*/ 2147483646 w 57"/>
              <a:gd name="T13" fmla="*/ 2147483646 h 46"/>
              <a:gd name="T14" fmla="*/ 2147483646 w 57"/>
              <a:gd name="T15" fmla="*/ 2147483646 h 46"/>
              <a:gd name="T16" fmla="*/ 0 w 57"/>
              <a:gd name="T17" fmla="*/ 2147483646 h 46"/>
              <a:gd name="T18" fmla="*/ 0 w 57"/>
              <a:gd name="T19" fmla="*/ 2147483646 h 46"/>
              <a:gd name="T20" fmla="*/ 2147483646 w 57"/>
              <a:gd name="T21" fmla="*/ 2147483646 h 46"/>
              <a:gd name="T22" fmla="*/ 2147483646 w 57"/>
              <a:gd name="T23" fmla="*/ 2147483646 h 46"/>
              <a:gd name="T24" fmla="*/ 2147483646 w 57"/>
              <a:gd name="T25" fmla="*/ 2147483646 h 46"/>
              <a:gd name="T26" fmla="*/ 2147483646 w 57"/>
              <a:gd name="T27" fmla="*/ 2147483646 h 46"/>
              <a:gd name="T28" fmla="*/ 2147483646 w 57"/>
              <a:gd name="T29" fmla="*/ 0 h 46"/>
              <a:gd name="T30" fmla="*/ 2147483646 w 57"/>
              <a:gd name="T31" fmla="*/ 0 h 46"/>
              <a:gd name="T32" fmla="*/ 2147483646 w 57"/>
              <a:gd name="T33" fmla="*/ 2147483646 h 46"/>
              <a:gd name="T34" fmla="*/ 2147483646 w 57"/>
              <a:gd name="T35" fmla="*/ 2147483646 h 46"/>
              <a:gd name="T36" fmla="*/ 2147483646 w 57"/>
              <a:gd name="T37" fmla="*/ 2147483646 h 46"/>
              <a:gd name="T38" fmla="*/ 2147483646 w 57"/>
              <a:gd name="T39" fmla="*/ 2147483646 h 46"/>
              <a:gd name="T40" fmla="*/ 2147483646 w 57"/>
              <a:gd name="T41" fmla="*/ 2147483646 h 46"/>
              <a:gd name="T42" fmla="*/ 2147483646 w 57"/>
              <a:gd name="T43" fmla="*/ 2147483646 h 46"/>
              <a:gd name="T44" fmla="*/ 2147483646 w 57"/>
              <a:gd name="T45" fmla="*/ 2147483646 h 46"/>
              <a:gd name="T46" fmla="*/ 2147483646 w 57"/>
              <a:gd name="T47" fmla="*/ 2147483646 h 46"/>
              <a:gd name="T48" fmla="*/ 2147483646 w 57"/>
              <a:gd name="T49" fmla="*/ 2147483646 h 46"/>
              <a:gd name="T50" fmla="*/ 2147483646 w 57"/>
              <a:gd name="T51" fmla="*/ 2147483646 h 46"/>
              <a:gd name="T52" fmla="*/ 2147483646 w 57"/>
              <a:gd name="T53" fmla="*/ 2147483646 h 46"/>
              <a:gd name="T54" fmla="*/ 2147483646 w 57"/>
              <a:gd name="T55" fmla="*/ 2147483646 h 46"/>
              <a:gd name="T56" fmla="*/ 2147483646 w 57"/>
              <a:gd name="T57" fmla="*/ 2147483646 h 46"/>
              <a:gd name="T58" fmla="*/ 2147483646 w 57"/>
              <a:gd name="T59" fmla="*/ 2147483646 h 46"/>
              <a:gd name="T60" fmla="*/ 2147483646 w 57"/>
              <a:gd name="T61" fmla="*/ 2147483646 h 46"/>
              <a:gd name="T62" fmla="*/ 2147483646 w 57"/>
              <a:gd name="T63" fmla="*/ 2147483646 h 46"/>
              <a:gd name="T64" fmla="*/ 2147483646 w 57"/>
              <a:gd name="T65" fmla="*/ 2147483646 h 46"/>
              <a:gd name="T66" fmla="*/ 2147483646 w 57"/>
              <a:gd name="T67" fmla="*/ 2147483646 h 46"/>
              <a:gd name="T68" fmla="*/ 2147483646 w 57"/>
              <a:gd name="T69" fmla="*/ 2147483646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7"/>
              <a:gd name="T106" fmla="*/ 0 h 46"/>
              <a:gd name="T107" fmla="*/ 57 w 57"/>
              <a:gd name="T108" fmla="*/ 46 h 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262" tIns="45631" rIns="91262" bIns="45631"/>
          <a:lstStyle/>
          <a:p>
            <a:pPr eaLnBrk="0" fontAlgn="base" hangingPunct="0">
              <a:spcBef>
                <a:spcPct val="0"/>
              </a:spcBef>
              <a:spcAft>
                <a:spcPct val="0"/>
              </a:spcAft>
              <a:defRPr/>
            </a:pPr>
            <a:endParaRPr lang="zh-CN" altLang="en-US" sz="1350">
              <a:solidFill>
                <a:srgbClr val="000000"/>
              </a:solidFill>
              <a:latin typeface="Calibri" panose="020F0502020204030204" pitchFamily="34" charset="0"/>
              <a:ea typeface="宋体" panose="02010600030101010101" pitchFamily="2" charset="-122"/>
            </a:endParaRPr>
          </a:p>
        </p:txBody>
      </p:sp>
      <p:grpSp>
        <p:nvGrpSpPr>
          <p:cNvPr id="3" name="组合 2">
            <a:extLst>
              <a:ext uri="{FF2B5EF4-FFF2-40B4-BE49-F238E27FC236}">
                <a16:creationId xmlns:a16="http://schemas.microsoft.com/office/drawing/2014/main" id="{5C8F6FE5-E75A-471F-99D6-A15460AB1C44}"/>
              </a:ext>
            </a:extLst>
          </p:cNvPr>
          <p:cNvGrpSpPr/>
          <p:nvPr/>
        </p:nvGrpSpPr>
        <p:grpSpPr>
          <a:xfrm>
            <a:off x="-183379" y="327840"/>
            <a:ext cx="3969183" cy="1465055"/>
            <a:chOff x="-189222" y="937439"/>
            <a:chExt cx="2629197" cy="970456"/>
          </a:xfrm>
        </p:grpSpPr>
        <p:grpSp>
          <p:nvGrpSpPr>
            <p:cNvPr id="2" name="组合 1">
              <a:extLst>
                <a:ext uri="{FF2B5EF4-FFF2-40B4-BE49-F238E27FC236}">
                  <a16:creationId xmlns:a16="http://schemas.microsoft.com/office/drawing/2014/main" id="{CBDEDED1-DD92-4709-93D4-5FCBBE1B2E3A}"/>
                </a:ext>
              </a:extLst>
            </p:cNvPr>
            <p:cNvGrpSpPr/>
            <p:nvPr/>
          </p:nvGrpSpPr>
          <p:grpSpPr>
            <a:xfrm>
              <a:off x="-189222" y="937439"/>
              <a:ext cx="2629197" cy="647975"/>
              <a:chOff x="-189222" y="937439"/>
              <a:chExt cx="2629197" cy="647975"/>
            </a:xfrm>
          </p:grpSpPr>
          <p:sp>
            <p:nvSpPr>
              <p:cNvPr id="39" name="矩形标注 2"/>
              <p:cNvSpPr/>
              <p:nvPr/>
            </p:nvSpPr>
            <p:spPr>
              <a:xfrm>
                <a:off x="440770" y="1232298"/>
                <a:ext cx="1999205" cy="353116"/>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40" name="矩形标注 4"/>
              <p:cNvSpPr/>
              <p:nvPr/>
            </p:nvSpPr>
            <p:spPr>
              <a:xfrm>
                <a:off x="99060" y="937439"/>
                <a:ext cx="2035314" cy="35311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41" name="文本框 14"/>
              <p:cNvSpPr>
                <a:spLocks noChangeArrowheads="1"/>
              </p:cNvSpPr>
              <p:nvPr/>
            </p:nvSpPr>
            <p:spPr bwMode="auto">
              <a:xfrm>
                <a:off x="-189222" y="1029299"/>
                <a:ext cx="2524292" cy="1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02</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调查</a:t>
                </a:r>
                <a:r>
                  <a:rPr lang="zh-CN" altLang="en-US" dirty="0">
                    <a:solidFill>
                      <a:srgbClr val="000000"/>
                    </a:solidFill>
                    <a:latin typeface="方正黑体_GBK" panose="03000509000000000000" charset="-122"/>
                    <a:ea typeface="方正黑体_GBK"/>
                    <a:cs typeface="方正黑体_GBK" panose="03000509000000000000" charset="-122"/>
                  </a:rPr>
                  <a:t>方案设计</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与数据整理</a:t>
                </a:r>
              </a:p>
            </p:txBody>
          </p:sp>
        </p:grpSp>
        <p:sp>
          <p:nvSpPr>
            <p:cNvPr id="42" name="文本框 16"/>
            <p:cNvSpPr txBox="1"/>
            <p:nvPr/>
          </p:nvSpPr>
          <p:spPr>
            <a:xfrm>
              <a:off x="538840" y="1261564"/>
              <a:ext cx="1803062" cy="646331"/>
            </a:xfrm>
            <a:prstGeom prst="rect">
              <a:avLst/>
            </a:prstGeom>
            <a:noFill/>
          </p:spPr>
          <p:txBody>
            <a:bodyPr wrap="square" rtlCol="0">
              <a:spAutoFit/>
            </a:bodyPr>
            <a:lstStyle/>
            <a:p>
              <a:pPr algn="ctr"/>
              <a:r>
                <a:rPr lang="en-US" altLang="zh-CN" b="1" dirty="0">
                  <a:solidFill>
                    <a:schemeClr val="bg1"/>
                  </a:solidFill>
                  <a:latin typeface="+mj-ea"/>
                  <a:ea typeface="+mj-ea"/>
                </a:rPr>
                <a:t>2.5</a:t>
              </a:r>
              <a:r>
                <a:rPr lang="zh-CN" altLang="en-US" b="1" dirty="0">
                  <a:solidFill>
                    <a:schemeClr val="bg1"/>
                  </a:solidFill>
                  <a:latin typeface="+mj-ea"/>
                  <a:ea typeface="+mj-ea"/>
                </a:rPr>
                <a:t>调查研究进度计划</a:t>
              </a:r>
              <a:endParaRPr lang="en-US" altLang="zh-CN" b="1"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任意多边形 11"/>
          <p:cNvSpPr/>
          <p:nvPr/>
        </p:nvSpPr>
        <p:spPr>
          <a:xfrm>
            <a:off x="3818875" y="3137282"/>
            <a:ext cx="1765547" cy="1942101"/>
          </a:xfrm>
          <a:prstGeom prst="flowChartPunchedTape">
            <a:avLst/>
          </a:prstGeom>
          <a:solidFill>
            <a:srgbClr val="99B8D3"/>
          </a:solidFill>
          <a:ln>
            <a:noFill/>
          </a:ln>
          <a:effectLst>
            <a:outerShdw blurRad="127000" dist="266700" dir="3180000" algn="t" rotWithShape="0">
              <a:prstClr val="black">
                <a:alpha val="10000"/>
              </a:prstClr>
            </a:outerShdw>
          </a:effectLst>
          <a:scene3d>
            <a:camera prst="perspectiveRelaxed" fov="2400000">
              <a:rot lat="19626000" lon="960000" rev="19092000"/>
            </a:camera>
            <a:lightRig rig="threePt" dir="t"/>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11" name="任意多边形 12"/>
          <p:cNvSpPr/>
          <p:nvPr/>
        </p:nvSpPr>
        <p:spPr>
          <a:xfrm>
            <a:off x="3818875" y="2643418"/>
            <a:ext cx="1765547" cy="1942101"/>
          </a:xfrm>
          <a:prstGeom prst="flowChartPunchedTape">
            <a:avLst/>
          </a:prstGeom>
          <a:solidFill>
            <a:srgbClr val="FFFFFF">
              <a:alpha val="93000"/>
            </a:srgbClr>
          </a:solidFill>
          <a:ln>
            <a:noFill/>
          </a:ln>
          <a:effectLst>
            <a:outerShdw blurRad="127000" dist="266700" dir="3180000" algn="t" rotWithShape="0">
              <a:prstClr val="black">
                <a:alpha val="10000"/>
              </a:prstClr>
            </a:outerShdw>
          </a:effectLst>
          <a:scene3d>
            <a:camera prst="perspectiveRelaxed" fov="2400000">
              <a:rot lat="19626000" lon="960000" rev="19092000"/>
            </a:camera>
            <a:lightRig rig="threePt" dir="t"/>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12" name="任意多边形 13"/>
          <p:cNvSpPr/>
          <p:nvPr/>
        </p:nvSpPr>
        <p:spPr>
          <a:xfrm>
            <a:off x="3818875" y="2117663"/>
            <a:ext cx="1765547" cy="1942101"/>
          </a:xfrm>
          <a:prstGeom prst="flowChartPunchedTape">
            <a:avLst/>
          </a:prstGeom>
          <a:solidFill>
            <a:srgbClr val="99B8D3"/>
          </a:solidFill>
          <a:ln>
            <a:noFill/>
          </a:ln>
          <a:effectLst>
            <a:outerShdw blurRad="127000" dist="266700" dir="3180000" algn="t" rotWithShape="0">
              <a:prstClr val="black">
                <a:alpha val="10000"/>
              </a:prstClr>
            </a:outerShdw>
          </a:effectLst>
          <a:scene3d>
            <a:camera prst="perspectiveRelaxed" fov="2400000">
              <a:rot lat="19626000" lon="960000" rev="19092000"/>
            </a:camera>
            <a:lightRig rig="threePt" dir="t"/>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2400">
                <a:solidFill>
                  <a:schemeClr val="bg1"/>
                </a:solidFill>
                <a:latin typeface="方正黑体_GBK" panose="03000509000000000000" charset="-122"/>
                <a:ea typeface="方正黑体_GBK" panose="03000509000000000000" charset="-122"/>
                <a:cs typeface="方正黑体_GBK" panose="03000509000000000000" charset="-122"/>
              </a:rPr>
              <a:t>问卷设计</a:t>
            </a:r>
            <a:endParaRPr lang="zh-CN" altLang="en-US" sz="2400"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sp>
        <p:nvSpPr>
          <p:cNvPr id="40" name="文本框 39"/>
          <p:cNvSpPr txBox="1"/>
          <p:nvPr/>
        </p:nvSpPr>
        <p:spPr>
          <a:xfrm>
            <a:off x="325044" y="2363146"/>
            <a:ext cx="3571547" cy="4455066"/>
          </a:xfrm>
          <a:prstGeom prst="rect">
            <a:avLst/>
          </a:prstGeom>
          <a:noFill/>
        </p:spPr>
        <p:txBody>
          <a:bodyPr wrap="square" rtlCol="0" anchor="t">
            <a:spAutoFit/>
          </a:bodyPr>
          <a:lstStyle/>
          <a:p>
            <a:pPr algn="l">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rPr>
              <a:t>基本信息：</a:t>
            </a:r>
            <a:r>
              <a:rPr lang="zh-CN" altLang="en-US" dirty="0">
                <a:latin typeface="方正黑体_GBK" panose="03000509000000000000" charset="-122"/>
                <a:ea typeface="方正黑体_GBK" panose="03000509000000000000" charset="-122"/>
                <a:cs typeface="方正黑体_GBK" panose="03000509000000000000" charset="-122"/>
              </a:rPr>
              <a:t>性别、年龄、家庭月平均   收入、瓶装数品牌选择</a:t>
            </a:r>
          </a:p>
          <a:p>
            <a:pPr algn="l">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rPr>
              <a:t>消费行为：</a:t>
            </a:r>
            <a:r>
              <a:rPr lang="zh-CN" altLang="en-US" dirty="0">
                <a:latin typeface="方正黑体_GBK" panose="03000509000000000000" charset="-122"/>
                <a:ea typeface="方正黑体_GBK" panose="03000509000000000000" charset="-122"/>
                <a:cs typeface="方正黑体_GBK" panose="03000509000000000000" charset="-122"/>
              </a:rPr>
              <a:t>购买因素、购买规格、购买习惯、购买频率</a:t>
            </a:r>
          </a:p>
          <a:p>
            <a:pPr algn="l">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rPr>
              <a:t>消费者偏好：</a:t>
            </a:r>
            <a:r>
              <a:rPr lang="zh-CN" altLang="en-US" dirty="0">
                <a:latin typeface="方正黑体_GBK" panose="03000509000000000000" charset="-122"/>
                <a:ea typeface="方正黑体_GBK" panose="03000509000000000000" charset="-122"/>
                <a:cs typeface="方正黑体_GBK" panose="03000509000000000000" charset="-122"/>
              </a:rPr>
              <a:t>瓶装水瓶子形状、包装纸内容、瓶装水大小</a:t>
            </a:r>
          </a:p>
          <a:p>
            <a:pPr algn="l">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rPr>
              <a:t>潜在问题：</a:t>
            </a:r>
            <a:r>
              <a:rPr lang="zh-CN" altLang="en-US" dirty="0">
                <a:latin typeface="方正黑体_GBK" panose="03000509000000000000" charset="-122"/>
                <a:ea typeface="方正黑体_GBK" panose="03000509000000000000" charset="-122"/>
                <a:cs typeface="方正黑体_GBK" panose="03000509000000000000" charset="-122"/>
              </a:rPr>
              <a:t>是否需要对瓶装水瓶身进行标记</a:t>
            </a:r>
          </a:p>
          <a:p>
            <a:pPr algn="l">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rPr>
              <a:t>开放性问题：</a:t>
            </a:r>
            <a:r>
              <a:rPr lang="zh-CN" altLang="en-US" dirty="0">
                <a:latin typeface="方正黑体_GBK" panose="03000509000000000000" charset="-122"/>
                <a:ea typeface="方正黑体_GBK" panose="03000509000000000000" charset="-122"/>
                <a:cs typeface="方正黑体_GBK" panose="03000509000000000000" charset="-122"/>
              </a:rPr>
              <a:t>对瓶装水的期望与建议</a:t>
            </a:r>
          </a:p>
          <a:p>
            <a:pPr algn="l">
              <a:lnSpc>
                <a:spcPct val="90000"/>
              </a:lnSpc>
            </a:pPr>
            <a:endParaRPr lang="en-US" sz="1500" b="1" dirty="0">
              <a:latin typeface="方正黑体_GBK" panose="03000509000000000000" charset="-122"/>
              <a:ea typeface="方正黑体_GBK" panose="03000509000000000000" charset="-122"/>
              <a:cs typeface="方正黑体_GBK" panose="03000509000000000000" charset="-122"/>
            </a:endParaRPr>
          </a:p>
        </p:txBody>
      </p:sp>
      <p:sp>
        <p:nvSpPr>
          <p:cNvPr id="41" name="文本框 40"/>
          <p:cNvSpPr txBox="1"/>
          <p:nvPr/>
        </p:nvSpPr>
        <p:spPr>
          <a:xfrm>
            <a:off x="6172203" y="2352812"/>
            <a:ext cx="2819989" cy="3782895"/>
          </a:xfrm>
          <a:prstGeom prst="rect">
            <a:avLst/>
          </a:prstGeom>
          <a:noFill/>
        </p:spPr>
        <p:txBody>
          <a:bodyPr wrap="square" rtlCol="0" anchor="t">
            <a:spAutoFit/>
          </a:bodyPr>
          <a:lstStyle/>
          <a:p>
            <a:pPr algn="l">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rPr>
              <a:t>超市销售人员：</a:t>
            </a:r>
            <a:endParaRPr lang="en-US" altLang="zh-CN" b="1" dirty="0">
              <a:latin typeface="方正黑体_GBK" panose="03000509000000000000" charset="-122"/>
              <a:ea typeface="方正黑体_GBK" panose="03000509000000000000" charset="-122"/>
              <a:cs typeface="方正黑体_GBK" panose="03000509000000000000" charset="-122"/>
            </a:endParaRPr>
          </a:p>
          <a:p>
            <a:pPr algn="l">
              <a:lnSpc>
                <a:spcPct val="150000"/>
              </a:lnSpc>
            </a:pPr>
            <a:r>
              <a:rPr lang="zh-CN" altLang="en-US" dirty="0">
                <a:latin typeface="方正黑体_GBK" panose="03000509000000000000" charset="-122"/>
                <a:ea typeface="方正黑体_GBK" panose="03000509000000000000" charset="-122"/>
                <a:cs typeface="方正黑体_GBK" panose="03000509000000000000" charset="-122"/>
              </a:rPr>
              <a:t>包括瓶装水品牌种类偏好、销售现状、消费习惯等</a:t>
            </a:r>
            <a:endParaRPr lang="en-US" altLang="zh-CN" dirty="0">
              <a:latin typeface="方正黑体_GBK" panose="03000509000000000000" charset="-122"/>
              <a:ea typeface="方正黑体_GBK" panose="03000509000000000000" charset="-122"/>
              <a:cs typeface="方正黑体_GBK" panose="03000509000000000000" charset="-122"/>
            </a:endParaRPr>
          </a:p>
          <a:p>
            <a:pPr algn="l">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rPr>
              <a:t>瓶装水品牌企业：</a:t>
            </a:r>
            <a:endParaRPr lang="en-US" altLang="zh-CN" b="1" dirty="0">
              <a:latin typeface="方正黑体_GBK" panose="03000509000000000000" charset="-122"/>
              <a:ea typeface="方正黑体_GBK" panose="03000509000000000000" charset="-122"/>
              <a:cs typeface="方正黑体_GBK" panose="03000509000000000000" charset="-122"/>
            </a:endParaRPr>
          </a:p>
          <a:p>
            <a:pPr algn="l">
              <a:lnSpc>
                <a:spcPct val="150000"/>
              </a:lnSpc>
            </a:pPr>
            <a:r>
              <a:rPr lang="zh-CN" altLang="en-US" dirty="0">
                <a:latin typeface="方正黑体_GBK" panose="03000509000000000000" charset="-122"/>
                <a:ea typeface="方正黑体_GBK" panose="03000509000000000000" charset="-122"/>
                <a:cs typeface="方正黑体_GBK" panose="03000509000000000000" charset="-122"/>
              </a:rPr>
              <a:t>瓶装水来源地、瓶装水销售渠道、营销策略等</a:t>
            </a:r>
            <a:endParaRPr lang="zh-CN" altLang="en-US" b="1" dirty="0">
              <a:latin typeface="方正黑体_GBK" panose="03000509000000000000" charset="-122"/>
              <a:ea typeface="方正黑体_GBK" panose="03000509000000000000" charset="-122"/>
              <a:cs typeface="方正黑体_GBK" panose="03000509000000000000" charset="-122"/>
            </a:endParaRPr>
          </a:p>
          <a:p>
            <a:pPr algn="l">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rPr>
              <a:t>瓶装水形状、包装设计者：</a:t>
            </a:r>
            <a:endParaRPr lang="en-US" altLang="zh-CN" b="1" dirty="0">
              <a:latin typeface="方正黑体_GBK" panose="03000509000000000000" charset="-122"/>
              <a:ea typeface="方正黑体_GBK" panose="03000509000000000000" charset="-122"/>
              <a:cs typeface="方正黑体_GBK" panose="03000509000000000000" charset="-122"/>
            </a:endParaRPr>
          </a:p>
          <a:p>
            <a:pPr algn="l">
              <a:lnSpc>
                <a:spcPct val="150000"/>
              </a:lnSpc>
            </a:pPr>
            <a:r>
              <a:rPr lang="zh-CN" altLang="en-US" dirty="0">
                <a:latin typeface="方正黑体_GBK" panose="03000509000000000000" charset="-122"/>
                <a:ea typeface="方正黑体_GBK" panose="03000509000000000000" charset="-122"/>
                <a:cs typeface="方正黑体_GBK" panose="03000509000000000000" charset="-122"/>
              </a:rPr>
              <a:t>包括设计理念、包装成本预测等</a:t>
            </a:r>
            <a:endParaRPr lang="en-US" altLang="zh-CN" dirty="0">
              <a:latin typeface="方正黑体_GBK" panose="03000509000000000000" charset="-122"/>
              <a:ea typeface="方正黑体_GBK" panose="03000509000000000000" charset="-122"/>
              <a:cs typeface="方正黑体_GBK" panose="03000509000000000000" charset="-122"/>
            </a:endParaRPr>
          </a:p>
        </p:txBody>
      </p:sp>
      <p:grpSp>
        <p:nvGrpSpPr>
          <p:cNvPr id="2" name="组合 1">
            <a:extLst>
              <a:ext uri="{FF2B5EF4-FFF2-40B4-BE49-F238E27FC236}">
                <a16:creationId xmlns:a16="http://schemas.microsoft.com/office/drawing/2014/main" id="{8A4CEF33-46A1-40DE-BEFD-A1D0EAA3CAE6}"/>
              </a:ext>
            </a:extLst>
          </p:cNvPr>
          <p:cNvGrpSpPr/>
          <p:nvPr/>
        </p:nvGrpSpPr>
        <p:grpSpPr>
          <a:xfrm>
            <a:off x="394036" y="332550"/>
            <a:ext cx="3311683" cy="1132452"/>
            <a:chOff x="99060" y="932323"/>
            <a:chExt cx="2159885" cy="738587"/>
          </a:xfrm>
        </p:grpSpPr>
        <p:sp>
          <p:nvSpPr>
            <p:cNvPr id="3" name="矩形标注 2"/>
            <p:cNvSpPr/>
            <p:nvPr/>
          </p:nvSpPr>
          <p:spPr>
            <a:xfrm>
              <a:off x="603218" y="1241493"/>
              <a:ext cx="1655727" cy="377999"/>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5" name="矩形标注 4"/>
            <p:cNvSpPr/>
            <p:nvPr/>
          </p:nvSpPr>
          <p:spPr>
            <a:xfrm>
              <a:off x="99060" y="932323"/>
              <a:ext cx="1998290" cy="377999"/>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13" name="文本框 14"/>
            <p:cNvSpPr>
              <a:spLocks noChangeArrowheads="1"/>
            </p:cNvSpPr>
            <p:nvPr/>
          </p:nvSpPr>
          <p:spPr bwMode="auto">
            <a:xfrm>
              <a:off x="151715" y="1037065"/>
              <a:ext cx="1878330" cy="18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02</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调查方案设计与数据整理</a:t>
              </a:r>
            </a:p>
          </p:txBody>
        </p:sp>
        <p:sp>
          <p:nvSpPr>
            <p:cNvPr id="15" name="文本框 16"/>
            <p:cNvSpPr txBox="1"/>
            <p:nvPr/>
          </p:nvSpPr>
          <p:spPr>
            <a:xfrm>
              <a:off x="564919" y="1301578"/>
              <a:ext cx="1613228" cy="369332"/>
            </a:xfrm>
            <a:prstGeom prst="rect">
              <a:avLst/>
            </a:prstGeom>
            <a:noFill/>
          </p:spPr>
          <p:txBody>
            <a:bodyPr wrap="square" rtlCol="0">
              <a:spAutoFit/>
            </a:bodyPr>
            <a:lstStyle/>
            <a:p>
              <a:pPr algn="ctr">
                <a:defRPr/>
              </a:pPr>
              <a:r>
                <a:rPr lang="en-US" altLang="zh-CN" b="1" dirty="0">
                  <a:solidFill>
                    <a:schemeClr val="bg1"/>
                  </a:solidFill>
                  <a:latin typeface="+mj-ea"/>
                  <a:ea typeface="+mj-ea"/>
                </a:rPr>
                <a:t>2.6</a:t>
              </a:r>
              <a:r>
                <a:rPr lang="zh-CN" altLang="en-US" b="1" dirty="0">
                  <a:solidFill>
                    <a:schemeClr val="bg1"/>
                  </a:solidFill>
                  <a:latin typeface="+mj-ea"/>
                  <a:ea typeface="+mj-ea"/>
                </a:rPr>
                <a:t>问卷设计</a:t>
              </a:r>
              <a:endParaRPr lang="en-US" altLang="zh-CN" b="1" dirty="0">
                <a:solidFill>
                  <a:schemeClr val="bg1"/>
                </a:solidFill>
                <a:latin typeface="+mj-ea"/>
                <a:ea typeface="+mj-ea"/>
              </a:endParaRPr>
            </a:p>
          </p:txBody>
        </p:sp>
      </p:grpSp>
      <p:sp>
        <p:nvSpPr>
          <p:cNvPr id="21" name="文本框 20"/>
          <p:cNvSpPr txBox="1"/>
          <p:nvPr/>
        </p:nvSpPr>
        <p:spPr>
          <a:xfrm>
            <a:off x="604635" y="1857744"/>
            <a:ext cx="2322000" cy="378000"/>
          </a:xfrm>
          <a:prstGeom prst="rect">
            <a:avLst/>
          </a:prstGeom>
          <a:noFill/>
        </p:spPr>
        <p:txBody>
          <a:bodyPr wrap="square">
            <a:prstTxWarp prst="textCanUp">
              <a:avLst/>
            </a:prstTxWarp>
            <a:spAutoFit/>
          </a:bodyPr>
          <a:lstStyle/>
          <a:p>
            <a:r>
              <a:rPr lang="zh-CN" altLang="en-US" b="1" dirty="0">
                <a:ln w="22225">
                  <a:solidFill>
                    <a:schemeClr val="accent2"/>
                  </a:solidFill>
                  <a:prstDash val="solid"/>
                </a:ln>
                <a:solidFill>
                  <a:schemeClr val="accent2">
                    <a:lumMod val="40000"/>
                    <a:lumOff val="60000"/>
                  </a:schemeClr>
                </a:solidFill>
              </a:rPr>
              <a:t>电子问卷设计</a:t>
            </a:r>
          </a:p>
        </p:txBody>
      </p:sp>
      <p:sp>
        <p:nvSpPr>
          <p:cNvPr id="23" name="文本框 22"/>
          <p:cNvSpPr txBox="1"/>
          <p:nvPr/>
        </p:nvSpPr>
        <p:spPr>
          <a:xfrm>
            <a:off x="6217366" y="1739663"/>
            <a:ext cx="2322000" cy="378000"/>
          </a:xfrm>
          <a:prstGeom prst="rect">
            <a:avLst/>
          </a:prstGeom>
          <a:noFill/>
        </p:spPr>
        <p:txBody>
          <a:bodyPr wrap="square">
            <a:prstTxWarp prst="textCanDown">
              <a:avLst/>
            </a:prstTxWarp>
            <a:spAutoFit/>
          </a:bodyPr>
          <a:lstStyle/>
          <a:p>
            <a:r>
              <a:rPr lang="zh-CN" altLang="en-US" sz="1350" b="1" dirty="0">
                <a:ln w="22225">
                  <a:solidFill>
                    <a:schemeClr val="accent2"/>
                  </a:solidFill>
                  <a:prstDash val="solid"/>
                </a:ln>
                <a:solidFill>
                  <a:schemeClr val="accent2">
                    <a:lumMod val="40000"/>
                    <a:lumOff val="60000"/>
                  </a:schemeClr>
                </a:solidFill>
              </a:rPr>
              <a:t>访谈问卷设计</a:t>
            </a:r>
          </a:p>
        </p:txBody>
      </p:sp>
      <p:sp>
        <p:nvSpPr>
          <p:cNvPr id="17" name="文本框 16">
            <a:extLst>
              <a:ext uri="{FF2B5EF4-FFF2-40B4-BE49-F238E27FC236}">
                <a16:creationId xmlns:a16="http://schemas.microsoft.com/office/drawing/2014/main" id="{9FB48350-ED84-4600-8EE6-C6221D9196F0}"/>
              </a:ext>
            </a:extLst>
          </p:cNvPr>
          <p:cNvSpPr txBox="1"/>
          <p:nvPr/>
        </p:nvSpPr>
        <p:spPr>
          <a:xfrm>
            <a:off x="604635" y="1864976"/>
            <a:ext cx="2322000" cy="378000"/>
          </a:xfrm>
          <a:prstGeom prst="rect">
            <a:avLst/>
          </a:prstGeom>
          <a:noFill/>
        </p:spPr>
        <p:txBody>
          <a:bodyPr wrap="square">
            <a:prstTxWarp prst="textCanUp">
              <a:avLst/>
            </a:prstTxWarp>
            <a:spAutoFit/>
          </a:bodyPr>
          <a:lstStyle/>
          <a:p>
            <a:r>
              <a:rPr lang="zh-CN" altLang="en-US" b="1" dirty="0">
                <a:ln w="22225">
                  <a:solidFill>
                    <a:schemeClr val="accent2"/>
                  </a:solidFill>
                  <a:prstDash val="solid"/>
                </a:ln>
                <a:solidFill>
                  <a:schemeClr val="accent2">
                    <a:lumMod val="40000"/>
                    <a:lumOff val="60000"/>
                  </a:schemeClr>
                </a:solidFill>
              </a:rPr>
              <a:t>电子问卷设计</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p:cNvSpPr txBox="1"/>
          <p:nvPr/>
        </p:nvSpPr>
        <p:spPr>
          <a:xfrm>
            <a:off x="3482196" y="1477058"/>
            <a:ext cx="4890735" cy="1546577"/>
          </a:xfrm>
          <a:prstGeom prst="rect">
            <a:avLst/>
          </a:prstGeom>
          <a:noFill/>
        </p:spPr>
        <p:txBody>
          <a:bodyPr wrap="square" rtlCol="0" anchor="t">
            <a:spAutoFit/>
          </a:bodyPr>
          <a:lstStyle/>
          <a:p>
            <a:pPr algn="l">
              <a:lnSpc>
                <a:spcPct val="150000"/>
              </a:lnSpc>
            </a:pPr>
            <a:r>
              <a:rPr lang="zh-CN" altLang="en-US" dirty="0">
                <a:latin typeface="方正黑体_GBK" panose="03000509000000000000" charset="-122"/>
                <a:ea typeface="方正黑体_GBK" panose="03000509000000000000" charset="-122"/>
                <a:cs typeface="方正黑体_GBK" panose="03000509000000000000" charset="-122"/>
              </a:rPr>
              <a:t>在重庆市大学城商场附近随机发放</a:t>
            </a:r>
            <a:r>
              <a:rPr lang="en-US" altLang="zh-CN" dirty="0">
                <a:solidFill>
                  <a:schemeClr val="accent1">
                    <a:lumMod val="75000"/>
                  </a:schemeClr>
                </a:solidFill>
                <a:latin typeface="Times New Roman" panose="02020603050405020304" pitchFamily="18" charset="0"/>
                <a:ea typeface="方正黑体_GBK" panose="03000509000000000000" charset="-122"/>
                <a:cs typeface="Times New Roman" panose="02020603050405020304" pitchFamily="18" charset="0"/>
              </a:rPr>
              <a:t>150</a:t>
            </a:r>
            <a:r>
              <a:rPr lang="zh-CN" altLang="en-US" dirty="0">
                <a:latin typeface="方正黑体_GBK" panose="03000509000000000000" charset="-122"/>
                <a:ea typeface="方正黑体_GBK" panose="03000509000000000000" charset="-122"/>
                <a:cs typeface="方正黑体_GBK" panose="03000509000000000000" charset="-122"/>
              </a:rPr>
              <a:t>份问卷，问卷有效率为</a:t>
            </a:r>
            <a:r>
              <a:rPr lang="en-US" altLang="zh-CN" dirty="0">
                <a:solidFill>
                  <a:schemeClr val="accent1">
                    <a:lumMod val="75000"/>
                  </a:schemeClr>
                </a:solidFill>
                <a:latin typeface="Times New Roman" panose="02020603050405020304" pitchFamily="18" charset="0"/>
                <a:ea typeface="方正黑体_GBK" panose="03000509000000000000" charset="-122"/>
                <a:cs typeface="Times New Roman" panose="02020603050405020304" pitchFamily="18" charset="0"/>
              </a:rPr>
              <a:t>80%</a:t>
            </a:r>
            <a:r>
              <a:rPr lang="zh-CN" altLang="en-US" dirty="0">
                <a:latin typeface="方正黑体_GBK" panose="03000509000000000000" charset="-122"/>
                <a:ea typeface="方正黑体_GBK" panose="03000509000000000000" charset="-122"/>
                <a:cs typeface="方正黑体_GBK" panose="03000509000000000000" charset="-122"/>
              </a:rPr>
              <a:t>。</a:t>
            </a:r>
          </a:p>
          <a:p>
            <a:pPr algn="l">
              <a:lnSpc>
                <a:spcPct val="150000"/>
              </a:lnSpc>
            </a:pPr>
            <a:r>
              <a:rPr lang="zh-CN" altLang="en-US" dirty="0">
                <a:latin typeface="方正黑体_GBK" panose="03000509000000000000" charset="-122"/>
                <a:ea typeface="方正黑体_GBK" panose="03000509000000000000" charset="-122"/>
                <a:cs typeface="方正黑体_GBK" panose="03000509000000000000" charset="-122"/>
              </a:rPr>
              <a:t>在本次预调查中得到问卷不足之处有如下几点：</a:t>
            </a:r>
          </a:p>
          <a:p>
            <a:pPr algn="l">
              <a:lnSpc>
                <a:spcPct val="90000"/>
              </a:lnSpc>
            </a:pPr>
            <a:endParaRPr lang="en-US" sz="1500" b="1" dirty="0">
              <a:latin typeface="方正黑体_GBK" panose="03000509000000000000" charset="-122"/>
              <a:ea typeface="方正黑体_GBK" panose="03000509000000000000" charset="-122"/>
              <a:cs typeface="方正黑体_GBK" panose="03000509000000000000" charset="-122"/>
            </a:endParaRPr>
          </a:p>
        </p:txBody>
      </p:sp>
      <p:sp>
        <p:nvSpPr>
          <p:cNvPr id="39" name="文本框 38"/>
          <p:cNvSpPr txBox="1"/>
          <p:nvPr/>
        </p:nvSpPr>
        <p:spPr>
          <a:xfrm>
            <a:off x="3460837" y="3023635"/>
            <a:ext cx="5590060" cy="3240887"/>
          </a:xfrm>
          <a:prstGeom prst="rect">
            <a:avLst/>
          </a:prstGeom>
          <a:noFill/>
        </p:spPr>
        <p:txBody>
          <a:bodyPr wrap="square" rtlCol="0" anchor="t">
            <a:spAutoFit/>
          </a:bodyPr>
          <a:lstStyle/>
          <a:p>
            <a:pPr algn="l">
              <a:lnSpc>
                <a:spcPct val="150000"/>
              </a:lnSpc>
            </a:pPr>
            <a:r>
              <a:rPr lang="en-US" altLang="zh-CN"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1.</a:t>
            </a:r>
            <a:r>
              <a:rPr lang="zh-CN" altLang="en-US"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消费者对各类瓶装水所含元素不了解；</a:t>
            </a:r>
          </a:p>
          <a:p>
            <a:pPr algn="l">
              <a:lnSpc>
                <a:spcPct val="150000"/>
              </a:lnSpc>
            </a:pPr>
            <a:r>
              <a:rPr lang="en-US" altLang="zh-CN"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2.</a:t>
            </a:r>
            <a:r>
              <a:rPr lang="zh-CN" altLang="en-US"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对瓶装水的品牌缺少了解和关注；</a:t>
            </a:r>
          </a:p>
          <a:p>
            <a:pPr algn="l">
              <a:lnSpc>
                <a:spcPct val="150000"/>
              </a:lnSpc>
            </a:pPr>
            <a:r>
              <a:rPr lang="en-US" altLang="zh-CN"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3.</a:t>
            </a:r>
            <a:r>
              <a:rPr lang="zh-CN" altLang="en-US"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被测者的认知与问题的设计意图存在偏差；</a:t>
            </a:r>
          </a:p>
          <a:p>
            <a:pPr algn="l">
              <a:lnSpc>
                <a:spcPct val="150000"/>
              </a:lnSpc>
            </a:pPr>
            <a:r>
              <a:rPr lang="en-US" altLang="zh-CN"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4.</a:t>
            </a:r>
            <a:r>
              <a:rPr lang="zh-CN" altLang="en-US"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填问卷用时过长；</a:t>
            </a:r>
          </a:p>
          <a:p>
            <a:pPr algn="l">
              <a:lnSpc>
                <a:spcPct val="150000"/>
              </a:lnSpc>
            </a:pPr>
            <a:r>
              <a:rPr lang="en-US" altLang="zh-CN"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5.</a:t>
            </a:r>
            <a:r>
              <a:rPr lang="zh-CN" altLang="en-US"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对各类瓶装水的功能的缺乏了解；</a:t>
            </a:r>
          </a:p>
          <a:p>
            <a:pPr algn="l">
              <a:lnSpc>
                <a:spcPct val="150000"/>
              </a:lnSpc>
            </a:pPr>
            <a:r>
              <a:rPr lang="en-US" altLang="zh-CN"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6.</a:t>
            </a:r>
            <a:r>
              <a:rPr lang="zh-CN" altLang="en-US"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对瓶装水包装纸内容设计不具体；</a:t>
            </a:r>
          </a:p>
          <a:p>
            <a:pPr algn="l">
              <a:lnSpc>
                <a:spcPct val="150000"/>
              </a:lnSpc>
            </a:pPr>
            <a:r>
              <a:rPr lang="en-US" altLang="zh-CN"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7.</a:t>
            </a:r>
            <a:r>
              <a:rPr lang="zh-CN" altLang="en-US"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问题考虑不全面，如未全面考虑老年人群体的购买情况；</a:t>
            </a:r>
          </a:p>
          <a:p>
            <a:pPr algn="l">
              <a:lnSpc>
                <a:spcPct val="150000"/>
              </a:lnSpc>
            </a:pPr>
            <a:r>
              <a:rPr lang="en-US" altLang="zh-CN"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8.</a:t>
            </a:r>
            <a:r>
              <a:rPr lang="zh-CN" altLang="en-US" sz="16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rPr>
              <a:t>测试间提出的其他答案或建议。</a:t>
            </a:r>
          </a:p>
          <a:p>
            <a:pPr algn="l">
              <a:lnSpc>
                <a:spcPct val="90000"/>
              </a:lnSpc>
            </a:pPr>
            <a:endParaRPr lang="en-US" sz="1400" dirty="0">
              <a:solidFill>
                <a:schemeClr val="accent1">
                  <a:lumMod val="50000"/>
                </a:schemeClr>
              </a:solidFill>
              <a:latin typeface="黑体" panose="02010609060101010101" pitchFamily="49" charset="-122"/>
              <a:ea typeface="黑体" panose="02010609060101010101" pitchFamily="49" charset="-122"/>
              <a:cs typeface="方正黑体_GBK" panose="03000509000000000000" charset="-122"/>
            </a:endParaRPr>
          </a:p>
        </p:txBody>
      </p:sp>
      <p:sp>
        <p:nvSpPr>
          <p:cNvPr id="32" name="任意多边形 9"/>
          <p:cNvSpPr/>
          <p:nvPr/>
        </p:nvSpPr>
        <p:spPr>
          <a:xfrm>
            <a:off x="1078565" y="3462892"/>
            <a:ext cx="228780" cy="208034"/>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2"/>
                  <a:pt x="4191" y="17361"/>
                </a:cubicBezTo>
                <a:cubicBezTo>
                  <a:pt x="5156" y="17087"/>
                  <a:pt x="6884" y="15971"/>
                  <a:pt x="6884" y="13567"/>
                </a:cubicBezTo>
                <a:cubicBezTo>
                  <a:pt x="6884" y="11509"/>
                  <a:pt x="6113" y="10507"/>
                  <a:pt x="5698" y="9969"/>
                </a:cubicBezTo>
                <a:cubicBezTo>
                  <a:pt x="5646" y="9901"/>
                  <a:pt x="5599" y="9842"/>
                  <a:pt x="5562" y="9785"/>
                </a:cubicBezTo>
                <a:cubicBezTo>
                  <a:pt x="5550" y="9768"/>
                  <a:pt x="5538" y="9751"/>
                  <a:pt x="5526" y="9734"/>
                </a:cubicBezTo>
                <a:cubicBezTo>
                  <a:pt x="5491" y="9662"/>
                  <a:pt x="5297" y="9177"/>
                  <a:pt x="5553" y="8011"/>
                </a:cubicBezTo>
                <a:cubicBezTo>
                  <a:pt x="5604" y="7777"/>
                  <a:pt x="5583" y="7531"/>
                  <a:pt x="5493" y="7311"/>
                </a:cubicBezTo>
                <a:cubicBezTo>
                  <a:pt x="5249" y="6721"/>
                  <a:pt x="4603" y="5151"/>
                  <a:pt x="5035" y="3987"/>
                </a:cubicBezTo>
                <a:cubicBezTo>
                  <a:pt x="5619" y="2410"/>
                  <a:pt x="6140" y="2098"/>
                  <a:pt x="7085" y="1642"/>
                </a:cubicBezTo>
                <a:cubicBezTo>
                  <a:pt x="7132" y="1619"/>
                  <a:pt x="7177" y="1592"/>
                  <a:pt x="7220" y="1562"/>
                </a:cubicBezTo>
                <a:cubicBezTo>
                  <a:pt x="7458" y="1393"/>
                  <a:pt x="8233" y="1080"/>
                  <a:pt x="9029" y="1080"/>
                </a:cubicBezTo>
                <a:cubicBezTo>
                  <a:pt x="9467" y="1080"/>
                  <a:pt x="9840" y="1171"/>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3"/>
                  <a:pt x="11247" y="9602"/>
                  <a:pt x="11210" y="9679"/>
                </a:cubicBezTo>
                <a:cubicBezTo>
                  <a:pt x="11181" y="9712"/>
                  <a:pt x="11153" y="9748"/>
                  <a:pt x="11129" y="9785"/>
                </a:cubicBezTo>
                <a:cubicBezTo>
                  <a:pt x="11091" y="9842"/>
                  <a:pt x="11044" y="9901"/>
                  <a:pt x="10992" y="9969"/>
                </a:cubicBezTo>
                <a:cubicBezTo>
                  <a:pt x="10578" y="10507"/>
                  <a:pt x="9806" y="11509"/>
                  <a:pt x="9806" y="13567"/>
                </a:cubicBezTo>
                <a:cubicBezTo>
                  <a:pt x="9806" y="15971"/>
                  <a:pt x="11535" y="17087"/>
                  <a:pt x="12500" y="17361"/>
                </a:cubicBezTo>
                <a:cubicBezTo>
                  <a:pt x="13925" y="17915"/>
                  <a:pt x="15432" y="18664"/>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39"/>
                  <a:pt x="12999" y="4821"/>
                  <a:pt x="12211" y="2789"/>
                </a:cubicBezTo>
                <a:cubicBezTo>
                  <a:pt x="11716" y="1513"/>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6"/>
                  <a:pt x="0" y="17821"/>
                  <a:pt x="0" y="21060"/>
                </a:cubicBezTo>
                <a:cubicBezTo>
                  <a:pt x="0" y="21060"/>
                  <a:pt x="0" y="21600"/>
                  <a:pt x="491" y="21600"/>
                </a:cubicBezTo>
                <a:lnTo>
                  <a:pt x="16200" y="21600"/>
                </a:lnTo>
                <a:cubicBezTo>
                  <a:pt x="16691" y="21600"/>
                  <a:pt x="16691" y="21060"/>
                  <a:pt x="16691" y="21060"/>
                </a:cubicBezTo>
                <a:cubicBezTo>
                  <a:pt x="16691" y="17821"/>
                  <a:pt x="14048" y="16816"/>
                  <a:pt x="12782" y="16326"/>
                </a:cubicBezTo>
                <a:moveTo>
                  <a:pt x="18035" y="15773"/>
                </a:moveTo>
                <a:cubicBezTo>
                  <a:pt x="18035" y="15773"/>
                  <a:pt x="16217" y="15311"/>
                  <a:pt x="16217" y="13290"/>
                </a:cubicBezTo>
                <a:cubicBezTo>
                  <a:pt x="16217" y="11514"/>
                  <a:pt x="17087" y="10889"/>
                  <a:pt x="17376" y="10458"/>
                </a:cubicBezTo>
                <a:cubicBezTo>
                  <a:pt x="17376" y="10458"/>
                  <a:pt x="17968" y="9905"/>
                  <a:pt x="17572" y="8122"/>
                </a:cubicBezTo>
                <a:cubicBezTo>
                  <a:pt x="18232" y="7145"/>
                  <a:pt x="18387" y="5419"/>
                  <a:pt x="17669" y="3589"/>
                </a:cubicBezTo>
                <a:cubicBezTo>
                  <a:pt x="17218" y="2442"/>
                  <a:pt x="16666" y="1814"/>
                  <a:pt x="16059" y="1448"/>
                </a:cubicBezTo>
                <a:cubicBezTo>
                  <a:pt x="15612" y="1179"/>
                  <a:pt x="15107" y="1081"/>
                  <a:pt x="14614" y="1081"/>
                </a:cubicBezTo>
                <a:cubicBezTo>
                  <a:pt x="13880" y="1081"/>
                  <a:pt x="13182" y="1301"/>
                  <a:pt x="12753" y="1513"/>
                </a:cubicBezTo>
                <a:cubicBezTo>
                  <a:pt x="12878" y="1781"/>
                  <a:pt x="12997" y="2064"/>
                  <a:pt x="13115" y="2365"/>
                </a:cubicBezTo>
                <a:cubicBezTo>
                  <a:pt x="13131" y="2408"/>
                  <a:pt x="13143" y="2453"/>
                  <a:pt x="13159" y="2496"/>
                </a:cubicBezTo>
                <a:cubicBezTo>
                  <a:pt x="13436" y="2360"/>
                  <a:pt x="13994" y="2159"/>
                  <a:pt x="14614" y="2159"/>
                </a:cubicBezTo>
                <a:cubicBezTo>
                  <a:pt x="15001" y="2159"/>
                  <a:pt x="15328" y="2239"/>
                  <a:pt x="15588" y="2396"/>
                </a:cubicBezTo>
                <a:cubicBezTo>
                  <a:pt x="15893" y="2579"/>
                  <a:pt x="16347" y="2947"/>
                  <a:pt x="16767" y="4018"/>
                </a:cubicBezTo>
                <a:cubicBezTo>
                  <a:pt x="17366" y="5540"/>
                  <a:pt x="17207" y="6853"/>
                  <a:pt x="16784" y="7478"/>
                </a:cubicBezTo>
                <a:cubicBezTo>
                  <a:pt x="16610" y="7736"/>
                  <a:pt x="16549" y="8066"/>
                  <a:pt x="16618" y="8379"/>
                </a:cubicBezTo>
                <a:cubicBezTo>
                  <a:pt x="16817" y="9273"/>
                  <a:pt x="16689" y="9648"/>
                  <a:pt x="16656" y="9723"/>
                </a:cubicBezTo>
                <a:cubicBezTo>
                  <a:pt x="16631" y="9753"/>
                  <a:pt x="16607" y="9785"/>
                  <a:pt x="16584" y="9819"/>
                </a:cubicBezTo>
                <a:cubicBezTo>
                  <a:pt x="16565" y="9848"/>
                  <a:pt x="16497" y="9929"/>
                  <a:pt x="16447" y="9988"/>
                </a:cubicBezTo>
                <a:cubicBezTo>
                  <a:pt x="16023" y="10487"/>
                  <a:pt x="15236" y="11418"/>
                  <a:pt x="15236" y="13290"/>
                </a:cubicBezTo>
                <a:cubicBezTo>
                  <a:pt x="15236" y="15520"/>
                  <a:pt x="16851" y="16555"/>
                  <a:pt x="17757" y="16810"/>
                </a:cubicBezTo>
                <a:cubicBezTo>
                  <a:pt x="19050" y="17306"/>
                  <a:pt x="20311" y="17925"/>
                  <a:pt x="20570" y="19439"/>
                </a:cubicBezTo>
                <a:lnTo>
                  <a:pt x="17464" y="19439"/>
                </a:lnTo>
                <a:cubicBezTo>
                  <a:pt x="17553" y="19773"/>
                  <a:pt x="17615" y="20131"/>
                  <a:pt x="17645" y="20519"/>
                </a:cubicBezTo>
                <a:lnTo>
                  <a:pt x="21152" y="20519"/>
                </a:lnTo>
                <a:cubicBezTo>
                  <a:pt x="21600" y="20519"/>
                  <a:pt x="21600" y="20034"/>
                  <a:pt x="21600" y="20034"/>
                </a:cubicBezTo>
                <a:cubicBezTo>
                  <a:pt x="21600" y="17119"/>
                  <a:pt x="19191" y="16215"/>
                  <a:pt x="18035" y="15773"/>
                </a:cubicBezTo>
              </a:path>
            </a:pathLst>
          </a:custGeom>
          <a:solidFill>
            <a:schemeClr val="bg1"/>
          </a:solidFill>
          <a:ln w="12700">
            <a:miter lim="400000"/>
          </a:ln>
        </p:spPr>
        <p:txBody>
          <a:bodyPr lIns="28575" tIns="28575" rIns="28575" bIns="28575" anchor="ctr"/>
          <a:lstStyle/>
          <a:p>
            <a:endParaRPr sz="1350">
              <a:solidFill>
                <a:prstClr val="black"/>
              </a:solidFill>
              <a:cs typeface="方正黑体_GBK" panose="03000509000000000000" charset="-122"/>
            </a:endParaRPr>
          </a:p>
        </p:txBody>
      </p:sp>
      <p:sp>
        <p:nvSpPr>
          <p:cNvPr id="44" name="任意多边形 4"/>
          <p:cNvSpPr/>
          <p:nvPr/>
        </p:nvSpPr>
        <p:spPr>
          <a:xfrm>
            <a:off x="3158148" y="3153175"/>
            <a:ext cx="254627" cy="254627"/>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7"/>
                </a:cubicBezTo>
                <a:lnTo>
                  <a:pt x="19602" y="12268"/>
                </a:lnTo>
                <a:cubicBezTo>
                  <a:pt x="19256" y="12354"/>
                  <a:pt x="18984" y="12622"/>
                  <a:pt x="18892" y="12966"/>
                </a:cubicBezTo>
                <a:cubicBezTo>
                  <a:pt x="18703" y="13673"/>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8"/>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3"/>
                </a:lnTo>
                <a:cubicBezTo>
                  <a:pt x="3724" y="15677"/>
                  <a:pt x="3727" y="15295"/>
                  <a:pt x="3548" y="14986"/>
                </a:cubicBezTo>
                <a:cubicBezTo>
                  <a:pt x="3179" y="14351"/>
                  <a:pt x="2897" y="13672"/>
                  <a:pt x="2708" y="12966"/>
                </a:cubicBezTo>
                <a:cubicBezTo>
                  <a:pt x="2616" y="12622"/>
                  <a:pt x="2343" y="12354"/>
                  <a:pt x="1998" y="12268"/>
                </a:cubicBezTo>
                <a:lnTo>
                  <a:pt x="993" y="12017"/>
                </a:lnTo>
                <a:cubicBezTo>
                  <a:pt x="989" y="12016"/>
                  <a:pt x="986" y="12014"/>
                  <a:pt x="982" y="12013"/>
                </a:cubicBezTo>
                <a:lnTo>
                  <a:pt x="982" y="9587"/>
                </a:lnTo>
                <a:lnTo>
                  <a:pt x="1998" y="9333"/>
                </a:lnTo>
                <a:cubicBezTo>
                  <a:pt x="2343" y="9247"/>
                  <a:pt x="2616" y="8979"/>
                  <a:pt x="2708" y="8634"/>
                </a:cubicBezTo>
                <a:cubicBezTo>
                  <a:pt x="2897" y="7928"/>
                  <a:pt x="3179" y="7250"/>
                  <a:pt x="3548" y="6615"/>
                </a:cubicBezTo>
                <a:cubicBezTo>
                  <a:pt x="3727" y="6305"/>
                  <a:pt x="3724" y="5924"/>
                  <a:pt x="3540" y="5617"/>
                </a:cubicBezTo>
                <a:lnTo>
                  <a:pt x="3005" y="4725"/>
                </a:lnTo>
                <a:cubicBezTo>
                  <a:pt x="3004" y="4722"/>
                  <a:pt x="3002" y="4718"/>
                  <a:pt x="3000" y="4714"/>
                </a:cubicBezTo>
                <a:lnTo>
                  <a:pt x="4715" y="3000"/>
                </a:lnTo>
                <a:lnTo>
                  <a:pt x="5621" y="3544"/>
                </a:lnTo>
                <a:cubicBezTo>
                  <a:pt x="5777" y="3637"/>
                  <a:pt x="5951" y="3683"/>
                  <a:pt x="6127" y="3683"/>
                </a:cubicBezTo>
                <a:cubicBezTo>
                  <a:pt x="6296" y="3683"/>
                  <a:pt x="6465" y="3640"/>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40"/>
                  <a:pt x="15304" y="3683"/>
                  <a:pt x="15473" y="3683"/>
                </a:cubicBezTo>
                <a:cubicBezTo>
                  <a:pt x="15648" y="3683"/>
                  <a:pt x="15822" y="3637"/>
                  <a:pt x="15978" y="3544"/>
                </a:cubicBezTo>
                <a:lnTo>
                  <a:pt x="16884" y="3000"/>
                </a:lnTo>
                <a:lnTo>
                  <a:pt x="18600" y="4714"/>
                </a:lnTo>
                <a:cubicBezTo>
                  <a:pt x="18598" y="4718"/>
                  <a:pt x="18597" y="4722"/>
                  <a:pt x="18595" y="4726"/>
                </a:cubicBezTo>
                <a:lnTo>
                  <a:pt x="18060" y="5617"/>
                </a:lnTo>
                <a:cubicBezTo>
                  <a:pt x="17876" y="5924"/>
                  <a:pt x="17873" y="6305"/>
                  <a:pt x="18053" y="6615"/>
                </a:cubicBezTo>
                <a:cubicBezTo>
                  <a:pt x="18421" y="7249"/>
                  <a:pt x="18703" y="7928"/>
                  <a:pt x="18892" y="8634"/>
                </a:cubicBezTo>
                <a:cubicBezTo>
                  <a:pt x="18984" y="8979"/>
                  <a:pt x="19256" y="9247"/>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1"/>
                </a:lnTo>
                <a:cubicBezTo>
                  <a:pt x="19625" y="4871"/>
                  <a:pt x="19736" y="4463"/>
                  <a:pt x="19455" y="4182"/>
                </a:cubicBezTo>
                <a:lnTo>
                  <a:pt x="17419" y="2146"/>
                </a:lnTo>
                <a:cubicBezTo>
                  <a:pt x="17292" y="2018"/>
                  <a:pt x="17136" y="1968"/>
                  <a:pt x="16975" y="1968"/>
                </a:cubicBezTo>
                <a:cubicBezTo>
                  <a:pt x="16778" y="1968"/>
                  <a:pt x="16572" y="2043"/>
                  <a:pt x="16400" y="2146"/>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6"/>
                </a:lnTo>
                <a:cubicBezTo>
                  <a:pt x="5028" y="2043"/>
                  <a:pt x="4822" y="1968"/>
                  <a:pt x="4625" y="1968"/>
                </a:cubicBezTo>
                <a:cubicBezTo>
                  <a:pt x="4464" y="1968"/>
                  <a:pt x="4308" y="2018"/>
                  <a:pt x="4181" y="2146"/>
                </a:cubicBezTo>
                <a:lnTo>
                  <a:pt x="2145" y="4182"/>
                </a:lnTo>
                <a:cubicBezTo>
                  <a:pt x="1864" y="4463"/>
                  <a:pt x="1975" y="4871"/>
                  <a:pt x="2145" y="5201"/>
                </a:cubicBezTo>
                <a:lnTo>
                  <a:pt x="2698" y="6122"/>
                </a:lnTo>
                <a:cubicBezTo>
                  <a:pt x="2292" y="6822"/>
                  <a:pt x="1973" y="7580"/>
                  <a:pt x="1759" y="8380"/>
                </a:cubicBezTo>
                <a:lnTo>
                  <a:pt x="720" y="8641"/>
                </a:lnTo>
                <a:cubicBezTo>
                  <a:pt x="367" y="8730"/>
                  <a:pt x="0" y="8963"/>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4"/>
                  <a:pt x="1864" y="17138"/>
                  <a:pt x="2145" y="17419"/>
                </a:cubicBezTo>
                <a:lnTo>
                  <a:pt x="4181" y="19455"/>
                </a:lnTo>
                <a:cubicBezTo>
                  <a:pt x="4305" y="19579"/>
                  <a:pt x="4454" y="19627"/>
                  <a:pt x="4610" y="19627"/>
                </a:cubicBezTo>
                <a:cubicBezTo>
                  <a:pt x="4807" y="19627"/>
                  <a:pt x="5016" y="19550"/>
                  <a:pt x="5200" y="19455"/>
                </a:cubicBezTo>
                <a:lnTo>
                  <a:pt x="6127" y="18899"/>
                </a:lnTo>
                <a:cubicBezTo>
                  <a:pt x="6825" y="19303"/>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3"/>
                  <a:pt x="15473" y="18899"/>
                </a:cubicBezTo>
                <a:lnTo>
                  <a:pt x="16400" y="19455"/>
                </a:lnTo>
                <a:cubicBezTo>
                  <a:pt x="16584" y="19550"/>
                  <a:pt x="16793" y="19627"/>
                  <a:pt x="16990" y="19627"/>
                </a:cubicBezTo>
                <a:cubicBezTo>
                  <a:pt x="17146" y="19627"/>
                  <a:pt x="17294" y="19579"/>
                  <a:pt x="17419" y="19455"/>
                </a:cubicBezTo>
                <a:lnTo>
                  <a:pt x="19455" y="17419"/>
                </a:lnTo>
                <a:cubicBezTo>
                  <a:pt x="19736" y="17138"/>
                  <a:pt x="19641" y="16714"/>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3"/>
                  <a:pt x="21233" y="8730"/>
                  <a:pt x="20880" y="8641"/>
                </a:cubicBezTo>
              </a:path>
            </a:pathLst>
          </a:custGeom>
          <a:solidFill>
            <a:schemeClr val="bg1"/>
          </a:solidFill>
          <a:ln w="12700">
            <a:miter lim="400000"/>
          </a:ln>
        </p:spPr>
        <p:txBody>
          <a:bodyPr lIns="28575" tIns="28575" rIns="28575" bIns="28575" anchor="ctr"/>
          <a:lstStyle/>
          <a:p>
            <a:endParaRPr sz="1350">
              <a:solidFill>
                <a:prstClr val="black"/>
              </a:solidFill>
              <a:cs typeface="方正黑体_GBK" panose="03000509000000000000" charset="-122"/>
            </a:endParaRPr>
          </a:p>
        </p:txBody>
      </p:sp>
      <p:grpSp>
        <p:nvGrpSpPr>
          <p:cNvPr id="2" name="组合 1">
            <a:extLst>
              <a:ext uri="{FF2B5EF4-FFF2-40B4-BE49-F238E27FC236}">
                <a16:creationId xmlns:a16="http://schemas.microsoft.com/office/drawing/2014/main" id="{5FD00E58-CE50-4C07-BA90-949A25BCED66}"/>
              </a:ext>
            </a:extLst>
          </p:cNvPr>
          <p:cNvGrpSpPr/>
          <p:nvPr/>
        </p:nvGrpSpPr>
        <p:grpSpPr>
          <a:xfrm>
            <a:off x="251742" y="351071"/>
            <a:ext cx="3445998" cy="1601032"/>
            <a:chOff x="133758" y="950839"/>
            <a:chExt cx="2150023" cy="998914"/>
          </a:xfrm>
        </p:grpSpPr>
        <p:sp>
          <p:nvSpPr>
            <p:cNvPr id="3" name="矩形标注 2"/>
            <p:cNvSpPr/>
            <p:nvPr/>
          </p:nvSpPr>
          <p:spPr>
            <a:xfrm>
              <a:off x="672740" y="1273519"/>
              <a:ext cx="1611041" cy="348986"/>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5" name="矩形标注 4"/>
            <p:cNvSpPr/>
            <p:nvPr/>
          </p:nvSpPr>
          <p:spPr>
            <a:xfrm>
              <a:off x="133758" y="950839"/>
              <a:ext cx="1973172" cy="372584"/>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10" name="文本框 14"/>
            <p:cNvSpPr>
              <a:spLocks noChangeArrowheads="1"/>
            </p:cNvSpPr>
            <p:nvPr/>
          </p:nvSpPr>
          <p:spPr bwMode="auto">
            <a:xfrm>
              <a:off x="133758" y="1068476"/>
              <a:ext cx="1973172" cy="17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b="1"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02</a:t>
              </a:r>
              <a:r>
                <a:rPr lang="zh-CN" altLang="en-US" dirty="0">
                  <a:latin typeface="方正黑体_GBK" panose="03000509000000000000" charset="-122"/>
                  <a:ea typeface="方正黑体_GBK" panose="03000509000000000000" charset="-122"/>
                  <a:cs typeface="方正黑体_GBK" panose="03000509000000000000" charset="-122"/>
                </a:rPr>
                <a:t>调查方案设计与数据整理</a:t>
              </a:r>
            </a:p>
          </p:txBody>
        </p:sp>
        <p:sp>
          <p:nvSpPr>
            <p:cNvPr id="13" name="文本框 16"/>
            <p:cNvSpPr txBox="1"/>
            <p:nvPr/>
          </p:nvSpPr>
          <p:spPr>
            <a:xfrm>
              <a:off x="743269" y="1303422"/>
              <a:ext cx="1452086" cy="646331"/>
            </a:xfrm>
            <a:prstGeom prst="rect">
              <a:avLst/>
            </a:prstGeom>
            <a:noFill/>
          </p:spPr>
          <p:txBody>
            <a:bodyPr wrap="square" rtlCol="0">
              <a:spAutoFit/>
            </a:bodyPr>
            <a:lstStyle/>
            <a:p>
              <a:pPr algn="ctr">
                <a:defRPr/>
              </a:pPr>
              <a:r>
                <a:rPr lang="en-US" altLang="zh-CN" b="1" dirty="0">
                  <a:solidFill>
                    <a:schemeClr val="bg1"/>
                  </a:solidFill>
                  <a:latin typeface="+mj-ea"/>
                  <a:ea typeface="+mj-ea"/>
                </a:rPr>
                <a:t>2.7</a:t>
              </a:r>
              <a:r>
                <a:rPr lang="zh-CN" altLang="en-US" b="1" dirty="0">
                  <a:solidFill>
                    <a:schemeClr val="bg1"/>
                  </a:solidFill>
                  <a:latin typeface="+mj-ea"/>
                  <a:ea typeface="+mj-ea"/>
                </a:rPr>
                <a:t>问卷预调查</a:t>
              </a:r>
              <a:endParaRPr lang="en-US" altLang="zh-CN" b="1" dirty="0">
                <a:solidFill>
                  <a:schemeClr val="bg1"/>
                </a:solidFill>
                <a:latin typeface="+mj-ea"/>
                <a:ea typeface="+mj-ea"/>
              </a:endParaRPr>
            </a:p>
          </p:txBody>
        </p:sp>
      </p:grpSp>
      <p:pic>
        <p:nvPicPr>
          <p:cNvPr id="22" name="图片 21"/>
          <p:cNvPicPr>
            <a:picLocks noChangeAspect="1"/>
          </p:cNvPicPr>
          <p:nvPr/>
        </p:nvPicPr>
        <p:blipFill>
          <a:blip r:embed="rId4"/>
          <a:stretch>
            <a:fillRect/>
          </a:stretch>
        </p:blipFill>
        <p:spPr>
          <a:xfrm flipH="1">
            <a:off x="828519" y="1960602"/>
            <a:ext cx="2661895" cy="4118079"/>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1">
            <a:alphaModFix amt="18000"/>
            <a:lum/>
          </a:blip>
          <a:srcRect/>
          <a:stretch>
            <a:fillRect t="40000" b="-16000"/>
          </a:stretch>
        </a:blipFill>
        <a:effectLst/>
      </p:bgPr>
    </p:bg>
    <p:spTree>
      <p:nvGrpSpPr>
        <p:cNvPr id="1" name=""/>
        <p:cNvGrpSpPr/>
        <p:nvPr/>
      </p:nvGrpSpPr>
      <p:grpSpPr>
        <a:xfrm>
          <a:off x="0" y="0"/>
          <a:ext cx="0" cy="0"/>
          <a:chOff x="0" y="0"/>
          <a:chExt cx="0" cy="0"/>
        </a:xfrm>
      </p:grpSpPr>
      <p:sp>
        <p:nvSpPr>
          <p:cNvPr id="7" name="椭圆 6"/>
          <p:cNvSpPr/>
          <p:nvPr>
            <p:custDataLst>
              <p:tags r:id="rId1"/>
            </p:custDataLst>
          </p:nvPr>
        </p:nvSpPr>
        <p:spPr>
          <a:xfrm>
            <a:off x="2621892" y="2202365"/>
            <a:ext cx="2222360" cy="2102723"/>
          </a:xfrm>
          <a:prstGeom prst="ellipse">
            <a:avLst/>
          </a:prstGeom>
          <a:noFill/>
          <a:ln w="3175">
            <a:solidFill>
              <a:srgbClr val="589AD7"/>
            </a:solidFill>
            <a:prstDash val="dash"/>
          </a:ln>
        </p:spPr>
        <p:style>
          <a:lnRef idx="2">
            <a:srgbClr val="00B0F0">
              <a:shade val="50000"/>
            </a:srgbClr>
          </a:lnRef>
          <a:fillRef idx="1">
            <a:srgbClr val="00B0F0"/>
          </a:fillRef>
          <a:effectRef idx="0">
            <a:srgbClr val="00B0F0"/>
          </a:effectRef>
          <a:fontRef idx="minor">
            <a:srgbClr val="FFFFFF"/>
          </a:fontRef>
        </p:style>
        <p:txBody>
          <a:bodyPr rtlCol="0" anchor="ctr"/>
          <a:lstStyle/>
          <a:p>
            <a:pPr algn="ctr">
              <a:defRPr/>
            </a:pPr>
            <a:endParaRPr lang="zh-CN" altLang="en-US" sz="1350">
              <a:solidFill>
                <a:srgbClr val="5C5C5C"/>
              </a:solidFill>
              <a:latin typeface="Roboto"/>
              <a:cs typeface="Roboto" panose="02000000000000000000" charset="0"/>
            </a:endParaRPr>
          </a:p>
        </p:txBody>
      </p:sp>
      <p:sp>
        <p:nvSpPr>
          <p:cNvPr id="8" name="椭圆 7"/>
          <p:cNvSpPr/>
          <p:nvPr>
            <p:custDataLst>
              <p:tags r:id="rId2"/>
            </p:custDataLst>
          </p:nvPr>
        </p:nvSpPr>
        <p:spPr>
          <a:xfrm>
            <a:off x="4316245" y="2111236"/>
            <a:ext cx="2593325" cy="2587835"/>
          </a:xfrm>
          <a:prstGeom prst="ellipse">
            <a:avLst/>
          </a:prstGeom>
          <a:noFill/>
          <a:ln w="3175">
            <a:solidFill>
              <a:schemeClr val="tx2">
                <a:lumMod val="40000"/>
                <a:lumOff val="60000"/>
              </a:schemeClr>
            </a:solidFill>
            <a:prstDash val="dash"/>
          </a:ln>
        </p:spPr>
        <p:style>
          <a:lnRef idx="2">
            <a:srgbClr val="00B0F0">
              <a:shade val="50000"/>
            </a:srgbClr>
          </a:lnRef>
          <a:fillRef idx="1">
            <a:srgbClr val="00B0F0"/>
          </a:fillRef>
          <a:effectRef idx="0">
            <a:srgbClr val="00B0F0"/>
          </a:effectRef>
          <a:fontRef idx="minor">
            <a:srgbClr val="FFFFFF"/>
          </a:fontRef>
        </p:style>
        <p:txBody>
          <a:bodyPr rtlCol="0" anchor="ctr"/>
          <a:lstStyle/>
          <a:p>
            <a:pPr algn="ctr">
              <a:defRPr/>
            </a:pPr>
            <a:endParaRPr lang="zh-CN" altLang="en-US" sz="1350">
              <a:solidFill>
                <a:srgbClr val="5C5C5C"/>
              </a:solidFill>
              <a:latin typeface="Roboto"/>
              <a:cs typeface="Roboto" panose="02000000000000000000" charset="0"/>
            </a:endParaRPr>
          </a:p>
        </p:txBody>
      </p:sp>
      <p:sp>
        <p:nvSpPr>
          <p:cNvPr id="9" name="六边形 6"/>
          <p:cNvSpPr/>
          <p:nvPr>
            <p:custDataLst>
              <p:tags r:id="rId3"/>
            </p:custDataLst>
          </p:nvPr>
        </p:nvSpPr>
        <p:spPr>
          <a:xfrm rot="5400000">
            <a:off x="2929455" y="2315020"/>
            <a:ext cx="1776646" cy="1877732"/>
          </a:xfrm>
          <a:prstGeom prst="ellipse">
            <a:avLst/>
          </a:prstGeom>
          <a:solidFill>
            <a:srgbClr val="4478A9"/>
          </a:solidFill>
          <a:ln>
            <a:noFill/>
          </a:ln>
        </p:spPr>
        <p:style>
          <a:lnRef idx="2">
            <a:srgbClr val="00B0F0">
              <a:shade val="50000"/>
            </a:srgbClr>
          </a:lnRef>
          <a:fillRef idx="1">
            <a:srgbClr val="00B0F0"/>
          </a:fillRef>
          <a:effectRef idx="0">
            <a:srgbClr val="00B0F0"/>
          </a:effectRef>
          <a:fontRef idx="minor">
            <a:srgbClr val="FFFFFF"/>
          </a:fontRef>
        </p:style>
        <p:txBody>
          <a:bodyPr rtlCol="0" anchor="ctr"/>
          <a:lstStyle/>
          <a:p>
            <a:pPr algn="ctr">
              <a:defRPr/>
            </a:pPr>
            <a:endParaRPr lang="zh-CN" altLang="en-US" sz="1350">
              <a:solidFill>
                <a:srgbClr val="5C5C5C"/>
              </a:solidFill>
              <a:latin typeface="Roboto"/>
              <a:cs typeface="Roboto" panose="02000000000000000000" charset="0"/>
            </a:endParaRPr>
          </a:p>
        </p:txBody>
      </p:sp>
      <p:sp>
        <p:nvSpPr>
          <p:cNvPr id="10" name="六边形 7"/>
          <p:cNvSpPr/>
          <p:nvPr>
            <p:custDataLst>
              <p:tags r:id="rId4"/>
            </p:custDataLst>
          </p:nvPr>
        </p:nvSpPr>
        <p:spPr>
          <a:xfrm rot="5400000">
            <a:off x="4474509" y="2255915"/>
            <a:ext cx="2117746" cy="2181146"/>
          </a:xfrm>
          <a:prstGeom prst="ellipse">
            <a:avLst/>
          </a:prstGeom>
          <a:solidFill>
            <a:srgbClr val="BED4E8"/>
          </a:solidFill>
          <a:ln>
            <a:noFill/>
          </a:ln>
        </p:spPr>
        <p:style>
          <a:lnRef idx="2">
            <a:srgbClr val="00B0F0">
              <a:shade val="50000"/>
            </a:srgbClr>
          </a:lnRef>
          <a:fillRef idx="1">
            <a:srgbClr val="00B0F0"/>
          </a:fillRef>
          <a:effectRef idx="0">
            <a:srgbClr val="00B0F0"/>
          </a:effectRef>
          <a:fontRef idx="minor">
            <a:srgbClr val="FFFFFF"/>
          </a:fontRef>
        </p:style>
        <p:txBody>
          <a:bodyPr rtlCol="0" anchor="ctr"/>
          <a:lstStyle/>
          <a:p>
            <a:pPr algn="ctr">
              <a:defRPr/>
            </a:pPr>
            <a:endParaRPr lang="zh-CN" altLang="en-US" sz="1350">
              <a:solidFill>
                <a:srgbClr val="5C5C5C"/>
              </a:solidFill>
              <a:latin typeface="Roboto"/>
              <a:cs typeface="Roboto" panose="02000000000000000000" charset="0"/>
            </a:endParaRPr>
          </a:p>
        </p:txBody>
      </p:sp>
      <p:grpSp>
        <p:nvGrpSpPr>
          <p:cNvPr id="14" name="组合 13"/>
          <p:cNvGrpSpPr/>
          <p:nvPr/>
        </p:nvGrpSpPr>
        <p:grpSpPr>
          <a:xfrm>
            <a:off x="5403325" y="1998959"/>
            <a:ext cx="659366" cy="2975134"/>
            <a:chOff x="11444" y="4275"/>
            <a:chExt cx="853" cy="3857"/>
          </a:xfrm>
        </p:grpSpPr>
        <p:sp>
          <p:nvSpPr>
            <p:cNvPr id="11" name="椭圆 10"/>
            <p:cNvSpPr/>
            <p:nvPr>
              <p:custDataLst>
                <p:tags r:id="rId18"/>
              </p:custDataLst>
            </p:nvPr>
          </p:nvSpPr>
          <p:spPr>
            <a:xfrm>
              <a:off x="11465" y="4275"/>
              <a:ext cx="833" cy="833"/>
            </a:xfrm>
            <a:prstGeom prst="ellipse">
              <a:avLst/>
            </a:prstGeom>
            <a:solidFill>
              <a:schemeClr val="bg2">
                <a:lumMod val="90000"/>
              </a:schemeClr>
            </a:solidFill>
            <a:ln>
              <a:noFill/>
            </a:ln>
          </p:spPr>
          <p:style>
            <a:lnRef idx="2">
              <a:srgbClr val="00B0F0">
                <a:shade val="50000"/>
              </a:srgbClr>
            </a:lnRef>
            <a:fillRef idx="1">
              <a:srgbClr val="00B0F0"/>
            </a:fillRef>
            <a:effectRef idx="0">
              <a:srgbClr val="00B0F0"/>
            </a:effectRef>
            <a:fontRef idx="minor">
              <a:srgbClr val="FFFFFF"/>
            </a:fontRef>
          </p:style>
          <p:txBody>
            <a:bodyPr rtlCol="0" anchor="ctr"/>
            <a:lstStyle/>
            <a:p>
              <a:pPr algn="ctr">
                <a:defRPr/>
              </a:pPr>
              <a:r>
                <a:rPr lang="en-US" altLang="zh-CN" dirty="0">
                  <a:latin typeface="Roboto"/>
                  <a:cs typeface="Roboto" panose="02000000000000000000" charset="0"/>
                </a:rPr>
                <a:t>1</a:t>
              </a:r>
              <a:endParaRPr lang="zh-CN" altLang="en-US" dirty="0">
                <a:latin typeface="Roboto"/>
                <a:cs typeface="Roboto" panose="02000000000000000000" charset="0"/>
              </a:endParaRPr>
            </a:p>
          </p:txBody>
        </p:sp>
        <p:sp>
          <p:nvSpPr>
            <p:cNvPr id="12" name="椭圆 11"/>
            <p:cNvSpPr/>
            <p:nvPr>
              <p:custDataLst>
                <p:tags r:id="rId19"/>
              </p:custDataLst>
            </p:nvPr>
          </p:nvSpPr>
          <p:spPr>
            <a:xfrm>
              <a:off x="11444" y="7300"/>
              <a:ext cx="833" cy="833"/>
            </a:xfrm>
            <a:prstGeom prst="ellipse">
              <a:avLst/>
            </a:prstGeom>
            <a:solidFill>
              <a:schemeClr val="bg2">
                <a:lumMod val="90000"/>
              </a:schemeClr>
            </a:solidFill>
            <a:ln>
              <a:noFill/>
            </a:ln>
          </p:spPr>
          <p:style>
            <a:lnRef idx="2">
              <a:srgbClr val="00B0F0">
                <a:shade val="50000"/>
              </a:srgbClr>
            </a:lnRef>
            <a:fillRef idx="1">
              <a:srgbClr val="00B0F0"/>
            </a:fillRef>
            <a:effectRef idx="0">
              <a:srgbClr val="00B0F0"/>
            </a:effectRef>
            <a:fontRef idx="minor">
              <a:srgbClr val="FFFFFF"/>
            </a:fontRef>
          </p:style>
          <p:txBody>
            <a:bodyPr rtlCol="0" anchor="ctr"/>
            <a:lstStyle/>
            <a:p>
              <a:pPr algn="ctr">
                <a:defRPr/>
              </a:pPr>
              <a:r>
                <a:rPr lang="en-US" altLang="zh-CN" dirty="0">
                  <a:latin typeface="Roboto"/>
                  <a:cs typeface="Roboto" panose="02000000000000000000" charset="0"/>
                </a:rPr>
                <a:t>2</a:t>
              </a:r>
              <a:endParaRPr lang="zh-CN" altLang="en-US" dirty="0">
                <a:latin typeface="Roboto"/>
                <a:cs typeface="Roboto" panose="02000000000000000000" charset="0"/>
              </a:endParaRPr>
            </a:p>
          </p:txBody>
        </p:sp>
      </p:grpSp>
      <p:grpSp>
        <p:nvGrpSpPr>
          <p:cNvPr id="13" name="组合 12"/>
          <p:cNvGrpSpPr/>
          <p:nvPr/>
        </p:nvGrpSpPr>
        <p:grpSpPr>
          <a:xfrm>
            <a:off x="2713163" y="2082203"/>
            <a:ext cx="594192" cy="2417420"/>
            <a:chOff x="6836" y="4275"/>
            <a:chExt cx="897" cy="3857"/>
          </a:xfrm>
        </p:grpSpPr>
        <p:sp>
          <p:nvSpPr>
            <p:cNvPr id="19" name="椭圆 18"/>
            <p:cNvSpPr/>
            <p:nvPr>
              <p:custDataLst>
                <p:tags r:id="rId16"/>
              </p:custDataLst>
            </p:nvPr>
          </p:nvSpPr>
          <p:spPr>
            <a:xfrm>
              <a:off x="6836" y="4275"/>
              <a:ext cx="833" cy="833"/>
            </a:xfrm>
            <a:prstGeom prst="ellipse">
              <a:avLst/>
            </a:prstGeom>
            <a:solidFill>
              <a:schemeClr val="accent1"/>
            </a:solidFill>
            <a:ln>
              <a:noFill/>
            </a:ln>
          </p:spPr>
          <p:style>
            <a:lnRef idx="2">
              <a:srgbClr val="00B0F0">
                <a:shade val="50000"/>
              </a:srgbClr>
            </a:lnRef>
            <a:fillRef idx="1">
              <a:srgbClr val="00B0F0"/>
            </a:fillRef>
            <a:effectRef idx="0">
              <a:srgbClr val="00B0F0"/>
            </a:effectRef>
            <a:fontRef idx="minor">
              <a:srgbClr val="FFFFFF"/>
            </a:fontRef>
          </p:style>
          <p:txBody>
            <a:bodyPr rtlCol="0" anchor="ctr"/>
            <a:lstStyle/>
            <a:p>
              <a:pPr algn="ctr">
                <a:defRPr/>
              </a:pPr>
              <a:r>
                <a:rPr lang="en-US" altLang="zh-CN" dirty="0">
                  <a:latin typeface="Roboto"/>
                  <a:cs typeface="Roboto" panose="02000000000000000000" charset="0"/>
                </a:rPr>
                <a:t>1</a:t>
              </a:r>
              <a:endParaRPr lang="zh-CN" altLang="en-US" dirty="0">
                <a:latin typeface="Roboto"/>
                <a:cs typeface="Roboto" panose="02000000000000000000" charset="0"/>
              </a:endParaRPr>
            </a:p>
          </p:txBody>
        </p:sp>
        <p:sp>
          <p:nvSpPr>
            <p:cNvPr id="21" name="椭圆 20"/>
            <p:cNvSpPr/>
            <p:nvPr>
              <p:custDataLst>
                <p:tags r:id="rId17"/>
              </p:custDataLst>
            </p:nvPr>
          </p:nvSpPr>
          <p:spPr>
            <a:xfrm>
              <a:off x="6899" y="7300"/>
              <a:ext cx="833" cy="833"/>
            </a:xfrm>
            <a:prstGeom prst="ellipse">
              <a:avLst/>
            </a:prstGeom>
            <a:solidFill>
              <a:schemeClr val="accent1"/>
            </a:solidFill>
            <a:ln>
              <a:noFill/>
            </a:ln>
          </p:spPr>
          <p:style>
            <a:lnRef idx="2">
              <a:srgbClr val="00B0F0">
                <a:shade val="50000"/>
              </a:srgbClr>
            </a:lnRef>
            <a:fillRef idx="1">
              <a:srgbClr val="00B0F0"/>
            </a:fillRef>
            <a:effectRef idx="0">
              <a:srgbClr val="00B0F0"/>
            </a:effectRef>
            <a:fontRef idx="minor">
              <a:srgbClr val="FFFFFF"/>
            </a:fontRef>
          </p:style>
          <p:txBody>
            <a:bodyPr rtlCol="0" anchor="ctr"/>
            <a:lstStyle/>
            <a:p>
              <a:pPr algn="ctr">
                <a:defRPr/>
              </a:pPr>
              <a:r>
                <a:rPr lang="en-US" altLang="zh-CN" dirty="0">
                  <a:latin typeface="Roboto"/>
                  <a:cs typeface="Roboto" panose="02000000000000000000" charset="0"/>
                </a:rPr>
                <a:t>2</a:t>
              </a:r>
              <a:endParaRPr lang="zh-CN" altLang="en-US" dirty="0">
                <a:latin typeface="Roboto"/>
                <a:cs typeface="Roboto" panose="02000000000000000000" charset="0"/>
              </a:endParaRPr>
            </a:p>
          </p:txBody>
        </p:sp>
      </p:grpSp>
      <p:grpSp>
        <p:nvGrpSpPr>
          <p:cNvPr id="17" name="组合 16"/>
          <p:cNvGrpSpPr/>
          <p:nvPr/>
        </p:nvGrpSpPr>
        <p:grpSpPr>
          <a:xfrm>
            <a:off x="407960" y="1999038"/>
            <a:ext cx="2280411" cy="3480512"/>
            <a:chOff x="2301" y="3868"/>
            <a:chExt cx="4733" cy="3049"/>
          </a:xfrm>
        </p:grpSpPr>
        <p:sp>
          <p:nvSpPr>
            <p:cNvPr id="37" name="文本框 36"/>
            <p:cNvSpPr txBox="1"/>
            <p:nvPr>
              <p:custDataLst>
                <p:tags r:id="rId13"/>
              </p:custDataLst>
            </p:nvPr>
          </p:nvSpPr>
          <p:spPr>
            <a:xfrm>
              <a:off x="3149" y="3868"/>
              <a:ext cx="3392" cy="401"/>
            </a:xfrm>
            <a:prstGeom prst="rect">
              <a:avLst/>
            </a:prstGeom>
            <a:noFill/>
          </p:spPr>
          <p:txBody>
            <a:bodyPr wrap="square" anchor="b" anchorCtr="0">
              <a:noAutofit/>
            </a:bodyPr>
            <a:lstStyle>
              <a:defPPr>
                <a:defRPr lang="zh-CN"/>
              </a:defPPr>
              <a:lvl1pPr algn="ctr">
                <a:defRPr>
                  <a:solidFill>
                    <a:srgbClr val="FFFFFF"/>
                  </a:solidFill>
                </a:defRPr>
              </a:lvl1pPr>
            </a:lstStyle>
            <a:p>
              <a:pPr algn="r">
                <a:defRPr/>
              </a:pPr>
              <a:r>
                <a:rPr lang="zh-CN" altLang="en-US" sz="2400" b="1" dirty="0">
                  <a:solidFill>
                    <a:srgbClr val="0070C0"/>
                  </a:solidFill>
                  <a:latin typeface="汉仪晓波美妍体简" panose="00020600040101010101" charset="-122"/>
                  <a:ea typeface="汉仪晓波美妍体简" panose="00020600040101010101" charset="-122"/>
                  <a:cs typeface="Roboto" panose="02000000000000000000" charset="0"/>
                </a:rPr>
                <a:t>问卷设计</a:t>
              </a:r>
            </a:p>
          </p:txBody>
        </p:sp>
        <p:sp>
          <p:nvSpPr>
            <p:cNvPr id="38" name="文本框 37"/>
            <p:cNvSpPr txBox="1"/>
            <p:nvPr>
              <p:custDataLst>
                <p:tags r:id="rId14"/>
              </p:custDataLst>
            </p:nvPr>
          </p:nvSpPr>
          <p:spPr>
            <a:xfrm>
              <a:off x="2824" y="4372"/>
              <a:ext cx="3934" cy="1093"/>
            </a:xfrm>
            <a:prstGeom prst="rect">
              <a:avLst/>
            </a:prstGeom>
          </p:spPr>
          <p:txBody>
            <a:bodyPr wrap="square">
              <a:normAutofit/>
            </a:bodyPr>
            <a:lstStyle>
              <a:defPPr>
                <a:defRPr lang="zh-CN"/>
              </a:defPPr>
              <a:lvl1pPr algn="ctr">
                <a:defRPr sz="1400">
                  <a:solidFill>
                    <a:srgbClr val="FFFFFF"/>
                  </a:solidFill>
                </a:defRPr>
              </a:lvl1pPr>
            </a:lstStyle>
            <a:p>
              <a:pPr algn="just">
                <a:lnSpc>
                  <a:spcPct val="120000"/>
                </a:lnSpc>
                <a:defRPr/>
              </a:pPr>
              <a:r>
                <a:rPr lang="zh-CN" altLang="en-US" sz="1600" dirty="0">
                  <a:solidFill>
                    <a:prstClr val="black"/>
                  </a:solidFill>
                  <a:latin typeface="Roboto" panose="02000000000000000000" charset="0"/>
                  <a:ea typeface="汉仪晓波美妍体简" panose="00020600040101010101" charset="-122"/>
                  <a:cs typeface="Roboto" panose="02000000000000000000" charset="0"/>
                  <a:sym typeface="+mn-ea"/>
                </a:rPr>
                <a:t>明确所需数据内容、严格按照调查目标对调查问题来分析</a:t>
              </a:r>
            </a:p>
            <a:p>
              <a:pPr algn="r">
                <a:defRPr/>
              </a:pPr>
              <a:endParaRPr lang="en-US" altLang="zh-CN" sz="1350" dirty="0">
                <a:solidFill>
                  <a:srgbClr val="5C5C5C"/>
                </a:solidFill>
                <a:latin typeface="Roboto"/>
                <a:cs typeface="Roboto" panose="02000000000000000000" charset="0"/>
              </a:endParaRPr>
            </a:p>
          </p:txBody>
        </p:sp>
        <p:sp>
          <p:nvSpPr>
            <p:cNvPr id="44" name="文本框 43"/>
            <p:cNvSpPr txBox="1"/>
            <p:nvPr>
              <p:custDataLst>
                <p:tags r:id="rId15"/>
              </p:custDataLst>
            </p:nvPr>
          </p:nvSpPr>
          <p:spPr>
            <a:xfrm>
              <a:off x="2301" y="5715"/>
              <a:ext cx="4733" cy="1202"/>
            </a:xfrm>
            <a:prstGeom prst="rect">
              <a:avLst/>
            </a:prstGeom>
          </p:spPr>
          <p:txBody>
            <a:bodyPr wrap="square">
              <a:normAutofit fontScale="25000" lnSpcReduction="20000"/>
            </a:bodyPr>
            <a:lstStyle>
              <a:defPPr>
                <a:defRPr lang="zh-CN"/>
              </a:defPPr>
              <a:lvl1pPr algn="ctr">
                <a:defRPr sz="1400">
                  <a:solidFill>
                    <a:srgbClr val="FFFFFF"/>
                  </a:solidFill>
                </a:defRPr>
              </a:lvl1pPr>
            </a:lstStyle>
            <a:p>
              <a:pPr algn="just">
                <a:lnSpc>
                  <a:spcPct val="145000"/>
                </a:lnSpc>
                <a:defRPr/>
              </a:pPr>
              <a:r>
                <a:rPr lang="zh-CN" altLang="en-US" sz="6400" dirty="0">
                  <a:solidFill>
                    <a:prstClr val="black"/>
                  </a:solidFill>
                  <a:latin typeface="Roboto" panose="02000000000000000000" charset="0"/>
                  <a:ea typeface="汉仪晓波美妍体简" panose="00020600040101010101" charset="-122"/>
                  <a:cs typeface="Roboto" panose="02000000000000000000" charset="0"/>
                  <a:sym typeface="+mn-ea"/>
                </a:rPr>
                <a:t>问卷发放对象集中于</a:t>
              </a:r>
              <a:r>
                <a:rPr lang="en-US" altLang="zh-CN" sz="6400" dirty="0">
                  <a:solidFill>
                    <a:prstClr val="black"/>
                  </a:solidFill>
                  <a:latin typeface="Roboto" panose="02000000000000000000" charset="0"/>
                  <a:ea typeface="汉仪晓波美妍体简" panose="00020600040101010101" charset="-122"/>
                  <a:cs typeface="Roboto" panose="02000000000000000000" charset="0"/>
                  <a:sym typeface="+mn-ea"/>
                </a:rPr>
                <a:t>12—55</a:t>
              </a:r>
              <a:r>
                <a:rPr lang="zh-CN" altLang="en-US" sz="6400" dirty="0">
                  <a:solidFill>
                    <a:prstClr val="black"/>
                  </a:solidFill>
                  <a:latin typeface="Roboto" panose="02000000000000000000" charset="0"/>
                  <a:ea typeface="汉仪晓波美妍体简" panose="00020600040101010101" charset="-122"/>
                  <a:cs typeface="Roboto" panose="02000000000000000000" charset="0"/>
                  <a:sym typeface="+mn-ea"/>
                </a:rPr>
                <a:t>岁群体；与中学、大学联系；电子问卷与实地调查相结合；问卷数据重复录入</a:t>
              </a:r>
            </a:p>
            <a:p>
              <a:pPr algn="r">
                <a:lnSpc>
                  <a:spcPct val="120000"/>
                </a:lnSpc>
                <a:defRPr/>
              </a:pPr>
              <a:endParaRPr lang="zh-CN" altLang="en-US" sz="1350" dirty="0">
                <a:solidFill>
                  <a:prstClr val="black"/>
                </a:solidFill>
                <a:latin typeface="Roboto" panose="02000000000000000000" charset="0"/>
                <a:ea typeface="汉仪晓波美妍体简" panose="00020600040101010101" charset="-122"/>
                <a:cs typeface="Roboto" panose="02000000000000000000" charset="0"/>
                <a:sym typeface="+mn-ea"/>
              </a:endParaRPr>
            </a:p>
            <a:p>
              <a:pPr algn="r">
                <a:defRPr/>
              </a:pPr>
              <a:endParaRPr lang="en-US" altLang="zh-CN" sz="1350" dirty="0">
                <a:solidFill>
                  <a:srgbClr val="5C5C5C"/>
                </a:solidFill>
                <a:latin typeface="Roboto"/>
                <a:cs typeface="Roboto" panose="02000000000000000000" charset="0"/>
              </a:endParaRPr>
            </a:p>
          </p:txBody>
        </p:sp>
      </p:grpSp>
      <p:sp>
        <p:nvSpPr>
          <p:cNvPr id="41" name="文本框 40"/>
          <p:cNvSpPr txBox="1"/>
          <p:nvPr>
            <p:custDataLst>
              <p:tags r:id="rId5"/>
            </p:custDataLst>
          </p:nvPr>
        </p:nvSpPr>
        <p:spPr>
          <a:xfrm>
            <a:off x="80368" y="3379142"/>
            <a:ext cx="2300165" cy="718163"/>
          </a:xfrm>
          <a:prstGeom prst="rect">
            <a:avLst/>
          </a:prstGeom>
          <a:noFill/>
        </p:spPr>
        <p:txBody>
          <a:bodyPr wrap="square" anchor="b" anchorCtr="0">
            <a:normAutofit/>
          </a:bodyPr>
          <a:lstStyle>
            <a:defPPr>
              <a:defRPr lang="zh-CN"/>
            </a:defPPr>
            <a:lvl1pPr algn="ctr">
              <a:defRPr>
                <a:solidFill>
                  <a:srgbClr val="FFFFFF"/>
                </a:solidFill>
              </a:defRPr>
            </a:lvl1pPr>
          </a:lstStyle>
          <a:p>
            <a:pPr algn="r"/>
            <a:r>
              <a:rPr lang="zh-CN" altLang="en-US" sz="2400" b="1" dirty="0">
                <a:solidFill>
                  <a:srgbClr val="0070C0"/>
                </a:solidFill>
                <a:ea typeface="汉仪晓波美妍体简" panose="00020600040101010101" charset="-122"/>
                <a:cs typeface="Roboto" panose="02000000000000000000" charset="0"/>
              </a:rPr>
              <a:t>调查实施</a:t>
            </a:r>
          </a:p>
        </p:txBody>
      </p:sp>
      <p:grpSp>
        <p:nvGrpSpPr>
          <p:cNvPr id="24" name="组合 23"/>
          <p:cNvGrpSpPr/>
          <p:nvPr/>
        </p:nvGrpSpPr>
        <p:grpSpPr>
          <a:xfrm>
            <a:off x="6740503" y="2049630"/>
            <a:ext cx="2500314" cy="2683669"/>
            <a:chOff x="12108" y="3429"/>
            <a:chExt cx="5250" cy="5635"/>
          </a:xfrm>
        </p:grpSpPr>
        <p:grpSp>
          <p:nvGrpSpPr>
            <p:cNvPr id="20" name="组合 19"/>
            <p:cNvGrpSpPr/>
            <p:nvPr/>
          </p:nvGrpSpPr>
          <p:grpSpPr>
            <a:xfrm>
              <a:off x="12108" y="3429"/>
              <a:ext cx="5220" cy="5635"/>
              <a:chOff x="12108" y="3429"/>
              <a:chExt cx="5220" cy="5635"/>
            </a:xfrm>
          </p:grpSpPr>
          <p:sp>
            <p:nvSpPr>
              <p:cNvPr id="45" name="文本框 44"/>
              <p:cNvSpPr txBox="1"/>
              <p:nvPr>
                <p:custDataLst>
                  <p:tags r:id="rId10"/>
                </p:custDataLst>
              </p:nvPr>
            </p:nvSpPr>
            <p:spPr>
              <a:xfrm>
                <a:off x="12146" y="3429"/>
                <a:ext cx="4774" cy="713"/>
              </a:xfrm>
              <a:prstGeom prst="rect">
                <a:avLst/>
              </a:prstGeom>
              <a:noFill/>
            </p:spPr>
            <p:txBody>
              <a:bodyPr wrap="square" anchor="b" anchorCtr="0">
                <a:noAutofit/>
              </a:bodyPr>
              <a:lstStyle>
                <a:defPPr>
                  <a:defRPr lang="zh-CN"/>
                </a:defPPr>
                <a:lvl1pPr algn="ctr">
                  <a:defRPr>
                    <a:solidFill>
                      <a:srgbClr val="FFFFFF"/>
                    </a:solidFill>
                  </a:defRPr>
                </a:lvl1pPr>
              </a:lstStyle>
              <a:p>
                <a:pPr algn="l">
                  <a:defRPr/>
                </a:pPr>
                <a:r>
                  <a:rPr lang="zh-CN" altLang="en-US" sz="2400" b="1" dirty="0">
                    <a:solidFill>
                      <a:schemeClr val="accent1"/>
                    </a:solidFill>
                    <a:latin typeface="汉仪晓波美妍体简" panose="00020600040101010101" charset="-122"/>
                    <a:ea typeface="汉仪晓波美妍体简" panose="00020600040101010101" charset="-122"/>
                    <a:cs typeface="Roboto" panose="02000000000000000000" charset="0"/>
                  </a:rPr>
                  <a:t>信度分析</a:t>
                </a:r>
                <a:endParaRPr lang="zh-CN" altLang="en-US" sz="2400" b="1" dirty="0">
                  <a:solidFill>
                    <a:schemeClr val="accent1"/>
                  </a:solidFill>
                  <a:latin typeface="Roboto"/>
                  <a:cs typeface="Roboto" panose="02000000000000000000" charset="0"/>
                </a:endParaRPr>
              </a:p>
            </p:txBody>
          </p:sp>
          <p:sp>
            <p:nvSpPr>
              <p:cNvPr id="46" name="文本框 45"/>
              <p:cNvSpPr txBox="1"/>
              <p:nvPr>
                <p:custDataLst>
                  <p:tags r:id="rId11"/>
                </p:custDataLst>
              </p:nvPr>
            </p:nvSpPr>
            <p:spPr>
              <a:xfrm>
                <a:off x="12108" y="4350"/>
                <a:ext cx="5014" cy="1491"/>
              </a:xfrm>
              <a:prstGeom prst="rect">
                <a:avLst/>
              </a:prstGeom>
            </p:spPr>
            <p:txBody>
              <a:bodyPr wrap="square">
                <a:normAutofit/>
              </a:bodyPr>
              <a:lstStyle>
                <a:defPPr>
                  <a:defRPr lang="zh-CN"/>
                </a:defPPr>
                <a:lvl1pPr algn="ctr">
                  <a:defRPr sz="1400">
                    <a:solidFill>
                      <a:srgbClr val="FFFFFF"/>
                    </a:solidFill>
                  </a:defRPr>
                </a:lvl1pPr>
              </a:lstStyle>
              <a:p>
                <a:pPr algn="l">
                  <a:lnSpc>
                    <a:spcPct val="110000"/>
                  </a:lnSpc>
                </a:pPr>
                <a:r>
                  <a:rPr lang="zh-CN" altLang="en-US" sz="1600" dirty="0">
                    <a:solidFill>
                      <a:prstClr val="black"/>
                    </a:solidFill>
                    <a:latin typeface="Roboto" panose="02000000000000000000" charset="0"/>
                    <a:ea typeface="汉仪晓波美妍体简" panose="00020600040101010101" charset="-122"/>
                    <a:cs typeface="Roboto" panose="02000000000000000000" charset="0"/>
                    <a:sym typeface="+mn-ea"/>
                  </a:rPr>
                  <a:t>标准化的克隆巴赫系数：</a:t>
                </a:r>
                <a:r>
                  <a:rPr lang="en-US" altLang="zh-CN" sz="1600" dirty="0">
                    <a:solidFill>
                      <a:prstClr val="black"/>
                    </a:solidFill>
                    <a:latin typeface="Roboto" panose="02000000000000000000" charset="0"/>
                    <a:ea typeface="汉仪晓波美妍体简" panose="00020600040101010101" charset="-122"/>
                    <a:cs typeface="Roboto" panose="02000000000000000000" charset="0"/>
                    <a:sym typeface="+mn-ea"/>
                  </a:rPr>
                  <a:t>0.912</a:t>
                </a:r>
              </a:p>
              <a:p>
                <a:pPr algn="l">
                  <a:defRPr/>
                </a:pPr>
                <a:endParaRPr lang="en-US" altLang="zh-CN" sz="1350" dirty="0">
                  <a:solidFill>
                    <a:srgbClr val="5C5C5C"/>
                  </a:solidFill>
                  <a:latin typeface="Roboto"/>
                  <a:cs typeface="Roboto" panose="02000000000000000000" charset="0"/>
                </a:endParaRPr>
              </a:p>
            </p:txBody>
          </p:sp>
          <p:sp>
            <p:nvSpPr>
              <p:cNvPr id="43" name="文本框 42"/>
              <p:cNvSpPr txBox="1"/>
              <p:nvPr>
                <p:custDataLst>
                  <p:tags r:id="rId12"/>
                </p:custDataLst>
              </p:nvPr>
            </p:nvSpPr>
            <p:spPr>
              <a:xfrm>
                <a:off x="12554" y="7971"/>
                <a:ext cx="4774" cy="1093"/>
              </a:xfrm>
              <a:prstGeom prst="rect">
                <a:avLst/>
              </a:prstGeom>
            </p:spPr>
            <p:txBody>
              <a:bodyPr wrap="square">
                <a:normAutofit/>
              </a:bodyPr>
              <a:lstStyle>
                <a:defPPr>
                  <a:defRPr lang="zh-CN"/>
                </a:defPPr>
                <a:lvl1pPr algn="ctr">
                  <a:defRPr sz="1400">
                    <a:solidFill>
                      <a:srgbClr val="FFFFFF"/>
                    </a:solidFill>
                  </a:defRPr>
                </a:lvl1pPr>
              </a:lstStyle>
              <a:p>
                <a:pPr algn="l">
                  <a:lnSpc>
                    <a:spcPct val="110000"/>
                  </a:lnSpc>
                </a:pPr>
                <a:r>
                  <a:rPr lang="en-US" altLang="zh-CN" sz="1600" dirty="0">
                    <a:solidFill>
                      <a:prstClr val="black"/>
                    </a:solidFill>
                    <a:latin typeface="Roboto" panose="02000000000000000000" charset="0"/>
                    <a:ea typeface="汉仪晓波美妍体简" panose="00020600040101010101" charset="-122"/>
                    <a:cs typeface="Roboto" panose="02000000000000000000" charset="0"/>
                    <a:sym typeface="+mn-ea"/>
                  </a:rPr>
                  <a:t>KMO</a:t>
                </a:r>
                <a:r>
                  <a:rPr lang="zh-CN" altLang="en-US" sz="1600" dirty="0">
                    <a:solidFill>
                      <a:prstClr val="black"/>
                    </a:solidFill>
                    <a:latin typeface="Roboto" panose="02000000000000000000" charset="0"/>
                    <a:ea typeface="汉仪晓波美妍体简" panose="00020600040101010101" charset="-122"/>
                    <a:cs typeface="Roboto" panose="02000000000000000000" charset="0"/>
                    <a:sym typeface="+mn-ea"/>
                  </a:rPr>
                  <a:t>值</a:t>
                </a:r>
                <a:r>
                  <a:rPr lang="en-US" altLang="zh-CN" sz="1600" dirty="0">
                    <a:solidFill>
                      <a:prstClr val="black"/>
                    </a:solidFill>
                    <a:latin typeface="Roboto" panose="02000000000000000000" charset="0"/>
                    <a:ea typeface="汉仪晓波美妍体简" panose="00020600040101010101" charset="-122"/>
                    <a:cs typeface="Roboto" panose="02000000000000000000" charset="0"/>
                    <a:sym typeface="+mn-ea"/>
                  </a:rPr>
                  <a:t>0.996</a:t>
                </a:r>
              </a:p>
            </p:txBody>
          </p:sp>
        </p:grpSp>
        <p:grpSp>
          <p:nvGrpSpPr>
            <p:cNvPr id="22" name="组合 21"/>
            <p:cNvGrpSpPr/>
            <p:nvPr/>
          </p:nvGrpSpPr>
          <p:grpSpPr>
            <a:xfrm>
              <a:off x="12348" y="7186"/>
              <a:ext cx="5010" cy="1806"/>
              <a:chOff x="12348" y="7186"/>
              <a:chExt cx="5010" cy="1806"/>
            </a:xfrm>
          </p:grpSpPr>
          <p:sp>
            <p:nvSpPr>
              <p:cNvPr id="49" name="文本框 48"/>
              <p:cNvSpPr txBox="1"/>
              <p:nvPr>
                <p:custDataLst>
                  <p:tags r:id="rId8"/>
                </p:custDataLst>
              </p:nvPr>
            </p:nvSpPr>
            <p:spPr>
              <a:xfrm>
                <a:off x="12348" y="7186"/>
                <a:ext cx="4774" cy="713"/>
              </a:xfrm>
              <a:prstGeom prst="rect">
                <a:avLst/>
              </a:prstGeom>
              <a:noFill/>
            </p:spPr>
            <p:txBody>
              <a:bodyPr wrap="square" anchor="b" anchorCtr="0">
                <a:noAutofit/>
              </a:bodyPr>
              <a:lstStyle>
                <a:defPPr>
                  <a:defRPr lang="zh-CN"/>
                </a:defPPr>
                <a:lvl1pPr algn="ctr">
                  <a:defRPr>
                    <a:solidFill>
                      <a:srgbClr val="FFFFFF"/>
                    </a:solidFill>
                  </a:defRPr>
                </a:lvl1pPr>
              </a:lstStyle>
              <a:p>
                <a:pPr algn="l"/>
                <a:r>
                  <a:rPr lang="zh-CN" altLang="en-US" sz="2400" b="1" dirty="0">
                    <a:solidFill>
                      <a:schemeClr val="accent1"/>
                    </a:solidFill>
                    <a:ea typeface="汉仪晓波美妍体简" panose="00020600040101010101" charset="-122"/>
                    <a:cs typeface="Roboto" panose="02000000000000000000" charset="0"/>
                  </a:rPr>
                  <a:t>效度检验</a:t>
                </a:r>
              </a:p>
            </p:txBody>
          </p:sp>
          <p:sp>
            <p:nvSpPr>
              <p:cNvPr id="50" name="文本框 49"/>
              <p:cNvSpPr txBox="1"/>
              <p:nvPr>
                <p:custDataLst>
                  <p:tags r:id="rId9"/>
                </p:custDataLst>
              </p:nvPr>
            </p:nvSpPr>
            <p:spPr>
              <a:xfrm>
                <a:off x="12584" y="7899"/>
                <a:ext cx="4774" cy="1093"/>
              </a:xfrm>
              <a:prstGeom prst="rect">
                <a:avLst/>
              </a:prstGeom>
            </p:spPr>
            <p:txBody>
              <a:bodyPr wrap="square">
                <a:normAutofit/>
              </a:bodyPr>
              <a:lstStyle>
                <a:defPPr>
                  <a:defRPr lang="zh-CN"/>
                </a:defPPr>
                <a:lvl1pPr algn="ctr">
                  <a:defRPr sz="1400">
                    <a:solidFill>
                      <a:srgbClr val="FFFFFF"/>
                    </a:solidFill>
                  </a:defRPr>
                </a:lvl1pPr>
              </a:lstStyle>
              <a:p>
                <a:pPr algn="l">
                  <a:defRPr/>
                </a:pPr>
                <a:endParaRPr lang="en-US" altLang="zh-CN" sz="1350">
                  <a:solidFill>
                    <a:srgbClr val="5C5C5C"/>
                  </a:solidFill>
                  <a:latin typeface="Roboto"/>
                  <a:cs typeface="Roboto" panose="02000000000000000000" charset="0"/>
                </a:endParaRPr>
              </a:p>
            </p:txBody>
          </p:sp>
        </p:grpSp>
      </p:grpSp>
      <p:sp>
        <p:nvSpPr>
          <p:cNvPr id="25" name="文本框 24"/>
          <p:cNvSpPr txBox="1"/>
          <p:nvPr>
            <p:custDataLst>
              <p:tags r:id="rId6"/>
            </p:custDataLst>
          </p:nvPr>
        </p:nvSpPr>
        <p:spPr>
          <a:xfrm>
            <a:off x="2570744" y="2802634"/>
            <a:ext cx="2324651" cy="716285"/>
          </a:xfrm>
          <a:prstGeom prst="rect">
            <a:avLst/>
          </a:prstGeom>
          <a:noFill/>
        </p:spPr>
        <p:txBody>
          <a:bodyPr wrap="square" anchor="ctr" anchorCtr="0">
            <a:normAutofit/>
          </a:bodyPr>
          <a:lstStyle>
            <a:defPPr>
              <a:defRPr lang="zh-CN"/>
            </a:defPPr>
            <a:lvl1pPr algn="ctr">
              <a:defRPr>
                <a:solidFill>
                  <a:srgbClr val="FFFFFF"/>
                </a:solidFill>
              </a:defRPr>
            </a:lvl1pPr>
          </a:lstStyle>
          <a:p>
            <a:pPr>
              <a:defRPr/>
            </a:pPr>
            <a:r>
              <a:rPr lang="zh-CN" altLang="en-US" sz="2100" b="1">
                <a:latin typeface="汉仪晓波美妍体简" panose="00020600040101010101" charset="-122"/>
                <a:ea typeface="汉仪晓波美妍体简" panose="00020600040101010101" charset="-122"/>
                <a:cs typeface="Roboto" panose="02000000000000000000" charset="0"/>
              </a:rPr>
              <a:t>调查实施中</a:t>
            </a:r>
          </a:p>
        </p:txBody>
      </p:sp>
      <p:sp>
        <p:nvSpPr>
          <p:cNvPr id="39" name="文本框 38"/>
          <p:cNvSpPr txBox="1"/>
          <p:nvPr>
            <p:custDataLst>
              <p:tags r:id="rId7"/>
            </p:custDataLst>
          </p:nvPr>
        </p:nvSpPr>
        <p:spPr>
          <a:xfrm>
            <a:off x="4365961" y="3024838"/>
            <a:ext cx="2324651" cy="716285"/>
          </a:xfrm>
          <a:prstGeom prst="rect">
            <a:avLst/>
          </a:prstGeom>
          <a:noFill/>
        </p:spPr>
        <p:txBody>
          <a:bodyPr wrap="square" anchor="ctr" anchorCtr="0">
            <a:normAutofit/>
          </a:bodyPr>
          <a:lstStyle>
            <a:defPPr>
              <a:defRPr lang="zh-CN"/>
            </a:defPPr>
            <a:lvl1pPr algn="ctr">
              <a:defRPr>
                <a:solidFill>
                  <a:srgbClr val="FFFFFF"/>
                </a:solidFill>
              </a:defRPr>
            </a:lvl1pPr>
          </a:lstStyle>
          <a:p>
            <a:pPr>
              <a:defRPr/>
            </a:pPr>
            <a:r>
              <a:rPr lang="zh-CN" altLang="en-US" sz="2100" b="1">
                <a:latin typeface="汉仪晓波美妍体简" panose="00020600040101010101" charset="-122"/>
                <a:ea typeface="汉仪晓波美妍体简" panose="00020600040101010101" charset="-122"/>
                <a:cs typeface="Roboto" panose="02000000000000000000" charset="0"/>
              </a:rPr>
              <a:t>项目分析过程中</a:t>
            </a:r>
          </a:p>
        </p:txBody>
      </p:sp>
      <p:grpSp>
        <p:nvGrpSpPr>
          <p:cNvPr id="2" name="组合 1">
            <a:extLst>
              <a:ext uri="{FF2B5EF4-FFF2-40B4-BE49-F238E27FC236}">
                <a16:creationId xmlns:a16="http://schemas.microsoft.com/office/drawing/2014/main" id="{F065EDD5-197D-43CB-82BF-9C2BED6DF5F0}"/>
              </a:ext>
            </a:extLst>
          </p:cNvPr>
          <p:cNvGrpSpPr/>
          <p:nvPr/>
        </p:nvGrpSpPr>
        <p:grpSpPr>
          <a:xfrm>
            <a:off x="133758" y="311739"/>
            <a:ext cx="3287868" cy="1134555"/>
            <a:chOff x="133758" y="950839"/>
            <a:chExt cx="2150023" cy="741915"/>
          </a:xfrm>
        </p:grpSpPr>
        <p:sp>
          <p:nvSpPr>
            <p:cNvPr id="47" name="矩形标注 2"/>
            <p:cNvSpPr/>
            <p:nvPr/>
          </p:nvSpPr>
          <p:spPr>
            <a:xfrm>
              <a:off x="672740" y="1273519"/>
              <a:ext cx="1611041" cy="348986"/>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48" name="矩形标注 4"/>
            <p:cNvSpPr/>
            <p:nvPr/>
          </p:nvSpPr>
          <p:spPr>
            <a:xfrm>
              <a:off x="133758" y="950839"/>
              <a:ext cx="1973172" cy="372584"/>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51" name="文本框 14"/>
            <p:cNvSpPr>
              <a:spLocks noChangeArrowheads="1"/>
            </p:cNvSpPr>
            <p:nvPr/>
          </p:nvSpPr>
          <p:spPr bwMode="auto">
            <a:xfrm>
              <a:off x="133758" y="1068476"/>
              <a:ext cx="1973172" cy="18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dirty="0">
                  <a:latin typeface="Times New Roman" panose="02020603050405020304" pitchFamily="18" charset="0"/>
                  <a:ea typeface="方正黑体_GBK" panose="03000509000000000000" charset="-122"/>
                  <a:cs typeface="Times New Roman" panose="02020603050405020304" pitchFamily="18" charset="0"/>
                </a:rPr>
                <a:t>02</a:t>
              </a:r>
              <a:r>
                <a:rPr lang="zh-CN" altLang="en-US" dirty="0">
                  <a:latin typeface="方正黑体_GBK" panose="03000509000000000000" charset="-122"/>
                  <a:ea typeface="方正黑体_GBK" panose="03000509000000000000" charset="-122"/>
                  <a:cs typeface="方正黑体_GBK" panose="03000509000000000000" charset="-122"/>
                </a:rPr>
                <a:t>调查方案设计与数据整理</a:t>
              </a:r>
            </a:p>
          </p:txBody>
        </p:sp>
        <p:sp>
          <p:nvSpPr>
            <p:cNvPr id="52" name="文本框 16"/>
            <p:cNvSpPr txBox="1"/>
            <p:nvPr/>
          </p:nvSpPr>
          <p:spPr>
            <a:xfrm>
              <a:off x="752218" y="1323422"/>
              <a:ext cx="1452086" cy="369332"/>
            </a:xfrm>
            <a:prstGeom prst="rect">
              <a:avLst/>
            </a:prstGeom>
            <a:noFill/>
          </p:spPr>
          <p:txBody>
            <a:bodyPr wrap="square" rtlCol="0">
              <a:spAutoFit/>
            </a:bodyPr>
            <a:lstStyle/>
            <a:p>
              <a:pPr algn="ctr">
                <a:defRPr/>
              </a:pPr>
              <a:r>
                <a:rPr lang="en-US" altLang="zh-CN" b="1" dirty="0">
                  <a:solidFill>
                    <a:schemeClr val="bg1"/>
                  </a:solidFill>
                  <a:latin typeface="+mj-ea"/>
                  <a:ea typeface="+mj-ea"/>
                </a:rPr>
                <a:t>2.8</a:t>
              </a:r>
              <a:r>
                <a:rPr lang="zh-CN" altLang="en-US" b="1" dirty="0">
                  <a:solidFill>
                    <a:schemeClr val="bg1"/>
                  </a:solidFill>
                  <a:latin typeface="+mj-ea"/>
                  <a:ea typeface="+mj-ea"/>
                </a:rPr>
                <a:t>质量控制</a:t>
              </a:r>
              <a:endParaRPr lang="en-US" altLang="zh-CN" b="1"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任意多边形 14"/>
          <p:cNvSpPr/>
          <p:nvPr/>
        </p:nvSpPr>
        <p:spPr>
          <a:xfrm rot="21024323">
            <a:off x="4519877" y="1198984"/>
            <a:ext cx="2263171" cy="2118887"/>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361" tIns="411480" rIns="267361" bIns="327566" numCol="1" spcCol="1270" anchor="ctr" anchorCtr="0">
            <a:noAutofit/>
          </a:bodyPr>
          <a:lstStyle/>
          <a:p>
            <a:pPr algn="ctr" defTabSz="1000125">
              <a:lnSpc>
                <a:spcPct val="90000"/>
              </a:lnSpc>
              <a:spcBef>
                <a:spcPct val="0"/>
              </a:spcBef>
              <a:spcAft>
                <a:spcPct val="35000"/>
              </a:spcAft>
            </a:pPr>
            <a:endParaRPr lang="en-US" sz="2250" dirty="0">
              <a:solidFill>
                <a:schemeClr val="bg1"/>
              </a:solidFill>
              <a:ea typeface="方正黑体_GBK" panose="03000509000000000000" charset="-122"/>
              <a:cs typeface="方正黑体_GBK" panose="03000509000000000000" charset="-122"/>
            </a:endParaRPr>
          </a:p>
        </p:txBody>
      </p:sp>
      <p:grpSp>
        <p:nvGrpSpPr>
          <p:cNvPr id="7" name="组合 6">
            <a:extLst>
              <a:ext uri="{FF2B5EF4-FFF2-40B4-BE49-F238E27FC236}">
                <a16:creationId xmlns:a16="http://schemas.microsoft.com/office/drawing/2014/main" id="{7C75FB04-EE90-495A-8CB1-DDC13CA65CEA}"/>
              </a:ext>
            </a:extLst>
          </p:cNvPr>
          <p:cNvGrpSpPr/>
          <p:nvPr/>
        </p:nvGrpSpPr>
        <p:grpSpPr>
          <a:xfrm>
            <a:off x="302943" y="1454159"/>
            <a:ext cx="8514340" cy="4525817"/>
            <a:chOff x="302943" y="1454159"/>
            <a:chExt cx="8514340" cy="4525817"/>
          </a:xfrm>
        </p:grpSpPr>
        <p:sp>
          <p:nvSpPr>
            <p:cNvPr id="28" name="任意多边形 5"/>
            <p:cNvSpPr/>
            <p:nvPr/>
          </p:nvSpPr>
          <p:spPr>
            <a:xfrm>
              <a:off x="2356906" y="1454159"/>
              <a:ext cx="2187373" cy="240881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361" tIns="411480" rIns="267361" bIns="327566" numCol="1" spcCol="1270" anchor="ctr" anchorCtr="0">
              <a:noAutofit/>
            </a:bodyPr>
            <a:lstStyle/>
            <a:p>
              <a:pPr algn="ctr" defTabSz="1000125">
                <a:lnSpc>
                  <a:spcPct val="90000"/>
                </a:lnSpc>
                <a:spcBef>
                  <a:spcPct val="0"/>
                </a:spcBef>
                <a:spcAft>
                  <a:spcPct val="35000"/>
                </a:spcAft>
              </a:pPr>
              <a:endParaRPr lang="en-US" sz="2250" dirty="0">
                <a:solidFill>
                  <a:schemeClr val="bg1"/>
                </a:solidFill>
                <a:ea typeface="方正黑体_GBK" panose="03000509000000000000" charset="-122"/>
                <a:cs typeface="方正黑体_GBK" panose="03000509000000000000" charset="-122"/>
              </a:endParaRPr>
            </a:p>
          </p:txBody>
        </p:sp>
        <p:sp>
          <p:nvSpPr>
            <p:cNvPr id="29" name="椭圆 28"/>
            <p:cNvSpPr/>
            <p:nvPr/>
          </p:nvSpPr>
          <p:spPr>
            <a:xfrm>
              <a:off x="2777205" y="1967776"/>
              <a:ext cx="1394898" cy="1244498"/>
            </a:xfrm>
            <a:prstGeom prst="ellipse">
              <a:avLst/>
            </a:prstGeom>
            <a:solidFill>
              <a:schemeClr val="bg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lumMod val="50000"/>
                    </a:schemeClr>
                  </a:solidFill>
                  <a:latin typeface="方正黑体_GBK" panose="03000509000000000000" charset="-122"/>
                  <a:ea typeface="方正黑体_GBK" panose="03000509000000000000" charset="-122"/>
                  <a:cs typeface="方正黑体_GBK" panose="03000509000000000000" charset="-122"/>
                </a:rPr>
                <a:t>数据的录入</a:t>
              </a:r>
              <a:endParaRPr lang="en-US" b="1" dirty="0">
                <a:solidFill>
                  <a:schemeClr val="bg1">
                    <a:lumMod val="50000"/>
                  </a:schemeClr>
                </a:solidFill>
                <a:latin typeface="方正黑体_GBK" panose="03000509000000000000" charset="-122"/>
                <a:ea typeface="方正黑体_GBK" panose="03000509000000000000" charset="-122"/>
                <a:cs typeface="方正黑体_GBK" panose="03000509000000000000" charset="-122"/>
              </a:endParaRPr>
            </a:p>
          </p:txBody>
        </p:sp>
        <p:sp>
          <p:nvSpPr>
            <p:cNvPr id="19" name="任意多边形 8"/>
            <p:cNvSpPr/>
            <p:nvPr/>
          </p:nvSpPr>
          <p:spPr>
            <a:xfrm rot="21419952">
              <a:off x="4762603" y="3269482"/>
              <a:ext cx="2249797" cy="245225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361" tIns="411480" rIns="267361" bIns="327566" numCol="1" spcCol="1270" anchor="ctr" anchorCtr="0">
              <a:noAutofit/>
            </a:bodyPr>
            <a:lstStyle/>
            <a:p>
              <a:pPr algn="ctr" defTabSz="1000125">
                <a:lnSpc>
                  <a:spcPct val="90000"/>
                </a:lnSpc>
                <a:spcBef>
                  <a:spcPct val="0"/>
                </a:spcBef>
                <a:spcAft>
                  <a:spcPct val="35000"/>
                </a:spcAft>
              </a:pPr>
              <a:endParaRPr lang="en-US" sz="2250"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sp>
          <p:nvSpPr>
            <p:cNvPr id="21" name="椭圆 20"/>
            <p:cNvSpPr/>
            <p:nvPr/>
          </p:nvSpPr>
          <p:spPr>
            <a:xfrm>
              <a:off x="5151540" y="3862978"/>
              <a:ext cx="1560988" cy="1301304"/>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lumMod val="50000"/>
                    </a:schemeClr>
                  </a:solidFill>
                  <a:latin typeface="方正黑体_GBK" panose="03000509000000000000" charset="-122"/>
                  <a:ea typeface="方正黑体_GBK" panose="03000509000000000000" charset="-122"/>
                  <a:cs typeface="方正黑体_GBK" panose="03000509000000000000" charset="-122"/>
                </a:rPr>
                <a:t>异常数据的处理</a:t>
              </a:r>
              <a:endParaRPr lang="en-US" b="1" dirty="0">
                <a:solidFill>
                  <a:schemeClr val="bg1">
                    <a:lumMod val="50000"/>
                  </a:schemeClr>
                </a:solidFill>
                <a:latin typeface="方正黑体_GBK" panose="03000509000000000000" charset="-122"/>
                <a:ea typeface="方正黑体_GBK" panose="03000509000000000000" charset="-122"/>
                <a:cs typeface="方正黑体_GBK" panose="03000509000000000000" charset="-122"/>
              </a:endParaRPr>
            </a:p>
          </p:txBody>
        </p:sp>
        <p:sp>
          <p:nvSpPr>
            <p:cNvPr id="22" name="任意多边形 11"/>
            <p:cNvSpPr/>
            <p:nvPr/>
          </p:nvSpPr>
          <p:spPr>
            <a:xfrm rot="20839405">
              <a:off x="2718555" y="3615542"/>
              <a:ext cx="2195936" cy="2169655"/>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361" tIns="411480" rIns="267361" bIns="327566" numCol="1" spcCol="1270" anchor="ctr" anchorCtr="0">
              <a:noAutofit/>
            </a:bodyPr>
            <a:lstStyle/>
            <a:p>
              <a:pPr algn="ctr" defTabSz="1000125">
                <a:lnSpc>
                  <a:spcPct val="90000"/>
                </a:lnSpc>
                <a:spcBef>
                  <a:spcPct val="0"/>
                </a:spcBef>
                <a:spcAft>
                  <a:spcPct val="35000"/>
                </a:spcAft>
              </a:pPr>
              <a:endParaRPr lang="en-US" sz="2250"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sp>
          <p:nvSpPr>
            <p:cNvPr id="23" name="椭圆 22"/>
            <p:cNvSpPr/>
            <p:nvPr/>
          </p:nvSpPr>
          <p:spPr>
            <a:xfrm>
              <a:off x="3195058" y="4036524"/>
              <a:ext cx="1349222" cy="1252913"/>
            </a:xfrm>
            <a:prstGeom prst="ellipse">
              <a:avLst/>
            </a:prstGeom>
            <a:solidFill>
              <a:srgbClr val="99B8D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rPr>
                <a:t>数据的标准化</a:t>
              </a:r>
              <a:endParaRPr lang="en-US" b="1"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sp>
          <p:nvSpPr>
            <p:cNvPr id="38" name="椭圆 37"/>
            <p:cNvSpPr/>
            <p:nvPr/>
          </p:nvSpPr>
          <p:spPr>
            <a:xfrm>
              <a:off x="4926332" y="1558636"/>
              <a:ext cx="1583403" cy="1281037"/>
            </a:xfrm>
            <a:prstGeom prst="ellipse">
              <a:avLst/>
            </a:prstGeom>
            <a:solidFill>
              <a:srgbClr val="99B8D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rPr>
                <a:t>缺失数据的处理</a:t>
              </a:r>
              <a:endParaRPr lang="en-US" b="1"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sp>
          <p:nvSpPr>
            <p:cNvPr id="13" name="TextBox 12"/>
            <p:cNvSpPr txBox="1"/>
            <p:nvPr/>
          </p:nvSpPr>
          <p:spPr>
            <a:xfrm>
              <a:off x="302943" y="1787323"/>
              <a:ext cx="1843813" cy="1569660"/>
            </a:xfrm>
            <a:prstGeom prst="rect">
              <a:avLst/>
            </a:prstGeom>
            <a:noFill/>
          </p:spPr>
          <p:txBody>
            <a:bodyPr wrap="square" rtlCol="0">
              <a:spAutoFit/>
            </a:bodyPr>
            <a:lstStyle/>
            <a:p>
              <a:pPr algn="just"/>
              <a:r>
                <a:rPr lang="zh-CN" altLang="en-US" sz="1600" dirty="0"/>
                <a:t>将问卷信息以数据的形式录入到</a:t>
              </a:r>
              <a:r>
                <a:rPr lang="en-US" altLang="zh-CN" sz="1600" dirty="0"/>
                <a:t>Excel</a:t>
              </a:r>
              <a:r>
                <a:rPr lang="zh-CN" altLang="en-US" sz="1600" dirty="0"/>
                <a:t>中，再将所有的数据导入到</a:t>
              </a:r>
              <a:r>
                <a:rPr lang="en-US" altLang="zh-CN" sz="1600" dirty="0"/>
                <a:t>SPSS22.0</a:t>
              </a:r>
              <a:r>
                <a:rPr lang="zh-CN" altLang="en-US" sz="1600" dirty="0"/>
                <a:t>中，以便后续的数据分析。</a:t>
              </a:r>
            </a:p>
          </p:txBody>
        </p:sp>
        <p:sp>
          <p:nvSpPr>
            <p:cNvPr id="14" name="TextBox 13"/>
            <p:cNvSpPr txBox="1"/>
            <p:nvPr/>
          </p:nvSpPr>
          <p:spPr>
            <a:xfrm>
              <a:off x="6924677" y="1564481"/>
              <a:ext cx="1781712" cy="1569660"/>
            </a:xfrm>
            <a:prstGeom prst="rect">
              <a:avLst/>
            </a:prstGeom>
            <a:noFill/>
          </p:spPr>
          <p:txBody>
            <a:bodyPr wrap="square" rtlCol="0">
              <a:spAutoFit/>
            </a:bodyPr>
            <a:lstStyle/>
            <a:p>
              <a:pPr algn="just"/>
              <a:r>
                <a:rPr lang="zh-CN" altLang="en-US" sz="1600" dirty="0"/>
                <a:t>针对不同类型的缺失数据，分别采用了均值插补、多重插补、线性差值等方法进行处理。</a:t>
              </a:r>
            </a:p>
          </p:txBody>
        </p:sp>
        <p:sp>
          <p:nvSpPr>
            <p:cNvPr id="15" name="TextBox 14"/>
            <p:cNvSpPr txBox="1"/>
            <p:nvPr/>
          </p:nvSpPr>
          <p:spPr>
            <a:xfrm>
              <a:off x="7035571" y="3847027"/>
              <a:ext cx="1781712" cy="1620370"/>
            </a:xfrm>
            <a:prstGeom prst="rect">
              <a:avLst/>
            </a:prstGeom>
            <a:noFill/>
          </p:spPr>
          <p:txBody>
            <a:bodyPr wrap="square" rtlCol="0">
              <a:spAutoFit/>
            </a:bodyPr>
            <a:lstStyle/>
            <a:p>
              <a:pPr algn="just"/>
              <a:r>
                <a:rPr lang="zh-CN" altLang="en-US" sz="1600" dirty="0"/>
                <a:t>本文主要先通过箱线图法来判断数据是否异常，然后采取盖帽法、数据离散化，来对数据进行处理。</a:t>
              </a:r>
            </a:p>
          </p:txBody>
        </p:sp>
        <p:sp>
          <p:nvSpPr>
            <p:cNvPr id="16" name="TextBox 15"/>
            <p:cNvSpPr txBox="1"/>
            <p:nvPr/>
          </p:nvSpPr>
          <p:spPr>
            <a:xfrm>
              <a:off x="391450" y="3671652"/>
              <a:ext cx="2188326" cy="2308324"/>
            </a:xfrm>
            <a:prstGeom prst="rect">
              <a:avLst/>
            </a:prstGeom>
            <a:noFill/>
          </p:spPr>
          <p:txBody>
            <a:bodyPr wrap="square" rtlCol="0">
              <a:spAutoFit/>
            </a:bodyPr>
            <a:lstStyle/>
            <a:p>
              <a:pPr algn="just"/>
              <a:r>
                <a:rPr lang="zh-CN" altLang="en-US" sz="1600" dirty="0"/>
                <a:t>在对问卷各种不同类型的问题进行一起分析时，不同的指标通常具有不同的量纲和量纲单位，为了使得分析的结果更加准确，本文主要采用标准差对数据进行标准化处理。</a:t>
              </a:r>
            </a:p>
          </p:txBody>
        </p:sp>
      </p:grpSp>
      <p:grpSp>
        <p:nvGrpSpPr>
          <p:cNvPr id="34" name="组合 33">
            <a:extLst>
              <a:ext uri="{FF2B5EF4-FFF2-40B4-BE49-F238E27FC236}">
                <a16:creationId xmlns:a16="http://schemas.microsoft.com/office/drawing/2014/main" id="{B1BDF7B0-FE51-4E8D-A9E1-3532B4F73344}"/>
              </a:ext>
            </a:extLst>
          </p:cNvPr>
          <p:cNvGrpSpPr/>
          <p:nvPr/>
        </p:nvGrpSpPr>
        <p:grpSpPr>
          <a:xfrm>
            <a:off x="199432" y="266793"/>
            <a:ext cx="3287868" cy="1027128"/>
            <a:chOff x="133758" y="950839"/>
            <a:chExt cx="2150023" cy="671666"/>
          </a:xfrm>
        </p:grpSpPr>
        <p:sp>
          <p:nvSpPr>
            <p:cNvPr id="35" name="矩形标注 2">
              <a:extLst>
                <a:ext uri="{FF2B5EF4-FFF2-40B4-BE49-F238E27FC236}">
                  <a16:creationId xmlns:a16="http://schemas.microsoft.com/office/drawing/2014/main" id="{44EBD294-61D1-4FB1-893B-FE831A38A810}"/>
                </a:ext>
              </a:extLst>
            </p:cNvPr>
            <p:cNvSpPr/>
            <p:nvPr/>
          </p:nvSpPr>
          <p:spPr>
            <a:xfrm>
              <a:off x="672740" y="1273519"/>
              <a:ext cx="1611041" cy="348986"/>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36" name="矩形标注 4">
              <a:extLst>
                <a:ext uri="{FF2B5EF4-FFF2-40B4-BE49-F238E27FC236}">
                  <a16:creationId xmlns:a16="http://schemas.microsoft.com/office/drawing/2014/main" id="{6EC0A97E-C323-4B35-824B-BEAA79D9D0C8}"/>
                </a:ext>
              </a:extLst>
            </p:cNvPr>
            <p:cNvSpPr/>
            <p:nvPr/>
          </p:nvSpPr>
          <p:spPr>
            <a:xfrm>
              <a:off x="133758" y="950839"/>
              <a:ext cx="1973172" cy="372584"/>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39" name="文本框 14">
              <a:extLst>
                <a:ext uri="{FF2B5EF4-FFF2-40B4-BE49-F238E27FC236}">
                  <a16:creationId xmlns:a16="http://schemas.microsoft.com/office/drawing/2014/main" id="{19C9C2B6-3A4A-4CBD-8A96-6874C0E0E02A}"/>
                </a:ext>
              </a:extLst>
            </p:cNvPr>
            <p:cNvSpPr>
              <a:spLocks noChangeArrowheads="1"/>
            </p:cNvSpPr>
            <p:nvPr/>
          </p:nvSpPr>
          <p:spPr bwMode="auto">
            <a:xfrm>
              <a:off x="133758" y="1068476"/>
              <a:ext cx="1973172" cy="18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dirty="0">
                  <a:latin typeface="Times New Roman" panose="02020603050405020304" pitchFamily="18" charset="0"/>
                  <a:ea typeface="方正黑体_GBK" panose="03000509000000000000" charset="-122"/>
                  <a:cs typeface="Times New Roman" panose="02020603050405020304" pitchFamily="18" charset="0"/>
                </a:rPr>
                <a:t>02</a:t>
              </a:r>
              <a:r>
                <a:rPr lang="zh-CN" altLang="en-US" dirty="0">
                  <a:latin typeface="方正黑体_GBK" panose="03000509000000000000" charset="-122"/>
                  <a:ea typeface="方正黑体_GBK" panose="03000509000000000000" charset="-122"/>
                  <a:cs typeface="方正黑体_GBK" panose="03000509000000000000" charset="-122"/>
                </a:rPr>
                <a:t>调查方案设计与数据整理</a:t>
              </a:r>
            </a:p>
          </p:txBody>
        </p:sp>
        <p:sp>
          <p:nvSpPr>
            <p:cNvPr id="40" name="文本框 16">
              <a:extLst>
                <a:ext uri="{FF2B5EF4-FFF2-40B4-BE49-F238E27FC236}">
                  <a16:creationId xmlns:a16="http://schemas.microsoft.com/office/drawing/2014/main" id="{812AB0B5-FD12-4B17-9605-AA257AC0920A}"/>
                </a:ext>
              </a:extLst>
            </p:cNvPr>
            <p:cNvSpPr txBox="1"/>
            <p:nvPr/>
          </p:nvSpPr>
          <p:spPr>
            <a:xfrm>
              <a:off x="752218" y="1323422"/>
              <a:ext cx="1452086" cy="241516"/>
            </a:xfrm>
            <a:prstGeom prst="rect">
              <a:avLst/>
            </a:prstGeom>
            <a:noFill/>
          </p:spPr>
          <p:txBody>
            <a:bodyPr wrap="square" rtlCol="0">
              <a:spAutoFit/>
            </a:bodyPr>
            <a:lstStyle/>
            <a:p>
              <a:pPr algn="ctr">
                <a:defRPr/>
              </a:pPr>
              <a:r>
                <a:rPr lang="en-US" altLang="zh-CN" b="1" dirty="0">
                  <a:solidFill>
                    <a:schemeClr val="bg1"/>
                  </a:solidFill>
                  <a:latin typeface="+mj-ea"/>
                  <a:ea typeface="+mj-ea"/>
                </a:rPr>
                <a:t>2.9</a:t>
              </a:r>
              <a:r>
                <a:rPr lang="zh-CN" altLang="en-US" b="1" dirty="0">
                  <a:solidFill>
                    <a:schemeClr val="bg1"/>
                  </a:solidFill>
                  <a:latin typeface="+mj-ea"/>
                  <a:ea typeface="+mj-ea"/>
                </a:rPr>
                <a:t>数据的预处理</a:t>
              </a:r>
              <a:endParaRPr lang="en-US" altLang="zh-CN" b="1" dirty="0">
                <a:solidFill>
                  <a:schemeClr val="bg1"/>
                </a:solidFill>
                <a:latin typeface="+mj-ea"/>
                <a:ea typeface="+mj-ea"/>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矩形 16"/>
          <p:cNvSpPr/>
          <p:nvPr/>
        </p:nvSpPr>
        <p:spPr>
          <a:xfrm>
            <a:off x="-30956" y="0"/>
            <a:ext cx="9174480" cy="6858000"/>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sp>
        <p:nvSpPr>
          <p:cNvPr id="29699" name="文本框 2"/>
          <p:cNvSpPr txBox="1"/>
          <p:nvPr/>
        </p:nvSpPr>
        <p:spPr>
          <a:xfrm>
            <a:off x="370523" y="1012984"/>
            <a:ext cx="1829276" cy="830997"/>
          </a:xfrm>
          <a:prstGeom prst="rect">
            <a:avLst/>
          </a:prstGeom>
          <a:noFill/>
          <a:ln w="9525">
            <a:noFill/>
          </a:ln>
        </p:spPr>
        <p:txBody>
          <a:bodyPr lIns="0" tIns="0" rIns="0" bIns="0">
            <a:spAutoFit/>
          </a:bodyPr>
          <a:lstStyle/>
          <a:p>
            <a:pPr eaLnBrk="0" fontAlgn="ctr" hangingPunct="0">
              <a:lnSpc>
                <a:spcPct val="120000"/>
              </a:lnSpc>
            </a:pPr>
            <a:r>
              <a:rPr lang="en-GB" altLang="ru-RU" sz="2250" dirty="0">
                <a:solidFill>
                  <a:schemeClr val="bg1">
                    <a:alpha val="72000"/>
                  </a:schemeClr>
                </a:solidFill>
                <a:latin typeface="方正黑体_GBK" panose="03000509000000000000" charset="-122"/>
                <a:ea typeface="方正黑体_GBK" panose="03000509000000000000" charset="-122"/>
                <a:cs typeface="方正黑体_GBK" panose="03000509000000000000" charset="-122"/>
              </a:rPr>
              <a:t>DEVICE MOCKUP</a:t>
            </a:r>
          </a:p>
        </p:txBody>
      </p:sp>
      <p:cxnSp>
        <p:nvCxnSpPr>
          <p:cNvPr id="4" name="矩形 2"/>
          <p:cNvCxnSpPr/>
          <p:nvPr/>
        </p:nvCxnSpPr>
        <p:spPr>
          <a:xfrm>
            <a:off x="1656399" y="1174433"/>
            <a:ext cx="6687979"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pic>
        <p:nvPicPr>
          <p:cNvPr id="29702" name="任意多边形 17" descr="F:\graphicrivers\PROPOSAL VOL23\images\tablet.png"/>
          <p:cNvPicPr>
            <a:picLocks noChangeAspect="1"/>
          </p:cNvPicPr>
          <p:nvPr/>
        </p:nvPicPr>
        <p:blipFill>
          <a:blip r:embed="rId3"/>
          <a:stretch>
            <a:fillRect/>
          </a:stretch>
        </p:blipFill>
        <p:spPr>
          <a:xfrm>
            <a:off x="5882642" y="1792605"/>
            <a:ext cx="2461736" cy="3652838"/>
          </a:xfrm>
          <a:prstGeom prst="rect">
            <a:avLst/>
          </a:prstGeom>
          <a:noFill/>
          <a:ln w="9525">
            <a:noFill/>
          </a:ln>
        </p:spPr>
      </p:pic>
      <p:sp>
        <p:nvSpPr>
          <p:cNvPr id="9" name="文本框 8"/>
          <p:cNvSpPr txBox="1"/>
          <p:nvPr/>
        </p:nvSpPr>
        <p:spPr>
          <a:xfrm>
            <a:off x="1895951" y="3347352"/>
            <a:ext cx="3219450" cy="600164"/>
          </a:xfrm>
          <a:prstGeom prst="rect">
            <a:avLst/>
          </a:prstGeom>
          <a:noFill/>
        </p:spPr>
        <p:txBody>
          <a:bodyPr wrap="square" rtlCol="0">
            <a:spAutoFit/>
          </a:bodyPr>
          <a:lstStyle>
            <a:defPPr>
              <a:defRPr lang="zh-CN"/>
            </a:defPPr>
            <a:lvl1pPr algn="ctr">
              <a:defRPr sz="5400">
                <a:solidFill>
                  <a:schemeClr val="bg1"/>
                </a:solidFill>
                <a:latin typeface="+mj-ea"/>
                <a:ea typeface="+mj-ea"/>
              </a:defRPr>
            </a:lvl1pPr>
          </a:lstStyle>
          <a:p>
            <a:pPr algn="l"/>
            <a:r>
              <a:rPr lang="zh-CN" altLang="en-US" sz="3300" dirty="0">
                <a:solidFill>
                  <a:srgbClr val="FFFFFF"/>
                </a:solidFill>
                <a:latin typeface="方正黑体_GBK" panose="03000509000000000000" charset="-122"/>
                <a:ea typeface="方正黑体_GBK" panose="03000509000000000000" charset="-122"/>
                <a:cs typeface="方正黑体_GBK" panose="03000509000000000000" charset="-122"/>
              </a:rPr>
              <a:t>数据分析</a:t>
            </a:r>
          </a:p>
        </p:txBody>
      </p:sp>
      <p:sp>
        <p:nvSpPr>
          <p:cNvPr id="13" name="文本框 25"/>
          <p:cNvSpPr txBox="1"/>
          <p:nvPr/>
        </p:nvSpPr>
        <p:spPr>
          <a:xfrm>
            <a:off x="1895951" y="2273619"/>
            <a:ext cx="3218498" cy="1100366"/>
          </a:xfrm>
          <a:prstGeom prst="rect">
            <a:avLst/>
          </a:prstGeom>
          <a:noFill/>
          <a:ln w="9525" cap="flat" cmpd="sng">
            <a:noFill/>
            <a:prstDash val="solid"/>
            <a:round/>
            <a:headEnd type="none" w="med" len="med"/>
            <a:tailEnd type="none" w="med" len="med"/>
          </a:ln>
          <a:extLst>
            <a:ext uri="{909E8E84-426E-40DD-AFC4-6F175D3DCCD1}">
              <a14:hiddenFill xmlns:a14="http://schemas.microsoft.com/office/drawing/2010/main">
                <a:solidFill>
                  <a:srgbClr val="BC1A21"/>
                </a:solidFill>
              </a14:hiddenFill>
            </a:ext>
          </a:extLst>
        </p:spPr>
        <p:txBody>
          <a:bodyPr wrap="square" anchor="t">
            <a:spAutoFit/>
          </a:bodyPr>
          <a:lstStyle/>
          <a:p>
            <a:pPr algn="l" eaLnBrk="0" hangingPunct="0">
              <a:lnSpc>
                <a:spcPct val="150000"/>
              </a:lnSpc>
            </a:pPr>
            <a:r>
              <a:rPr lang="en-US" altLang="zh-CN" sz="4950" b="1" dirty="0">
                <a:solidFill>
                  <a:srgbClr val="FFFFFF"/>
                </a:solidFill>
                <a:latin typeface="方正黑体_GBK" panose="03000509000000000000" charset="-122"/>
                <a:ea typeface="方正黑体_GBK" panose="03000509000000000000" charset="-122"/>
                <a:cs typeface="方正黑体_GBK" panose="03000509000000000000" charset="-122"/>
              </a:rPr>
              <a:t>PART 03</a:t>
            </a:r>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rcRect l="16182" r="16182"/>
          <a:stretch>
            <a:fillRect/>
          </a:stretch>
        </p:blipFill>
        <p:spPr>
          <a:xfrm>
            <a:off x="5989084" y="2159914"/>
            <a:ext cx="2261711" cy="2987516"/>
          </a:xfrm>
          <a:prstGeom prst="rect">
            <a:avLst/>
          </a:prstGeom>
        </p:spPr>
      </p:pic>
      <p:sp>
        <p:nvSpPr>
          <p:cNvPr id="20" name="矩形 19"/>
          <p:cNvSpPr/>
          <p:nvPr/>
        </p:nvSpPr>
        <p:spPr>
          <a:xfrm>
            <a:off x="5973128" y="2159914"/>
            <a:ext cx="2314575" cy="2985611"/>
          </a:xfrm>
          <a:prstGeom prst="rect">
            <a:avLst/>
          </a:prstGeom>
          <a:solidFill>
            <a:srgbClr val="FFFFF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cxnSp>
        <p:nvCxnSpPr>
          <p:cNvPr id="2" name="直接连接符 13"/>
          <p:cNvCxnSpPr/>
          <p:nvPr/>
        </p:nvCxnSpPr>
        <p:spPr>
          <a:xfrm>
            <a:off x="2019300" y="4037648"/>
            <a:ext cx="2228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任意多边形 6"/>
          <p:cNvSpPr/>
          <p:nvPr/>
        </p:nvSpPr>
        <p:spPr>
          <a:xfrm>
            <a:off x="1199674" y="4204335"/>
            <a:ext cx="445770" cy="445770"/>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8"/>
                  <a:pt x="3436" y="14236"/>
                </a:cubicBezTo>
                <a:lnTo>
                  <a:pt x="3436" y="10800"/>
                </a:lnTo>
                <a:lnTo>
                  <a:pt x="10309" y="10800"/>
                </a:lnTo>
                <a:lnTo>
                  <a:pt x="10309" y="14236"/>
                </a:lnTo>
                <a:cubicBezTo>
                  <a:pt x="10309" y="14508"/>
                  <a:pt x="10529" y="14727"/>
                  <a:pt x="10800" y="14727"/>
                </a:cubicBezTo>
                <a:cubicBezTo>
                  <a:pt x="11071" y="14727"/>
                  <a:pt x="11291" y="14508"/>
                  <a:pt x="11291" y="14236"/>
                </a:cubicBezTo>
                <a:lnTo>
                  <a:pt x="11291" y="10800"/>
                </a:lnTo>
                <a:lnTo>
                  <a:pt x="18164" y="10800"/>
                </a:lnTo>
                <a:lnTo>
                  <a:pt x="18164" y="14236"/>
                </a:lnTo>
                <a:cubicBezTo>
                  <a:pt x="18164" y="14508"/>
                  <a:pt x="18384" y="14727"/>
                  <a:pt x="18655" y="14727"/>
                </a:cubicBezTo>
                <a:cubicBezTo>
                  <a:pt x="18926" y="14727"/>
                  <a:pt x="19145" y="14508"/>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8"/>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a:noFill/>
          </a:ln>
        </p:spPr>
        <p:style>
          <a:lnRef idx="1">
            <a:schemeClr val="dk1"/>
          </a:lnRef>
          <a:fillRef idx="0">
            <a:schemeClr val="dk1"/>
          </a:fillRef>
          <a:effectRef idx="0">
            <a:schemeClr val="dk1"/>
          </a:effectRef>
          <a:fontRef idx="minor">
            <a:schemeClr val="tx1"/>
          </a:fontRef>
        </p:style>
        <p:txBody>
          <a:bodyPr lIns="28575" tIns="28575" rIns="28575" bIns="28575" anchor="ctr"/>
          <a:lstStyle/>
          <a:p>
            <a:endParaRPr sz="1350">
              <a:latin typeface="方正黑体_GBK" panose="03000509000000000000" charset="-122"/>
              <a:ea typeface="方正黑体_GBK" panose="03000509000000000000" charset="-122"/>
              <a:cs typeface="方正黑体_GBK" panose="03000509000000000000"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8000"/>
            <a:lum/>
          </a:blip>
          <a:srcRect/>
          <a:stretch>
            <a:fillRect t="36000" b="-108000"/>
          </a:stretch>
        </a:blip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1AF7C7E2-B9D1-4D9F-B06F-9C9E6664D4DC}"/>
              </a:ext>
            </a:extLst>
          </p:cNvPr>
          <p:cNvGrpSpPr/>
          <p:nvPr/>
        </p:nvGrpSpPr>
        <p:grpSpPr>
          <a:xfrm>
            <a:off x="210018" y="274859"/>
            <a:ext cx="4376079" cy="1561064"/>
            <a:chOff x="157541" y="963247"/>
            <a:chExt cx="3093629" cy="1103580"/>
          </a:xfrm>
        </p:grpSpPr>
        <p:sp>
          <p:nvSpPr>
            <p:cNvPr id="4" name="矩形标注 3"/>
            <p:cNvSpPr/>
            <p:nvPr/>
          </p:nvSpPr>
          <p:spPr>
            <a:xfrm>
              <a:off x="630168" y="1338263"/>
              <a:ext cx="2536906" cy="405399"/>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2" name="矩形标注 1"/>
            <p:cNvSpPr/>
            <p:nvPr/>
          </p:nvSpPr>
          <p:spPr>
            <a:xfrm>
              <a:off x="268072" y="963247"/>
              <a:ext cx="1203402" cy="42000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5" name="文本框 14"/>
            <p:cNvSpPr>
              <a:spLocks noChangeArrowheads="1"/>
            </p:cNvSpPr>
            <p:nvPr/>
          </p:nvSpPr>
          <p:spPr bwMode="auto">
            <a:xfrm>
              <a:off x="157541" y="1129363"/>
              <a:ext cx="1424464" cy="19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b="1" dirty="0">
                  <a:latin typeface="Times New Roman" panose="02020603050405020304" pitchFamily="18" charset="0"/>
                  <a:ea typeface="方正黑体_GBK" panose="03000509000000000000" charset="-122"/>
                  <a:cs typeface="Times New Roman" panose="02020603050405020304" pitchFamily="18" charset="0"/>
                </a:rPr>
                <a:t>03</a:t>
              </a:r>
              <a:r>
                <a:rPr lang="zh-CN" altLang="en-US" dirty="0">
                  <a:latin typeface="方正黑体_GBK" panose="03000509000000000000" charset="-122"/>
                  <a:ea typeface="方正黑体_GBK" panose="03000509000000000000" charset="-122"/>
                  <a:cs typeface="方正黑体_GBK" panose="03000509000000000000" charset="-122"/>
                </a:rPr>
                <a:t>数据分析</a:t>
              </a:r>
            </a:p>
          </p:txBody>
        </p:sp>
        <p:sp>
          <p:nvSpPr>
            <p:cNvPr id="8" name="文本框 16"/>
            <p:cNvSpPr txBox="1"/>
            <p:nvPr/>
          </p:nvSpPr>
          <p:spPr>
            <a:xfrm>
              <a:off x="714264" y="1420496"/>
              <a:ext cx="2536906" cy="646331"/>
            </a:xfrm>
            <a:prstGeom prst="rect">
              <a:avLst/>
            </a:prstGeom>
            <a:noFill/>
          </p:spPr>
          <p:txBody>
            <a:bodyPr wrap="square" rtlCol="0">
              <a:spAutoFit/>
            </a:bodyPr>
            <a:lstStyle/>
            <a:p>
              <a:pPr algn="ctr">
                <a:defRPr/>
              </a:pPr>
              <a:r>
                <a:rPr lang="en-US" altLang="zh-CN" b="1" dirty="0">
                  <a:solidFill>
                    <a:schemeClr val="bg1"/>
                  </a:solidFill>
                  <a:latin typeface="+mj-ea"/>
                  <a:ea typeface="+mj-ea"/>
                </a:rPr>
                <a:t>3.1</a:t>
              </a:r>
              <a:r>
                <a:rPr lang="zh-CN" altLang="en-US" b="1" dirty="0">
                  <a:solidFill>
                    <a:schemeClr val="bg1"/>
                  </a:solidFill>
                  <a:latin typeface="+mj-ea"/>
                  <a:ea typeface="+mj-ea"/>
                </a:rPr>
                <a:t>主要品牌分析</a:t>
              </a:r>
              <a:r>
                <a:rPr lang="en-US" altLang="zh-CN" b="1" dirty="0">
                  <a:solidFill>
                    <a:schemeClr val="bg1"/>
                  </a:solidFill>
                  <a:latin typeface="+mj-ea"/>
                  <a:ea typeface="+mj-ea"/>
                </a:rPr>
                <a:t>——</a:t>
              </a:r>
              <a:r>
                <a:rPr lang="zh-CN" altLang="en-US" b="1" dirty="0">
                  <a:solidFill>
                    <a:schemeClr val="bg1"/>
                  </a:solidFill>
                  <a:latin typeface="+mj-ea"/>
                  <a:ea typeface="+mj-ea"/>
                </a:rPr>
                <a:t>分析流程</a:t>
              </a:r>
              <a:endParaRPr lang="en-US" altLang="zh-CN" b="1" dirty="0">
                <a:solidFill>
                  <a:schemeClr val="bg1"/>
                </a:solidFill>
                <a:latin typeface="+mj-ea"/>
                <a:ea typeface="+mj-ea"/>
              </a:endParaRPr>
            </a:p>
          </p:txBody>
        </p:sp>
      </p:grpSp>
      <p:grpSp>
        <p:nvGrpSpPr>
          <p:cNvPr id="3" name="组合 2">
            <a:extLst>
              <a:ext uri="{FF2B5EF4-FFF2-40B4-BE49-F238E27FC236}">
                <a16:creationId xmlns:a16="http://schemas.microsoft.com/office/drawing/2014/main" id="{DF9D1582-7EA4-4698-AA21-D8F446A45ED3}"/>
              </a:ext>
            </a:extLst>
          </p:cNvPr>
          <p:cNvGrpSpPr/>
          <p:nvPr/>
        </p:nvGrpSpPr>
        <p:grpSpPr>
          <a:xfrm>
            <a:off x="716316" y="2646893"/>
            <a:ext cx="7598140" cy="2244659"/>
            <a:chOff x="1749793" y="2255044"/>
            <a:chExt cx="5568115" cy="1644944"/>
          </a:xfrm>
        </p:grpSpPr>
        <p:sp>
          <p:nvSpPr>
            <p:cNvPr id="35" name="文本框 11"/>
            <p:cNvSpPr txBox="1"/>
            <p:nvPr/>
          </p:nvSpPr>
          <p:spPr>
            <a:xfrm>
              <a:off x="3465197" y="3412808"/>
              <a:ext cx="1596296" cy="487180"/>
            </a:xfrm>
            <a:prstGeom prst="rect">
              <a:avLst/>
            </a:prstGeom>
            <a:noFill/>
          </p:spPr>
          <p:txBody>
            <a:bodyPr wrap="square" lIns="0" tIns="0" rIns="0" bIns="0" rtlCol="0">
              <a:spAutoFit/>
            </a:bodyPr>
            <a:lstStyle/>
            <a:p>
              <a:pPr algn="ctr" eaLnBrk="0" fontAlgn="base" hangingPunct="0">
                <a:lnSpc>
                  <a:spcPct val="120000"/>
                </a:lnSpc>
                <a:spcBef>
                  <a:spcPct val="0"/>
                </a:spcBef>
                <a:spcAft>
                  <a:spcPct val="0"/>
                </a:spcAft>
              </a:pPr>
              <a:r>
                <a:rPr lang="zh-CN" altLang="en-US" b="1" dirty="0">
                  <a:latin typeface="方正黑体_GBK" panose="03000509000000000000" charset="-122"/>
                  <a:ea typeface="方正黑体_GBK" panose="03000509000000000000" charset="-122"/>
                  <a:cs typeface="方正黑体_GBK" panose="03000509000000000000" charset="-122"/>
                  <a:sym typeface="+mn-ea"/>
                </a:rPr>
                <a:t>基于</a:t>
              </a:r>
              <a:r>
                <a:rPr lang="en-US" altLang="zh-CN" b="1" dirty="0">
                  <a:latin typeface="Times New Roman" panose="02020603050405020304" pitchFamily="18" charset="0"/>
                  <a:ea typeface="方正黑体_GBK" panose="03000509000000000000" charset="-122"/>
                  <a:cs typeface="Times New Roman" panose="02020603050405020304" pitchFamily="18" charset="0"/>
                  <a:sym typeface="+mn-ea"/>
                </a:rPr>
                <a:t>CRITIC</a:t>
              </a:r>
              <a:r>
                <a:rPr lang="zh-CN" altLang="en-US" b="1" dirty="0">
                  <a:latin typeface="方正黑体_GBK" panose="03000509000000000000" charset="-122"/>
                  <a:ea typeface="方正黑体_GBK" panose="03000509000000000000" charset="-122"/>
                  <a:cs typeface="方正黑体_GBK" panose="03000509000000000000" charset="-122"/>
                  <a:sym typeface="+mn-ea"/>
                </a:rPr>
                <a:t>法研究品牌指数影响因素</a:t>
              </a:r>
            </a:p>
          </p:txBody>
        </p:sp>
        <p:sp>
          <p:nvSpPr>
            <p:cNvPr id="38" name="文本框 4"/>
            <p:cNvSpPr txBox="1"/>
            <p:nvPr/>
          </p:nvSpPr>
          <p:spPr>
            <a:xfrm>
              <a:off x="1749793" y="3417368"/>
              <a:ext cx="1658779" cy="276999"/>
            </a:xfrm>
            <a:prstGeom prst="rect">
              <a:avLst/>
            </a:prstGeom>
            <a:noFill/>
          </p:spPr>
          <p:txBody>
            <a:bodyPr wrap="square" lIns="0" tIns="0" rIns="0" bIns="0" rtlCol="0">
              <a:spAutoFit/>
            </a:bodyPr>
            <a:lstStyle/>
            <a:p>
              <a:pPr algn="ctr" eaLnBrk="0" fontAlgn="base" hangingPunct="0">
                <a:spcBef>
                  <a:spcPct val="0"/>
                </a:spcBef>
                <a:spcAft>
                  <a:spcPct val="0"/>
                </a:spcAft>
              </a:pPr>
              <a:r>
                <a:rPr lang="zh-CN" altLang="en-US" b="1" dirty="0">
                  <a:latin typeface="方正黑体_GBK" panose="03000509000000000000" charset="-122"/>
                  <a:ea typeface="方正黑体_GBK" panose="03000509000000000000" charset="-122"/>
                  <a:cs typeface="方正黑体_GBK" panose="03000509000000000000" charset="-122"/>
                  <a:sym typeface="+mn-ea"/>
                </a:rPr>
                <a:t>市场份额分析</a:t>
              </a:r>
            </a:p>
          </p:txBody>
        </p:sp>
        <p:sp>
          <p:nvSpPr>
            <p:cNvPr id="40" name="文本框 39"/>
            <p:cNvSpPr txBox="1"/>
            <p:nvPr/>
          </p:nvSpPr>
          <p:spPr>
            <a:xfrm>
              <a:off x="5452303" y="3412807"/>
              <a:ext cx="1865605" cy="466553"/>
            </a:xfrm>
            <a:prstGeom prst="rect">
              <a:avLst/>
            </a:prstGeom>
            <a:noFill/>
          </p:spPr>
          <p:txBody>
            <a:bodyPr wrap="square" lIns="0" tIns="0" rIns="0" bIns="0" rtlCol="0">
              <a:spAutoFit/>
            </a:bodyPr>
            <a:lstStyle/>
            <a:p>
              <a:pPr algn="ctr" eaLnBrk="0" fontAlgn="base" hangingPunct="0">
                <a:lnSpc>
                  <a:spcPct val="120000"/>
                </a:lnSpc>
                <a:spcBef>
                  <a:spcPct val="0"/>
                </a:spcBef>
                <a:spcAft>
                  <a:spcPct val="0"/>
                </a:spcAft>
              </a:pPr>
              <a:r>
                <a:rPr lang="zh-CN" altLang="en-US" b="1" dirty="0">
                  <a:latin typeface="方正黑体_GBK" panose="03000509000000000000" charset="-122"/>
                  <a:ea typeface="方正黑体_GBK" panose="03000509000000000000" charset="-122"/>
                  <a:cs typeface="方正黑体_GBK" panose="03000509000000000000" charset="-122"/>
                  <a:sym typeface="+mn-ea"/>
                </a:rPr>
                <a:t>基于信息量确定品牌价值对顾客忠诚度影响程度</a:t>
              </a:r>
            </a:p>
          </p:txBody>
        </p:sp>
        <p:sp>
          <p:nvSpPr>
            <p:cNvPr id="11" name="任意多边形 8"/>
            <p:cNvSpPr/>
            <p:nvPr/>
          </p:nvSpPr>
          <p:spPr>
            <a:xfrm>
              <a:off x="2390024" y="2525631"/>
              <a:ext cx="451087" cy="451087"/>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99B8D3"/>
            </a:solidFill>
            <a:ln w="12700">
              <a:miter lim="400000"/>
            </a:ln>
          </p:spPr>
          <p:txBody>
            <a:bodyPr lIns="28575" tIns="28575" rIns="28575" bIns="28575" anchor="ctr"/>
            <a:lstStyle/>
            <a:p>
              <a:endParaRPr sz="1350">
                <a:cs typeface="方正黑体_GBK" panose="03000509000000000000" charset="-122"/>
              </a:endParaRPr>
            </a:p>
          </p:txBody>
        </p:sp>
        <p:sp>
          <p:nvSpPr>
            <p:cNvPr id="12" name="任意多边形 7"/>
            <p:cNvSpPr/>
            <p:nvPr/>
          </p:nvSpPr>
          <p:spPr>
            <a:xfrm>
              <a:off x="4329059" y="2525631"/>
              <a:ext cx="410079" cy="451087"/>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rgbClr val="99B8D3"/>
            </a:solidFill>
            <a:ln w="12700">
              <a:miter lim="400000"/>
            </a:ln>
          </p:spPr>
          <p:txBody>
            <a:bodyPr lIns="28575" tIns="28575" rIns="28575" bIns="28575" anchor="ctr"/>
            <a:lstStyle/>
            <a:p>
              <a:endParaRPr sz="1350">
                <a:solidFill>
                  <a:prstClr val="black"/>
                </a:solidFill>
                <a:cs typeface="方正黑体_GBK" panose="03000509000000000000" charset="-122"/>
              </a:endParaRPr>
            </a:p>
          </p:txBody>
        </p:sp>
        <p:sp>
          <p:nvSpPr>
            <p:cNvPr id="13" name="任意多边形 4"/>
            <p:cNvSpPr/>
            <p:nvPr/>
          </p:nvSpPr>
          <p:spPr>
            <a:xfrm>
              <a:off x="6127158" y="2525631"/>
              <a:ext cx="451087" cy="451087"/>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7"/>
                  </a:cubicBezTo>
                  <a:lnTo>
                    <a:pt x="19602" y="12268"/>
                  </a:lnTo>
                  <a:cubicBezTo>
                    <a:pt x="19256" y="12354"/>
                    <a:pt x="18984" y="12622"/>
                    <a:pt x="18892" y="12966"/>
                  </a:cubicBezTo>
                  <a:cubicBezTo>
                    <a:pt x="18703" y="13673"/>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8"/>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3"/>
                  </a:lnTo>
                  <a:cubicBezTo>
                    <a:pt x="3724" y="15677"/>
                    <a:pt x="3727" y="15295"/>
                    <a:pt x="3548" y="14986"/>
                  </a:cubicBezTo>
                  <a:cubicBezTo>
                    <a:pt x="3179" y="14351"/>
                    <a:pt x="2897" y="13672"/>
                    <a:pt x="2708" y="12966"/>
                  </a:cubicBezTo>
                  <a:cubicBezTo>
                    <a:pt x="2616" y="12622"/>
                    <a:pt x="2343" y="12354"/>
                    <a:pt x="1998" y="12268"/>
                  </a:cubicBezTo>
                  <a:lnTo>
                    <a:pt x="993" y="12017"/>
                  </a:lnTo>
                  <a:cubicBezTo>
                    <a:pt x="989" y="12016"/>
                    <a:pt x="986" y="12014"/>
                    <a:pt x="982" y="12013"/>
                  </a:cubicBezTo>
                  <a:lnTo>
                    <a:pt x="982" y="9587"/>
                  </a:lnTo>
                  <a:lnTo>
                    <a:pt x="1998" y="9333"/>
                  </a:lnTo>
                  <a:cubicBezTo>
                    <a:pt x="2343" y="9247"/>
                    <a:pt x="2616" y="8979"/>
                    <a:pt x="2708" y="8634"/>
                  </a:cubicBezTo>
                  <a:cubicBezTo>
                    <a:pt x="2897" y="7928"/>
                    <a:pt x="3179" y="7250"/>
                    <a:pt x="3548" y="6615"/>
                  </a:cubicBezTo>
                  <a:cubicBezTo>
                    <a:pt x="3727" y="6305"/>
                    <a:pt x="3724" y="5924"/>
                    <a:pt x="3540" y="5617"/>
                  </a:cubicBezTo>
                  <a:lnTo>
                    <a:pt x="3005" y="4725"/>
                  </a:lnTo>
                  <a:cubicBezTo>
                    <a:pt x="3004" y="4722"/>
                    <a:pt x="3002" y="4718"/>
                    <a:pt x="3000" y="4714"/>
                  </a:cubicBezTo>
                  <a:lnTo>
                    <a:pt x="4715" y="3000"/>
                  </a:lnTo>
                  <a:lnTo>
                    <a:pt x="5621" y="3544"/>
                  </a:lnTo>
                  <a:cubicBezTo>
                    <a:pt x="5777" y="3637"/>
                    <a:pt x="5951" y="3683"/>
                    <a:pt x="6127" y="3683"/>
                  </a:cubicBezTo>
                  <a:cubicBezTo>
                    <a:pt x="6296" y="3683"/>
                    <a:pt x="6465" y="3640"/>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40"/>
                    <a:pt x="15304" y="3683"/>
                    <a:pt x="15473" y="3683"/>
                  </a:cubicBezTo>
                  <a:cubicBezTo>
                    <a:pt x="15648" y="3683"/>
                    <a:pt x="15822" y="3637"/>
                    <a:pt x="15978" y="3544"/>
                  </a:cubicBezTo>
                  <a:lnTo>
                    <a:pt x="16884" y="3000"/>
                  </a:lnTo>
                  <a:lnTo>
                    <a:pt x="18600" y="4714"/>
                  </a:lnTo>
                  <a:cubicBezTo>
                    <a:pt x="18598" y="4718"/>
                    <a:pt x="18597" y="4722"/>
                    <a:pt x="18595" y="4726"/>
                  </a:cubicBezTo>
                  <a:lnTo>
                    <a:pt x="18060" y="5617"/>
                  </a:lnTo>
                  <a:cubicBezTo>
                    <a:pt x="17876" y="5924"/>
                    <a:pt x="17873" y="6305"/>
                    <a:pt x="18053" y="6615"/>
                  </a:cubicBezTo>
                  <a:cubicBezTo>
                    <a:pt x="18421" y="7249"/>
                    <a:pt x="18703" y="7928"/>
                    <a:pt x="18892" y="8634"/>
                  </a:cubicBezTo>
                  <a:cubicBezTo>
                    <a:pt x="18984" y="8979"/>
                    <a:pt x="19256" y="9247"/>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1"/>
                  </a:lnTo>
                  <a:cubicBezTo>
                    <a:pt x="19625" y="4871"/>
                    <a:pt x="19736" y="4463"/>
                    <a:pt x="19455" y="4182"/>
                  </a:cubicBezTo>
                  <a:lnTo>
                    <a:pt x="17419" y="2146"/>
                  </a:lnTo>
                  <a:cubicBezTo>
                    <a:pt x="17292" y="2018"/>
                    <a:pt x="17136" y="1968"/>
                    <a:pt x="16975" y="1968"/>
                  </a:cubicBezTo>
                  <a:cubicBezTo>
                    <a:pt x="16778" y="1968"/>
                    <a:pt x="16572" y="2043"/>
                    <a:pt x="16400" y="2146"/>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6"/>
                  </a:lnTo>
                  <a:cubicBezTo>
                    <a:pt x="5028" y="2043"/>
                    <a:pt x="4822" y="1968"/>
                    <a:pt x="4625" y="1968"/>
                  </a:cubicBezTo>
                  <a:cubicBezTo>
                    <a:pt x="4464" y="1968"/>
                    <a:pt x="4308" y="2018"/>
                    <a:pt x="4181" y="2146"/>
                  </a:cubicBezTo>
                  <a:lnTo>
                    <a:pt x="2145" y="4182"/>
                  </a:lnTo>
                  <a:cubicBezTo>
                    <a:pt x="1864" y="4463"/>
                    <a:pt x="1975" y="4871"/>
                    <a:pt x="2145" y="5201"/>
                  </a:cubicBezTo>
                  <a:lnTo>
                    <a:pt x="2698" y="6122"/>
                  </a:lnTo>
                  <a:cubicBezTo>
                    <a:pt x="2292" y="6822"/>
                    <a:pt x="1973" y="7580"/>
                    <a:pt x="1759" y="8380"/>
                  </a:cubicBezTo>
                  <a:lnTo>
                    <a:pt x="720" y="8641"/>
                  </a:lnTo>
                  <a:cubicBezTo>
                    <a:pt x="367" y="8730"/>
                    <a:pt x="0" y="8963"/>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4"/>
                    <a:pt x="1864" y="17138"/>
                    <a:pt x="2145" y="17419"/>
                  </a:cubicBezTo>
                  <a:lnTo>
                    <a:pt x="4181" y="19455"/>
                  </a:lnTo>
                  <a:cubicBezTo>
                    <a:pt x="4305" y="19579"/>
                    <a:pt x="4454" y="19627"/>
                    <a:pt x="4610" y="19627"/>
                  </a:cubicBezTo>
                  <a:cubicBezTo>
                    <a:pt x="4807" y="19627"/>
                    <a:pt x="5016" y="19550"/>
                    <a:pt x="5200" y="19455"/>
                  </a:cubicBezTo>
                  <a:lnTo>
                    <a:pt x="6127" y="18899"/>
                  </a:lnTo>
                  <a:cubicBezTo>
                    <a:pt x="6825" y="19303"/>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3"/>
                    <a:pt x="15473" y="18899"/>
                  </a:cubicBezTo>
                  <a:lnTo>
                    <a:pt x="16400" y="19455"/>
                  </a:lnTo>
                  <a:cubicBezTo>
                    <a:pt x="16584" y="19550"/>
                    <a:pt x="16793" y="19627"/>
                    <a:pt x="16990" y="19627"/>
                  </a:cubicBezTo>
                  <a:cubicBezTo>
                    <a:pt x="17146" y="19627"/>
                    <a:pt x="17294" y="19579"/>
                    <a:pt x="17419" y="19455"/>
                  </a:cubicBezTo>
                  <a:lnTo>
                    <a:pt x="19455" y="17419"/>
                  </a:lnTo>
                  <a:cubicBezTo>
                    <a:pt x="19736" y="17138"/>
                    <a:pt x="19641" y="16714"/>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3"/>
                    <a:pt x="21233" y="8730"/>
                    <a:pt x="20880" y="8641"/>
                  </a:cubicBezTo>
                </a:path>
              </a:pathLst>
            </a:custGeom>
            <a:solidFill>
              <a:srgbClr val="99B8D3"/>
            </a:solidFill>
            <a:ln w="12700">
              <a:miter lim="400000"/>
            </a:ln>
          </p:spPr>
          <p:txBody>
            <a:bodyPr lIns="28575" tIns="28575" rIns="28575" bIns="28575" anchor="ctr"/>
            <a:lstStyle/>
            <a:p>
              <a:endParaRPr sz="1350">
                <a:solidFill>
                  <a:prstClr val="black"/>
                </a:solidFill>
                <a:cs typeface="方正黑体_GBK" panose="03000509000000000000" charset="-122"/>
              </a:endParaRPr>
            </a:p>
          </p:txBody>
        </p:sp>
        <p:sp>
          <p:nvSpPr>
            <p:cNvPr id="17" name="椭圆 16"/>
            <p:cNvSpPr/>
            <p:nvPr/>
          </p:nvSpPr>
          <p:spPr>
            <a:xfrm>
              <a:off x="2137886" y="2255044"/>
              <a:ext cx="955358" cy="955358"/>
            </a:xfrm>
            <a:prstGeom prst="ellipse">
              <a:avLst/>
            </a:prstGeom>
            <a:noFill/>
            <a:ln>
              <a:solidFill>
                <a:srgbClr val="99B8D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sp>
          <p:nvSpPr>
            <p:cNvPr id="14" name="椭圆 13"/>
            <p:cNvSpPr/>
            <p:nvPr/>
          </p:nvSpPr>
          <p:spPr>
            <a:xfrm>
              <a:off x="5875020" y="2255044"/>
              <a:ext cx="955358" cy="955358"/>
            </a:xfrm>
            <a:prstGeom prst="ellipse">
              <a:avLst/>
            </a:prstGeom>
            <a:noFill/>
            <a:ln>
              <a:solidFill>
                <a:srgbClr val="99B8D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sp>
          <p:nvSpPr>
            <p:cNvPr id="19" name="椭圆 18"/>
            <p:cNvSpPr/>
            <p:nvPr/>
          </p:nvSpPr>
          <p:spPr>
            <a:xfrm>
              <a:off x="4044791" y="2255044"/>
              <a:ext cx="955358" cy="955358"/>
            </a:xfrm>
            <a:prstGeom prst="ellipse">
              <a:avLst/>
            </a:prstGeom>
            <a:noFill/>
            <a:ln>
              <a:solidFill>
                <a:srgbClr val="99B8D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sp>
          <p:nvSpPr>
            <p:cNvPr id="20" name="箭头: 右 19"/>
            <p:cNvSpPr/>
            <p:nvPr/>
          </p:nvSpPr>
          <p:spPr>
            <a:xfrm>
              <a:off x="3221741" y="2685642"/>
              <a:ext cx="636362" cy="145939"/>
            </a:xfrm>
            <a:prstGeom prst="rightArrow">
              <a:avLst/>
            </a:prstGeom>
            <a:solidFill>
              <a:srgbClr val="99B8D3"/>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6" name="箭头: 右 45"/>
            <p:cNvSpPr/>
            <p:nvPr/>
          </p:nvSpPr>
          <p:spPr>
            <a:xfrm>
              <a:off x="5134123" y="2659755"/>
              <a:ext cx="636362" cy="145939"/>
            </a:xfrm>
            <a:prstGeom prst="rightArrow">
              <a:avLst/>
            </a:prstGeom>
            <a:solidFill>
              <a:srgbClr val="99B8D3"/>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矩形 2"/>
          <p:cNvSpPr>
            <a:spLocks noChangeArrowheads="1"/>
          </p:cNvSpPr>
          <p:nvPr/>
        </p:nvSpPr>
        <p:spPr bwMode="auto">
          <a:xfrm>
            <a:off x="5089061" y="5107190"/>
            <a:ext cx="3896252" cy="568520"/>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方正黑体_GBK" panose="03000509000000000000" charset="-122"/>
              <a:cs typeface="方正黑体_GBK" panose="03000509000000000000" charset="-122"/>
            </a:endParaRPr>
          </a:p>
        </p:txBody>
      </p:sp>
      <p:sp>
        <p:nvSpPr>
          <p:cNvPr id="23569" name="任意多边形 4"/>
          <p:cNvSpPr/>
          <p:nvPr/>
        </p:nvSpPr>
        <p:spPr bwMode="auto">
          <a:xfrm rot="10800000">
            <a:off x="4706360" y="4985798"/>
            <a:ext cx="434816" cy="978257"/>
          </a:xfrm>
          <a:custGeom>
            <a:avLst/>
            <a:gdLst>
              <a:gd name="T0" fmla="*/ 0 w 244"/>
              <a:gd name="T1" fmla="*/ 0 h 489"/>
              <a:gd name="T2" fmla="*/ 0 w 244"/>
              <a:gd name="T3" fmla="*/ 489 h 489"/>
              <a:gd name="T4" fmla="*/ 244 w 244"/>
              <a:gd name="T5" fmla="*/ 245 h 489"/>
              <a:gd name="T6" fmla="*/ 0 w 244"/>
              <a:gd name="T7" fmla="*/ 0 h 489"/>
            </a:gdLst>
            <a:ahLst/>
            <a:cxnLst>
              <a:cxn ang="0">
                <a:pos x="T0" y="T1"/>
              </a:cxn>
              <a:cxn ang="0">
                <a:pos x="T2" y="T3"/>
              </a:cxn>
              <a:cxn ang="0">
                <a:pos x="T4" y="T5"/>
              </a:cxn>
              <a:cxn ang="0">
                <a:pos x="T6" y="T7"/>
              </a:cxn>
            </a:cxnLst>
            <a:rect l="0" t="0" r="r" b="b"/>
            <a:pathLst>
              <a:path w="244" h="489">
                <a:moveTo>
                  <a:pt x="0" y="0"/>
                </a:moveTo>
                <a:cubicBezTo>
                  <a:pt x="0" y="489"/>
                  <a:pt x="0" y="489"/>
                  <a:pt x="0" y="489"/>
                </a:cubicBezTo>
                <a:cubicBezTo>
                  <a:pt x="135" y="489"/>
                  <a:pt x="244" y="379"/>
                  <a:pt x="244" y="245"/>
                </a:cubicBezTo>
                <a:cubicBezTo>
                  <a:pt x="244" y="110"/>
                  <a:pt x="135" y="0"/>
                  <a:pt x="0" y="0"/>
                </a:cubicBezTo>
                <a:close/>
              </a:path>
            </a:pathLst>
          </a:cu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方正黑体_GBK" panose="03000509000000000000" charset="-122"/>
              <a:cs typeface="方正黑体_GBK" panose="03000509000000000000" charset="-122"/>
            </a:endParaRPr>
          </a:p>
        </p:txBody>
      </p:sp>
      <p:sp>
        <p:nvSpPr>
          <p:cNvPr id="23572" name="任意多边形 1"/>
          <p:cNvSpPr/>
          <p:nvPr/>
        </p:nvSpPr>
        <p:spPr bwMode="auto">
          <a:xfrm rot="10800000">
            <a:off x="4707369" y="5250602"/>
            <a:ext cx="243057" cy="372182"/>
          </a:xfrm>
          <a:custGeom>
            <a:avLst/>
            <a:gdLst>
              <a:gd name="T0" fmla="*/ 0 w 52"/>
              <a:gd name="T1" fmla="*/ 0 h 104"/>
              <a:gd name="T2" fmla="*/ 52 w 52"/>
              <a:gd name="T3" fmla="*/ 52 h 104"/>
              <a:gd name="T4" fmla="*/ 0 w 52"/>
              <a:gd name="T5" fmla="*/ 104 h 104"/>
            </a:gdLst>
            <a:ahLst/>
            <a:cxnLst>
              <a:cxn ang="0">
                <a:pos x="T0" y="T1"/>
              </a:cxn>
              <a:cxn ang="0">
                <a:pos x="T2" y="T3"/>
              </a:cxn>
              <a:cxn ang="0">
                <a:pos x="T4" y="T5"/>
              </a:cxn>
            </a:cxnLst>
            <a:rect l="0" t="0" r="r" b="b"/>
            <a:pathLst>
              <a:path w="52" h="104">
                <a:moveTo>
                  <a:pt x="0" y="0"/>
                </a:moveTo>
                <a:lnTo>
                  <a:pt x="52" y="52"/>
                </a:lnTo>
                <a:lnTo>
                  <a:pt x="0" y="104"/>
                </a:lnTo>
              </a:path>
            </a:pathLst>
          </a:custGeom>
          <a:noFill/>
          <a:ln w="12700" cap="flat" cmpd="sng">
            <a:solidFill>
              <a:schemeClr val="bg1"/>
            </a:solidFill>
            <a:round/>
          </a:ln>
        </p:spPr>
        <p:txBody>
          <a:bodyPr/>
          <a:lstStyle/>
          <a:p>
            <a:endParaRPr lang="zh-CN" altLang="en-US" sz="1350">
              <a:ea typeface="方正黑体_GBK" panose="03000509000000000000" charset="-122"/>
              <a:cs typeface="方正黑体_GBK" panose="03000509000000000000" charset="-122"/>
            </a:endParaRPr>
          </a:p>
        </p:txBody>
      </p:sp>
      <p:sp>
        <p:nvSpPr>
          <p:cNvPr id="20" name="文本框 19"/>
          <p:cNvSpPr txBox="1"/>
          <p:nvPr/>
        </p:nvSpPr>
        <p:spPr>
          <a:xfrm>
            <a:off x="1695685" y="4927107"/>
            <a:ext cx="2938393" cy="784830"/>
          </a:xfrm>
          <a:prstGeom prst="rect">
            <a:avLst/>
          </a:prstGeom>
          <a:noFill/>
        </p:spPr>
        <p:txBody>
          <a:bodyPr wrap="square" rtlCol="0" anchor="t">
            <a:spAutoFit/>
          </a:bodyPr>
          <a:lstStyle/>
          <a:p>
            <a:pPr>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sym typeface="+mn-lt"/>
              </a:rPr>
              <a:t>”低调的巨头“</a:t>
            </a:r>
            <a:r>
              <a:rPr lang="en-US" altLang="zh-CN" b="1" dirty="0">
                <a:latin typeface="方正黑体_GBK" panose="03000509000000000000" charset="-122"/>
                <a:ea typeface="方正黑体_GBK" panose="03000509000000000000" charset="-122"/>
                <a:cs typeface="方正黑体_GBK" panose="03000509000000000000" charset="-122"/>
                <a:sym typeface="+mn-lt"/>
              </a:rPr>
              <a:t>——</a:t>
            </a:r>
            <a:r>
              <a:rPr lang="zh-CN" altLang="en-US" b="1" dirty="0">
                <a:latin typeface="方正黑体_GBK" panose="03000509000000000000" charset="-122"/>
                <a:ea typeface="方正黑体_GBK" panose="03000509000000000000" charset="-122"/>
                <a:cs typeface="方正黑体_GBK" panose="03000509000000000000" charset="-122"/>
                <a:sym typeface="+mn-lt"/>
              </a:rPr>
              <a:t>怡宝</a:t>
            </a:r>
          </a:p>
          <a:p>
            <a:r>
              <a:rPr lang="zh-CN" altLang="en-US" b="1" dirty="0">
                <a:latin typeface="方正黑体_GBK" panose="03000509000000000000" charset="-122"/>
                <a:ea typeface="方正黑体_GBK" panose="03000509000000000000" charset="-122"/>
                <a:cs typeface="方正黑体_GBK" panose="03000509000000000000" charset="-122"/>
                <a:sym typeface="+mn-lt"/>
              </a:rPr>
              <a:t>不忘初心，倍受消费者喜爱</a:t>
            </a:r>
          </a:p>
        </p:txBody>
      </p:sp>
      <p:sp>
        <p:nvSpPr>
          <p:cNvPr id="42" name="文本框 41"/>
          <p:cNvSpPr txBox="1"/>
          <p:nvPr/>
        </p:nvSpPr>
        <p:spPr>
          <a:xfrm>
            <a:off x="1669737" y="2324618"/>
            <a:ext cx="3619236" cy="874407"/>
          </a:xfrm>
          <a:prstGeom prst="rect">
            <a:avLst/>
          </a:prstGeom>
          <a:noFill/>
        </p:spPr>
        <p:txBody>
          <a:bodyPr wrap="square" rtlCol="0" anchor="t">
            <a:spAutoFit/>
          </a:bodyPr>
          <a:lstStyle/>
          <a:p>
            <a:pPr>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sym typeface="+mn-lt"/>
              </a:rPr>
              <a:t>“营销大师“</a:t>
            </a:r>
            <a:r>
              <a:rPr lang="en-US" altLang="zh-CN" b="1" dirty="0">
                <a:latin typeface="方正黑体_GBK" panose="03000509000000000000" charset="-122"/>
                <a:ea typeface="方正黑体_GBK" panose="03000509000000000000" charset="-122"/>
                <a:cs typeface="方正黑体_GBK" panose="03000509000000000000" charset="-122"/>
                <a:sym typeface="+mn-lt"/>
              </a:rPr>
              <a:t>——</a:t>
            </a:r>
            <a:r>
              <a:rPr lang="zh-CN" altLang="en-US" b="1" dirty="0">
                <a:latin typeface="方正黑体_GBK" panose="03000509000000000000" charset="-122"/>
                <a:ea typeface="方正黑体_GBK" panose="03000509000000000000" charset="-122"/>
                <a:cs typeface="方正黑体_GBK" panose="03000509000000000000" charset="-122"/>
                <a:sym typeface="+mn-lt"/>
              </a:rPr>
              <a:t>农夫山泉</a:t>
            </a:r>
          </a:p>
          <a:p>
            <a:pPr>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sym typeface="+mn-lt"/>
              </a:rPr>
              <a:t>销量遥遥领先</a:t>
            </a:r>
          </a:p>
        </p:txBody>
      </p:sp>
      <p:sp>
        <p:nvSpPr>
          <p:cNvPr id="44" name="文本框 43"/>
          <p:cNvSpPr txBox="1"/>
          <p:nvPr/>
        </p:nvSpPr>
        <p:spPr>
          <a:xfrm>
            <a:off x="1669738" y="3570004"/>
            <a:ext cx="2861128" cy="735907"/>
          </a:xfrm>
          <a:prstGeom prst="rect">
            <a:avLst/>
          </a:prstGeom>
          <a:noFill/>
        </p:spPr>
        <p:txBody>
          <a:bodyPr wrap="square" rtlCol="0" anchor="t">
            <a:spAutoFit/>
          </a:bodyPr>
          <a:lstStyle/>
          <a:p>
            <a:r>
              <a:rPr lang="zh-CN" altLang="en-US" b="1" dirty="0">
                <a:latin typeface="方正黑体_GBK" panose="03000509000000000000" charset="-122"/>
                <a:ea typeface="方正黑体_GBK" panose="03000509000000000000" charset="-122"/>
                <a:cs typeface="方正黑体_GBK" panose="03000509000000000000" charset="-122"/>
                <a:sym typeface="+mn-lt"/>
              </a:rPr>
              <a:t>”水中贵族“</a:t>
            </a:r>
            <a:r>
              <a:rPr lang="en-US" altLang="zh-CN" b="1" dirty="0">
                <a:latin typeface="方正黑体_GBK" panose="03000509000000000000" charset="-122"/>
                <a:ea typeface="方正黑体_GBK" panose="03000509000000000000" charset="-122"/>
                <a:cs typeface="方正黑体_GBK" panose="03000509000000000000" charset="-122"/>
                <a:sym typeface="+mn-lt"/>
              </a:rPr>
              <a:t>——</a:t>
            </a:r>
            <a:r>
              <a:rPr lang="zh-CN" altLang="en-US" b="1" dirty="0">
                <a:latin typeface="方正黑体_GBK" panose="03000509000000000000" charset="-122"/>
                <a:ea typeface="方正黑体_GBK" panose="03000509000000000000" charset="-122"/>
                <a:cs typeface="方正黑体_GBK" panose="03000509000000000000" charset="-122"/>
                <a:sym typeface="+mn-lt"/>
              </a:rPr>
              <a:t>百岁山</a:t>
            </a:r>
          </a:p>
          <a:p>
            <a:pPr>
              <a:lnSpc>
                <a:spcPct val="150000"/>
              </a:lnSpc>
            </a:pPr>
            <a:r>
              <a:rPr lang="zh-CN" altLang="en-US" b="1" dirty="0">
                <a:latin typeface="方正黑体_GBK" panose="03000509000000000000" charset="-122"/>
                <a:ea typeface="方正黑体_GBK" panose="03000509000000000000" charset="-122"/>
                <a:cs typeface="方正黑体_GBK" panose="03000509000000000000" charset="-122"/>
                <a:sym typeface="+mn-lt"/>
              </a:rPr>
              <a:t>进入中国瓶装水行业前三</a:t>
            </a:r>
          </a:p>
        </p:txBody>
      </p:sp>
      <p:sp>
        <p:nvSpPr>
          <p:cNvPr id="14" name="文本框 12"/>
          <p:cNvSpPr>
            <a:spLocks noGrp="1"/>
          </p:cNvSpPr>
          <p:nvPr/>
        </p:nvSpPr>
        <p:spPr>
          <a:xfrm>
            <a:off x="5103399" y="5281548"/>
            <a:ext cx="3881914" cy="381476"/>
          </a:xfrm>
          <a:prstGeom prst="rect">
            <a:avLst/>
          </a:prstGeom>
        </p:spPr>
        <p:txBody>
          <a:bodyPr/>
          <a:lstStyle>
            <a:lvl1pPr algn="l" defTabSz="914400" rtl="0" eaLnBrk="1" latinLnBrk="0" hangingPunct="1">
              <a:lnSpc>
                <a:spcPct val="70000"/>
              </a:lnSpc>
              <a:spcBef>
                <a:spcPct val="0"/>
              </a:spcBef>
              <a:buNone/>
              <a:defRPr sz="3600" b="1" i="0" kern="1200">
                <a:solidFill>
                  <a:srgbClr val="FFFFFF"/>
                </a:solidFill>
                <a:latin typeface="Roboto Thin" panose="02000000000000000000" charset="0"/>
                <a:ea typeface="Roboto Thin" panose="02000000000000000000" charset="0"/>
                <a:cs typeface="Roboto Thin" panose="02000000000000000000" charset="0"/>
              </a:defRPr>
            </a:lvl1pPr>
          </a:lstStyle>
          <a:p>
            <a:pPr>
              <a:lnSpc>
                <a:spcPct val="100000"/>
              </a:lnSpc>
              <a:spcBef>
                <a:spcPts val="0"/>
              </a:spcBef>
              <a:defRPr/>
            </a:pPr>
            <a:r>
              <a:rPr lang="zh-CN" altLang="en-US" sz="1800" dirty="0">
                <a:solidFill>
                  <a:schemeClr val="bg1"/>
                </a:solidFill>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各大品牌所占市场份额随年份变化</a:t>
            </a:r>
            <a:endParaRPr lang="en-US" altLang="zh-CN" sz="1800" dirty="0">
              <a:solidFill>
                <a:schemeClr val="bg1"/>
              </a:solidFill>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pic>
        <p:nvPicPr>
          <p:cNvPr id="23" name="图片 22"/>
          <p:cNvPicPr>
            <a:picLocks noChangeAspect="1"/>
          </p:cNvPicPr>
          <p:nvPr/>
        </p:nvPicPr>
        <p:blipFill rotWithShape="1">
          <a:blip r:embed="rId4">
            <a:extLst>
              <a:ext uri="{28A0092B-C50C-407E-A947-70E740481C1C}">
                <a14:useLocalDpi xmlns:a14="http://schemas.microsoft.com/office/drawing/2010/main" val="0"/>
              </a:ext>
            </a:extLst>
          </a:blip>
          <a:srcRect l="5210" r="11227"/>
          <a:stretch>
            <a:fillRect/>
          </a:stretch>
        </p:blipFill>
        <p:spPr>
          <a:xfrm>
            <a:off x="4422201" y="2157367"/>
            <a:ext cx="4804785" cy="3080549"/>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2770" y="2079917"/>
            <a:ext cx="1307543" cy="119634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1940" y="4670486"/>
            <a:ext cx="1201340" cy="1054835"/>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6853" y="3329742"/>
            <a:ext cx="1020302" cy="1054835"/>
          </a:xfrm>
          <a:prstGeom prst="rect">
            <a:avLst/>
          </a:prstGeom>
        </p:spPr>
      </p:pic>
      <p:grpSp>
        <p:nvGrpSpPr>
          <p:cNvPr id="17" name="组合 16">
            <a:extLst>
              <a:ext uri="{FF2B5EF4-FFF2-40B4-BE49-F238E27FC236}">
                <a16:creationId xmlns:a16="http://schemas.microsoft.com/office/drawing/2014/main" id="{576345C9-FB7C-4456-935E-23E417D0022C}"/>
              </a:ext>
            </a:extLst>
          </p:cNvPr>
          <p:cNvGrpSpPr/>
          <p:nvPr/>
        </p:nvGrpSpPr>
        <p:grpSpPr>
          <a:xfrm>
            <a:off x="210018" y="274858"/>
            <a:ext cx="4496342" cy="1103932"/>
            <a:chOff x="157541" y="963247"/>
            <a:chExt cx="3178648" cy="780415"/>
          </a:xfrm>
        </p:grpSpPr>
        <p:sp>
          <p:nvSpPr>
            <p:cNvPr id="18" name="矩形标注 3">
              <a:extLst>
                <a:ext uri="{FF2B5EF4-FFF2-40B4-BE49-F238E27FC236}">
                  <a16:creationId xmlns:a16="http://schemas.microsoft.com/office/drawing/2014/main" id="{5644F24D-0CC1-43F5-B36B-AACAB7A7E2EA}"/>
                </a:ext>
              </a:extLst>
            </p:cNvPr>
            <p:cNvSpPr/>
            <p:nvPr/>
          </p:nvSpPr>
          <p:spPr>
            <a:xfrm>
              <a:off x="609315" y="1338263"/>
              <a:ext cx="2726874" cy="405399"/>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19" name="矩形标注 1">
              <a:extLst>
                <a:ext uri="{FF2B5EF4-FFF2-40B4-BE49-F238E27FC236}">
                  <a16:creationId xmlns:a16="http://schemas.microsoft.com/office/drawing/2014/main" id="{895F606C-6474-466C-A1CA-71EE92911AB6}"/>
                </a:ext>
              </a:extLst>
            </p:cNvPr>
            <p:cNvSpPr/>
            <p:nvPr/>
          </p:nvSpPr>
          <p:spPr>
            <a:xfrm>
              <a:off x="268072" y="963247"/>
              <a:ext cx="1203402" cy="42000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21" name="文本框 14">
              <a:extLst>
                <a:ext uri="{FF2B5EF4-FFF2-40B4-BE49-F238E27FC236}">
                  <a16:creationId xmlns:a16="http://schemas.microsoft.com/office/drawing/2014/main" id="{8198377D-83F2-4A86-9968-802B66811548}"/>
                </a:ext>
              </a:extLst>
            </p:cNvPr>
            <p:cNvSpPr>
              <a:spLocks noChangeArrowheads="1"/>
            </p:cNvSpPr>
            <p:nvPr/>
          </p:nvSpPr>
          <p:spPr bwMode="auto">
            <a:xfrm>
              <a:off x="157541" y="1129363"/>
              <a:ext cx="1424464" cy="19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b="1" dirty="0">
                  <a:latin typeface="Times New Roman" panose="02020603050405020304" pitchFamily="18" charset="0"/>
                  <a:ea typeface="方正黑体_GBK" panose="03000509000000000000" charset="-122"/>
                  <a:cs typeface="Times New Roman" panose="02020603050405020304" pitchFamily="18" charset="0"/>
                </a:rPr>
                <a:t>03</a:t>
              </a:r>
              <a:r>
                <a:rPr lang="zh-CN" altLang="en-US" dirty="0">
                  <a:latin typeface="方正黑体_GBK" panose="03000509000000000000" charset="-122"/>
                  <a:ea typeface="方正黑体_GBK" panose="03000509000000000000" charset="-122"/>
                  <a:cs typeface="方正黑体_GBK" panose="03000509000000000000" charset="-122"/>
                </a:rPr>
                <a:t>数据分析</a:t>
              </a:r>
            </a:p>
          </p:txBody>
        </p:sp>
        <p:sp>
          <p:nvSpPr>
            <p:cNvPr id="22" name="文本框 16">
              <a:extLst>
                <a:ext uri="{FF2B5EF4-FFF2-40B4-BE49-F238E27FC236}">
                  <a16:creationId xmlns:a16="http://schemas.microsoft.com/office/drawing/2014/main" id="{A53215DA-5B0F-4B99-84A1-F061A1CEBC30}"/>
                </a:ext>
              </a:extLst>
            </p:cNvPr>
            <p:cNvSpPr txBox="1"/>
            <p:nvPr/>
          </p:nvSpPr>
          <p:spPr>
            <a:xfrm>
              <a:off x="714264" y="1420496"/>
              <a:ext cx="2621925" cy="261096"/>
            </a:xfrm>
            <a:prstGeom prst="rect">
              <a:avLst/>
            </a:prstGeom>
            <a:noFill/>
          </p:spPr>
          <p:txBody>
            <a:bodyPr wrap="square" rtlCol="0">
              <a:spAutoFit/>
            </a:bodyPr>
            <a:lstStyle/>
            <a:p>
              <a:pPr algn="ctr">
                <a:defRPr/>
              </a:pPr>
              <a:r>
                <a:rPr lang="en-US" altLang="zh-CN" b="1" dirty="0">
                  <a:solidFill>
                    <a:schemeClr val="bg1"/>
                  </a:solidFill>
                  <a:latin typeface="+mj-ea"/>
                  <a:ea typeface="+mj-ea"/>
                </a:rPr>
                <a:t>3.1</a:t>
              </a:r>
              <a:r>
                <a:rPr lang="zh-CN" altLang="en-US" b="1" dirty="0">
                  <a:solidFill>
                    <a:schemeClr val="bg1"/>
                  </a:solidFill>
                  <a:latin typeface="+mj-ea"/>
                  <a:ea typeface="+mj-ea"/>
                </a:rPr>
                <a:t>主要品牌分析</a:t>
              </a:r>
              <a:r>
                <a:rPr lang="en-US" altLang="zh-CN" b="1" dirty="0">
                  <a:solidFill>
                    <a:schemeClr val="bg1"/>
                  </a:solidFill>
                  <a:latin typeface="+mj-ea"/>
                  <a:ea typeface="+mj-ea"/>
                </a:rPr>
                <a:t>——</a:t>
              </a:r>
              <a:r>
                <a:rPr lang="zh-CN" altLang="en-US" b="1" dirty="0">
                  <a:solidFill>
                    <a:schemeClr val="bg1"/>
                  </a:solidFill>
                  <a:latin typeface="+mj-ea"/>
                  <a:ea typeface="+mj-ea"/>
                </a:rPr>
                <a:t>市场份额分析</a:t>
              </a:r>
              <a:endParaRPr lang="en-US" altLang="zh-CN" b="1" dirty="0">
                <a:solidFill>
                  <a:schemeClr val="bg1"/>
                </a:solidFill>
                <a:latin typeface="+mj-ea"/>
                <a:ea typeface="+mj-ea"/>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287710" y="2644696"/>
            <a:ext cx="4284289" cy="2057062"/>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方正黑体_GBK" panose="03000509000000000000" charset="-122"/>
            </a:endParaRPr>
          </a:p>
        </p:txBody>
      </p:sp>
      <p:sp>
        <p:nvSpPr>
          <p:cNvPr id="29" name="矩形 20"/>
          <p:cNvSpPr/>
          <p:nvPr/>
        </p:nvSpPr>
        <p:spPr>
          <a:xfrm>
            <a:off x="4735833" y="2644696"/>
            <a:ext cx="3631406" cy="2400776"/>
          </a:xfrm>
          <a:prstGeom prst="rect">
            <a:avLst/>
          </a:prstGeom>
          <a:solidFill>
            <a:srgbClr val="6096E6"/>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3563AD"/>
              </a:solidFill>
              <a:cs typeface="方正黑体_GBK" panose="03000509000000000000" charset="-122"/>
            </a:endParaRPr>
          </a:p>
        </p:txBody>
      </p:sp>
      <p:pic>
        <p:nvPicPr>
          <p:cNvPr id="20" name="图片 197"/>
          <p:cNvPicPr>
            <a:picLocks noChangeAspect="1"/>
          </p:cNvPicPr>
          <p:nvPr/>
        </p:nvPicPr>
        <p:blipFill>
          <a:blip r:embed="rId3"/>
          <a:stretch>
            <a:fillRect/>
          </a:stretch>
        </p:blipFill>
        <p:spPr>
          <a:xfrm>
            <a:off x="4735833" y="1953491"/>
            <a:ext cx="4137101" cy="3460174"/>
          </a:xfrm>
          <a:prstGeom prst="rect">
            <a:avLst/>
          </a:prstGeom>
          <a:noFill/>
          <a:ln w="9525">
            <a:noFill/>
          </a:ln>
        </p:spPr>
      </p:pic>
      <p:sp>
        <p:nvSpPr>
          <p:cNvPr id="14" name="文本框 12"/>
          <p:cNvSpPr/>
          <p:nvPr/>
        </p:nvSpPr>
        <p:spPr bwMode="auto">
          <a:xfrm>
            <a:off x="374976" y="3113479"/>
            <a:ext cx="4300934" cy="1173078"/>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nSpc>
                <a:spcPct val="150000"/>
              </a:lnSpc>
            </a:pPr>
            <a:r>
              <a:rPr lang="zh-CN" altLang="en-US" sz="2700" b="1" dirty="0">
                <a:solidFill>
                  <a:schemeClr val="accent1">
                    <a:lumMod val="50000"/>
                  </a:schemeClr>
                </a:solidFill>
                <a:latin typeface="方正黑体_GBK" panose="03000509000000000000" charset="-122"/>
                <a:ea typeface="方正黑体_GBK" panose="03000509000000000000" charset="-122"/>
                <a:cs typeface="方正黑体_GBK" panose="03000509000000000000" charset="-122"/>
                <a:sym typeface="+mn-ea"/>
              </a:rPr>
              <a:t>结论：价格对品牌指数的影响程度最大，其次是水质</a:t>
            </a:r>
            <a:endParaRPr lang="zh-CN" altLang="en-US" sz="1350" b="1" dirty="0">
              <a:solidFill>
                <a:schemeClr val="bg1"/>
              </a:solidFill>
              <a:latin typeface="方正黑体_GBK" panose="03000509000000000000" charset="-122"/>
              <a:ea typeface="方正黑体_GBK" panose="03000509000000000000" charset="-122"/>
              <a:cs typeface="方正黑体_GBK" panose="03000509000000000000" charset="-122"/>
              <a:sym typeface="+mn-ea"/>
            </a:endParaRPr>
          </a:p>
        </p:txBody>
      </p:sp>
      <p:grpSp>
        <p:nvGrpSpPr>
          <p:cNvPr id="10" name="组合 9">
            <a:extLst>
              <a:ext uri="{FF2B5EF4-FFF2-40B4-BE49-F238E27FC236}">
                <a16:creationId xmlns:a16="http://schemas.microsoft.com/office/drawing/2014/main" id="{7F91A0E8-7401-4BA0-B411-180B80F299B1}"/>
              </a:ext>
            </a:extLst>
          </p:cNvPr>
          <p:cNvGrpSpPr/>
          <p:nvPr/>
        </p:nvGrpSpPr>
        <p:grpSpPr>
          <a:xfrm>
            <a:off x="131360" y="304057"/>
            <a:ext cx="6650455" cy="1014093"/>
            <a:chOff x="157541" y="963247"/>
            <a:chExt cx="4701476" cy="716904"/>
          </a:xfrm>
        </p:grpSpPr>
        <p:sp>
          <p:nvSpPr>
            <p:cNvPr id="11" name="矩形标注 3">
              <a:extLst>
                <a:ext uri="{FF2B5EF4-FFF2-40B4-BE49-F238E27FC236}">
                  <a16:creationId xmlns:a16="http://schemas.microsoft.com/office/drawing/2014/main" id="{5A6C7ED8-E528-4ECF-8CD5-03F2374CD886}"/>
                </a:ext>
              </a:extLst>
            </p:cNvPr>
            <p:cNvSpPr/>
            <p:nvPr/>
          </p:nvSpPr>
          <p:spPr>
            <a:xfrm>
              <a:off x="586732" y="1274752"/>
              <a:ext cx="4272285" cy="405399"/>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12" name="矩形标注 1">
              <a:extLst>
                <a:ext uri="{FF2B5EF4-FFF2-40B4-BE49-F238E27FC236}">
                  <a16:creationId xmlns:a16="http://schemas.microsoft.com/office/drawing/2014/main" id="{2B2F2293-B033-4CE1-8617-611C0988E08C}"/>
                </a:ext>
              </a:extLst>
            </p:cNvPr>
            <p:cNvSpPr/>
            <p:nvPr/>
          </p:nvSpPr>
          <p:spPr>
            <a:xfrm>
              <a:off x="268072" y="963247"/>
              <a:ext cx="1203402" cy="42000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13" name="文本框 14">
              <a:extLst>
                <a:ext uri="{FF2B5EF4-FFF2-40B4-BE49-F238E27FC236}">
                  <a16:creationId xmlns:a16="http://schemas.microsoft.com/office/drawing/2014/main" id="{82971F16-B558-4E91-B584-89B96B86C2C3}"/>
                </a:ext>
              </a:extLst>
            </p:cNvPr>
            <p:cNvSpPr>
              <a:spLocks noChangeArrowheads="1"/>
            </p:cNvSpPr>
            <p:nvPr/>
          </p:nvSpPr>
          <p:spPr bwMode="auto">
            <a:xfrm>
              <a:off x="157541" y="1129363"/>
              <a:ext cx="1424464" cy="19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b="1" dirty="0">
                  <a:latin typeface="Times New Roman" panose="02020603050405020304" pitchFamily="18" charset="0"/>
                  <a:ea typeface="方正黑体_GBK" panose="03000509000000000000" charset="-122"/>
                  <a:cs typeface="Times New Roman" panose="02020603050405020304" pitchFamily="18" charset="0"/>
                </a:rPr>
                <a:t>03</a:t>
              </a:r>
              <a:r>
                <a:rPr lang="zh-CN" altLang="en-US" dirty="0">
                  <a:latin typeface="方正黑体_GBK" panose="03000509000000000000" charset="-122"/>
                  <a:ea typeface="方正黑体_GBK" panose="03000509000000000000" charset="-122"/>
                  <a:cs typeface="方正黑体_GBK" panose="03000509000000000000" charset="-122"/>
                </a:rPr>
                <a:t>数据分析</a:t>
              </a:r>
            </a:p>
          </p:txBody>
        </p:sp>
        <p:sp>
          <p:nvSpPr>
            <p:cNvPr id="15" name="文本框 16">
              <a:extLst>
                <a:ext uri="{FF2B5EF4-FFF2-40B4-BE49-F238E27FC236}">
                  <a16:creationId xmlns:a16="http://schemas.microsoft.com/office/drawing/2014/main" id="{F4745FB0-69EA-4672-9EC0-4420CDE1C410}"/>
                </a:ext>
              </a:extLst>
            </p:cNvPr>
            <p:cNvSpPr txBox="1"/>
            <p:nvPr/>
          </p:nvSpPr>
          <p:spPr>
            <a:xfrm>
              <a:off x="558937" y="1378560"/>
              <a:ext cx="4272285" cy="261096"/>
            </a:xfrm>
            <a:prstGeom prst="rect">
              <a:avLst/>
            </a:prstGeom>
            <a:noFill/>
          </p:spPr>
          <p:txBody>
            <a:bodyPr wrap="square" rtlCol="0">
              <a:spAutoFit/>
            </a:bodyPr>
            <a:lstStyle/>
            <a:p>
              <a:pPr algn="ctr">
                <a:defRPr/>
              </a:pPr>
              <a:r>
                <a:rPr lang="en-US" altLang="zh-CN" b="1" dirty="0">
                  <a:solidFill>
                    <a:schemeClr val="bg1"/>
                  </a:solidFill>
                  <a:latin typeface="+mj-ea"/>
                  <a:ea typeface="+mj-ea"/>
                </a:rPr>
                <a:t>3.1</a:t>
              </a:r>
              <a:r>
                <a:rPr lang="zh-CN" altLang="en-US" b="1" dirty="0">
                  <a:solidFill>
                    <a:schemeClr val="bg1"/>
                  </a:solidFill>
                  <a:latin typeface="+mj-ea"/>
                  <a:ea typeface="+mj-ea"/>
                </a:rPr>
                <a:t>主要品牌分析</a:t>
              </a:r>
              <a:r>
                <a:rPr lang="en-US" altLang="zh-CN" b="1" dirty="0">
                  <a:solidFill>
                    <a:schemeClr val="bg1"/>
                  </a:solidFill>
                  <a:latin typeface="+mj-ea"/>
                  <a:ea typeface="+mj-ea"/>
                </a:rPr>
                <a:t>——</a:t>
              </a:r>
              <a:r>
                <a:rPr lang="zh-CN" altLang="en-US" b="1" dirty="0">
                  <a:solidFill>
                    <a:schemeClr val="bg1"/>
                  </a:solidFill>
                  <a:latin typeface="+mj-ea"/>
                  <a:ea typeface="+mj-ea"/>
                </a:rPr>
                <a:t>基于</a:t>
              </a:r>
              <a:r>
                <a:rPr lang="en-US" altLang="zh-CN" b="1" dirty="0">
                  <a:solidFill>
                    <a:schemeClr val="bg1"/>
                  </a:solidFill>
                  <a:latin typeface="+mj-ea"/>
                  <a:ea typeface="+mj-ea"/>
                </a:rPr>
                <a:t>CRITIC</a:t>
              </a:r>
              <a:r>
                <a:rPr lang="zh-CN" altLang="en-US" b="1" dirty="0">
                  <a:solidFill>
                    <a:schemeClr val="bg1"/>
                  </a:solidFill>
                  <a:latin typeface="+mj-ea"/>
                  <a:ea typeface="+mj-ea"/>
                </a:rPr>
                <a:t>法研究品牌指数影响因素</a:t>
              </a:r>
              <a:endParaRPr lang="en-US" altLang="zh-CN" b="1" dirty="0">
                <a:solidFill>
                  <a:schemeClr val="bg1"/>
                </a:solidFill>
                <a:latin typeface="+mj-ea"/>
                <a:ea typeface="+mj-ea"/>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任意多边形 4"/>
          <p:cNvSpPr/>
          <p:nvPr/>
        </p:nvSpPr>
        <p:spPr bwMode="auto">
          <a:xfrm>
            <a:off x="6832548" y="1743707"/>
            <a:ext cx="187643" cy="2733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394" h="574">
                <a:moveTo>
                  <a:pt x="197" y="90"/>
                </a:moveTo>
                <a:cubicBezTo>
                  <a:pt x="137" y="90"/>
                  <a:pt x="89" y="138"/>
                  <a:pt x="89" y="198"/>
                </a:cubicBezTo>
                <a:cubicBezTo>
                  <a:pt x="89" y="203"/>
                  <a:pt x="93" y="207"/>
                  <a:pt x="98" y="207"/>
                </a:cubicBezTo>
                <a:cubicBezTo>
                  <a:pt x="103" y="207"/>
                  <a:pt x="107" y="203"/>
                  <a:pt x="107" y="198"/>
                </a:cubicBezTo>
                <a:cubicBezTo>
                  <a:pt x="107" y="148"/>
                  <a:pt x="147" y="108"/>
                  <a:pt x="197" y="108"/>
                </a:cubicBezTo>
                <a:cubicBezTo>
                  <a:pt x="202" y="108"/>
                  <a:pt x="206" y="104"/>
                  <a:pt x="206" y="99"/>
                </a:cubicBezTo>
                <a:cubicBezTo>
                  <a:pt x="206" y="94"/>
                  <a:pt x="202" y="90"/>
                  <a:pt x="197" y="90"/>
                </a:cubicBezTo>
                <a:close/>
                <a:moveTo>
                  <a:pt x="281" y="377"/>
                </a:moveTo>
                <a:lnTo>
                  <a:pt x="114" y="377"/>
                </a:lnTo>
                <a:cubicBezTo>
                  <a:pt x="105" y="357"/>
                  <a:pt x="94" y="338"/>
                  <a:pt x="83" y="319"/>
                </a:cubicBezTo>
                <a:cubicBezTo>
                  <a:pt x="60" y="277"/>
                  <a:pt x="36" y="234"/>
                  <a:pt x="36" y="197"/>
                </a:cubicBezTo>
                <a:cubicBezTo>
                  <a:pt x="36" y="108"/>
                  <a:pt x="108" y="36"/>
                  <a:pt x="197" y="36"/>
                </a:cubicBezTo>
                <a:cubicBezTo>
                  <a:pt x="286" y="36"/>
                  <a:pt x="358" y="108"/>
                  <a:pt x="358" y="197"/>
                </a:cubicBezTo>
                <a:cubicBezTo>
                  <a:pt x="358" y="234"/>
                  <a:pt x="334" y="277"/>
                  <a:pt x="311" y="319"/>
                </a:cubicBezTo>
                <a:cubicBezTo>
                  <a:pt x="300" y="338"/>
                  <a:pt x="290" y="357"/>
                  <a:pt x="281" y="377"/>
                </a:cubicBezTo>
                <a:close/>
                <a:moveTo>
                  <a:pt x="197" y="538"/>
                </a:moveTo>
                <a:cubicBezTo>
                  <a:pt x="179" y="538"/>
                  <a:pt x="170" y="536"/>
                  <a:pt x="161" y="516"/>
                </a:cubicBezTo>
                <a:lnTo>
                  <a:pt x="237" y="506"/>
                </a:lnTo>
                <a:cubicBezTo>
                  <a:pt x="226" y="536"/>
                  <a:pt x="218" y="538"/>
                  <a:pt x="197" y="538"/>
                </a:cubicBezTo>
                <a:close/>
                <a:moveTo>
                  <a:pt x="139" y="447"/>
                </a:moveTo>
                <a:cubicBezTo>
                  <a:pt x="135" y="436"/>
                  <a:pt x="132" y="425"/>
                  <a:pt x="128" y="413"/>
                </a:cubicBezTo>
                <a:lnTo>
                  <a:pt x="267" y="413"/>
                </a:lnTo>
                <a:cubicBezTo>
                  <a:pt x="264" y="419"/>
                  <a:pt x="262" y="425"/>
                  <a:pt x="260" y="432"/>
                </a:cubicBezTo>
                <a:cubicBezTo>
                  <a:pt x="260" y="432"/>
                  <a:pt x="139" y="447"/>
                  <a:pt x="139" y="447"/>
                </a:cubicBezTo>
                <a:close/>
                <a:moveTo>
                  <a:pt x="243" y="487"/>
                </a:moveTo>
                <a:lnTo>
                  <a:pt x="155" y="499"/>
                </a:lnTo>
                <a:cubicBezTo>
                  <a:pt x="151" y="489"/>
                  <a:pt x="148" y="479"/>
                  <a:pt x="144" y="465"/>
                </a:cubicBezTo>
                <a:cubicBezTo>
                  <a:pt x="144" y="464"/>
                  <a:pt x="144" y="464"/>
                  <a:pt x="144" y="464"/>
                </a:cubicBezTo>
                <a:lnTo>
                  <a:pt x="255" y="450"/>
                </a:lnTo>
                <a:cubicBezTo>
                  <a:pt x="253" y="455"/>
                  <a:pt x="251" y="461"/>
                  <a:pt x="250" y="466"/>
                </a:cubicBezTo>
                <a:cubicBezTo>
                  <a:pt x="248" y="474"/>
                  <a:pt x="245" y="481"/>
                  <a:pt x="243" y="487"/>
                </a:cubicBezTo>
                <a:close/>
                <a:moveTo>
                  <a:pt x="197" y="0"/>
                </a:moveTo>
                <a:cubicBezTo>
                  <a:pt x="88" y="0"/>
                  <a:pt x="0" y="88"/>
                  <a:pt x="0" y="197"/>
                </a:cubicBezTo>
                <a:cubicBezTo>
                  <a:pt x="0" y="270"/>
                  <a:pt x="66" y="346"/>
                  <a:pt x="90" y="414"/>
                </a:cubicBezTo>
                <a:cubicBezTo>
                  <a:pt x="126" y="514"/>
                  <a:pt x="122" y="574"/>
                  <a:pt x="197" y="574"/>
                </a:cubicBezTo>
                <a:cubicBezTo>
                  <a:pt x="273" y="574"/>
                  <a:pt x="268" y="514"/>
                  <a:pt x="304" y="414"/>
                </a:cubicBezTo>
                <a:cubicBezTo>
                  <a:pt x="328" y="346"/>
                  <a:pt x="394" y="269"/>
                  <a:pt x="394" y="197"/>
                </a:cubicBezTo>
                <a:cubicBezTo>
                  <a:pt x="394" y="88"/>
                  <a:pt x="306" y="0"/>
                  <a:pt x="197" y="0"/>
                </a:cubicBezTo>
                <a:close/>
              </a:path>
            </a:pathLst>
          </a:custGeom>
          <a:solidFill>
            <a:schemeClr val="bg1"/>
          </a:solidFill>
          <a:ln>
            <a:noFill/>
          </a:ln>
          <a:effectLst/>
        </p:spPr>
        <p:txBody>
          <a:bodyPr wrap="square" lIns="14288" tIns="14288" rIns="14288" bIns="14288" anchor="ctr">
            <a:noAutofit/>
          </a:bodyPr>
          <a:lstStyle/>
          <a:p>
            <a:pPr algn="ctr" defTabSz="171450" fontAlgn="base" hangingPunct="0">
              <a:spcBef>
                <a:spcPct val="0"/>
              </a:spcBef>
              <a:spcAft>
                <a:spcPct val="0"/>
              </a:spcAft>
            </a:pPr>
            <a:endParaRPr lang="en-US" sz="1125" dirty="0">
              <a:solidFill>
                <a:srgbClr val="FFFFFF"/>
              </a:solidFill>
              <a:effectLst>
                <a:outerShdw blurRad="38100" dist="38100" dir="2700000" algn="tl">
                  <a:srgbClr val="000000"/>
                </a:outerShdw>
              </a:effectLst>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grpSp>
        <p:nvGrpSpPr>
          <p:cNvPr id="4" name="组合 3">
            <a:extLst>
              <a:ext uri="{FF2B5EF4-FFF2-40B4-BE49-F238E27FC236}">
                <a16:creationId xmlns:a16="http://schemas.microsoft.com/office/drawing/2014/main" id="{F292F1A1-E66A-40B2-9344-3081B47B5DB2}"/>
              </a:ext>
            </a:extLst>
          </p:cNvPr>
          <p:cNvGrpSpPr/>
          <p:nvPr/>
        </p:nvGrpSpPr>
        <p:grpSpPr>
          <a:xfrm>
            <a:off x="591466" y="2350388"/>
            <a:ext cx="7900259" cy="3083306"/>
            <a:chOff x="772834" y="2350388"/>
            <a:chExt cx="7900259" cy="3083306"/>
          </a:xfrm>
        </p:grpSpPr>
        <p:sp>
          <p:nvSpPr>
            <p:cNvPr id="59" name="文本框 58"/>
            <p:cNvSpPr txBox="1"/>
            <p:nvPr/>
          </p:nvSpPr>
          <p:spPr>
            <a:xfrm>
              <a:off x="3390561" y="2350388"/>
              <a:ext cx="1503324" cy="341632"/>
            </a:xfrm>
            <a:prstGeom prst="rect">
              <a:avLst/>
            </a:prstGeom>
            <a:noFill/>
          </p:spPr>
          <p:txBody>
            <a:bodyPr wrap="square" rtlCol="0" anchor="t">
              <a:spAutoFit/>
            </a:bodyPr>
            <a:lstStyle/>
            <a:p>
              <a:pPr algn="l">
                <a:lnSpc>
                  <a:spcPct val="90000"/>
                </a:lnSpc>
              </a:pPr>
              <a:r>
                <a:rPr lang="en-US" altLang="zh-CN" b="1" dirty="0">
                  <a:latin typeface="Times New Roman" panose="02020603050405020304" pitchFamily="18" charset="0"/>
                  <a:ea typeface="方正黑体_GBK" panose="03000509000000000000" charset="-122"/>
                  <a:cs typeface="Times New Roman" panose="02020603050405020304" pitchFamily="18" charset="0"/>
                </a:rPr>
                <a:t>1.</a:t>
              </a:r>
              <a:r>
                <a:rPr lang="zh-CN" altLang="en-US" b="1" dirty="0">
                  <a:latin typeface="方正黑体_GBK" panose="03000509000000000000" charset="-122"/>
                  <a:ea typeface="方正黑体_GBK" panose="03000509000000000000" charset="-122"/>
                  <a:cs typeface="方正黑体_GBK" panose="03000509000000000000" charset="-122"/>
                </a:rPr>
                <a:t>功能价值</a:t>
              </a:r>
            </a:p>
          </p:txBody>
        </p:sp>
        <p:sp>
          <p:nvSpPr>
            <p:cNvPr id="60" name="文本框 59"/>
            <p:cNvSpPr txBox="1"/>
            <p:nvPr/>
          </p:nvSpPr>
          <p:spPr>
            <a:xfrm>
              <a:off x="3374413" y="3069258"/>
              <a:ext cx="1531553" cy="341632"/>
            </a:xfrm>
            <a:prstGeom prst="rect">
              <a:avLst/>
            </a:prstGeom>
            <a:noFill/>
          </p:spPr>
          <p:txBody>
            <a:bodyPr wrap="square" rtlCol="0" anchor="t">
              <a:spAutoFit/>
            </a:bodyPr>
            <a:lstStyle/>
            <a:p>
              <a:pPr algn="l">
                <a:lnSpc>
                  <a:spcPct val="90000"/>
                </a:lnSpc>
              </a:pPr>
              <a:r>
                <a:rPr lang="en-US" altLang="zh-CN" b="1" dirty="0">
                  <a:latin typeface="Times New Roman" panose="02020603050405020304" pitchFamily="18" charset="0"/>
                  <a:ea typeface="方正黑体_GBK" panose="03000509000000000000" charset="-122"/>
                  <a:cs typeface="Times New Roman" panose="02020603050405020304" pitchFamily="18" charset="0"/>
                </a:rPr>
                <a:t>2.</a:t>
              </a:r>
              <a:r>
                <a:rPr lang="zh-CN" altLang="en-US" b="1" dirty="0">
                  <a:latin typeface="方正黑体_GBK" panose="03000509000000000000" charset="-122"/>
                  <a:ea typeface="方正黑体_GBK" panose="03000509000000000000" charset="-122"/>
                  <a:cs typeface="方正黑体_GBK" panose="03000509000000000000" charset="-122"/>
                </a:rPr>
                <a:t>情感价值</a:t>
              </a:r>
            </a:p>
          </p:txBody>
        </p:sp>
        <p:sp>
          <p:nvSpPr>
            <p:cNvPr id="64" name="文本框 63"/>
            <p:cNvSpPr txBox="1"/>
            <p:nvPr/>
          </p:nvSpPr>
          <p:spPr>
            <a:xfrm>
              <a:off x="3378477" y="3704425"/>
              <a:ext cx="1561364" cy="341632"/>
            </a:xfrm>
            <a:prstGeom prst="rect">
              <a:avLst/>
            </a:prstGeom>
            <a:noFill/>
          </p:spPr>
          <p:txBody>
            <a:bodyPr wrap="square" rtlCol="0" anchor="t">
              <a:spAutoFit/>
            </a:bodyPr>
            <a:lstStyle/>
            <a:p>
              <a:pPr algn="l">
                <a:lnSpc>
                  <a:spcPct val="90000"/>
                </a:lnSpc>
              </a:pPr>
              <a:r>
                <a:rPr lang="en-US" altLang="zh-CN" b="1" dirty="0">
                  <a:latin typeface="Times New Roman" panose="02020603050405020304" pitchFamily="18" charset="0"/>
                  <a:ea typeface="方正黑体_GBK" panose="03000509000000000000" charset="-122"/>
                  <a:cs typeface="Times New Roman" panose="02020603050405020304" pitchFamily="18" charset="0"/>
                </a:rPr>
                <a:t>3.</a:t>
              </a:r>
              <a:r>
                <a:rPr lang="zh-CN" altLang="en-US" b="1" dirty="0">
                  <a:latin typeface="方正黑体_GBK" panose="03000509000000000000" charset="-122"/>
                  <a:ea typeface="方正黑体_GBK" panose="03000509000000000000" charset="-122"/>
                  <a:cs typeface="方正黑体_GBK" panose="03000509000000000000" charset="-122"/>
                </a:rPr>
                <a:t>象征性价值</a:t>
              </a:r>
            </a:p>
          </p:txBody>
        </p:sp>
        <p:sp>
          <p:nvSpPr>
            <p:cNvPr id="10" name="任意多边形 8"/>
            <p:cNvSpPr/>
            <p:nvPr/>
          </p:nvSpPr>
          <p:spPr>
            <a:xfrm>
              <a:off x="772834" y="2947231"/>
              <a:ext cx="1493254" cy="496595"/>
            </a:xfrm>
            <a:prstGeom prst="roundRect">
              <a:avLst>
                <a:gd name="adj" fmla="val 47373"/>
              </a:avLst>
            </a:prstGeom>
            <a:solidFill>
              <a:srgbClr val="99B8D3"/>
            </a:solidFill>
            <a:ln w="28575" cmpd="sng">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lnSpc>
                  <a:spcPct val="90000"/>
                </a:lnSpc>
                <a:defRPr/>
              </a:pPr>
              <a:r>
                <a:rPr lang="zh-CN" altLang="en-US" sz="2000" b="1" dirty="0">
                  <a:solidFill>
                    <a:schemeClr val="tx2">
                      <a:lumMod val="75000"/>
                      <a:lumOff val="25000"/>
                    </a:schemeClr>
                  </a:solidFill>
                  <a:latin typeface="方正黑体_GBK" panose="03000509000000000000" charset="-122"/>
                  <a:ea typeface="方正黑体_GBK" panose="03000509000000000000" charset="-122"/>
                  <a:cs typeface="方正黑体_GBK" panose="03000509000000000000" charset="-122"/>
                </a:rPr>
                <a:t>品牌价值</a:t>
              </a:r>
            </a:p>
          </p:txBody>
        </p:sp>
        <p:sp>
          <p:nvSpPr>
            <p:cNvPr id="16" name="任意多边形 2"/>
            <p:cNvSpPr/>
            <p:nvPr/>
          </p:nvSpPr>
          <p:spPr>
            <a:xfrm>
              <a:off x="1409700" y="4680585"/>
              <a:ext cx="372428" cy="372428"/>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9" y="11291"/>
                    <a:pt x="19636" y="11291"/>
                  </a:cubicBezTo>
                  <a:lnTo>
                    <a:pt x="19636" y="7364"/>
                  </a:lnTo>
                  <a:cubicBezTo>
                    <a:pt x="20179"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60"/>
                    <a:pt x="18977" y="0"/>
                    <a:pt x="18164" y="0"/>
                  </a:cubicBezTo>
                  <a:cubicBezTo>
                    <a:pt x="17350" y="0"/>
                    <a:pt x="16691" y="660"/>
                    <a:pt x="16691" y="1473"/>
                  </a:cubicBezTo>
                  <a:lnTo>
                    <a:pt x="16691" y="1844"/>
                  </a:lnTo>
                  <a:lnTo>
                    <a:pt x="2459" y="6030"/>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80" y="21433"/>
                    <a:pt x="5166" y="21600"/>
                    <a:pt x="5400" y="21600"/>
                  </a:cubicBezTo>
                  <a:lnTo>
                    <a:pt x="9327" y="21600"/>
                  </a:lnTo>
                  <a:cubicBezTo>
                    <a:pt x="9598" y="21600"/>
                    <a:pt x="9818" y="21380"/>
                    <a:pt x="9818" y="21109"/>
                  </a:cubicBezTo>
                  <a:cubicBezTo>
                    <a:pt x="9818" y="21073"/>
                    <a:pt x="9805" y="21039"/>
                    <a:pt x="9797" y="21005"/>
                  </a:cubicBezTo>
                  <a:lnTo>
                    <a:pt x="9806" y="21003"/>
                  </a:lnTo>
                  <a:lnTo>
                    <a:pt x="8249" y="14329"/>
                  </a:lnTo>
                  <a:lnTo>
                    <a:pt x="16691" y="16812"/>
                  </a:lnTo>
                  <a:lnTo>
                    <a:pt x="16691" y="17182"/>
                  </a:lnTo>
                  <a:cubicBezTo>
                    <a:pt x="16691" y="17996"/>
                    <a:pt x="17350" y="18655"/>
                    <a:pt x="18164" y="18655"/>
                  </a:cubicBezTo>
                  <a:cubicBezTo>
                    <a:pt x="18977" y="18655"/>
                    <a:pt x="19636" y="17996"/>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28575" tIns="28575" rIns="28575" bIns="28575" anchor="ctr"/>
            <a:lstStyle/>
            <a:p>
              <a:endParaRPr sz="1350">
                <a:latin typeface="方正黑体_GBK" panose="03000509000000000000" charset="-122"/>
                <a:ea typeface="方正黑体_GBK" panose="03000509000000000000" charset="-122"/>
                <a:cs typeface="方正黑体_GBK" panose="03000509000000000000" charset="-122"/>
              </a:endParaRPr>
            </a:p>
          </p:txBody>
        </p:sp>
        <p:sp>
          <p:nvSpPr>
            <p:cNvPr id="27" name="任意多边形 8"/>
            <p:cNvSpPr/>
            <p:nvPr/>
          </p:nvSpPr>
          <p:spPr>
            <a:xfrm>
              <a:off x="776897" y="4655923"/>
              <a:ext cx="1493254" cy="496595"/>
            </a:xfrm>
            <a:prstGeom prst="roundRect">
              <a:avLst>
                <a:gd name="adj" fmla="val 47373"/>
              </a:avLst>
            </a:prstGeom>
            <a:solidFill>
              <a:srgbClr val="99B8D3"/>
            </a:solidFill>
            <a:ln w="28575" cmpd="sng">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lnSpc>
                  <a:spcPct val="90000"/>
                </a:lnSpc>
                <a:defRPr/>
              </a:pPr>
              <a:r>
                <a:rPr lang="zh-CN" altLang="en-US" sz="2000" b="1" dirty="0">
                  <a:solidFill>
                    <a:schemeClr val="tx2">
                      <a:lumMod val="75000"/>
                      <a:lumOff val="25000"/>
                    </a:schemeClr>
                  </a:solidFill>
                  <a:latin typeface="方正黑体_GBK" panose="03000509000000000000" charset="-122"/>
                  <a:ea typeface="方正黑体_GBK" panose="03000509000000000000" charset="-122"/>
                  <a:cs typeface="方正黑体_GBK" panose="03000509000000000000" charset="-122"/>
                </a:rPr>
                <a:t>顾客忠诚</a:t>
              </a:r>
            </a:p>
          </p:txBody>
        </p:sp>
        <p:sp>
          <p:nvSpPr>
            <p:cNvPr id="28" name="文本框 27"/>
            <p:cNvSpPr txBox="1"/>
            <p:nvPr/>
          </p:nvSpPr>
          <p:spPr>
            <a:xfrm>
              <a:off x="3390561" y="4523392"/>
              <a:ext cx="1493254" cy="341632"/>
            </a:xfrm>
            <a:prstGeom prst="rect">
              <a:avLst/>
            </a:prstGeom>
            <a:noFill/>
          </p:spPr>
          <p:txBody>
            <a:bodyPr wrap="square" rtlCol="0" anchor="t">
              <a:spAutoFit/>
            </a:bodyPr>
            <a:lstStyle/>
            <a:p>
              <a:pPr algn="l">
                <a:lnSpc>
                  <a:spcPct val="90000"/>
                </a:lnSpc>
              </a:pPr>
              <a:r>
                <a:rPr lang="en-US" altLang="zh-CN" b="1" dirty="0">
                  <a:latin typeface="Times New Roman" panose="02020603050405020304" pitchFamily="18" charset="0"/>
                  <a:ea typeface="方正黑体_GBK" panose="03000509000000000000" charset="-122"/>
                  <a:cs typeface="Times New Roman" panose="02020603050405020304" pitchFamily="18" charset="0"/>
                </a:rPr>
                <a:t>1.</a:t>
              </a:r>
              <a:r>
                <a:rPr lang="zh-CN" altLang="en-US" b="1" dirty="0">
                  <a:latin typeface="方正黑体_GBK" panose="03000509000000000000" charset="-122"/>
                  <a:ea typeface="方正黑体_GBK" panose="03000509000000000000" charset="-122"/>
                  <a:cs typeface="方正黑体_GBK" panose="03000509000000000000" charset="-122"/>
                </a:rPr>
                <a:t>行动忠诚</a:t>
              </a:r>
            </a:p>
          </p:txBody>
        </p:sp>
        <p:sp>
          <p:nvSpPr>
            <p:cNvPr id="29" name="文本框 28"/>
            <p:cNvSpPr txBox="1"/>
            <p:nvPr/>
          </p:nvSpPr>
          <p:spPr>
            <a:xfrm>
              <a:off x="3374413" y="5092062"/>
              <a:ext cx="1418736" cy="341632"/>
            </a:xfrm>
            <a:prstGeom prst="rect">
              <a:avLst/>
            </a:prstGeom>
            <a:noFill/>
          </p:spPr>
          <p:txBody>
            <a:bodyPr wrap="square" rtlCol="0" anchor="t">
              <a:spAutoFit/>
            </a:bodyPr>
            <a:lstStyle/>
            <a:p>
              <a:pPr algn="l">
                <a:lnSpc>
                  <a:spcPct val="90000"/>
                </a:lnSpc>
              </a:pPr>
              <a:r>
                <a:rPr lang="en-US" altLang="zh-CN" b="1" dirty="0">
                  <a:latin typeface="Times New Roman" panose="02020603050405020304" pitchFamily="18" charset="0"/>
                  <a:ea typeface="方正黑体_GBK" panose="03000509000000000000" charset="-122"/>
                  <a:cs typeface="Times New Roman" panose="02020603050405020304" pitchFamily="18" charset="0"/>
                </a:rPr>
                <a:t>2</a:t>
              </a:r>
              <a:r>
                <a:rPr lang="en-US" altLang="zh-CN" b="1" dirty="0">
                  <a:latin typeface="方正黑体_GBK" panose="03000509000000000000" charset="-122"/>
                  <a:ea typeface="方正黑体_GBK" panose="03000509000000000000" charset="-122"/>
                  <a:cs typeface="方正黑体_GBK" panose="03000509000000000000" charset="-122"/>
                </a:rPr>
                <a:t>.</a:t>
              </a:r>
              <a:r>
                <a:rPr lang="zh-CN" altLang="en-US" b="1" dirty="0">
                  <a:latin typeface="方正黑体_GBK" panose="03000509000000000000" charset="-122"/>
                  <a:ea typeface="方正黑体_GBK" panose="03000509000000000000" charset="-122"/>
                  <a:cs typeface="方正黑体_GBK" panose="03000509000000000000" charset="-122"/>
                </a:rPr>
                <a:t>态度忠诚</a:t>
              </a:r>
            </a:p>
          </p:txBody>
        </p:sp>
        <p:cxnSp>
          <p:nvCxnSpPr>
            <p:cNvPr id="7" name="直接箭头连接符 6"/>
            <p:cNvCxnSpPr/>
            <p:nvPr/>
          </p:nvCxnSpPr>
          <p:spPr>
            <a:xfrm flipV="1">
              <a:off x="2344648" y="2475862"/>
              <a:ext cx="904631" cy="641979"/>
            </a:xfrm>
            <a:prstGeom prst="straightConnector1">
              <a:avLst/>
            </a:prstGeom>
            <a:ln>
              <a:solidFill>
                <a:schemeClr val="tx2">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2344648" y="3195529"/>
              <a:ext cx="904631" cy="0"/>
            </a:xfrm>
            <a:prstGeom prst="straightConnector1">
              <a:avLst/>
            </a:prstGeom>
            <a:ln>
              <a:solidFill>
                <a:schemeClr val="tx2">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2344648" y="3336916"/>
              <a:ext cx="904631" cy="487937"/>
            </a:xfrm>
            <a:prstGeom prst="straightConnector1">
              <a:avLst/>
            </a:prstGeom>
            <a:ln>
              <a:solidFill>
                <a:schemeClr val="tx2">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2318134" y="4941261"/>
              <a:ext cx="935209" cy="281340"/>
            </a:xfrm>
            <a:prstGeom prst="straightConnector1">
              <a:avLst/>
            </a:prstGeom>
            <a:ln>
              <a:solidFill>
                <a:schemeClr val="tx2">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flipV="1">
              <a:off x="2318132" y="4667443"/>
              <a:ext cx="985043" cy="138500"/>
            </a:xfrm>
            <a:prstGeom prst="straightConnector1">
              <a:avLst/>
            </a:prstGeom>
            <a:ln>
              <a:solidFill>
                <a:schemeClr val="tx2">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圆角矩形 34"/>
            <p:cNvSpPr/>
            <p:nvPr/>
          </p:nvSpPr>
          <p:spPr>
            <a:xfrm>
              <a:off x="4943901" y="2761201"/>
              <a:ext cx="3729192" cy="2180062"/>
            </a:xfrm>
            <a:prstGeom prst="round2DiagRect">
              <a:avLst>
                <a:gd name="adj1" fmla="val 16667"/>
                <a:gd name="adj2" fmla="val 1142"/>
              </a:avLst>
            </a:prstGeom>
            <a:noFill/>
            <a:ln w="25400">
              <a:solidFill>
                <a:srgbClr val="99B8D3"/>
              </a:solidFill>
            </a:ln>
            <a:extLst>
              <a:ext uri="{909E8E84-426E-40DD-AFC4-6F175D3DCCD1}">
                <a14:hiddenFill xmlns:a14="http://schemas.microsoft.com/office/drawing/2010/main">
                  <a:solidFill>
                    <a:srgbClr val="6096E6"/>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latin typeface="方正黑体_GBK" panose="03000509000000000000" charset="-122"/>
                <a:ea typeface="方正黑体_GBK" panose="03000509000000000000" charset="-122"/>
                <a:cs typeface="方正黑体_GBK" panose="03000509000000000000" charset="-122"/>
              </a:endParaRPr>
            </a:p>
          </p:txBody>
        </p:sp>
        <p:sp>
          <p:nvSpPr>
            <p:cNvPr id="69" name="椭圆 68"/>
            <p:cNvSpPr/>
            <p:nvPr/>
          </p:nvSpPr>
          <p:spPr>
            <a:xfrm>
              <a:off x="6600589" y="2450626"/>
              <a:ext cx="463922" cy="490556"/>
            </a:xfrm>
            <a:prstGeom prst="ellipse">
              <a:avLst/>
            </a:prstGeom>
            <a:solidFill>
              <a:srgbClr val="99B8D3"/>
            </a:solidFill>
            <a:ln>
              <a:noFill/>
            </a:ln>
            <a:effectLst>
              <a:outerShdw blurRad="5080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latin typeface="方正黑体_GBK" panose="03000509000000000000" charset="-122"/>
                <a:ea typeface="方正黑体_GBK" panose="03000509000000000000" charset="-122"/>
                <a:cs typeface="方正黑体_GBK" panose="03000509000000000000" charset="-122"/>
              </a:endParaRPr>
            </a:p>
          </p:txBody>
        </p:sp>
        <p:sp>
          <p:nvSpPr>
            <p:cNvPr id="70" name="任意多边形 33"/>
            <p:cNvSpPr/>
            <p:nvPr/>
          </p:nvSpPr>
          <p:spPr bwMode="auto">
            <a:xfrm>
              <a:off x="6714677" y="2555554"/>
              <a:ext cx="235744" cy="23622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25" dirty="0">
                <a:solidFill>
                  <a:srgbClr val="FFFFFF"/>
                </a:solidFill>
                <a:effectLst>
                  <a:outerShdw blurRad="38100" dist="38100" dir="2700000" algn="tl">
                    <a:srgbClr val="000000"/>
                  </a:outerShdw>
                </a:effectLst>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grpSp>
      <p:sp>
        <p:nvSpPr>
          <p:cNvPr id="72" name="矩形 71"/>
          <p:cNvSpPr/>
          <p:nvPr/>
        </p:nvSpPr>
        <p:spPr bwMode="auto">
          <a:xfrm>
            <a:off x="4869973" y="3117841"/>
            <a:ext cx="3729192" cy="1397114"/>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spcCol="0"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nSpc>
                <a:spcPct val="150000"/>
              </a:lnSpc>
              <a:buClrTx/>
              <a:buSzTx/>
              <a:buFontTx/>
            </a:pPr>
            <a:r>
              <a:rPr lang="zh-CN" altLang="en-US" sz="2100" dirty="0">
                <a:latin typeface="方正黑体_GBK" panose="03000509000000000000" charset="-122"/>
                <a:ea typeface="方正黑体_GBK" panose="03000509000000000000" charset="-122"/>
                <a:cs typeface="方正黑体_GBK" panose="03000509000000000000" charset="-122"/>
                <a:sym typeface="+mn-lt"/>
              </a:rPr>
              <a:t>品牌价值在影响顾客忠诚度的过程中，</a:t>
            </a:r>
            <a:r>
              <a:rPr lang="zh-CN" altLang="en-US" sz="2100" b="1" dirty="0">
                <a:solidFill>
                  <a:srgbClr val="0A34C6"/>
                </a:solidFill>
                <a:latin typeface="方正黑体_GBK" panose="03000509000000000000" charset="-122"/>
                <a:ea typeface="方正黑体_GBK" panose="03000509000000000000" charset="-122"/>
                <a:cs typeface="方正黑体_GBK" panose="03000509000000000000" charset="-122"/>
                <a:sym typeface="+mn-lt"/>
              </a:rPr>
              <a:t>功能价值所发挥的作用是最大的</a:t>
            </a:r>
            <a:r>
              <a:rPr lang="zh-CN" altLang="en-US" sz="2100" dirty="0">
                <a:solidFill>
                  <a:srgbClr val="0A34C6"/>
                </a:solidFill>
                <a:latin typeface="方正黑体_GBK" panose="03000509000000000000" charset="-122"/>
                <a:ea typeface="方正黑体_GBK" panose="03000509000000000000" charset="-122"/>
                <a:cs typeface="方正黑体_GBK" panose="03000509000000000000" charset="-122"/>
                <a:sym typeface="+mn-lt"/>
              </a:rPr>
              <a:t>，</a:t>
            </a:r>
            <a:r>
              <a:rPr lang="zh-CN" altLang="en-US" sz="2100" b="1" dirty="0">
                <a:solidFill>
                  <a:srgbClr val="0A34C6"/>
                </a:solidFill>
                <a:latin typeface="方正黑体_GBK" panose="03000509000000000000" charset="-122"/>
                <a:ea typeface="方正黑体_GBK" panose="03000509000000000000" charset="-122"/>
                <a:cs typeface="方正黑体_GBK" panose="03000509000000000000" charset="-122"/>
                <a:sym typeface="+mn-lt"/>
              </a:rPr>
              <a:t>其次是情感价值</a:t>
            </a:r>
            <a:endParaRPr lang="en-US" sz="2100" dirty="0" err="1">
              <a:latin typeface="方正黑体_GBK" panose="03000509000000000000" charset="-122"/>
              <a:ea typeface="方正黑体_GBK" panose="03000509000000000000" charset="-122"/>
              <a:cs typeface="方正黑体_GBK" panose="03000509000000000000" charset="-122"/>
              <a:sym typeface="+mn-lt"/>
            </a:endParaRPr>
          </a:p>
        </p:txBody>
      </p:sp>
      <p:grpSp>
        <p:nvGrpSpPr>
          <p:cNvPr id="25" name="组合 24">
            <a:extLst>
              <a:ext uri="{FF2B5EF4-FFF2-40B4-BE49-F238E27FC236}">
                <a16:creationId xmlns:a16="http://schemas.microsoft.com/office/drawing/2014/main" id="{280FD597-E48D-4BDB-B585-C4C899211709}"/>
              </a:ext>
            </a:extLst>
          </p:cNvPr>
          <p:cNvGrpSpPr/>
          <p:nvPr/>
        </p:nvGrpSpPr>
        <p:grpSpPr>
          <a:xfrm>
            <a:off x="210018" y="274858"/>
            <a:ext cx="7701595" cy="1103932"/>
            <a:chOff x="157541" y="963247"/>
            <a:chExt cx="5444573" cy="780415"/>
          </a:xfrm>
        </p:grpSpPr>
        <p:sp>
          <p:nvSpPr>
            <p:cNvPr id="26" name="矩形标注 3">
              <a:extLst>
                <a:ext uri="{FF2B5EF4-FFF2-40B4-BE49-F238E27FC236}">
                  <a16:creationId xmlns:a16="http://schemas.microsoft.com/office/drawing/2014/main" id="{5E1646C6-261E-4969-85CA-C3272038F11D}"/>
                </a:ext>
              </a:extLst>
            </p:cNvPr>
            <p:cNvSpPr/>
            <p:nvPr/>
          </p:nvSpPr>
          <p:spPr>
            <a:xfrm>
              <a:off x="609315" y="1338263"/>
              <a:ext cx="4731039" cy="405399"/>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30" name="矩形标注 1">
              <a:extLst>
                <a:ext uri="{FF2B5EF4-FFF2-40B4-BE49-F238E27FC236}">
                  <a16:creationId xmlns:a16="http://schemas.microsoft.com/office/drawing/2014/main" id="{1B7FE300-E609-4F05-A14E-89CC2AAA80C9}"/>
                </a:ext>
              </a:extLst>
            </p:cNvPr>
            <p:cNvSpPr/>
            <p:nvPr/>
          </p:nvSpPr>
          <p:spPr>
            <a:xfrm>
              <a:off x="268072" y="963247"/>
              <a:ext cx="1203402" cy="42000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32" name="文本框 14">
              <a:extLst>
                <a:ext uri="{FF2B5EF4-FFF2-40B4-BE49-F238E27FC236}">
                  <a16:creationId xmlns:a16="http://schemas.microsoft.com/office/drawing/2014/main" id="{AE6551B9-12E6-4A3C-BAB3-1581EF290F30}"/>
                </a:ext>
              </a:extLst>
            </p:cNvPr>
            <p:cNvSpPr>
              <a:spLocks noChangeArrowheads="1"/>
            </p:cNvSpPr>
            <p:nvPr/>
          </p:nvSpPr>
          <p:spPr bwMode="auto">
            <a:xfrm>
              <a:off x="157541" y="1129363"/>
              <a:ext cx="1424464" cy="19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b="1" dirty="0">
                  <a:latin typeface="Times New Roman" panose="02020603050405020304" pitchFamily="18" charset="0"/>
                  <a:ea typeface="方正黑体_GBK" panose="03000509000000000000" charset="-122"/>
                  <a:cs typeface="Times New Roman" panose="02020603050405020304" pitchFamily="18" charset="0"/>
                </a:rPr>
                <a:t>03</a:t>
              </a:r>
              <a:r>
                <a:rPr lang="zh-CN" altLang="en-US" dirty="0">
                  <a:latin typeface="方正黑体_GBK" panose="03000509000000000000" charset="-122"/>
                  <a:ea typeface="方正黑体_GBK" panose="03000509000000000000" charset="-122"/>
                  <a:cs typeface="方正黑体_GBK" panose="03000509000000000000" charset="-122"/>
                </a:rPr>
                <a:t>数据分析</a:t>
              </a:r>
            </a:p>
          </p:txBody>
        </p:sp>
        <p:sp>
          <p:nvSpPr>
            <p:cNvPr id="33" name="文本框 16">
              <a:extLst>
                <a:ext uri="{FF2B5EF4-FFF2-40B4-BE49-F238E27FC236}">
                  <a16:creationId xmlns:a16="http://schemas.microsoft.com/office/drawing/2014/main" id="{514DABA0-9D9A-451B-AE0F-854723525465}"/>
                </a:ext>
              </a:extLst>
            </p:cNvPr>
            <p:cNvSpPr txBox="1"/>
            <p:nvPr/>
          </p:nvSpPr>
          <p:spPr>
            <a:xfrm>
              <a:off x="304159" y="1420496"/>
              <a:ext cx="5297955" cy="239338"/>
            </a:xfrm>
            <a:prstGeom prst="rect">
              <a:avLst/>
            </a:prstGeom>
            <a:noFill/>
          </p:spPr>
          <p:txBody>
            <a:bodyPr wrap="square" rtlCol="0">
              <a:spAutoFit/>
            </a:bodyPr>
            <a:lstStyle/>
            <a:p>
              <a:pPr algn="ctr">
                <a:defRPr/>
              </a:pPr>
              <a:r>
                <a:rPr lang="en-US" altLang="zh-CN" sz="1600" b="1" dirty="0">
                  <a:solidFill>
                    <a:schemeClr val="bg1"/>
                  </a:solidFill>
                  <a:latin typeface="+mj-ea"/>
                  <a:ea typeface="+mj-ea"/>
                </a:rPr>
                <a:t>3.1</a:t>
              </a:r>
              <a:r>
                <a:rPr lang="zh-CN" altLang="en-US" sz="1600" b="1" dirty="0">
                  <a:solidFill>
                    <a:schemeClr val="bg1"/>
                  </a:solidFill>
                  <a:latin typeface="+mj-ea"/>
                  <a:ea typeface="+mj-ea"/>
                </a:rPr>
                <a:t>主要品牌分析</a:t>
              </a:r>
              <a:r>
                <a:rPr lang="en-US" altLang="zh-CN" sz="1600" b="1" dirty="0">
                  <a:solidFill>
                    <a:schemeClr val="bg1"/>
                  </a:solidFill>
                  <a:latin typeface="+mj-ea"/>
                  <a:ea typeface="+mj-ea"/>
                </a:rPr>
                <a:t>——</a:t>
              </a:r>
              <a:r>
                <a:rPr lang="zh-CN" altLang="en-US" sz="1600" b="1" dirty="0">
                  <a:solidFill>
                    <a:schemeClr val="bg1"/>
                  </a:solidFill>
                  <a:latin typeface="+mj-ea"/>
                  <a:ea typeface="+mj-ea"/>
                </a:rPr>
                <a:t>基于信息量确定品牌价值对顾客忠诚度的影响程度</a:t>
              </a:r>
              <a:endParaRPr lang="en-US" altLang="zh-CN" sz="1600" b="1" dirty="0">
                <a:solidFill>
                  <a:schemeClr val="bg1"/>
                </a:solidFill>
                <a:latin typeface="+mj-ea"/>
                <a:ea typeface="+mj-ea"/>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0956" y="0"/>
            <a:ext cx="9174480" cy="7117773"/>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sp>
        <p:nvSpPr>
          <p:cNvPr id="29699" name="文本框 2"/>
          <p:cNvSpPr txBox="1"/>
          <p:nvPr/>
        </p:nvSpPr>
        <p:spPr>
          <a:xfrm>
            <a:off x="370523" y="1012984"/>
            <a:ext cx="1829276" cy="830997"/>
          </a:xfrm>
          <a:prstGeom prst="rect">
            <a:avLst/>
          </a:prstGeom>
          <a:noFill/>
          <a:ln w="9525">
            <a:noFill/>
          </a:ln>
        </p:spPr>
        <p:txBody>
          <a:bodyPr lIns="0" tIns="0" rIns="0" bIns="0">
            <a:spAutoFit/>
          </a:bodyPr>
          <a:lstStyle/>
          <a:p>
            <a:pPr eaLnBrk="0" fontAlgn="ctr" hangingPunct="0">
              <a:lnSpc>
                <a:spcPct val="120000"/>
              </a:lnSpc>
            </a:pPr>
            <a:r>
              <a:rPr lang="en-GB" altLang="ru-RU" sz="2250" dirty="0">
                <a:solidFill>
                  <a:schemeClr val="bg1">
                    <a:alpha val="72000"/>
                  </a:schemeClr>
                </a:solidFill>
                <a:latin typeface="方正黑体_GBK" panose="03000509000000000000" charset="-122"/>
                <a:ea typeface="方正黑体_GBK" panose="03000509000000000000" charset="-122"/>
                <a:cs typeface="方正黑体_GBK" panose="03000509000000000000" charset="-122"/>
              </a:rPr>
              <a:t>DEVICE MOCKUP</a:t>
            </a:r>
          </a:p>
        </p:txBody>
      </p:sp>
      <p:cxnSp>
        <p:nvCxnSpPr>
          <p:cNvPr id="4" name="矩形 2"/>
          <p:cNvCxnSpPr/>
          <p:nvPr/>
        </p:nvCxnSpPr>
        <p:spPr>
          <a:xfrm>
            <a:off x="1656399" y="1174433"/>
            <a:ext cx="6687979"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pic>
        <p:nvPicPr>
          <p:cNvPr id="29702" name="任意多边形 17" descr="F:\graphicrivers\PROPOSAL VOL23\images\tablet.png"/>
          <p:cNvPicPr>
            <a:picLocks noChangeAspect="1"/>
          </p:cNvPicPr>
          <p:nvPr/>
        </p:nvPicPr>
        <p:blipFill>
          <a:blip r:embed="rId3"/>
          <a:stretch>
            <a:fillRect/>
          </a:stretch>
        </p:blipFill>
        <p:spPr>
          <a:xfrm>
            <a:off x="5882642" y="1792605"/>
            <a:ext cx="2461736" cy="3652838"/>
          </a:xfrm>
          <a:prstGeom prst="rect">
            <a:avLst/>
          </a:prstGeom>
          <a:noFill/>
          <a:ln w="9525">
            <a:noFill/>
          </a:ln>
        </p:spPr>
      </p:pic>
      <p:sp>
        <p:nvSpPr>
          <p:cNvPr id="9" name="文本框 8"/>
          <p:cNvSpPr txBox="1"/>
          <p:nvPr/>
        </p:nvSpPr>
        <p:spPr>
          <a:xfrm>
            <a:off x="1929289" y="3330893"/>
            <a:ext cx="3219450" cy="600164"/>
          </a:xfrm>
          <a:prstGeom prst="rect">
            <a:avLst/>
          </a:prstGeom>
          <a:noFill/>
        </p:spPr>
        <p:txBody>
          <a:bodyPr wrap="square" rtlCol="0">
            <a:spAutoFit/>
          </a:bodyPr>
          <a:lstStyle>
            <a:defPPr>
              <a:defRPr lang="zh-CN"/>
            </a:defPPr>
            <a:lvl1pPr algn="ctr">
              <a:defRPr sz="5400">
                <a:solidFill>
                  <a:schemeClr val="bg1"/>
                </a:solidFill>
                <a:latin typeface="+mj-ea"/>
                <a:ea typeface="+mj-ea"/>
              </a:defRPr>
            </a:lvl1pPr>
          </a:lstStyle>
          <a:p>
            <a:pPr algn="l"/>
            <a:r>
              <a:rPr lang="zh-CN" altLang="en-US" sz="3300" dirty="0">
                <a:solidFill>
                  <a:srgbClr val="FFFFFF"/>
                </a:solidFill>
                <a:latin typeface="方正黑体_GBK" panose="03000509000000000000" charset="-122"/>
                <a:ea typeface="方正黑体_GBK" panose="03000509000000000000" charset="-122"/>
                <a:cs typeface="方正黑体_GBK" panose="03000509000000000000" charset="-122"/>
              </a:rPr>
              <a:t>数据建模</a:t>
            </a:r>
          </a:p>
        </p:txBody>
      </p:sp>
      <p:sp>
        <p:nvSpPr>
          <p:cNvPr id="13" name="文本框 25"/>
          <p:cNvSpPr txBox="1"/>
          <p:nvPr/>
        </p:nvSpPr>
        <p:spPr>
          <a:xfrm>
            <a:off x="1895953" y="2273619"/>
            <a:ext cx="3217373" cy="1100366"/>
          </a:xfrm>
          <a:prstGeom prst="rect">
            <a:avLst/>
          </a:prstGeom>
          <a:noFill/>
          <a:ln w="9525" cap="flat" cmpd="sng">
            <a:noFill/>
            <a:prstDash val="solid"/>
            <a:round/>
            <a:headEnd type="none" w="med" len="med"/>
            <a:tailEnd type="none" w="med" len="med"/>
          </a:ln>
          <a:extLst>
            <a:ext uri="{909E8E84-426E-40DD-AFC4-6F175D3DCCD1}">
              <a14:hiddenFill xmlns:a14="http://schemas.microsoft.com/office/drawing/2010/main">
                <a:solidFill>
                  <a:srgbClr val="BC1A21"/>
                </a:solidFill>
              </a14:hiddenFill>
            </a:ext>
          </a:extLst>
        </p:spPr>
        <p:txBody>
          <a:bodyPr wrap="square" anchor="t">
            <a:spAutoFit/>
          </a:bodyPr>
          <a:lstStyle/>
          <a:p>
            <a:pPr algn="l" eaLnBrk="0" hangingPunct="0">
              <a:lnSpc>
                <a:spcPct val="150000"/>
              </a:lnSpc>
            </a:pPr>
            <a:r>
              <a:rPr lang="en-US" altLang="zh-CN" sz="4950" b="1" dirty="0">
                <a:solidFill>
                  <a:srgbClr val="FFFFFF"/>
                </a:solidFill>
                <a:latin typeface="方正黑体_GBK" panose="03000509000000000000" charset="-122"/>
                <a:ea typeface="方正黑体_GBK" panose="03000509000000000000" charset="-122"/>
                <a:cs typeface="方正黑体_GBK" panose="03000509000000000000" charset="-122"/>
              </a:rPr>
              <a:t>PART 04</a:t>
            </a:r>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rcRect l="11601" r="11601"/>
          <a:stretch>
            <a:fillRect/>
          </a:stretch>
        </p:blipFill>
        <p:spPr>
          <a:xfrm>
            <a:off x="5993846" y="2120184"/>
            <a:ext cx="2261711" cy="2987516"/>
          </a:xfrm>
          <a:prstGeom prst="rect">
            <a:avLst/>
          </a:prstGeom>
        </p:spPr>
      </p:pic>
      <p:sp>
        <p:nvSpPr>
          <p:cNvPr id="20" name="矩形 19"/>
          <p:cNvSpPr/>
          <p:nvPr/>
        </p:nvSpPr>
        <p:spPr>
          <a:xfrm>
            <a:off x="5951696" y="2126220"/>
            <a:ext cx="2314575" cy="2985611"/>
          </a:xfrm>
          <a:prstGeom prst="rect">
            <a:avLst/>
          </a:prstGeom>
          <a:solidFill>
            <a:srgbClr val="FFFFF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cxnSp>
        <p:nvCxnSpPr>
          <p:cNvPr id="2" name="直接连接符 13"/>
          <p:cNvCxnSpPr/>
          <p:nvPr/>
        </p:nvCxnSpPr>
        <p:spPr>
          <a:xfrm>
            <a:off x="2019300" y="4037648"/>
            <a:ext cx="2228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9"/>
          <p:cNvSpPr/>
          <p:nvPr/>
        </p:nvSpPr>
        <p:spPr>
          <a:xfrm flipV="1">
            <a:off x="314513" y="2213343"/>
            <a:ext cx="2202169" cy="3764063"/>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50">
              <a:latin typeface="方正黑体_GBK" panose="03000509000000000000" charset="-122"/>
              <a:ea typeface="方正黑体_GBK" panose="03000509000000000000" charset="-122"/>
              <a:cs typeface="方正黑体_GBK" panose="03000509000000000000" charset="-122"/>
            </a:endParaRPr>
          </a:p>
        </p:txBody>
      </p:sp>
      <p:sp>
        <p:nvSpPr>
          <p:cNvPr id="12" name="文本框 10"/>
          <p:cNvSpPr txBox="1"/>
          <p:nvPr/>
        </p:nvSpPr>
        <p:spPr>
          <a:xfrm>
            <a:off x="409543" y="2478366"/>
            <a:ext cx="2107139" cy="3055773"/>
          </a:xfrm>
          <a:prstGeom prst="rect">
            <a:avLst/>
          </a:prstGeom>
          <a:noFill/>
        </p:spPr>
        <p:txBody>
          <a:bodyPr wrap="square" rtlCol="0">
            <a:spAutoFit/>
          </a:bodyPr>
          <a:lstStyle/>
          <a:p>
            <a:pPr>
              <a:lnSpc>
                <a:spcPct val="120000"/>
              </a:lnSpc>
            </a:pPr>
            <a:r>
              <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rPr>
              <a:t>结果：</a:t>
            </a:r>
            <a:endParaRPr lang="en-US" altLang="zh-CN" b="1" dirty="0">
              <a:solidFill>
                <a:schemeClr val="bg1"/>
              </a:solidFill>
              <a:latin typeface="方正黑体_GBK" panose="03000509000000000000" charset="-122"/>
              <a:ea typeface="方正黑体_GBK" panose="03000509000000000000" charset="-122"/>
              <a:cs typeface="方正黑体_GBK" panose="03000509000000000000" charset="-122"/>
            </a:endParaRPr>
          </a:p>
          <a:p>
            <a:pPr>
              <a:lnSpc>
                <a:spcPct val="120000"/>
              </a:lnSpc>
            </a:pPr>
            <a:r>
              <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rPr>
              <a:t>综合得分最高的前四个渠道为</a:t>
            </a:r>
            <a:r>
              <a:rPr lang="en-US" altLang="zh-CN"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A</a:t>
            </a:r>
            <a:r>
              <a:rPr lang="zh-CN" altLang="en-US"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a:t>
            </a:r>
            <a:r>
              <a:rPr lang="en-US" altLang="zh-CN"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E</a:t>
            </a:r>
            <a:r>
              <a:rPr lang="zh-CN" altLang="en-US"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a:t>
            </a:r>
            <a:r>
              <a:rPr lang="en-US" altLang="zh-CN"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D</a:t>
            </a:r>
            <a:r>
              <a:rPr lang="zh-CN" altLang="en-US"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a:t>
            </a:r>
            <a:r>
              <a:rPr lang="en-US" altLang="zh-CN"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B</a:t>
            </a:r>
            <a:r>
              <a:rPr lang="zh-CN" altLang="en-US"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a:t>
            </a:r>
            <a:r>
              <a:rPr lang="en-US" altLang="zh-CN"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A</a:t>
            </a:r>
            <a:r>
              <a:rPr lang="zh-CN" altLang="en-US"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a:t>
            </a:r>
            <a:r>
              <a:rPr lang="en-US" altLang="zh-CN"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E</a:t>
            </a:r>
            <a:r>
              <a:rPr lang="zh-CN" altLang="en-US"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a:t>
            </a:r>
            <a:r>
              <a:rPr lang="en-US" altLang="zh-CN"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D</a:t>
            </a:r>
            <a:r>
              <a:rPr lang="zh-CN" altLang="en-US"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a:t>
            </a:r>
            <a:r>
              <a:rPr lang="en-US" altLang="zh-CN"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B</a:t>
            </a:r>
            <a:r>
              <a:rPr lang="zh-CN" altLang="en-US" b="1" dirty="0">
                <a:solidFill>
                  <a:schemeClr val="bg1"/>
                </a:solidFill>
                <a:latin typeface="方正黑体_GBK" panose="03000509000000000000" charset="-122"/>
                <a:ea typeface="方正黑体_GBK" panose="03000509000000000000" charset="-122"/>
                <a:cs typeface="方正黑体_GBK" panose="03000509000000000000" charset="-122"/>
              </a:rPr>
              <a:t>分别对应</a:t>
            </a:r>
            <a:r>
              <a:rPr lang="zh-CN" altLang="en-US" b="1" dirty="0">
                <a:solidFill>
                  <a:schemeClr val="tx1">
                    <a:lumMod val="95000"/>
                    <a:lumOff val="5000"/>
                  </a:schemeClr>
                </a:solidFill>
                <a:latin typeface="方正黑体_GBK" panose="03000509000000000000" charset="-122"/>
                <a:ea typeface="方正黑体_GBK" panose="03000509000000000000" charset="-122"/>
                <a:cs typeface="方正黑体_GBK" panose="03000509000000000000" charset="-122"/>
              </a:rPr>
              <a:t>抖音等短视频平台、电视上的广告、明星代言、户外楼宇以及公路的海报或广告</a:t>
            </a:r>
          </a:p>
        </p:txBody>
      </p:sp>
      <p:sp>
        <p:nvSpPr>
          <p:cNvPr id="14" name="文本框 12"/>
          <p:cNvSpPr>
            <a:spLocks noGrp="1"/>
          </p:cNvSpPr>
          <p:nvPr/>
        </p:nvSpPr>
        <p:spPr>
          <a:xfrm>
            <a:off x="2847109" y="1837319"/>
            <a:ext cx="5569534" cy="645963"/>
          </a:xfrm>
          <a:prstGeom prst="rect">
            <a:avLst/>
          </a:prstGeom>
        </p:spPr>
        <p:txBody>
          <a:bodyPr/>
          <a:lstStyle>
            <a:lvl1pPr algn="l" defTabSz="914400" rtl="0" eaLnBrk="1" latinLnBrk="0" hangingPunct="1">
              <a:lnSpc>
                <a:spcPct val="70000"/>
              </a:lnSpc>
              <a:spcBef>
                <a:spcPct val="0"/>
              </a:spcBef>
              <a:buNone/>
              <a:defRPr sz="3600" b="1" i="0" kern="1200">
                <a:solidFill>
                  <a:srgbClr val="FFFFFF"/>
                </a:solidFill>
                <a:latin typeface="Roboto Thin" panose="02000000000000000000" charset="0"/>
                <a:ea typeface="Roboto Thin" panose="02000000000000000000" charset="0"/>
                <a:cs typeface="Roboto Thin" panose="02000000000000000000" charset="0"/>
              </a:defRPr>
            </a:lvl1pPr>
          </a:lstStyle>
          <a:p>
            <a:pPr>
              <a:lnSpc>
                <a:spcPct val="100000"/>
              </a:lnSpc>
              <a:spcBef>
                <a:spcPts val="0"/>
              </a:spcBef>
              <a:defRPr/>
            </a:pPr>
            <a:r>
              <a:rPr lang="zh-CN" altLang="en-US" sz="2100" dirty="0">
                <a:solidFill>
                  <a:schemeClr val="tx1"/>
                </a:solidFill>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基于熵权</a:t>
            </a:r>
            <a:r>
              <a:rPr lang="en-US" altLang="zh-CN" sz="1800" dirty="0">
                <a:solidFill>
                  <a:schemeClr val="tx1"/>
                </a:solidFill>
                <a:latin typeface="Times New Roman" panose="02020603050405020304" pitchFamily="18" charset="0"/>
                <a:ea typeface="方正黑体_GBK" panose="03000509000000000000" charset="-122"/>
                <a:cs typeface="Times New Roman" panose="02020603050405020304" pitchFamily="18" charset="0"/>
                <a:sym typeface="方正黑体_GBK" panose="03000509000000000000" charset="-122"/>
              </a:rPr>
              <a:t>TOPSIS</a:t>
            </a:r>
            <a:r>
              <a:rPr lang="zh-CN" altLang="en-US" sz="2100" dirty="0">
                <a:solidFill>
                  <a:schemeClr val="tx1"/>
                </a:solidFill>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综合评价模型对消费者获知渠道进行综合评价</a:t>
            </a:r>
          </a:p>
        </p:txBody>
      </p:sp>
      <p:grpSp>
        <p:nvGrpSpPr>
          <p:cNvPr id="4" name="组合 3">
            <a:extLst>
              <a:ext uri="{FF2B5EF4-FFF2-40B4-BE49-F238E27FC236}">
                <a16:creationId xmlns:a16="http://schemas.microsoft.com/office/drawing/2014/main" id="{AC912601-6513-43CF-AF34-99B7BA472D9A}"/>
              </a:ext>
            </a:extLst>
          </p:cNvPr>
          <p:cNvGrpSpPr/>
          <p:nvPr/>
        </p:nvGrpSpPr>
        <p:grpSpPr>
          <a:xfrm>
            <a:off x="122241" y="382966"/>
            <a:ext cx="2916723" cy="1016052"/>
            <a:chOff x="232513" y="933573"/>
            <a:chExt cx="2077901" cy="723845"/>
          </a:xfrm>
        </p:grpSpPr>
        <p:sp>
          <p:nvSpPr>
            <p:cNvPr id="3" name="矩形标注 2"/>
            <p:cNvSpPr/>
            <p:nvPr/>
          </p:nvSpPr>
          <p:spPr>
            <a:xfrm>
              <a:off x="625261" y="1246334"/>
              <a:ext cx="1685153" cy="360503"/>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5" name="矩形标注 4"/>
            <p:cNvSpPr/>
            <p:nvPr/>
          </p:nvSpPr>
          <p:spPr>
            <a:xfrm>
              <a:off x="409544" y="933573"/>
              <a:ext cx="1070403" cy="360503"/>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2" name="文本框 14"/>
            <p:cNvSpPr>
              <a:spLocks noChangeArrowheads="1"/>
            </p:cNvSpPr>
            <p:nvPr/>
          </p:nvSpPr>
          <p:spPr bwMode="auto">
            <a:xfrm>
              <a:off x="232513" y="1019916"/>
              <a:ext cx="1424464" cy="19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b="1" dirty="0">
                  <a:latin typeface="Times New Roman" panose="02020603050405020304" pitchFamily="18" charset="0"/>
                  <a:ea typeface="方正黑体_GBK" panose="03000509000000000000" charset="-122"/>
                  <a:cs typeface="Times New Roman" panose="02020603050405020304" pitchFamily="18" charset="0"/>
                </a:rPr>
                <a:t>04</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数据建模</a:t>
              </a:r>
            </a:p>
          </p:txBody>
        </p:sp>
        <p:sp>
          <p:nvSpPr>
            <p:cNvPr id="13" name="文本框 16"/>
            <p:cNvSpPr txBox="1"/>
            <p:nvPr/>
          </p:nvSpPr>
          <p:spPr>
            <a:xfrm>
              <a:off x="739079" y="1288086"/>
              <a:ext cx="1452086" cy="369332"/>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4.1</a:t>
              </a:r>
              <a:r>
                <a:rPr lang="zh-CN" altLang="en-US" b="1" dirty="0">
                  <a:solidFill>
                    <a:srgbClr val="FFFFFF"/>
                  </a:solidFill>
                  <a:latin typeface="+mj-ea"/>
                  <a:ea typeface="方正黑体_GBK"/>
                </a:rPr>
                <a:t>渠道分析</a:t>
              </a:r>
              <a:endParaRPr lang="en-US" altLang="zh-CN" dirty="0">
                <a:solidFill>
                  <a:srgbClr val="FFFFFF"/>
                </a:solidFill>
                <a:ea typeface="方正黑体_GBK"/>
                <a:cs typeface="方正黑体_GBK" panose="03000509000000000000" charset="-122"/>
              </a:endParaRPr>
            </a:p>
          </p:txBody>
        </p:sp>
      </p:grpSp>
      <p:graphicFrame>
        <p:nvGraphicFramePr>
          <p:cNvPr id="23" name="表格 22"/>
          <p:cNvGraphicFramePr/>
          <p:nvPr>
            <p:custDataLst>
              <p:tags r:id="rId2"/>
            </p:custDataLst>
            <p:extLst>
              <p:ext uri="{D42A27DB-BD31-4B8C-83A1-F6EECF244321}">
                <p14:modId xmlns:p14="http://schemas.microsoft.com/office/powerpoint/2010/main" val="549766429"/>
              </p:ext>
            </p:extLst>
          </p:nvPr>
        </p:nvGraphicFramePr>
        <p:xfrm>
          <a:off x="2847109" y="2992584"/>
          <a:ext cx="5982379" cy="2618511"/>
        </p:xfrm>
        <a:graphic>
          <a:graphicData uri="http://schemas.openxmlformats.org/drawingml/2006/table">
            <a:tbl>
              <a:tblPr firstRow="1" bandRow="1">
                <a:tableStyleId>{2D5ABB26-0587-4C30-8999-92F81FD0307C}</a:tableStyleId>
              </a:tblPr>
              <a:tblGrid>
                <a:gridCol w="716944">
                  <a:extLst>
                    <a:ext uri="{9D8B030D-6E8A-4147-A177-3AD203B41FA5}">
                      <a16:colId xmlns:a16="http://schemas.microsoft.com/office/drawing/2014/main" val="20000"/>
                    </a:ext>
                  </a:extLst>
                </a:gridCol>
                <a:gridCol w="876465">
                  <a:extLst>
                    <a:ext uri="{9D8B030D-6E8A-4147-A177-3AD203B41FA5}">
                      <a16:colId xmlns:a16="http://schemas.microsoft.com/office/drawing/2014/main" val="20001"/>
                    </a:ext>
                  </a:extLst>
                </a:gridCol>
                <a:gridCol w="878380">
                  <a:extLst>
                    <a:ext uri="{9D8B030D-6E8A-4147-A177-3AD203B41FA5}">
                      <a16:colId xmlns:a16="http://schemas.microsoft.com/office/drawing/2014/main" val="20002"/>
                    </a:ext>
                  </a:extLst>
                </a:gridCol>
                <a:gridCol w="851971">
                  <a:extLst>
                    <a:ext uri="{9D8B030D-6E8A-4147-A177-3AD203B41FA5}">
                      <a16:colId xmlns:a16="http://schemas.microsoft.com/office/drawing/2014/main" val="20003"/>
                    </a:ext>
                  </a:extLst>
                </a:gridCol>
                <a:gridCol w="917507">
                  <a:extLst>
                    <a:ext uri="{9D8B030D-6E8A-4147-A177-3AD203B41FA5}">
                      <a16:colId xmlns:a16="http://schemas.microsoft.com/office/drawing/2014/main" val="20004"/>
                    </a:ext>
                  </a:extLst>
                </a:gridCol>
                <a:gridCol w="898923">
                  <a:extLst>
                    <a:ext uri="{9D8B030D-6E8A-4147-A177-3AD203B41FA5}">
                      <a16:colId xmlns:a16="http://schemas.microsoft.com/office/drawing/2014/main" val="20005"/>
                    </a:ext>
                  </a:extLst>
                </a:gridCol>
                <a:gridCol w="842189">
                  <a:extLst>
                    <a:ext uri="{9D8B030D-6E8A-4147-A177-3AD203B41FA5}">
                      <a16:colId xmlns:a16="http://schemas.microsoft.com/office/drawing/2014/main" val="20006"/>
                    </a:ext>
                  </a:extLst>
                </a:gridCol>
              </a:tblGrid>
              <a:tr h="580517">
                <a:tc>
                  <a:txBody>
                    <a:bodyPr/>
                    <a:lstStyle/>
                    <a:p>
                      <a:pPr indent="0" algn="ctr">
                        <a:lnSpc>
                          <a:spcPct val="120000"/>
                        </a:lnSpc>
                        <a:spcBef>
                          <a:spcPts val="0"/>
                        </a:spcBef>
                        <a:spcAft>
                          <a:spcPts val="0"/>
                        </a:spcAft>
                        <a:buNone/>
                      </a:pPr>
                      <a:r>
                        <a:rPr lang="en-US" sz="1400" b="1" spc="130" dirty="0" err="1">
                          <a:solidFill>
                            <a:srgbClr val="FFFFFF"/>
                          </a:solidFill>
                        </a:rPr>
                        <a:t>类型</a:t>
                      </a:r>
                      <a:endParaRPr lang="en-US" sz="1400" b="1" spc="130" dirty="0">
                        <a:solidFill>
                          <a:srgbClr val="FFFFFF"/>
                        </a:solidFill>
                        <a:latin typeface="微软雅黑" panose="020B0503020204020204" charset="-122"/>
                        <a:ea typeface="微软雅黑" panose="020B0503020204020204" charset="-122"/>
                      </a:endParaRPr>
                    </a:p>
                  </a:txBody>
                  <a:tcPr marL="133350" marR="133350" marT="80963" marB="80963" anchor="ctr">
                    <a:solidFill>
                      <a:srgbClr val="99B8D3"/>
                    </a:solidFill>
                  </a:tcPr>
                </a:tc>
                <a:tc>
                  <a:txBody>
                    <a:bodyPr/>
                    <a:lstStyle/>
                    <a:p>
                      <a:pPr indent="0" algn="ctr">
                        <a:lnSpc>
                          <a:spcPct val="120000"/>
                        </a:lnSpc>
                        <a:spcBef>
                          <a:spcPts val="0"/>
                        </a:spcBef>
                        <a:spcAft>
                          <a:spcPts val="0"/>
                        </a:spcAft>
                        <a:buNone/>
                      </a:pPr>
                      <a:r>
                        <a:rPr lang="en-US" sz="1400" b="1" spc="130" dirty="0">
                          <a:solidFill>
                            <a:srgbClr val="FFFFFF"/>
                          </a:solidFill>
                        </a:rPr>
                        <a:t>A</a:t>
                      </a:r>
                      <a:endParaRPr lang="en-US" sz="1400" b="1" spc="130" dirty="0">
                        <a:solidFill>
                          <a:srgbClr val="FFFFFF"/>
                        </a:solidFill>
                        <a:latin typeface="微软雅黑" panose="020B0503020204020204" charset="-122"/>
                        <a:ea typeface="微软雅黑" panose="020B0503020204020204" charset="-122"/>
                      </a:endParaRPr>
                    </a:p>
                  </a:txBody>
                  <a:tcPr marL="133350" marR="133350" marT="80963" marB="80963" anchor="ctr">
                    <a:solidFill>
                      <a:srgbClr val="99B8D3"/>
                    </a:solidFill>
                  </a:tcPr>
                </a:tc>
                <a:tc>
                  <a:txBody>
                    <a:bodyPr/>
                    <a:lstStyle/>
                    <a:p>
                      <a:pPr indent="0" algn="ctr">
                        <a:lnSpc>
                          <a:spcPct val="120000"/>
                        </a:lnSpc>
                        <a:spcBef>
                          <a:spcPts val="0"/>
                        </a:spcBef>
                        <a:spcAft>
                          <a:spcPts val="0"/>
                        </a:spcAft>
                        <a:buNone/>
                      </a:pPr>
                      <a:r>
                        <a:rPr lang="en-US" sz="1400" b="1" spc="130" dirty="0">
                          <a:solidFill>
                            <a:srgbClr val="FFFFFF"/>
                          </a:solidFill>
                        </a:rPr>
                        <a:t>E</a:t>
                      </a:r>
                      <a:endParaRPr lang="en-US" sz="1400" b="1" spc="130" dirty="0">
                        <a:solidFill>
                          <a:srgbClr val="FFFFFF"/>
                        </a:solidFill>
                        <a:latin typeface="微软雅黑" panose="020B0503020204020204" charset="-122"/>
                        <a:ea typeface="微软雅黑" panose="020B0503020204020204" charset="-122"/>
                      </a:endParaRPr>
                    </a:p>
                  </a:txBody>
                  <a:tcPr marL="133350" marR="133350" marT="80963" marB="80963" anchor="ctr">
                    <a:solidFill>
                      <a:srgbClr val="99B8D3"/>
                    </a:solidFill>
                  </a:tcPr>
                </a:tc>
                <a:tc>
                  <a:txBody>
                    <a:bodyPr/>
                    <a:lstStyle/>
                    <a:p>
                      <a:pPr indent="0" algn="ctr">
                        <a:lnSpc>
                          <a:spcPct val="120000"/>
                        </a:lnSpc>
                        <a:spcBef>
                          <a:spcPts val="0"/>
                        </a:spcBef>
                        <a:spcAft>
                          <a:spcPts val="0"/>
                        </a:spcAft>
                        <a:buNone/>
                      </a:pPr>
                      <a:r>
                        <a:rPr lang="en-US" sz="1400" b="1" spc="130">
                          <a:solidFill>
                            <a:srgbClr val="FFFFFF"/>
                          </a:solidFill>
                        </a:rPr>
                        <a:t>D</a:t>
                      </a:r>
                      <a:endParaRPr lang="en-US" sz="1400" b="1" spc="130">
                        <a:solidFill>
                          <a:srgbClr val="FFFFFF"/>
                        </a:solidFill>
                        <a:latin typeface="微软雅黑" panose="020B0503020204020204" charset="-122"/>
                        <a:ea typeface="微软雅黑" panose="020B0503020204020204" charset="-122"/>
                      </a:endParaRPr>
                    </a:p>
                  </a:txBody>
                  <a:tcPr marL="133350" marR="133350" marT="80963" marB="80963" anchor="ctr">
                    <a:solidFill>
                      <a:srgbClr val="99B8D3"/>
                    </a:solidFill>
                  </a:tcPr>
                </a:tc>
                <a:tc>
                  <a:txBody>
                    <a:bodyPr/>
                    <a:lstStyle/>
                    <a:p>
                      <a:pPr indent="0" algn="ctr">
                        <a:lnSpc>
                          <a:spcPct val="120000"/>
                        </a:lnSpc>
                        <a:spcBef>
                          <a:spcPts val="0"/>
                        </a:spcBef>
                        <a:spcAft>
                          <a:spcPts val="0"/>
                        </a:spcAft>
                        <a:buNone/>
                      </a:pPr>
                      <a:r>
                        <a:rPr lang="en-US" sz="1400" b="1" spc="130">
                          <a:solidFill>
                            <a:srgbClr val="FFFFFF"/>
                          </a:solidFill>
                        </a:rPr>
                        <a:t>B</a:t>
                      </a:r>
                      <a:endParaRPr lang="en-US" sz="1400" b="1" spc="130">
                        <a:solidFill>
                          <a:srgbClr val="FFFFFF"/>
                        </a:solidFill>
                        <a:latin typeface="微软雅黑" panose="020B0503020204020204" charset="-122"/>
                        <a:ea typeface="微软雅黑" panose="020B0503020204020204" charset="-122"/>
                      </a:endParaRPr>
                    </a:p>
                  </a:txBody>
                  <a:tcPr marL="133350" marR="133350" marT="80963" marB="80963" anchor="ctr">
                    <a:solidFill>
                      <a:srgbClr val="99B8D3"/>
                    </a:solidFill>
                  </a:tcPr>
                </a:tc>
                <a:tc>
                  <a:txBody>
                    <a:bodyPr/>
                    <a:lstStyle/>
                    <a:p>
                      <a:pPr indent="0" algn="ctr">
                        <a:lnSpc>
                          <a:spcPct val="120000"/>
                        </a:lnSpc>
                        <a:spcBef>
                          <a:spcPts val="0"/>
                        </a:spcBef>
                        <a:spcAft>
                          <a:spcPts val="0"/>
                        </a:spcAft>
                        <a:buNone/>
                      </a:pPr>
                      <a:r>
                        <a:rPr lang="en-US" sz="1400" b="1" spc="130" dirty="0">
                          <a:solidFill>
                            <a:srgbClr val="FFFFFF"/>
                          </a:solidFill>
                        </a:rPr>
                        <a:t>I</a:t>
                      </a:r>
                      <a:endParaRPr lang="en-US" sz="1400" b="1" spc="130" dirty="0">
                        <a:solidFill>
                          <a:srgbClr val="FFFFFF"/>
                        </a:solidFill>
                        <a:latin typeface="微软雅黑" panose="020B0503020204020204" charset="-122"/>
                        <a:ea typeface="微软雅黑" panose="020B0503020204020204" charset="-122"/>
                      </a:endParaRPr>
                    </a:p>
                  </a:txBody>
                  <a:tcPr marL="133350" marR="133350" marT="80963" marB="80963" anchor="ctr">
                    <a:solidFill>
                      <a:srgbClr val="99B8D3"/>
                    </a:solidFill>
                  </a:tcPr>
                </a:tc>
                <a:tc>
                  <a:txBody>
                    <a:bodyPr/>
                    <a:lstStyle/>
                    <a:p>
                      <a:pPr indent="0" algn="ctr">
                        <a:lnSpc>
                          <a:spcPct val="120000"/>
                        </a:lnSpc>
                        <a:spcBef>
                          <a:spcPts val="0"/>
                        </a:spcBef>
                        <a:spcAft>
                          <a:spcPts val="0"/>
                        </a:spcAft>
                        <a:buNone/>
                      </a:pPr>
                      <a:r>
                        <a:rPr lang="en-US" sz="1400" b="1" spc="130">
                          <a:solidFill>
                            <a:srgbClr val="FFFFFF"/>
                          </a:solidFill>
                        </a:rPr>
                        <a:t>J</a:t>
                      </a:r>
                      <a:endParaRPr lang="en-US" sz="1400" b="1" spc="130">
                        <a:solidFill>
                          <a:srgbClr val="FFFFFF"/>
                        </a:solidFill>
                        <a:latin typeface="微软雅黑" panose="020B0503020204020204" charset="-122"/>
                        <a:ea typeface="微软雅黑" panose="020B0503020204020204" charset="-122"/>
                      </a:endParaRPr>
                    </a:p>
                  </a:txBody>
                  <a:tcPr marL="133350" marR="133350" marT="80963" marB="80963" anchor="ctr">
                    <a:solidFill>
                      <a:srgbClr val="99B8D3"/>
                    </a:solidFill>
                  </a:tcPr>
                </a:tc>
                <a:extLst>
                  <a:ext uri="{0D108BD9-81ED-4DB2-BD59-A6C34878D82A}">
                    <a16:rowId xmlns:a16="http://schemas.microsoft.com/office/drawing/2014/main" val="10000"/>
                  </a:ext>
                </a:extLst>
              </a:tr>
              <a:tr h="748360">
                <a:tc>
                  <a:txBody>
                    <a:bodyPr/>
                    <a:lstStyle/>
                    <a:p>
                      <a:pPr indent="0" algn="ctr">
                        <a:lnSpc>
                          <a:spcPct val="120000"/>
                        </a:lnSpc>
                        <a:spcBef>
                          <a:spcPts val="0"/>
                        </a:spcBef>
                        <a:spcAft>
                          <a:spcPts val="0"/>
                        </a:spcAft>
                        <a:buNone/>
                      </a:pPr>
                      <a:r>
                        <a:rPr lang="en-US" sz="1200" b="0" spc="120" dirty="0" err="1">
                          <a:solidFill>
                            <a:srgbClr val="404040"/>
                          </a:solidFill>
                        </a:rPr>
                        <a:t>得分</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0.2178</a:t>
                      </a:r>
                      <a:endParaRPr 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0.2051</a:t>
                      </a:r>
                      <a:endParaRPr 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0.1566</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0.1066</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0.0843</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a:solidFill>
                            <a:srgbClr val="404040"/>
                          </a:solidFill>
                        </a:rPr>
                        <a:t>0.0782</a:t>
                      </a:r>
                      <a:endParaRPr lang="en-US" altLang="en-US" sz="1200" b="0" spc="120">
                        <a:solidFill>
                          <a:srgbClr val="404040"/>
                        </a:solidFill>
                        <a:latin typeface="微软雅黑" panose="020B0503020204020204" charset="-122"/>
                        <a:ea typeface="微软雅黑" panose="020B0503020204020204" charset="-122"/>
                      </a:endParaRPr>
                    </a:p>
                  </a:txBody>
                  <a:tcPr marL="133350" marR="133350" marT="80963" marB="80963"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41274">
                <a:tc>
                  <a:txBody>
                    <a:bodyPr/>
                    <a:lstStyle/>
                    <a:p>
                      <a:pPr indent="0" algn="ctr">
                        <a:lnSpc>
                          <a:spcPct val="120000"/>
                        </a:lnSpc>
                        <a:spcBef>
                          <a:spcPts val="0"/>
                        </a:spcBef>
                        <a:spcAft>
                          <a:spcPts val="0"/>
                        </a:spcAft>
                        <a:buNone/>
                      </a:pPr>
                      <a:r>
                        <a:rPr lang="en-US" sz="1200" b="0" spc="120">
                          <a:solidFill>
                            <a:srgbClr val="404040"/>
                          </a:solidFill>
                        </a:rPr>
                        <a:t>类型</a:t>
                      </a:r>
                      <a:endParaRPr lang="en-US" altLang="en-US" sz="1200" b="0" spc="12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C</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K</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L</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F</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G</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lnSpc>
                          <a:spcPct val="120000"/>
                        </a:lnSpc>
                        <a:spcBef>
                          <a:spcPts val="0"/>
                        </a:spcBef>
                        <a:spcAft>
                          <a:spcPts val="0"/>
                        </a:spcAft>
                        <a:buNone/>
                      </a:pPr>
                      <a:r>
                        <a:rPr lang="en-US" sz="1200" b="0" spc="120" dirty="0">
                          <a:solidFill>
                            <a:srgbClr val="404040"/>
                          </a:solidFill>
                        </a:rPr>
                        <a:t>H</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48360">
                <a:tc>
                  <a:txBody>
                    <a:bodyPr/>
                    <a:lstStyle/>
                    <a:p>
                      <a:pPr indent="0" algn="ctr">
                        <a:lnSpc>
                          <a:spcPct val="120000"/>
                        </a:lnSpc>
                        <a:spcBef>
                          <a:spcPts val="0"/>
                        </a:spcBef>
                        <a:spcAft>
                          <a:spcPts val="0"/>
                        </a:spcAft>
                        <a:buNone/>
                      </a:pPr>
                      <a:r>
                        <a:rPr lang="en-US" sz="1200" b="0" spc="120">
                          <a:solidFill>
                            <a:srgbClr val="404040"/>
                          </a:solidFill>
                        </a:rPr>
                        <a:t>得分</a:t>
                      </a:r>
                      <a:endParaRPr lang="en-US" altLang="en-US" sz="1200" b="0" spc="12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tcPr>
                </a:tc>
                <a:tc>
                  <a:txBody>
                    <a:bodyPr/>
                    <a:lstStyle/>
                    <a:p>
                      <a:pPr indent="0" algn="ctr">
                        <a:lnSpc>
                          <a:spcPct val="120000"/>
                        </a:lnSpc>
                        <a:spcBef>
                          <a:spcPts val="0"/>
                        </a:spcBef>
                        <a:spcAft>
                          <a:spcPts val="0"/>
                        </a:spcAft>
                        <a:buNone/>
                      </a:pPr>
                      <a:r>
                        <a:rPr lang="en-US" sz="1200" b="0" spc="120" dirty="0">
                          <a:solidFill>
                            <a:srgbClr val="404040"/>
                          </a:solidFill>
                        </a:rPr>
                        <a:t>0.0499</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tcPr>
                </a:tc>
                <a:tc>
                  <a:txBody>
                    <a:bodyPr/>
                    <a:lstStyle/>
                    <a:p>
                      <a:pPr indent="0" algn="ctr">
                        <a:lnSpc>
                          <a:spcPct val="120000"/>
                        </a:lnSpc>
                        <a:spcBef>
                          <a:spcPts val="0"/>
                        </a:spcBef>
                        <a:spcAft>
                          <a:spcPts val="0"/>
                        </a:spcAft>
                        <a:buNone/>
                      </a:pPr>
                      <a:r>
                        <a:rPr lang="en-US" sz="1200" b="0" spc="120" dirty="0">
                          <a:solidFill>
                            <a:srgbClr val="404040"/>
                          </a:solidFill>
                        </a:rPr>
                        <a:t>0.0451</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tcPr>
                </a:tc>
                <a:tc>
                  <a:txBody>
                    <a:bodyPr/>
                    <a:lstStyle/>
                    <a:p>
                      <a:pPr indent="0" algn="ctr">
                        <a:lnSpc>
                          <a:spcPct val="120000"/>
                        </a:lnSpc>
                        <a:spcBef>
                          <a:spcPts val="0"/>
                        </a:spcBef>
                        <a:spcAft>
                          <a:spcPts val="0"/>
                        </a:spcAft>
                        <a:buNone/>
                      </a:pPr>
                      <a:r>
                        <a:rPr lang="en-US" sz="1200" b="0" spc="120" dirty="0">
                          <a:solidFill>
                            <a:srgbClr val="404040"/>
                          </a:solidFill>
                        </a:rPr>
                        <a:t>0.0280</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tcPr>
                </a:tc>
                <a:tc>
                  <a:txBody>
                    <a:bodyPr/>
                    <a:lstStyle/>
                    <a:p>
                      <a:pPr indent="0" algn="ctr">
                        <a:lnSpc>
                          <a:spcPct val="120000"/>
                        </a:lnSpc>
                        <a:spcBef>
                          <a:spcPts val="0"/>
                        </a:spcBef>
                        <a:spcAft>
                          <a:spcPts val="0"/>
                        </a:spcAft>
                        <a:buNone/>
                      </a:pPr>
                      <a:r>
                        <a:rPr lang="en-US" sz="1200" b="0" spc="120" dirty="0">
                          <a:solidFill>
                            <a:srgbClr val="404040"/>
                          </a:solidFill>
                        </a:rPr>
                        <a:t>0.0222</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tcPr>
                </a:tc>
                <a:tc>
                  <a:txBody>
                    <a:bodyPr/>
                    <a:lstStyle/>
                    <a:p>
                      <a:pPr indent="0" algn="ctr">
                        <a:lnSpc>
                          <a:spcPct val="120000"/>
                        </a:lnSpc>
                        <a:spcBef>
                          <a:spcPts val="0"/>
                        </a:spcBef>
                        <a:spcAft>
                          <a:spcPts val="0"/>
                        </a:spcAft>
                        <a:buNone/>
                      </a:pPr>
                      <a:r>
                        <a:rPr lang="en-US" sz="1200" b="0" spc="120" dirty="0">
                          <a:solidFill>
                            <a:srgbClr val="404040"/>
                          </a:solidFill>
                        </a:rPr>
                        <a:t>0.0052</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tcPr>
                </a:tc>
                <a:tc>
                  <a:txBody>
                    <a:bodyPr/>
                    <a:lstStyle/>
                    <a:p>
                      <a:pPr indent="0" algn="ctr">
                        <a:lnSpc>
                          <a:spcPct val="120000"/>
                        </a:lnSpc>
                        <a:spcBef>
                          <a:spcPts val="0"/>
                        </a:spcBef>
                        <a:spcAft>
                          <a:spcPts val="0"/>
                        </a:spcAft>
                        <a:buNone/>
                      </a:pPr>
                      <a:r>
                        <a:rPr lang="en-US" sz="1200" b="0" spc="120" dirty="0">
                          <a:solidFill>
                            <a:srgbClr val="404040"/>
                          </a:solidFill>
                        </a:rPr>
                        <a:t>0.0009</a:t>
                      </a:r>
                      <a:endParaRPr lang="en-US" altLang="en-US" sz="1200" b="0" spc="120" dirty="0">
                        <a:solidFill>
                          <a:srgbClr val="404040"/>
                        </a:solidFill>
                        <a:latin typeface="微软雅黑" panose="020B0503020204020204" charset="-122"/>
                        <a:ea typeface="微软雅黑" panose="020B0503020204020204" charset="-122"/>
                      </a:endParaRPr>
                    </a:p>
                  </a:txBody>
                  <a:tcPr marL="133350" marR="133350" marT="80963" marB="80963"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p:cNvSpPr txBox="1"/>
          <p:nvPr/>
        </p:nvSpPr>
        <p:spPr>
          <a:xfrm>
            <a:off x="1314764" y="2121128"/>
            <a:ext cx="1441944" cy="433965"/>
          </a:xfrm>
          <a:prstGeom prst="rect">
            <a:avLst/>
          </a:prstGeom>
          <a:noFill/>
        </p:spPr>
        <p:txBody>
          <a:bodyPr wrap="square" rtlCol="0" anchor="t">
            <a:spAutoFit/>
          </a:bodyPr>
          <a:lstStyle/>
          <a:p>
            <a:pPr algn="l">
              <a:lnSpc>
                <a:spcPct val="90000"/>
              </a:lnSpc>
            </a:pPr>
            <a:r>
              <a:rPr lang="zh-CN" altLang="en-US" sz="2400" b="1" dirty="0">
                <a:solidFill>
                  <a:srgbClr val="002060"/>
                </a:solidFill>
                <a:latin typeface="华文彩云" panose="02010800040101010101" charset="-122"/>
                <a:ea typeface="华文行楷" panose="02010800040101010101" pitchFamily="2" charset="-122"/>
                <a:cs typeface="方正黑体_GBK" panose="03000509000000000000" charset="-122"/>
              </a:rPr>
              <a:t>基本属性</a:t>
            </a:r>
          </a:p>
        </p:txBody>
      </p:sp>
      <p:sp>
        <p:nvSpPr>
          <p:cNvPr id="10" name="任意多边形 8"/>
          <p:cNvSpPr/>
          <p:nvPr/>
        </p:nvSpPr>
        <p:spPr>
          <a:xfrm>
            <a:off x="1410658" y="2568448"/>
            <a:ext cx="1071086" cy="770096"/>
          </a:xfrm>
          <a:prstGeom prst="roundRect">
            <a:avLst>
              <a:gd name="adj" fmla="val 47373"/>
            </a:avLst>
          </a:prstGeom>
          <a:solidFill>
            <a:srgbClr val="99B8D3"/>
          </a:solidFill>
          <a:ln w="28575" cmpd="sng">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20" name="任意多边形 19"/>
          <p:cNvSpPr/>
          <p:nvPr/>
        </p:nvSpPr>
        <p:spPr>
          <a:xfrm>
            <a:off x="541497" y="3497568"/>
            <a:ext cx="1071086" cy="770096"/>
          </a:xfrm>
          <a:prstGeom prst="roundRect">
            <a:avLst>
              <a:gd name="adj" fmla="val 47373"/>
            </a:avLst>
          </a:prstGeom>
          <a:solidFill>
            <a:srgbClr val="99B8D3"/>
          </a:solidFill>
          <a:ln w="28575" cmpd="sng">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25" name="任意多边形 20"/>
          <p:cNvSpPr/>
          <p:nvPr/>
        </p:nvSpPr>
        <p:spPr>
          <a:xfrm>
            <a:off x="2350988" y="3497569"/>
            <a:ext cx="1071086" cy="770096"/>
          </a:xfrm>
          <a:prstGeom prst="roundRect">
            <a:avLst>
              <a:gd name="adj" fmla="val 47373"/>
            </a:avLst>
          </a:prstGeom>
          <a:solidFill>
            <a:srgbClr val="99B8D3"/>
          </a:solidFill>
          <a:ln w="28575" cmpd="sng">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1350">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13" name="任意多边形 21"/>
          <p:cNvSpPr/>
          <p:nvPr/>
        </p:nvSpPr>
        <p:spPr>
          <a:xfrm>
            <a:off x="2756707" y="3696402"/>
            <a:ext cx="372428" cy="3724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28575" tIns="28575" rIns="28575" bIns="28575" anchor="ctr"/>
          <a:lstStyle/>
          <a:p>
            <a:endParaRPr sz="1350">
              <a:latin typeface="方正黑体_GBK" panose="03000509000000000000" charset="-122"/>
              <a:ea typeface="方正黑体_GBK" panose="03000509000000000000" charset="-122"/>
              <a:cs typeface="方正黑体_GBK" panose="03000509000000000000" charset="-122"/>
            </a:endParaRPr>
          </a:p>
        </p:txBody>
      </p:sp>
      <p:sp>
        <p:nvSpPr>
          <p:cNvPr id="14" name="任意多边形 23"/>
          <p:cNvSpPr/>
          <p:nvPr/>
        </p:nvSpPr>
        <p:spPr>
          <a:xfrm>
            <a:off x="1766887" y="2751454"/>
            <a:ext cx="372428" cy="3724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bg1"/>
          </a:solidFill>
          <a:ln w="12700">
            <a:miter lim="400000"/>
          </a:ln>
        </p:spPr>
        <p:txBody>
          <a:bodyPr lIns="28575" tIns="28575" rIns="28575" bIns="28575" anchor="ctr"/>
          <a:lstStyle/>
          <a:p>
            <a:endParaRPr sz="1350">
              <a:latin typeface="方正黑体_GBK" panose="03000509000000000000" charset="-122"/>
              <a:ea typeface="方正黑体_GBK" panose="03000509000000000000" charset="-122"/>
              <a:cs typeface="方正黑体_GBK" panose="03000509000000000000" charset="-122"/>
            </a:endParaRPr>
          </a:p>
        </p:txBody>
      </p:sp>
      <p:sp>
        <p:nvSpPr>
          <p:cNvPr id="15" name="任意多边形 24"/>
          <p:cNvSpPr/>
          <p:nvPr/>
        </p:nvSpPr>
        <p:spPr>
          <a:xfrm>
            <a:off x="864256" y="3682675"/>
            <a:ext cx="372428" cy="372428"/>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9" y="11291"/>
                  <a:pt x="19636" y="11291"/>
                </a:cubicBezTo>
                <a:lnTo>
                  <a:pt x="19636" y="7364"/>
                </a:lnTo>
                <a:cubicBezTo>
                  <a:pt x="20179"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60"/>
                  <a:pt x="18977" y="0"/>
                  <a:pt x="18164" y="0"/>
                </a:cubicBezTo>
                <a:cubicBezTo>
                  <a:pt x="17350" y="0"/>
                  <a:pt x="16691" y="660"/>
                  <a:pt x="16691" y="1473"/>
                </a:cubicBezTo>
                <a:lnTo>
                  <a:pt x="16691" y="1844"/>
                </a:lnTo>
                <a:lnTo>
                  <a:pt x="2459" y="6030"/>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80" y="21433"/>
                  <a:pt x="5166" y="21600"/>
                  <a:pt x="5400" y="21600"/>
                </a:cubicBezTo>
                <a:lnTo>
                  <a:pt x="9327" y="21600"/>
                </a:lnTo>
                <a:cubicBezTo>
                  <a:pt x="9598" y="21600"/>
                  <a:pt x="9818" y="21380"/>
                  <a:pt x="9818" y="21109"/>
                </a:cubicBezTo>
                <a:cubicBezTo>
                  <a:pt x="9818" y="21073"/>
                  <a:pt x="9805" y="21039"/>
                  <a:pt x="9797" y="21005"/>
                </a:cubicBezTo>
                <a:lnTo>
                  <a:pt x="9806" y="21003"/>
                </a:lnTo>
                <a:lnTo>
                  <a:pt x="8249" y="14329"/>
                </a:lnTo>
                <a:lnTo>
                  <a:pt x="16691" y="16812"/>
                </a:lnTo>
                <a:lnTo>
                  <a:pt x="16691" y="17182"/>
                </a:lnTo>
                <a:cubicBezTo>
                  <a:pt x="16691" y="17996"/>
                  <a:pt x="17350" y="18655"/>
                  <a:pt x="18164" y="18655"/>
                </a:cubicBezTo>
                <a:cubicBezTo>
                  <a:pt x="18977" y="18655"/>
                  <a:pt x="19636" y="17996"/>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28575" tIns="28575" rIns="28575" bIns="28575" anchor="ctr"/>
          <a:lstStyle/>
          <a:p>
            <a:endParaRPr sz="1350">
              <a:latin typeface="方正黑体_GBK" panose="03000509000000000000" charset="-122"/>
              <a:ea typeface="方正黑体_GBK" panose="03000509000000000000" charset="-122"/>
              <a:cs typeface="方正黑体_GBK" panose="03000509000000000000" charset="-122"/>
            </a:endParaRPr>
          </a:p>
        </p:txBody>
      </p:sp>
      <p:grpSp>
        <p:nvGrpSpPr>
          <p:cNvPr id="27" name="组合 26"/>
          <p:cNvGrpSpPr/>
          <p:nvPr/>
        </p:nvGrpSpPr>
        <p:grpSpPr>
          <a:xfrm>
            <a:off x="4037821" y="1347311"/>
            <a:ext cx="5106181" cy="4632008"/>
            <a:chOff x="1181" y="2104"/>
            <a:chExt cx="8307" cy="7937"/>
          </a:xfrm>
        </p:grpSpPr>
        <p:pic>
          <p:nvPicPr>
            <p:cNvPr id="28" name="图片 2" descr="HFD8)QKV{H9}7[R]@@E]JFM"/>
            <p:cNvPicPr>
              <a:picLocks noChangeAspect="1"/>
            </p:cNvPicPr>
            <p:nvPr/>
          </p:nvPicPr>
          <p:blipFill>
            <a:blip r:embed="rId3"/>
            <a:stretch>
              <a:fillRect/>
            </a:stretch>
          </p:blipFill>
          <p:spPr>
            <a:xfrm>
              <a:off x="1184" y="2104"/>
              <a:ext cx="8304" cy="2019"/>
            </a:xfrm>
            <a:prstGeom prst="rect">
              <a:avLst/>
            </a:prstGeom>
          </p:spPr>
        </p:pic>
        <p:pic>
          <p:nvPicPr>
            <p:cNvPr id="29" name="图片 3" descr="EYN[SHR_$62$0{8NZCS]@9K"/>
            <p:cNvPicPr>
              <a:picLocks noChangeAspect="1"/>
            </p:cNvPicPr>
            <p:nvPr/>
          </p:nvPicPr>
          <p:blipFill>
            <a:blip r:embed="rId4"/>
            <a:stretch>
              <a:fillRect/>
            </a:stretch>
          </p:blipFill>
          <p:spPr>
            <a:xfrm>
              <a:off x="1184" y="4123"/>
              <a:ext cx="8294" cy="2786"/>
            </a:xfrm>
            <a:prstGeom prst="rect">
              <a:avLst/>
            </a:prstGeom>
          </p:spPr>
        </p:pic>
        <p:pic>
          <p:nvPicPr>
            <p:cNvPr id="30" name="图片 4" descr="A2X{1%DYIV9V_IYWCDHYR5E"/>
            <p:cNvPicPr>
              <a:picLocks noChangeAspect="1"/>
            </p:cNvPicPr>
            <p:nvPr/>
          </p:nvPicPr>
          <p:blipFill>
            <a:blip r:embed="rId5"/>
            <a:stretch>
              <a:fillRect/>
            </a:stretch>
          </p:blipFill>
          <p:spPr>
            <a:xfrm>
              <a:off x="1181" y="6799"/>
              <a:ext cx="8297" cy="3242"/>
            </a:xfrm>
            <a:prstGeom prst="rect">
              <a:avLst/>
            </a:prstGeom>
          </p:spPr>
        </p:pic>
      </p:grpSp>
      <p:sp>
        <p:nvSpPr>
          <p:cNvPr id="31" name="文本框 30"/>
          <p:cNvSpPr txBox="1"/>
          <p:nvPr/>
        </p:nvSpPr>
        <p:spPr>
          <a:xfrm>
            <a:off x="329498" y="4452771"/>
            <a:ext cx="1441944" cy="433965"/>
          </a:xfrm>
          <a:prstGeom prst="rect">
            <a:avLst/>
          </a:prstGeom>
          <a:noFill/>
        </p:spPr>
        <p:txBody>
          <a:bodyPr wrap="square" rtlCol="0" anchor="t">
            <a:spAutoFit/>
          </a:bodyPr>
          <a:lstStyle/>
          <a:p>
            <a:pPr algn="l">
              <a:lnSpc>
                <a:spcPct val="90000"/>
              </a:lnSpc>
            </a:pPr>
            <a:r>
              <a:rPr lang="zh-CN" altLang="en-US" sz="2400" b="1">
                <a:solidFill>
                  <a:srgbClr val="002060"/>
                </a:solidFill>
                <a:latin typeface="华文彩云" panose="02010800040101010101" charset="-122"/>
                <a:ea typeface="华文行楷" panose="02010800040101010101" pitchFamily="2" charset="-122"/>
                <a:cs typeface="方正黑体_GBK" panose="03000509000000000000" charset="-122"/>
              </a:rPr>
              <a:t>购买偏好</a:t>
            </a:r>
          </a:p>
        </p:txBody>
      </p:sp>
      <p:sp>
        <p:nvSpPr>
          <p:cNvPr id="34" name="文本框 33"/>
          <p:cNvSpPr txBox="1"/>
          <p:nvPr/>
        </p:nvSpPr>
        <p:spPr>
          <a:xfrm>
            <a:off x="2221949" y="4466499"/>
            <a:ext cx="1441944" cy="433965"/>
          </a:xfrm>
          <a:prstGeom prst="rect">
            <a:avLst/>
          </a:prstGeom>
          <a:noFill/>
        </p:spPr>
        <p:txBody>
          <a:bodyPr wrap="square" rtlCol="0" anchor="t">
            <a:spAutoFit/>
          </a:bodyPr>
          <a:lstStyle/>
          <a:p>
            <a:pPr algn="l">
              <a:lnSpc>
                <a:spcPct val="90000"/>
              </a:lnSpc>
            </a:pPr>
            <a:r>
              <a:rPr lang="zh-CN" altLang="en-US" sz="2400" b="1" dirty="0">
                <a:solidFill>
                  <a:srgbClr val="002060"/>
                </a:solidFill>
                <a:latin typeface="华文彩云" panose="02010800040101010101" charset="-122"/>
                <a:ea typeface="华文行楷" panose="02010800040101010101" pitchFamily="2" charset="-122"/>
                <a:cs typeface="方正黑体_GBK" panose="03000509000000000000" charset="-122"/>
              </a:rPr>
              <a:t>购买原因</a:t>
            </a:r>
          </a:p>
        </p:txBody>
      </p:sp>
      <p:grpSp>
        <p:nvGrpSpPr>
          <p:cNvPr id="19" name="组合 18">
            <a:extLst>
              <a:ext uri="{FF2B5EF4-FFF2-40B4-BE49-F238E27FC236}">
                <a16:creationId xmlns:a16="http://schemas.microsoft.com/office/drawing/2014/main" id="{0478DBA9-925F-4D0D-BD4A-ADF28F1EE79F}"/>
              </a:ext>
            </a:extLst>
          </p:cNvPr>
          <p:cNvGrpSpPr/>
          <p:nvPr/>
        </p:nvGrpSpPr>
        <p:grpSpPr>
          <a:xfrm>
            <a:off x="122241" y="382964"/>
            <a:ext cx="4983600" cy="944333"/>
            <a:chOff x="232513" y="933573"/>
            <a:chExt cx="3553063" cy="673264"/>
          </a:xfrm>
        </p:grpSpPr>
        <p:sp>
          <p:nvSpPr>
            <p:cNvPr id="21" name="矩形标注 2">
              <a:extLst>
                <a:ext uri="{FF2B5EF4-FFF2-40B4-BE49-F238E27FC236}">
                  <a16:creationId xmlns:a16="http://schemas.microsoft.com/office/drawing/2014/main" id="{8CEA9A87-CA72-430A-9023-E6FBCA94DB83}"/>
                </a:ext>
              </a:extLst>
            </p:cNvPr>
            <p:cNvSpPr/>
            <p:nvPr/>
          </p:nvSpPr>
          <p:spPr>
            <a:xfrm>
              <a:off x="625261" y="1246334"/>
              <a:ext cx="3160315" cy="360503"/>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22" name="矩形标注 4">
              <a:extLst>
                <a:ext uri="{FF2B5EF4-FFF2-40B4-BE49-F238E27FC236}">
                  <a16:creationId xmlns:a16="http://schemas.microsoft.com/office/drawing/2014/main" id="{5D69BD83-D7DD-4359-8202-A3AF22666F7F}"/>
                </a:ext>
              </a:extLst>
            </p:cNvPr>
            <p:cNvSpPr/>
            <p:nvPr/>
          </p:nvSpPr>
          <p:spPr>
            <a:xfrm>
              <a:off x="409544" y="933573"/>
              <a:ext cx="1070403" cy="360503"/>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23" name="文本框 14">
              <a:extLst>
                <a:ext uri="{FF2B5EF4-FFF2-40B4-BE49-F238E27FC236}">
                  <a16:creationId xmlns:a16="http://schemas.microsoft.com/office/drawing/2014/main" id="{2ECBC7FD-532B-4F6D-AEAE-D3E6482F3F42}"/>
                </a:ext>
              </a:extLst>
            </p:cNvPr>
            <p:cNvSpPr>
              <a:spLocks noChangeArrowheads="1"/>
            </p:cNvSpPr>
            <p:nvPr/>
          </p:nvSpPr>
          <p:spPr bwMode="auto">
            <a:xfrm>
              <a:off x="232513" y="1019916"/>
              <a:ext cx="1424464" cy="19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latin typeface="Times New Roman" panose="02020603050405020304" pitchFamily="18" charset="0"/>
                  <a:ea typeface="方正黑体_GBK" panose="03000509000000000000" charset="-122"/>
                  <a:cs typeface="Times New Roman" panose="02020603050405020304" pitchFamily="18" charset="0"/>
                </a:rPr>
                <a:t>04</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数据建模</a:t>
              </a:r>
            </a:p>
          </p:txBody>
        </p:sp>
        <p:sp>
          <p:nvSpPr>
            <p:cNvPr id="24" name="文本框 16">
              <a:extLst>
                <a:ext uri="{FF2B5EF4-FFF2-40B4-BE49-F238E27FC236}">
                  <a16:creationId xmlns:a16="http://schemas.microsoft.com/office/drawing/2014/main" id="{BE493837-80EB-40C4-8914-99AD8DD7354A}"/>
                </a:ext>
              </a:extLst>
            </p:cNvPr>
            <p:cNvSpPr txBox="1"/>
            <p:nvPr/>
          </p:nvSpPr>
          <p:spPr>
            <a:xfrm>
              <a:off x="739079" y="1288086"/>
              <a:ext cx="3046497" cy="263316"/>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4.2</a:t>
              </a:r>
              <a:r>
                <a:rPr lang="zh-CN" altLang="en-US" b="1" dirty="0">
                  <a:solidFill>
                    <a:srgbClr val="FFFFFF"/>
                  </a:solidFill>
                  <a:latin typeface="+mj-ea"/>
                  <a:ea typeface="方正黑体_GBK"/>
                </a:rPr>
                <a:t>消费者需求分析</a:t>
              </a:r>
              <a:r>
                <a:rPr lang="en-US" altLang="zh-CN" b="1" dirty="0">
                  <a:solidFill>
                    <a:srgbClr val="FFFFFF"/>
                  </a:solidFill>
                  <a:latin typeface="+mj-ea"/>
                  <a:ea typeface="方正黑体_GBK"/>
                </a:rPr>
                <a:t>——</a:t>
              </a:r>
              <a:r>
                <a:rPr lang="zh-CN" altLang="en-US" b="1" dirty="0">
                  <a:solidFill>
                    <a:srgbClr val="FFFFFF"/>
                  </a:solidFill>
                  <a:latin typeface="+mj-ea"/>
                  <a:ea typeface="方正黑体_GBK"/>
                </a:rPr>
                <a:t>用户画像</a:t>
              </a:r>
              <a:endParaRPr lang="en-US" altLang="zh-CN" dirty="0">
                <a:solidFill>
                  <a:srgbClr val="FFFFFF"/>
                </a:solidFill>
                <a:ea typeface="方正黑体_GBK"/>
                <a:cs typeface="方正黑体_GBK" panose="03000509000000000000"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162526" y="4084322"/>
            <a:ext cx="3218498" cy="845231"/>
          </a:xfrm>
          <a:prstGeom prst="rect">
            <a:avLst/>
          </a:prstGeom>
          <a:noFill/>
        </p:spPr>
        <p:txBody>
          <a:bodyPr wrap="square" lIns="0" tIns="0" rIns="68580" bIns="0" rtlCol="0" anchor="t">
            <a:spAutoFit/>
          </a:bodyPr>
          <a:lstStyle/>
          <a:p>
            <a:pPr lvl="0" algn="l">
              <a:lnSpc>
                <a:spcPct val="150000"/>
              </a:lnSpc>
              <a:buClrTx/>
              <a:buSzTx/>
              <a:buFontTx/>
            </a:pPr>
            <a:r>
              <a:rPr lang="en-US" sz="750" b="1">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rPr>
              <a:t>请替换文字或内容，添加相关标题，修改文字内容，也可以直接内容到此。请替换文字或内容，添加相关标题，修改文字内容，也可以直接内容到此。请替换文字或内容，添加相关标题，修改文字内容，也可以直接内容到此。请替换文字或内容，添加相关标题，修改文字内容，也可以直接内容到此。</a:t>
            </a:r>
          </a:p>
          <a:p>
            <a:pPr lvl="0" algn="l">
              <a:lnSpc>
                <a:spcPct val="150000"/>
              </a:lnSpc>
              <a:buClrTx/>
              <a:buSzTx/>
              <a:buFontTx/>
            </a:pPr>
            <a:endParaRPr lang="en-US" sz="750" b="1">
              <a:solidFill>
                <a:schemeClr val="bg1">
                  <a:alpha val="70000"/>
                </a:schemeClr>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0" name="文本框 12"/>
          <p:cNvSpPr/>
          <p:nvPr/>
        </p:nvSpPr>
        <p:spPr bwMode="auto">
          <a:xfrm>
            <a:off x="1163002" y="3875723"/>
            <a:ext cx="903923" cy="207749"/>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l">
              <a:buClrTx/>
              <a:buSzTx/>
              <a:buFontTx/>
            </a:pPr>
            <a:r>
              <a:rPr lang="zh-CN" altLang="en-US" sz="1350" b="1" dirty="0">
                <a:solidFill>
                  <a:schemeClr val="bg1"/>
                </a:solidFill>
                <a:latin typeface="方正黑体_GBK" panose="03000509000000000000" charset="-122"/>
                <a:ea typeface="方正黑体_GBK" panose="03000509000000000000" charset="-122"/>
                <a:cs typeface="方正黑体_GBK" panose="03000509000000000000" charset="-122"/>
                <a:sym typeface="+mn-ea"/>
              </a:rPr>
              <a:t>研究方法</a:t>
            </a:r>
          </a:p>
        </p:txBody>
      </p:sp>
      <p:sp>
        <p:nvSpPr>
          <p:cNvPr id="7" name="文本框 11"/>
          <p:cNvSpPr/>
          <p:nvPr/>
        </p:nvSpPr>
        <p:spPr bwMode="auto">
          <a:xfrm>
            <a:off x="1163002" y="2310765"/>
            <a:ext cx="903923" cy="207749"/>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l">
              <a:buClrTx/>
              <a:buSzTx/>
              <a:buFontTx/>
            </a:pPr>
            <a:r>
              <a:rPr lang="zh-CN" altLang="en-US" sz="1350" b="1">
                <a:solidFill>
                  <a:schemeClr val="bg1"/>
                </a:solidFill>
                <a:latin typeface="方正黑体_GBK" panose="03000509000000000000" charset="-122"/>
                <a:ea typeface="方正黑体_GBK" panose="03000509000000000000" charset="-122"/>
                <a:cs typeface="方正黑体_GBK" panose="03000509000000000000" charset="-122"/>
                <a:sym typeface="+mn-ea"/>
              </a:rPr>
              <a:t>研究方</a:t>
            </a:r>
            <a:endParaRPr lang="zh-CN" altLang="en-US" sz="1350" b="1" dirty="0">
              <a:solidFill>
                <a:schemeClr val="bg1"/>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6" name="文本框 16"/>
          <p:cNvSpPr txBox="1"/>
          <p:nvPr/>
        </p:nvSpPr>
        <p:spPr>
          <a:xfrm>
            <a:off x="605820" y="1373366"/>
            <a:ext cx="2661956" cy="507831"/>
          </a:xfrm>
          <a:prstGeom prst="rect">
            <a:avLst/>
          </a:prstGeom>
          <a:noFill/>
        </p:spPr>
        <p:txBody>
          <a:bodyPr wrap="square" rtlCol="0">
            <a:spAutoFit/>
          </a:bodyPr>
          <a:lstStyle/>
          <a:p>
            <a:pPr algn="ctr">
              <a:defRPr/>
            </a:pPr>
            <a:r>
              <a:rPr lang="en-US" altLang="zh-CN" sz="1350" b="1" dirty="0">
                <a:solidFill>
                  <a:srgbClr val="FFFFFF"/>
                </a:solidFill>
                <a:latin typeface="+mj-ea"/>
                <a:ea typeface="方正黑体_GBK"/>
              </a:rPr>
              <a:t>4.3</a:t>
            </a:r>
            <a:r>
              <a:rPr lang="zh-CN" altLang="en-US" sz="1350" b="1" dirty="0">
                <a:solidFill>
                  <a:srgbClr val="FFFFFF"/>
                </a:solidFill>
                <a:latin typeface="+mj-ea"/>
                <a:ea typeface="方正黑体_GBK"/>
              </a:rPr>
              <a:t>消费者需求分析</a:t>
            </a:r>
            <a:r>
              <a:rPr lang="en-US" altLang="zh-CN" sz="1350" b="1" dirty="0">
                <a:solidFill>
                  <a:srgbClr val="FFFFFF"/>
                </a:solidFill>
                <a:latin typeface="+mj-ea"/>
                <a:ea typeface="方正黑体_GBK"/>
              </a:rPr>
              <a:t>——</a:t>
            </a:r>
            <a:r>
              <a:rPr lang="zh-CN" altLang="en-US" sz="1350" b="1" dirty="0">
                <a:solidFill>
                  <a:srgbClr val="FFFFFF"/>
                </a:solidFill>
                <a:latin typeface="+mj-ea"/>
                <a:ea typeface="方正黑体_GBK"/>
              </a:rPr>
              <a:t>用户画像</a:t>
            </a:r>
            <a:endParaRPr lang="en-US" altLang="zh-CN" sz="900" dirty="0">
              <a:solidFill>
                <a:srgbClr val="FFFFFF"/>
              </a:solidFill>
              <a:ea typeface="方正黑体_GBK"/>
              <a:cs typeface="方正黑体_GBK" panose="03000509000000000000" charset="-122"/>
            </a:endParaRPr>
          </a:p>
        </p:txBody>
      </p:sp>
      <p:grpSp>
        <p:nvGrpSpPr>
          <p:cNvPr id="33" name="组合 32"/>
          <p:cNvGrpSpPr/>
          <p:nvPr/>
        </p:nvGrpSpPr>
        <p:grpSpPr>
          <a:xfrm>
            <a:off x="1037282" y="1670876"/>
            <a:ext cx="2877979" cy="2825591"/>
            <a:chOff x="1710" y="2740"/>
            <a:chExt cx="6043" cy="5933"/>
          </a:xfrm>
        </p:grpSpPr>
        <p:grpSp>
          <p:nvGrpSpPr>
            <p:cNvPr id="34" name="Group 46" descr="e7d195523061f1c03a90ee8e42cb24248e56383cd534985688F9F494128731F165EE95AB4B0C0A38076AAEA07667B1565C446FC45FF01DFB0E885BCDBDF3A284F3DB14DA61DD97F0BAB2E6C668FB4931CD287D4016AA7B206952849508909359D9286F36FCA4AC688B1E52AF2B8A36BD5CFE19290B2965B0C99E30B7F666D708D2581EC333905010FC684C8DCAA14008"/>
            <p:cNvGrpSpPr/>
            <p:nvPr/>
          </p:nvGrpSpPr>
          <p:grpSpPr>
            <a:xfrm>
              <a:off x="1710" y="2740"/>
              <a:ext cx="6043" cy="5933"/>
              <a:chOff x="1139122" y="3658377"/>
              <a:chExt cx="2312060" cy="2298617"/>
            </a:xfrm>
            <a:solidFill>
              <a:srgbClr val="6C99A7"/>
            </a:solidFill>
          </p:grpSpPr>
          <p:sp>
            <p:nvSpPr>
              <p:cNvPr id="36" name="Freeform: Shape 39"/>
              <p:cNvSpPr/>
              <p:nvPr/>
            </p:nvSpPr>
            <p:spPr>
              <a:xfrm>
                <a:off x="1139122" y="3935851"/>
                <a:ext cx="2312060" cy="2002891"/>
              </a:xfrm>
              <a:custGeom>
                <a:avLst/>
                <a:gdLst>
                  <a:gd name="connsiteX0" fmla="*/ 806977 w 1638300"/>
                  <a:gd name="connsiteY0" fmla="*/ 100984 h 1419225"/>
                  <a:gd name="connsiteX1" fmla="*/ 329775 w 1638300"/>
                  <a:gd name="connsiteY1" fmla="*/ 8591 h 1419225"/>
                  <a:gd name="connsiteX2" fmla="*/ 167850 w 1638300"/>
                  <a:gd name="connsiteY2" fmla="*/ 733444 h 1419225"/>
                  <a:gd name="connsiteX3" fmla="*/ 29737 w 1638300"/>
                  <a:gd name="connsiteY3" fmla="*/ 955376 h 1419225"/>
                  <a:gd name="connsiteX4" fmla="*/ 204045 w 1638300"/>
                  <a:gd name="connsiteY4" fmla="*/ 1394479 h 1419225"/>
                  <a:gd name="connsiteX5" fmla="*/ 463125 w 1638300"/>
                  <a:gd name="connsiteY5" fmla="*/ 1370666 h 1419225"/>
                  <a:gd name="connsiteX6" fmla="*/ 444075 w 1638300"/>
                  <a:gd name="connsiteY6" fmla="*/ 1248746 h 1419225"/>
                  <a:gd name="connsiteX7" fmla="*/ 855555 w 1638300"/>
                  <a:gd name="connsiteY7" fmla="*/ 1112539 h 1419225"/>
                  <a:gd name="connsiteX8" fmla="*/ 1583265 w 1638300"/>
                  <a:gd name="connsiteY8" fmla="*/ 908704 h 1419225"/>
                  <a:gd name="connsiteX9" fmla="*/ 806977 w 1638300"/>
                  <a:gd name="connsiteY9" fmla="*/ 100984 h 141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8300" h="1419225">
                    <a:moveTo>
                      <a:pt x="806977" y="100984"/>
                    </a:moveTo>
                    <a:cubicBezTo>
                      <a:pt x="571710" y="178136"/>
                      <a:pt x="529800" y="-45701"/>
                      <a:pt x="329775" y="8591"/>
                    </a:cubicBezTo>
                    <a:cubicBezTo>
                      <a:pt x="210" y="97174"/>
                      <a:pt x="251670" y="532466"/>
                      <a:pt x="167850" y="733444"/>
                    </a:cubicBezTo>
                    <a:cubicBezTo>
                      <a:pt x="143085" y="793451"/>
                      <a:pt x="56407" y="895369"/>
                      <a:pt x="29737" y="955376"/>
                    </a:cubicBezTo>
                    <a:cubicBezTo>
                      <a:pt x="-14078" y="1054436"/>
                      <a:pt x="-44558" y="1291609"/>
                      <a:pt x="204045" y="1394479"/>
                    </a:cubicBezTo>
                    <a:cubicBezTo>
                      <a:pt x="335490" y="1448771"/>
                      <a:pt x="465982" y="1435436"/>
                      <a:pt x="463125" y="1370666"/>
                    </a:cubicBezTo>
                    <a:cubicBezTo>
                      <a:pt x="461220" y="1335424"/>
                      <a:pt x="400260" y="1303039"/>
                      <a:pt x="444075" y="1248746"/>
                    </a:cubicBezTo>
                    <a:cubicBezTo>
                      <a:pt x="525990" y="1145876"/>
                      <a:pt x="724110" y="1123016"/>
                      <a:pt x="855555" y="1112539"/>
                    </a:cubicBezTo>
                    <a:cubicBezTo>
                      <a:pt x="1019385" y="1099204"/>
                      <a:pt x="1436580" y="1208741"/>
                      <a:pt x="1583265" y="908704"/>
                    </a:cubicBezTo>
                    <a:cubicBezTo>
                      <a:pt x="1778527" y="508654"/>
                      <a:pt x="1497540" y="-127616"/>
                      <a:pt x="806977" y="100984"/>
                    </a:cubicBezTo>
                    <a:close/>
                  </a:path>
                </a:pathLst>
              </a:custGeom>
              <a:grpFill/>
              <a:ln w="9525" cap="flat">
                <a:noFill/>
                <a:prstDash val="solid"/>
                <a:miter/>
              </a:ln>
            </p:spPr>
            <p:txBody>
              <a:bodyPr rtlCol="0" anchor="ctr"/>
              <a:lstStyle/>
              <a:p>
                <a:pPr>
                  <a:defRPr/>
                </a:pPr>
                <a:endParaRPr lang="en-GB" sz="1350" kern="0">
                  <a:solidFill>
                    <a:srgbClr val="2E3949"/>
                  </a:solidFill>
                  <a:latin typeface="微软雅黑" panose="020B0503020204020204" charset="-122"/>
                  <a:ea typeface="微软雅黑" panose="020B0503020204020204" charset="-122"/>
                  <a:cs typeface="+mn-ea"/>
                  <a:sym typeface="+mn-lt"/>
                </a:endParaRPr>
              </a:p>
            </p:txBody>
          </p:sp>
          <p:sp>
            <p:nvSpPr>
              <p:cNvPr id="37" name="Freeform: Shape 40"/>
              <p:cNvSpPr/>
              <p:nvPr/>
            </p:nvSpPr>
            <p:spPr>
              <a:xfrm>
                <a:off x="2009629" y="5849455"/>
                <a:ext cx="107539" cy="107539"/>
              </a:xfrm>
              <a:custGeom>
                <a:avLst/>
                <a:gdLst>
                  <a:gd name="connsiteX0" fmla="*/ 81915 w 76200"/>
                  <a:gd name="connsiteY0" fmla="*/ 40958 h 76200"/>
                  <a:gd name="connsiteX1" fmla="*/ 40957 w 76200"/>
                  <a:gd name="connsiteY1" fmla="*/ 81915 h 76200"/>
                  <a:gd name="connsiteX2" fmla="*/ 0 w 76200"/>
                  <a:gd name="connsiteY2" fmla="*/ 40958 h 76200"/>
                  <a:gd name="connsiteX3" fmla="*/ 40957 w 76200"/>
                  <a:gd name="connsiteY3" fmla="*/ 0 h 76200"/>
                  <a:gd name="connsiteX4" fmla="*/ 81915 w 76200"/>
                  <a:gd name="connsiteY4" fmla="*/ 40958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81915" y="40958"/>
                    </a:moveTo>
                    <a:cubicBezTo>
                      <a:pt x="81915" y="63578"/>
                      <a:pt x="63578" y="81915"/>
                      <a:pt x="40957" y="81915"/>
                    </a:cubicBezTo>
                    <a:cubicBezTo>
                      <a:pt x="18337" y="81915"/>
                      <a:pt x="0" y="63578"/>
                      <a:pt x="0" y="40958"/>
                    </a:cubicBezTo>
                    <a:cubicBezTo>
                      <a:pt x="0" y="18337"/>
                      <a:pt x="18337" y="0"/>
                      <a:pt x="40957" y="0"/>
                    </a:cubicBezTo>
                    <a:cubicBezTo>
                      <a:pt x="63578" y="0"/>
                      <a:pt x="81915" y="18337"/>
                      <a:pt x="81915" y="40958"/>
                    </a:cubicBezTo>
                    <a:close/>
                  </a:path>
                </a:pathLst>
              </a:custGeom>
              <a:grpFill/>
              <a:ln w="9525" cap="flat">
                <a:noFill/>
                <a:prstDash val="solid"/>
                <a:miter/>
              </a:ln>
            </p:spPr>
            <p:txBody>
              <a:bodyPr rtlCol="0" anchor="ctr"/>
              <a:lstStyle/>
              <a:p>
                <a:pPr>
                  <a:defRPr/>
                </a:pPr>
                <a:endParaRPr lang="en-GB" sz="1350" kern="0">
                  <a:solidFill>
                    <a:srgbClr val="2E3949"/>
                  </a:solidFill>
                  <a:latin typeface="微软雅黑" panose="020B0503020204020204" charset="-122"/>
                  <a:ea typeface="微软雅黑" panose="020B0503020204020204" charset="-122"/>
                  <a:cs typeface="+mn-ea"/>
                  <a:sym typeface="+mn-lt"/>
                </a:endParaRPr>
              </a:p>
            </p:txBody>
          </p:sp>
          <p:sp>
            <p:nvSpPr>
              <p:cNvPr id="38" name="Freeform: Shape 41"/>
              <p:cNvSpPr/>
              <p:nvPr/>
            </p:nvSpPr>
            <p:spPr>
              <a:xfrm>
                <a:off x="1517646" y="3658377"/>
                <a:ext cx="188191" cy="188191"/>
              </a:xfrm>
              <a:custGeom>
                <a:avLst/>
                <a:gdLst>
                  <a:gd name="connsiteX0" fmla="*/ 139065 w 133350"/>
                  <a:gd name="connsiteY0" fmla="*/ 69533 h 133350"/>
                  <a:gd name="connsiteX1" fmla="*/ 69532 w 133350"/>
                  <a:gd name="connsiteY1" fmla="*/ 139065 h 133350"/>
                  <a:gd name="connsiteX2" fmla="*/ 0 w 133350"/>
                  <a:gd name="connsiteY2" fmla="*/ 69533 h 133350"/>
                  <a:gd name="connsiteX3" fmla="*/ 69532 w 133350"/>
                  <a:gd name="connsiteY3" fmla="*/ 0 h 133350"/>
                  <a:gd name="connsiteX4" fmla="*/ 139065 w 133350"/>
                  <a:gd name="connsiteY4" fmla="*/ 69533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33350">
                    <a:moveTo>
                      <a:pt x="139065" y="69533"/>
                    </a:moveTo>
                    <a:cubicBezTo>
                      <a:pt x="139065" y="107934"/>
                      <a:pt x="107934" y="139065"/>
                      <a:pt x="69532" y="139065"/>
                    </a:cubicBezTo>
                    <a:cubicBezTo>
                      <a:pt x="31131" y="139065"/>
                      <a:pt x="0" y="107934"/>
                      <a:pt x="0" y="69533"/>
                    </a:cubicBezTo>
                    <a:cubicBezTo>
                      <a:pt x="0" y="31131"/>
                      <a:pt x="31131" y="0"/>
                      <a:pt x="69532" y="0"/>
                    </a:cubicBezTo>
                    <a:cubicBezTo>
                      <a:pt x="107934" y="0"/>
                      <a:pt x="139065" y="31131"/>
                      <a:pt x="139065" y="69533"/>
                    </a:cubicBezTo>
                    <a:close/>
                  </a:path>
                </a:pathLst>
              </a:custGeom>
              <a:grpFill/>
              <a:ln w="9525" cap="flat">
                <a:noFill/>
                <a:prstDash val="solid"/>
                <a:miter/>
              </a:ln>
            </p:spPr>
            <p:txBody>
              <a:bodyPr rtlCol="0" anchor="ctr"/>
              <a:lstStyle/>
              <a:p>
                <a:pPr>
                  <a:defRPr/>
                </a:pPr>
                <a:endParaRPr lang="en-GB" sz="1350" kern="0">
                  <a:solidFill>
                    <a:srgbClr val="2E3949"/>
                  </a:solidFill>
                  <a:latin typeface="微软雅黑" panose="020B0503020204020204" charset="-122"/>
                  <a:ea typeface="微软雅黑" panose="020B0503020204020204" charset="-122"/>
                  <a:cs typeface="+mn-ea"/>
                  <a:sym typeface="+mn-lt"/>
                </a:endParaRPr>
              </a:p>
            </p:txBody>
          </p:sp>
        </p:grpSp>
        <p:pic>
          <p:nvPicPr>
            <p:cNvPr id="35" name="图片 5" descr="IMG_256"/>
            <p:cNvPicPr>
              <a:picLocks noChangeAspect="1"/>
            </p:cNvPicPr>
            <p:nvPr/>
          </p:nvPicPr>
          <p:blipFill>
            <a:blip r:embed="rId3"/>
            <a:stretch>
              <a:fillRect/>
            </a:stretch>
          </p:blipFill>
          <p:spPr>
            <a:xfrm>
              <a:off x="2091" y="3642"/>
              <a:ext cx="5150" cy="4227"/>
            </a:xfrm>
            <a:prstGeom prst="rect">
              <a:avLst/>
            </a:prstGeom>
            <a:noFill/>
            <a:ln w="9525">
              <a:noFill/>
            </a:ln>
            <a:effectLst>
              <a:softEdge rad="330200"/>
            </a:effectLst>
          </p:spPr>
        </p:pic>
      </p:grpSp>
      <p:sp>
        <p:nvSpPr>
          <p:cNvPr id="39" name="右箭头 86"/>
          <p:cNvSpPr/>
          <p:nvPr/>
        </p:nvSpPr>
        <p:spPr>
          <a:xfrm>
            <a:off x="4186603" y="2982745"/>
            <a:ext cx="754380" cy="366236"/>
          </a:xfrm>
          <a:prstGeom prst="rightArrow">
            <a:avLst/>
          </a:prstGeom>
          <a:solidFill>
            <a:srgbClr val="6C99A7"/>
          </a:solidFill>
          <a:ln w="12700" cap="flat" cmpd="sng" algn="ctr">
            <a:solidFill>
              <a:srgbClr val="6C99A7">
                <a:shade val="50000"/>
              </a:srgbClr>
            </a:solidFill>
            <a:prstDash val="solid"/>
            <a:miter lim="800000"/>
          </a:ln>
          <a:effectLst/>
        </p:spPr>
        <p:txBody>
          <a:bodyPr rtlCol="0" anchor="ctr"/>
          <a:lstStyle/>
          <a:p>
            <a:pPr algn="ctr">
              <a:defRPr/>
            </a:pPr>
            <a:endParaRPr lang="zh-CN" altLang="en-US" sz="1350" kern="0" dirty="0">
              <a:solidFill>
                <a:srgbClr val="FFFFFF"/>
              </a:solidFill>
              <a:latin typeface="微软雅黑" panose="020B0503020204020204" charset="-122"/>
              <a:ea typeface="微软雅黑" panose="020B0503020204020204" charset="-122"/>
            </a:endParaRPr>
          </a:p>
        </p:txBody>
      </p:sp>
      <p:grpSp>
        <p:nvGrpSpPr>
          <p:cNvPr id="40" name="组合 39"/>
          <p:cNvGrpSpPr/>
          <p:nvPr/>
        </p:nvGrpSpPr>
        <p:grpSpPr>
          <a:xfrm>
            <a:off x="4940983" y="1600867"/>
            <a:ext cx="3410426" cy="2895600"/>
            <a:chOff x="11584" y="3563"/>
            <a:chExt cx="6006" cy="5359"/>
          </a:xfrm>
        </p:grpSpPr>
        <p:pic>
          <p:nvPicPr>
            <p:cNvPr id="41" name="图片 6" descr="IMG_256"/>
            <p:cNvPicPr>
              <a:picLocks noChangeAspect="1"/>
            </p:cNvPicPr>
            <p:nvPr/>
          </p:nvPicPr>
          <p:blipFill>
            <a:blip r:embed="rId4"/>
            <a:stretch>
              <a:fillRect/>
            </a:stretch>
          </p:blipFill>
          <p:spPr>
            <a:xfrm>
              <a:off x="11584" y="3563"/>
              <a:ext cx="6006" cy="4385"/>
            </a:xfrm>
            <a:prstGeom prst="rect">
              <a:avLst/>
            </a:prstGeom>
            <a:noFill/>
            <a:ln w="9525">
              <a:noFill/>
            </a:ln>
            <a:effectLst>
              <a:softEdge rad="165100"/>
            </a:effectLst>
          </p:spPr>
        </p:pic>
        <p:grpSp>
          <p:nvGrpSpPr>
            <p:cNvPr id="42" name="组合 41"/>
            <p:cNvGrpSpPr/>
            <p:nvPr/>
          </p:nvGrpSpPr>
          <p:grpSpPr>
            <a:xfrm>
              <a:off x="11899" y="3788"/>
              <a:ext cx="5376" cy="5135"/>
              <a:chOff x="1578007" y="2203901"/>
              <a:chExt cx="4233329" cy="3678765"/>
            </a:xfrm>
          </p:grpSpPr>
          <p:sp>
            <p:nvSpPr>
              <p:cNvPr id="43" name="任意多边形 95"/>
              <p:cNvSpPr/>
              <p:nvPr/>
            </p:nvSpPr>
            <p:spPr>
              <a:xfrm>
                <a:off x="1578007" y="2203901"/>
                <a:ext cx="4233329" cy="3227560"/>
              </a:xfrm>
              <a:custGeom>
                <a:avLst/>
                <a:gdLst>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06009 w 4233329"/>
                  <a:gd name="connsiteY6" fmla="*/ 1782913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33329" h="3227560">
                    <a:moveTo>
                      <a:pt x="692107" y="230189"/>
                    </a:moveTo>
                    <a:cubicBezTo>
                      <a:pt x="659083" y="230589"/>
                      <a:pt x="630305" y="231475"/>
                      <a:pt x="606311" y="232933"/>
                    </a:cubicBezTo>
                    <a:cubicBezTo>
                      <a:pt x="414362" y="244600"/>
                      <a:pt x="374752" y="437931"/>
                      <a:pt x="330515" y="632928"/>
                    </a:cubicBezTo>
                    <a:cubicBezTo>
                      <a:pt x="296654" y="1056256"/>
                      <a:pt x="320155" y="2603079"/>
                      <a:pt x="403145" y="2772901"/>
                    </a:cubicBezTo>
                    <a:cubicBezTo>
                      <a:pt x="486134" y="2942724"/>
                      <a:pt x="890719" y="2928232"/>
                      <a:pt x="1440706" y="2952899"/>
                    </a:cubicBezTo>
                    <a:cubicBezTo>
                      <a:pt x="1990693" y="2977566"/>
                      <a:pt x="3547289" y="3001102"/>
                      <a:pt x="3703068" y="2920902"/>
                    </a:cubicBezTo>
                    <a:cubicBezTo>
                      <a:pt x="3858848" y="2840703"/>
                      <a:pt x="3893984" y="2214242"/>
                      <a:pt x="3906009" y="1782913"/>
                    </a:cubicBezTo>
                    <a:cubicBezTo>
                      <a:pt x="3918035" y="1351585"/>
                      <a:pt x="3956302" y="484220"/>
                      <a:pt x="3775220" y="332932"/>
                    </a:cubicBezTo>
                    <a:cubicBezTo>
                      <a:pt x="3594137" y="181645"/>
                      <a:pt x="2352755" y="279599"/>
                      <a:pt x="1824604" y="262933"/>
                    </a:cubicBezTo>
                    <a:cubicBezTo>
                      <a:pt x="1362472" y="248350"/>
                      <a:pt x="923276" y="227386"/>
                      <a:pt x="692107" y="230189"/>
                    </a:cubicBezTo>
                    <a:close/>
                    <a:moveTo>
                      <a:pt x="442503" y="300"/>
                    </a:moveTo>
                    <a:cubicBezTo>
                      <a:pt x="714176" y="-2994"/>
                      <a:pt x="1230326" y="21643"/>
                      <a:pt x="1773431" y="38781"/>
                    </a:cubicBezTo>
                    <a:cubicBezTo>
                      <a:pt x="2394122" y="58367"/>
                      <a:pt x="3853013" y="-56751"/>
                      <a:pt x="4065824" y="121045"/>
                    </a:cubicBezTo>
                    <a:cubicBezTo>
                      <a:pt x="4278635" y="298840"/>
                      <a:pt x="4233662" y="1318182"/>
                      <a:pt x="4219530" y="1825085"/>
                    </a:cubicBezTo>
                    <a:cubicBezTo>
                      <a:pt x="4205397" y="2331989"/>
                      <a:pt x="4164105" y="3068215"/>
                      <a:pt x="3981031" y="3162467"/>
                    </a:cubicBezTo>
                    <a:cubicBezTo>
                      <a:pt x="3797956" y="3256719"/>
                      <a:pt x="1968621" y="3229059"/>
                      <a:pt x="1322268" y="3200070"/>
                    </a:cubicBezTo>
                    <a:cubicBezTo>
                      <a:pt x="675915" y="3171082"/>
                      <a:pt x="200440" y="3188112"/>
                      <a:pt x="102910" y="2988535"/>
                    </a:cubicBezTo>
                    <a:cubicBezTo>
                      <a:pt x="5380" y="2788957"/>
                      <a:pt x="-22240" y="971107"/>
                      <a:pt x="17555" y="473605"/>
                    </a:cubicBezTo>
                    <a:cubicBezTo>
                      <a:pt x="69542" y="244441"/>
                      <a:pt x="116093" y="17235"/>
                      <a:pt x="341674" y="3525"/>
                    </a:cubicBezTo>
                    <a:cubicBezTo>
                      <a:pt x="369872" y="1811"/>
                      <a:pt x="403693" y="770"/>
                      <a:pt x="442503" y="300"/>
                    </a:cubicBezTo>
                    <a:close/>
                  </a:path>
                </a:pathLst>
              </a:custGeom>
              <a:noFill/>
              <a:ln w="25400" cap="rnd">
                <a:solidFill>
                  <a:srgbClr val="1F4E79"/>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44" name="任意多边形 145"/>
              <p:cNvSpPr/>
              <p:nvPr/>
            </p:nvSpPr>
            <p:spPr>
              <a:xfrm>
                <a:off x="2717363" y="5410125"/>
                <a:ext cx="1920382" cy="472541"/>
              </a:xfrm>
              <a:custGeom>
                <a:avLst/>
                <a:gdLst>
                  <a:gd name="connsiteX0" fmla="*/ 735217 w 1920382"/>
                  <a:gd name="connsiteY0" fmla="*/ 0 h 472541"/>
                  <a:gd name="connsiteX1" fmla="*/ 750207 w 1920382"/>
                  <a:gd name="connsiteY1" fmla="*/ 254833 h 472541"/>
                  <a:gd name="connsiteX2" fmla="*/ 120620 w 1920382"/>
                  <a:gd name="connsiteY2" fmla="*/ 254833 h 472541"/>
                  <a:gd name="connsiteX3" fmla="*/ 699 w 1920382"/>
                  <a:gd name="connsiteY3" fmla="*/ 449705 h 472541"/>
                  <a:gd name="connsiteX4" fmla="*/ 1919440 w 1920382"/>
                  <a:gd name="connsiteY4" fmla="*/ 464695 h 472541"/>
                  <a:gd name="connsiteX5" fmla="*/ 1844489 w 1920382"/>
                  <a:gd name="connsiteY5" fmla="*/ 254833 h 472541"/>
                  <a:gd name="connsiteX6" fmla="*/ 1154941 w 1920382"/>
                  <a:gd name="connsiteY6" fmla="*/ 224852 h 472541"/>
                  <a:gd name="connsiteX7" fmla="*/ 1169931 w 1920382"/>
                  <a:gd name="connsiteY7" fmla="*/ 14990 h 47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0382" h="472541">
                    <a:moveTo>
                      <a:pt x="735217" y="0"/>
                    </a:moveTo>
                    <a:lnTo>
                      <a:pt x="750207" y="254833"/>
                    </a:lnTo>
                    <a:cubicBezTo>
                      <a:pt x="540345" y="254833"/>
                      <a:pt x="245538" y="222354"/>
                      <a:pt x="120620" y="254833"/>
                    </a:cubicBezTo>
                    <a:cubicBezTo>
                      <a:pt x="-4298" y="287312"/>
                      <a:pt x="-1800" y="368508"/>
                      <a:pt x="699" y="449705"/>
                    </a:cubicBezTo>
                    <a:cubicBezTo>
                      <a:pt x="640279" y="454702"/>
                      <a:pt x="1609643" y="487180"/>
                      <a:pt x="1919440" y="464695"/>
                    </a:cubicBezTo>
                    <a:cubicBezTo>
                      <a:pt x="1894456" y="394741"/>
                      <a:pt x="1971906" y="294807"/>
                      <a:pt x="1844489" y="254833"/>
                    </a:cubicBezTo>
                    <a:lnTo>
                      <a:pt x="1154941" y="224852"/>
                    </a:lnTo>
                    <a:lnTo>
                      <a:pt x="1169931" y="14990"/>
                    </a:lnTo>
                  </a:path>
                </a:pathLst>
              </a:custGeom>
              <a:noFill/>
              <a:ln w="25400" cap="rnd">
                <a:solidFill>
                  <a:srgbClr val="1F4E7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sp>
        <p:nvSpPr>
          <p:cNvPr id="47" name="矩形 19"/>
          <p:cNvSpPr/>
          <p:nvPr/>
        </p:nvSpPr>
        <p:spPr>
          <a:xfrm flipV="1">
            <a:off x="17167" y="4938625"/>
            <a:ext cx="9126833" cy="1911606"/>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50">
              <a:latin typeface="方正黑体_GBK" panose="03000509000000000000" charset="-122"/>
              <a:ea typeface="方正黑体_GBK" panose="03000509000000000000" charset="-122"/>
              <a:cs typeface="方正黑体_GBK" panose="03000509000000000000" charset="-122"/>
            </a:endParaRPr>
          </a:p>
        </p:txBody>
      </p:sp>
      <p:sp>
        <p:nvSpPr>
          <p:cNvPr id="48" name="文本框 10"/>
          <p:cNvSpPr txBox="1"/>
          <p:nvPr/>
        </p:nvSpPr>
        <p:spPr>
          <a:xfrm>
            <a:off x="1936798" y="4985888"/>
            <a:ext cx="7775632" cy="1985159"/>
          </a:xfrm>
          <a:prstGeom prst="rect">
            <a:avLst/>
          </a:prstGeom>
          <a:noFill/>
        </p:spPr>
        <p:txBody>
          <a:bodyPr wrap="square" rtlCol="0">
            <a:spAutoFit/>
          </a:bodyPr>
          <a:lstStyle/>
          <a:p>
            <a:pPr>
              <a:lnSpc>
                <a:spcPct val="150000"/>
              </a:lnSpc>
            </a:pPr>
            <a:r>
              <a:rPr lang="zh-CN" altLang="en-US" sz="2400" b="1" dirty="0">
                <a:solidFill>
                  <a:schemeClr val="bg1"/>
                </a:solidFill>
                <a:latin typeface="方正黑体_GBK" panose="03000509000000000000" charset="-122"/>
                <a:ea typeface="方正黑体_GBK" panose="03000509000000000000" charset="-122"/>
                <a:cs typeface="方正黑体_GBK" panose="03000509000000000000" charset="-122"/>
              </a:rPr>
              <a:t>效果评估中准确率为：</a:t>
            </a:r>
            <a:r>
              <a:rPr lang="en-US" altLang="zh-CN" sz="2400"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93.68%</a:t>
            </a:r>
          </a:p>
          <a:p>
            <a:pPr>
              <a:lnSpc>
                <a:spcPct val="150000"/>
              </a:lnSpc>
            </a:pPr>
            <a:r>
              <a:rPr lang="zh-CN" altLang="en-US" sz="2400" b="1" dirty="0">
                <a:solidFill>
                  <a:schemeClr val="bg1"/>
                </a:solidFill>
                <a:latin typeface="方正黑体_GBK" panose="03000509000000000000" charset="-122"/>
                <a:ea typeface="方正黑体_GBK" panose="03000509000000000000" charset="-122"/>
                <a:cs typeface="方正黑体_GBK" panose="03000509000000000000" charset="-122"/>
              </a:rPr>
              <a:t>用户覆盖率为：</a:t>
            </a:r>
            <a:r>
              <a:rPr lang="en-US" altLang="zh-CN" sz="2400"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84.32%</a:t>
            </a:r>
          </a:p>
          <a:p>
            <a:pPr>
              <a:lnSpc>
                <a:spcPct val="150000"/>
              </a:lnSpc>
            </a:pPr>
            <a:r>
              <a:rPr lang="zh-CN" altLang="en-US" sz="2400" b="1" dirty="0">
                <a:solidFill>
                  <a:schemeClr val="bg1"/>
                </a:solidFill>
                <a:latin typeface="方正黑体_GBK" panose="03000509000000000000" charset="-122"/>
                <a:ea typeface="方正黑体_GBK" panose="03000509000000000000" charset="-122"/>
                <a:cs typeface="方正黑体_GBK" panose="03000509000000000000" charset="-122"/>
              </a:rPr>
              <a:t>人均标签数为：</a:t>
            </a:r>
            <a:r>
              <a:rPr lang="en-US" altLang="zh-CN" sz="2400" b="1" dirty="0">
                <a:solidFill>
                  <a:schemeClr val="bg1"/>
                </a:solidFill>
                <a:latin typeface="Times New Roman" panose="02020603050405020304" pitchFamily="18" charset="0"/>
                <a:ea typeface="方正黑体_GBK" panose="03000509000000000000" charset="-122"/>
                <a:cs typeface="Times New Roman" panose="02020603050405020304" pitchFamily="18" charset="0"/>
              </a:rPr>
              <a:t>12</a:t>
            </a:r>
            <a:r>
              <a:rPr lang="en-US" altLang="zh-CN" sz="2400" b="1" dirty="0">
                <a:solidFill>
                  <a:schemeClr val="bg1"/>
                </a:solidFill>
                <a:latin typeface="方正黑体_GBK" panose="03000509000000000000" charset="-122"/>
                <a:ea typeface="方正黑体_GBK" panose="03000509000000000000" charset="-122"/>
                <a:cs typeface="方正黑体_GBK" panose="03000509000000000000" charset="-122"/>
              </a:rPr>
              <a:t> </a:t>
            </a:r>
            <a:endParaRPr lang="zh-CN" altLang="en-US" sz="2400" b="1" dirty="0">
              <a:solidFill>
                <a:schemeClr val="bg1"/>
              </a:solidFill>
              <a:latin typeface="方正黑体_GBK" panose="03000509000000000000" charset="-122"/>
              <a:ea typeface="方正黑体_GBK" panose="03000509000000000000" charset="-122"/>
              <a:cs typeface="方正黑体_GBK" panose="03000509000000000000" charset="-122"/>
            </a:endParaRPr>
          </a:p>
          <a:p>
            <a:pPr algn="ctr"/>
            <a:endParaRPr lang="en-US" altLang="zh-CN" sz="1500" b="1" dirty="0">
              <a:solidFill>
                <a:schemeClr val="bg1"/>
              </a:solidFill>
              <a:latin typeface="方正黑体_GBK" panose="03000509000000000000" charset="-122"/>
              <a:ea typeface="方正黑体_GBK" panose="03000509000000000000" charset="-122"/>
              <a:cs typeface="方正黑体_GBK" panose="03000509000000000000" charset="-122"/>
            </a:endParaRPr>
          </a:p>
        </p:txBody>
      </p:sp>
      <p:grpSp>
        <p:nvGrpSpPr>
          <p:cNvPr id="23" name="组合 22">
            <a:extLst>
              <a:ext uri="{FF2B5EF4-FFF2-40B4-BE49-F238E27FC236}">
                <a16:creationId xmlns:a16="http://schemas.microsoft.com/office/drawing/2014/main" id="{A1855412-8622-4E5B-87C8-D9C894160442}"/>
              </a:ext>
            </a:extLst>
          </p:cNvPr>
          <p:cNvGrpSpPr/>
          <p:nvPr/>
        </p:nvGrpSpPr>
        <p:grpSpPr>
          <a:xfrm>
            <a:off x="122241" y="382964"/>
            <a:ext cx="4983600" cy="944333"/>
            <a:chOff x="232513" y="933573"/>
            <a:chExt cx="3553063" cy="673264"/>
          </a:xfrm>
        </p:grpSpPr>
        <p:sp>
          <p:nvSpPr>
            <p:cNvPr id="24" name="矩形标注 2">
              <a:extLst>
                <a:ext uri="{FF2B5EF4-FFF2-40B4-BE49-F238E27FC236}">
                  <a16:creationId xmlns:a16="http://schemas.microsoft.com/office/drawing/2014/main" id="{6F1C851E-2864-47E9-ACB2-F7B58DF42897}"/>
                </a:ext>
              </a:extLst>
            </p:cNvPr>
            <p:cNvSpPr/>
            <p:nvPr/>
          </p:nvSpPr>
          <p:spPr>
            <a:xfrm>
              <a:off x="625261" y="1246334"/>
              <a:ext cx="3160315" cy="360503"/>
            </a:xfrm>
            <a:prstGeom prst="wedgeRectCallou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25" name="矩形标注 4">
              <a:extLst>
                <a:ext uri="{FF2B5EF4-FFF2-40B4-BE49-F238E27FC236}">
                  <a16:creationId xmlns:a16="http://schemas.microsoft.com/office/drawing/2014/main" id="{EBDBB311-DF63-4AD8-8EDC-DB8282820549}"/>
                </a:ext>
              </a:extLst>
            </p:cNvPr>
            <p:cNvSpPr/>
            <p:nvPr/>
          </p:nvSpPr>
          <p:spPr>
            <a:xfrm>
              <a:off x="409544" y="933573"/>
              <a:ext cx="1070403" cy="360503"/>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方正黑体_GBK" panose="03000509000000000000" charset="-122"/>
              </a:endParaRPr>
            </a:p>
          </p:txBody>
        </p:sp>
        <p:sp>
          <p:nvSpPr>
            <p:cNvPr id="26" name="文本框 14">
              <a:extLst>
                <a:ext uri="{FF2B5EF4-FFF2-40B4-BE49-F238E27FC236}">
                  <a16:creationId xmlns:a16="http://schemas.microsoft.com/office/drawing/2014/main" id="{55F900E2-DEFC-43BC-AC21-19D79C61BFDB}"/>
                </a:ext>
              </a:extLst>
            </p:cNvPr>
            <p:cNvSpPr>
              <a:spLocks noChangeArrowheads="1"/>
            </p:cNvSpPr>
            <p:nvPr/>
          </p:nvSpPr>
          <p:spPr bwMode="auto">
            <a:xfrm>
              <a:off x="232513" y="1019916"/>
              <a:ext cx="1424464" cy="19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04</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数据建模</a:t>
              </a:r>
            </a:p>
          </p:txBody>
        </p:sp>
        <p:sp>
          <p:nvSpPr>
            <p:cNvPr id="27" name="文本框 16">
              <a:extLst>
                <a:ext uri="{FF2B5EF4-FFF2-40B4-BE49-F238E27FC236}">
                  <a16:creationId xmlns:a16="http://schemas.microsoft.com/office/drawing/2014/main" id="{A632BE97-90C8-49C9-ACA9-3AEFAEAAA102}"/>
                </a:ext>
              </a:extLst>
            </p:cNvPr>
            <p:cNvSpPr txBox="1"/>
            <p:nvPr/>
          </p:nvSpPr>
          <p:spPr>
            <a:xfrm>
              <a:off x="739079" y="1288086"/>
              <a:ext cx="3046497" cy="263316"/>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4.2</a:t>
              </a:r>
              <a:r>
                <a:rPr lang="zh-CN" altLang="en-US" b="1" dirty="0">
                  <a:solidFill>
                    <a:srgbClr val="FFFFFF"/>
                  </a:solidFill>
                  <a:latin typeface="+mj-ea"/>
                  <a:ea typeface="方正黑体_GBK"/>
                </a:rPr>
                <a:t>消费者需求分析</a:t>
              </a:r>
              <a:r>
                <a:rPr lang="en-US" altLang="zh-CN" b="1" dirty="0">
                  <a:solidFill>
                    <a:srgbClr val="FFFFFF"/>
                  </a:solidFill>
                  <a:latin typeface="+mj-ea"/>
                  <a:ea typeface="方正黑体_GBK"/>
                </a:rPr>
                <a:t>——</a:t>
              </a:r>
              <a:r>
                <a:rPr lang="zh-CN" altLang="en-US" b="1" dirty="0">
                  <a:solidFill>
                    <a:srgbClr val="FFFFFF"/>
                  </a:solidFill>
                  <a:latin typeface="+mj-ea"/>
                  <a:ea typeface="方正黑体_GBK"/>
                </a:rPr>
                <a:t>用户画像</a:t>
              </a:r>
              <a:endParaRPr lang="en-US" altLang="zh-CN" dirty="0">
                <a:solidFill>
                  <a:srgbClr val="FFFFFF"/>
                </a:solidFill>
                <a:ea typeface="方正黑体_GBK"/>
                <a:cs typeface="方正黑体_GBK" panose="03000509000000000000"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矩形 16"/>
          <p:cNvSpPr/>
          <p:nvPr/>
        </p:nvSpPr>
        <p:spPr>
          <a:xfrm>
            <a:off x="-30956" y="0"/>
            <a:ext cx="9174480" cy="6858000"/>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sp>
        <p:nvSpPr>
          <p:cNvPr id="29699" name="文本框 2"/>
          <p:cNvSpPr txBox="1"/>
          <p:nvPr/>
        </p:nvSpPr>
        <p:spPr>
          <a:xfrm>
            <a:off x="370523" y="1012984"/>
            <a:ext cx="1829276" cy="830997"/>
          </a:xfrm>
          <a:prstGeom prst="rect">
            <a:avLst/>
          </a:prstGeom>
          <a:noFill/>
          <a:ln w="9525">
            <a:noFill/>
          </a:ln>
        </p:spPr>
        <p:txBody>
          <a:bodyPr lIns="0" tIns="0" rIns="0" bIns="0">
            <a:spAutoFit/>
          </a:bodyPr>
          <a:lstStyle/>
          <a:p>
            <a:pPr eaLnBrk="0" fontAlgn="ctr" hangingPunct="0">
              <a:lnSpc>
                <a:spcPct val="120000"/>
              </a:lnSpc>
            </a:pPr>
            <a:r>
              <a:rPr lang="en-GB" altLang="ru-RU" sz="2250" dirty="0">
                <a:solidFill>
                  <a:schemeClr val="bg1">
                    <a:alpha val="72000"/>
                  </a:schemeClr>
                </a:solidFill>
                <a:latin typeface="方正黑体_GBK" panose="03000509000000000000" charset="-122"/>
                <a:ea typeface="方正黑体_GBK" panose="03000509000000000000" charset="-122"/>
                <a:cs typeface="方正黑体_GBK" panose="03000509000000000000" charset="-122"/>
              </a:rPr>
              <a:t>DEVICE MOCKUP</a:t>
            </a:r>
          </a:p>
        </p:txBody>
      </p:sp>
      <p:cxnSp>
        <p:nvCxnSpPr>
          <p:cNvPr id="4" name="矩形 2"/>
          <p:cNvCxnSpPr/>
          <p:nvPr/>
        </p:nvCxnSpPr>
        <p:spPr>
          <a:xfrm>
            <a:off x="1656399" y="1174433"/>
            <a:ext cx="6687979"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pic>
        <p:nvPicPr>
          <p:cNvPr id="29702" name="任意多边形 17" descr="F:\graphicrivers\PROPOSAL VOL23\images\tablet.png"/>
          <p:cNvPicPr>
            <a:picLocks noChangeAspect="1"/>
          </p:cNvPicPr>
          <p:nvPr/>
        </p:nvPicPr>
        <p:blipFill>
          <a:blip r:embed="rId3"/>
          <a:stretch>
            <a:fillRect/>
          </a:stretch>
        </p:blipFill>
        <p:spPr>
          <a:xfrm>
            <a:off x="5882642" y="1792605"/>
            <a:ext cx="2461736" cy="3652838"/>
          </a:xfrm>
          <a:prstGeom prst="rect">
            <a:avLst/>
          </a:prstGeom>
          <a:noFill/>
          <a:ln w="9525">
            <a:noFill/>
          </a:ln>
        </p:spPr>
      </p:pic>
      <p:sp>
        <p:nvSpPr>
          <p:cNvPr id="9" name="文本框 8"/>
          <p:cNvSpPr txBox="1"/>
          <p:nvPr/>
        </p:nvSpPr>
        <p:spPr>
          <a:xfrm>
            <a:off x="1929289" y="3330893"/>
            <a:ext cx="3219450" cy="600164"/>
          </a:xfrm>
          <a:prstGeom prst="rect">
            <a:avLst/>
          </a:prstGeom>
          <a:noFill/>
        </p:spPr>
        <p:txBody>
          <a:bodyPr wrap="square" rtlCol="0">
            <a:spAutoFit/>
          </a:bodyPr>
          <a:lstStyle>
            <a:defPPr>
              <a:defRPr lang="zh-CN"/>
            </a:defPPr>
            <a:lvl1pPr algn="ctr">
              <a:defRPr sz="5400">
                <a:solidFill>
                  <a:schemeClr val="bg1"/>
                </a:solidFill>
                <a:latin typeface="+mj-ea"/>
                <a:ea typeface="+mj-ea"/>
              </a:defRPr>
            </a:lvl1pPr>
          </a:lstStyle>
          <a:p>
            <a:pPr algn="l"/>
            <a:r>
              <a:rPr lang="zh-CN" altLang="en-US" sz="3300" dirty="0">
                <a:solidFill>
                  <a:srgbClr val="FFFFFF"/>
                </a:solidFill>
                <a:latin typeface="方正黑体_GBK" panose="03000509000000000000" charset="-122"/>
                <a:ea typeface="方正黑体_GBK" panose="03000509000000000000" charset="-122"/>
                <a:cs typeface="方正黑体_GBK" panose="03000509000000000000" charset="-122"/>
              </a:rPr>
              <a:t>结论与建议</a:t>
            </a:r>
          </a:p>
        </p:txBody>
      </p:sp>
      <p:sp>
        <p:nvSpPr>
          <p:cNvPr id="13" name="文本框 25"/>
          <p:cNvSpPr txBox="1"/>
          <p:nvPr/>
        </p:nvSpPr>
        <p:spPr>
          <a:xfrm>
            <a:off x="1895951" y="2273619"/>
            <a:ext cx="3218498" cy="1100366"/>
          </a:xfrm>
          <a:prstGeom prst="rect">
            <a:avLst/>
          </a:prstGeom>
          <a:noFill/>
          <a:ln w="9525" cap="flat" cmpd="sng">
            <a:noFill/>
            <a:prstDash val="solid"/>
            <a:round/>
            <a:headEnd type="none" w="med" len="med"/>
            <a:tailEnd type="none" w="med" len="med"/>
          </a:ln>
          <a:extLst>
            <a:ext uri="{909E8E84-426E-40DD-AFC4-6F175D3DCCD1}">
              <a14:hiddenFill xmlns:a14="http://schemas.microsoft.com/office/drawing/2010/main">
                <a:solidFill>
                  <a:srgbClr val="BC1A21"/>
                </a:solidFill>
              </a14:hiddenFill>
            </a:ext>
          </a:extLst>
        </p:spPr>
        <p:txBody>
          <a:bodyPr wrap="square" anchor="t">
            <a:spAutoFit/>
          </a:bodyPr>
          <a:lstStyle/>
          <a:p>
            <a:pPr algn="l" eaLnBrk="0" hangingPunct="0">
              <a:lnSpc>
                <a:spcPct val="150000"/>
              </a:lnSpc>
            </a:pPr>
            <a:r>
              <a:rPr lang="en-US" altLang="zh-CN" sz="4950" b="1" dirty="0">
                <a:solidFill>
                  <a:srgbClr val="FFFFFF"/>
                </a:solidFill>
                <a:latin typeface="方正黑体_GBK" panose="03000509000000000000" charset="-122"/>
                <a:ea typeface="方正黑体_GBK" panose="03000509000000000000" charset="-122"/>
                <a:cs typeface="方正黑体_GBK" panose="03000509000000000000" charset="-122"/>
              </a:rPr>
              <a:t>PART 05</a:t>
            </a:r>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rcRect l="11601" r="11601"/>
          <a:stretch>
            <a:fillRect/>
          </a:stretch>
        </p:blipFill>
        <p:spPr>
          <a:xfrm>
            <a:off x="5993846" y="2120184"/>
            <a:ext cx="2261711" cy="2987516"/>
          </a:xfrm>
          <a:prstGeom prst="rect">
            <a:avLst/>
          </a:prstGeom>
        </p:spPr>
      </p:pic>
      <p:sp>
        <p:nvSpPr>
          <p:cNvPr id="20" name="矩形 19"/>
          <p:cNvSpPr/>
          <p:nvPr/>
        </p:nvSpPr>
        <p:spPr>
          <a:xfrm>
            <a:off x="5951696" y="2126220"/>
            <a:ext cx="2314575" cy="2985611"/>
          </a:xfrm>
          <a:prstGeom prst="rect">
            <a:avLst/>
          </a:prstGeom>
          <a:solidFill>
            <a:srgbClr val="FFFFF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方正黑体_GBK" panose="03000509000000000000" charset="-122"/>
            </a:endParaRPr>
          </a:p>
        </p:txBody>
      </p:sp>
      <p:cxnSp>
        <p:nvCxnSpPr>
          <p:cNvPr id="2" name="直接连接符 13"/>
          <p:cNvCxnSpPr/>
          <p:nvPr/>
        </p:nvCxnSpPr>
        <p:spPr>
          <a:xfrm>
            <a:off x="2019300" y="4037648"/>
            <a:ext cx="2228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D9883F37-ADDD-480D-ADDA-D8CE1972655C}"/>
              </a:ext>
            </a:extLst>
          </p:cNvPr>
          <p:cNvGrpSpPr/>
          <p:nvPr/>
        </p:nvGrpSpPr>
        <p:grpSpPr>
          <a:xfrm>
            <a:off x="213809" y="406885"/>
            <a:ext cx="3942553" cy="1108820"/>
            <a:chOff x="17166" y="995362"/>
            <a:chExt cx="2575622" cy="724379"/>
          </a:xfrm>
        </p:grpSpPr>
        <p:grpSp>
          <p:nvGrpSpPr>
            <p:cNvPr id="2" name="组合 1">
              <a:extLst>
                <a:ext uri="{FF2B5EF4-FFF2-40B4-BE49-F238E27FC236}">
                  <a16:creationId xmlns:a16="http://schemas.microsoft.com/office/drawing/2014/main" id="{EB7983E2-05AB-4CAD-8CCB-E351A115A0C1}"/>
                </a:ext>
              </a:extLst>
            </p:cNvPr>
            <p:cNvGrpSpPr/>
            <p:nvPr/>
          </p:nvGrpSpPr>
          <p:grpSpPr>
            <a:xfrm>
              <a:off x="228600" y="995362"/>
              <a:ext cx="2364188" cy="724379"/>
              <a:chOff x="228600" y="995362"/>
              <a:chExt cx="2364188" cy="724379"/>
            </a:xfrm>
          </p:grpSpPr>
          <p:sp>
            <p:nvSpPr>
              <p:cNvPr id="4" name="矩形标注 3"/>
              <p:cNvSpPr/>
              <p:nvPr/>
            </p:nvSpPr>
            <p:spPr>
              <a:xfrm>
                <a:off x="541495" y="1297868"/>
                <a:ext cx="2051293" cy="421873"/>
              </a:xfrm>
              <a:prstGeom prst="wedgeRectCallout">
                <a:avLst>
                  <a:gd name="adj1" fmla="val -20833"/>
                  <a:gd name="adj2" fmla="val 77356"/>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3" name="矩形标注 2"/>
              <p:cNvSpPr/>
              <p:nvPr/>
            </p:nvSpPr>
            <p:spPr>
              <a:xfrm>
                <a:off x="228600" y="995362"/>
                <a:ext cx="1043126" cy="36704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6" name="文本框 16"/>
              <p:cNvSpPr txBox="1"/>
              <p:nvPr/>
            </p:nvSpPr>
            <p:spPr>
              <a:xfrm>
                <a:off x="696078" y="1362407"/>
                <a:ext cx="1847077" cy="241280"/>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5.1</a:t>
                </a:r>
                <a:r>
                  <a:rPr lang="zh-CN" altLang="en-US" b="1" dirty="0">
                    <a:solidFill>
                      <a:srgbClr val="FFFFFF"/>
                    </a:solidFill>
                    <a:latin typeface="+mj-ea"/>
                    <a:ea typeface="方正黑体_GBK"/>
                  </a:rPr>
                  <a:t>基于瓶装水环保性创新</a:t>
                </a:r>
              </a:p>
            </p:txBody>
          </p:sp>
        </p:grpSp>
        <p:sp>
          <p:nvSpPr>
            <p:cNvPr id="19" name="文本框 14"/>
            <p:cNvSpPr>
              <a:spLocks noChangeArrowheads="1"/>
            </p:cNvSpPr>
            <p:nvPr/>
          </p:nvSpPr>
          <p:spPr bwMode="auto">
            <a:xfrm>
              <a:off x="17166" y="1093867"/>
              <a:ext cx="1424464" cy="18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latin typeface="Times New Roman" panose="02020603050405020304" pitchFamily="18" charset="0"/>
                  <a:ea typeface="方正黑体_GBK" panose="03000509000000000000" charset="-122"/>
                  <a:cs typeface="Times New Roman" panose="02020603050405020304" pitchFamily="18" charset="0"/>
                </a:rPr>
                <a:t>05</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结论与建议</a:t>
              </a:r>
            </a:p>
          </p:txBody>
        </p:sp>
      </p:gr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810" y="1996740"/>
            <a:ext cx="4174716" cy="3063633"/>
          </a:xfrm>
          <a:prstGeom prst="rect">
            <a:avLst/>
          </a:prstGeom>
          <a:effectLst>
            <a:outerShdw blurRad="50800" dist="38100" dir="8100000" algn="tr" rotWithShape="0">
              <a:prstClr val="black">
                <a:alpha val="40000"/>
              </a:prstClr>
            </a:outerShdw>
          </a:effectLst>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5518" y="2050956"/>
            <a:ext cx="4264672" cy="2942536"/>
          </a:xfrm>
          <a:prstGeom prst="rect">
            <a:avLst/>
          </a:prstGeom>
          <a:ln w="66675">
            <a:solidFill>
              <a:schemeClr val="accent1">
                <a:lumMod val="60000"/>
                <a:lumOff val="40000"/>
              </a:schemeClr>
            </a:solidFill>
          </a:ln>
        </p:spPr>
      </p:pic>
      <p:sp>
        <p:nvSpPr>
          <p:cNvPr id="23" name="矩形 19"/>
          <p:cNvSpPr/>
          <p:nvPr/>
        </p:nvSpPr>
        <p:spPr>
          <a:xfrm flipV="1">
            <a:off x="4089" y="5476349"/>
            <a:ext cx="9144000" cy="1353924"/>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5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24" name="文本框 10"/>
          <p:cNvSpPr txBox="1"/>
          <p:nvPr/>
        </p:nvSpPr>
        <p:spPr>
          <a:xfrm>
            <a:off x="1537051" y="5579932"/>
            <a:ext cx="6684479" cy="1169038"/>
          </a:xfrm>
          <a:prstGeom prst="rect">
            <a:avLst/>
          </a:prstGeom>
          <a:noFill/>
        </p:spPr>
        <p:txBody>
          <a:bodyPr wrap="square" rtlCol="0">
            <a:spAutoFit/>
          </a:bodyPr>
          <a:lstStyle/>
          <a:p>
            <a:pPr>
              <a:lnSpc>
                <a:spcPct val="120000"/>
              </a:lnSpc>
              <a:defRPr/>
            </a:pPr>
            <a:r>
              <a:rPr lang="zh-CN" altLang="en-US" sz="2000" b="1" dirty="0">
                <a:solidFill>
                  <a:srgbClr val="FFFFFF"/>
                </a:solidFill>
                <a:latin typeface="方正黑体_GBK" panose="03000509000000000000" charset="-122"/>
                <a:ea typeface="方正黑体_GBK" panose="03000509000000000000" charset="-122"/>
                <a:cs typeface="方正黑体_GBK" panose="03000509000000000000" charset="-122"/>
              </a:rPr>
              <a:t>随着教育水平不断提高，环保观念深入人心</a:t>
            </a:r>
          </a:p>
          <a:p>
            <a:pPr>
              <a:lnSpc>
                <a:spcPct val="120000"/>
              </a:lnSpc>
              <a:defRPr/>
            </a:pPr>
            <a:r>
              <a:rPr lang="zh-CN" altLang="en-US" sz="2000" b="1" dirty="0">
                <a:solidFill>
                  <a:srgbClr val="FFFFFF"/>
                </a:solidFill>
                <a:latin typeface="方正黑体_GBK" panose="03000509000000000000" charset="-122"/>
                <a:ea typeface="方正黑体_GBK" panose="03000509000000000000" charset="-122"/>
                <a:cs typeface="方正黑体_GBK" panose="03000509000000000000" charset="-122"/>
              </a:rPr>
              <a:t>而塑料瓶装水依然是未来瓶装水的大势所趋</a:t>
            </a:r>
          </a:p>
          <a:p>
            <a:pPr>
              <a:lnSpc>
                <a:spcPct val="120000"/>
              </a:lnSpc>
              <a:defRPr/>
            </a:pPr>
            <a:r>
              <a:rPr lang="zh-CN" altLang="en-US" sz="2000" b="1" dirty="0">
                <a:solidFill>
                  <a:srgbClr val="FFFFFF"/>
                </a:solidFill>
                <a:latin typeface="方正黑体_GBK" panose="03000509000000000000" charset="-122"/>
                <a:ea typeface="方正黑体_GBK" panose="03000509000000000000" charset="-122"/>
                <a:cs typeface="方正黑体_GBK" panose="03000509000000000000" charset="-122"/>
              </a:rPr>
              <a:t>瓶装水企业为响应国家政策应考虑可降解塑料的材质</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920419" y="2574019"/>
            <a:ext cx="2041706" cy="400110"/>
          </a:xfrm>
          <a:prstGeom prst="rect">
            <a:avLst/>
          </a:prstGeom>
          <a:noFill/>
        </p:spPr>
        <p:txBody>
          <a:bodyPr wrap="square">
            <a:spAutoFit/>
          </a:bodyPr>
          <a:lstStyle/>
          <a:p>
            <a:pPr>
              <a:defRPr/>
            </a:pPr>
            <a:r>
              <a:rPr lang="zh-CN" altLang="en-US" sz="2000" dirty="0">
                <a:solidFill>
                  <a:srgbClr val="6C99A7">
                    <a:lumMod val="75000"/>
                  </a:srgbClr>
                </a:solidFill>
                <a:latin typeface="微软雅黑" panose="020B0503020204020204" charset="-122"/>
                <a:ea typeface="微软雅黑" panose="020B0503020204020204" charset="-122"/>
              </a:rPr>
              <a:t>瓶装水混淆情况</a:t>
            </a:r>
          </a:p>
        </p:txBody>
      </p:sp>
      <p:sp>
        <p:nvSpPr>
          <p:cNvPr id="17" name="文本框 16"/>
          <p:cNvSpPr txBox="1"/>
          <p:nvPr/>
        </p:nvSpPr>
        <p:spPr>
          <a:xfrm>
            <a:off x="6986808" y="4599837"/>
            <a:ext cx="1908928" cy="707886"/>
          </a:xfrm>
          <a:prstGeom prst="rect">
            <a:avLst/>
          </a:prstGeom>
          <a:noFill/>
        </p:spPr>
        <p:txBody>
          <a:bodyPr wrap="square">
            <a:spAutoFit/>
          </a:bodyPr>
          <a:lstStyle/>
          <a:p>
            <a:pPr>
              <a:defRPr/>
            </a:pPr>
            <a:r>
              <a:rPr lang="zh-CN" altLang="en-US" sz="2000" dirty="0">
                <a:solidFill>
                  <a:srgbClr val="6C99A7">
                    <a:lumMod val="75000"/>
                  </a:srgbClr>
                </a:solidFill>
                <a:latin typeface="微软雅黑" panose="020B0503020204020204" charset="-122"/>
                <a:ea typeface="微软雅黑" panose="020B0503020204020204" charset="-122"/>
              </a:rPr>
              <a:t>瓶装水是否区分的比例</a:t>
            </a:r>
          </a:p>
        </p:txBody>
      </p:sp>
      <p:sp>
        <p:nvSpPr>
          <p:cNvPr id="18" name="矩形 12"/>
          <p:cNvSpPr/>
          <p:nvPr/>
        </p:nvSpPr>
        <p:spPr>
          <a:xfrm>
            <a:off x="389169" y="2218839"/>
            <a:ext cx="3153211" cy="3433089"/>
          </a:xfrm>
          <a:prstGeom prst="flowChartMultidocument">
            <a:avLst/>
          </a:prstGeom>
          <a:solidFill>
            <a:srgbClr val="99B8D3"/>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srgbClr val="FFFFFF"/>
              </a:solidFill>
              <a:latin typeface="方正黑体_GBK" panose="03000509000000000000" charset="-122"/>
              <a:ea typeface="方正黑体_GBK" panose="03000509000000000000" charset="-122"/>
              <a:cs typeface="方正黑体_GBK" panose="03000509000000000000" charset="-122"/>
            </a:endParaRPr>
          </a:p>
        </p:txBody>
      </p:sp>
      <p:sp>
        <p:nvSpPr>
          <p:cNvPr id="25" name="文本框 25"/>
          <p:cNvSpPr/>
          <p:nvPr/>
        </p:nvSpPr>
        <p:spPr bwMode="auto">
          <a:xfrm>
            <a:off x="467010" y="3467851"/>
            <a:ext cx="2719249" cy="2054409"/>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nSpc>
                <a:spcPct val="120000"/>
              </a:lnSpc>
              <a:defRPr/>
            </a:pPr>
            <a:r>
              <a:rPr lang="zh-CN" altLang="en-US" sz="2000" b="1" dirty="0">
                <a:solidFill>
                  <a:srgbClr val="FFFFFF"/>
                </a:solidFill>
                <a:latin typeface="方正黑体_GBK" panose="03000509000000000000" charset="-122"/>
                <a:ea typeface="方正黑体_GBK" panose="03000509000000000000" charset="-122"/>
                <a:cs typeface="方正黑体_GBK" panose="03000509000000000000" charset="-122"/>
                <a:sym typeface="+mn-ea"/>
              </a:rPr>
              <a:t>相关建议近</a:t>
            </a:r>
            <a:r>
              <a:rPr lang="en-US" altLang="zh-CN" sz="2000" b="1" dirty="0">
                <a:solidFill>
                  <a:srgbClr val="FFFFFF"/>
                </a:solidFill>
                <a:latin typeface="Times New Roman" panose="02020603050405020304" pitchFamily="18" charset="0"/>
                <a:ea typeface="方正黑体_GBK" panose="03000509000000000000" charset="-122"/>
                <a:cs typeface="Times New Roman" panose="02020603050405020304" pitchFamily="18" charset="0"/>
                <a:sym typeface="+mn-ea"/>
              </a:rPr>
              <a:t>72%</a:t>
            </a:r>
            <a:r>
              <a:rPr lang="zh-CN" altLang="en-US" sz="2000" b="1" dirty="0">
                <a:solidFill>
                  <a:srgbClr val="FFFFFF"/>
                </a:solidFill>
                <a:latin typeface="方正黑体_GBK" panose="03000509000000000000" charset="-122"/>
                <a:ea typeface="方正黑体_GBK" panose="03000509000000000000" charset="-122"/>
                <a:cs typeface="方正黑体_GBK" panose="03000509000000000000" charset="-122"/>
                <a:sym typeface="+mn-ea"/>
              </a:rPr>
              <a:t>的消费者都出现过瓶装水被混淆情况，绝大多数消费者都希望能够区分瓶装水。</a:t>
            </a:r>
          </a:p>
          <a:p>
            <a:pPr>
              <a:defRPr/>
            </a:pPr>
            <a:endParaRPr lang="zh-CN" altLang="en-US" sz="1350" b="1" dirty="0">
              <a:solidFill>
                <a:srgbClr val="FFFFFF"/>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26" name="任意多边形 8"/>
          <p:cNvSpPr/>
          <p:nvPr/>
        </p:nvSpPr>
        <p:spPr>
          <a:xfrm>
            <a:off x="1174421" y="2758878"/>
            <a:ext cx="574220" cy="670272"/>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9" y="11291"/>
                  <a:pt x="19636" y="11291"/>
                </a:cubicBezTo>
                <a:lnTo>
                  <a:pt x="19636" y="7364"/>
                </a:lnTo>
                <a:cubicBezTo>
                  <a:pt x="20179"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60"/>
                  <a:pt x="18977" y="0"/>
                  <a:pt x="18164" y="0"/>
                </a:cubicBezTo>
                <a:cubicBezTo>
                  <a:pt x="17350" y="0"/>
                  <a:pt x="16691" y="660"/>
                  <a:pt x="16691" y="1473"/>
                </a:cubicBezTo>
                <a:lnTo>
                  <a:pt x="16691" y="1844"/>
                </a:lnTo>
                <a:lnTo>
                  <a:pt x="2459" y="6030"/>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80" y="21433"/>
                  <a:pt x="5166" y="21600"/>
                  <a:pt x="5400" y="21600"/>
                </a:cubicBezTo>
                <a:lnTo>
                  <a:pt x="9327" y="21600"/>
                </a:lnTo>
                <a:cubicBezTo>
                  <a:pt x="9598" y="21600"/>
                  <a:pt x="9818" y="21380"/>
                  <a:pt x="9818" y="21109"/>
                </a:cubicBezTo>
                <a:cubicBezTo>
                  <a:pt x="9818" y="21073"/>
                  <a:pt x="9805" y="21039"/>
                  <a:pt x="9797" y="21005"/>
                </a:cubicBezTo>
                <a:lnTo>
                  <a:pt x="9806" y="21003"/>
                </a:lnTo>
                <a:lnTo>
                  <a:pt x="8249" y="14329"/>
                </a:lnTo>
                <a:lnTo>
                  <a:pt x="16691" y="16812"/>
                </a:lnTo>
                <a:lnTo>
                  <a:pt x="16691" y="17182"/>
                </a:lnTo>
                <a:cubicBezTo>
                  <a:pt x="16691" y="17996"/>
                  <a:pt x="17350" y="18655"/>
                  <a:pt x="18164" y="18655"/>
                </a:cubicBezTo>
                <a:cubicBezTo>
                  <a:pt x="18977" y="18655"/>
                  <a:pt x="19636" y="17996"/>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28575" tIns="28575" rIns="28575" bIns="28575" anchor="ctr"/>
          <a:lstStyle/>
          <a:p>
            <a:pPr>
              <a:defRPr/>
            </a:pPr>
            <a:endParaRPr sz="1350">
              <a:solidFill>
                <a:srgbClr val="FFFFFF"/>
              </a:solidFill>
              <a:latin typeface="方正黑体_GBK" panose="03000509000000000000" charset="-122"/>
              <a:ea typeface="方正黑体_GBK" panose="03000509000000000000" charset="-122"/>
              <a:cs typeface="方正黑体_GBK" panose="03000509000000000000" charset="-122"/>
            </a:endParaRPr>
          </a:p>
        </p:txBody>
      </p:sp>
      <p:pic>
        <p:nvPicPr>
          <p:cNvPr id="2" name="图片 1"/>
          <p:cNvPicPr>
            <a:picLocks noChangeAspect="1"/>
          </p:cNvPicPr>
          <p:nvPr/>
        </p:nvPicPr>
        <p:blipFill>
          <a:blip r:embed="rId3"/>
          <a:stretch>
            <a:fillRect/>
          </a:stretch>
        </p:blipFill>
        <p:spPr>
          <a:xfrm>
            <a:off x="3681597" y="1780317"/>
            <a:ext cx="3208594" cy="1917085"/>
          </a:xfrm>
          <a:prstGeom prst="rect">
            <a:avLst/>
          </a:prstGeom>
        </p:spPr>
      </p:pic>
      <p:pic>
        <p:nvPicPr>
          <p:cNvPr id="5" name="图片 4"/>
          <p:cNvPicPr>
            <a:picLocks noChangeAspect="1"/>
          </p:cNvPicPr>
          <p:nvPr/>
        </p:nvPicPr>
        <p:blipFill>
          <a:blip r:embed="rId4"/>
          <a:stretch>
            <a:fillRect/>
          </a:stretch>
        </p:blipFill>
        <p:spPr>
          <a:xfrm>
            <a:off x="3764254" y="3972188"/>
            <a:ext cx="3213640" cy="1917085"/>
          </a:xfrm>
          <a:prstGeom prst="rect">
            <a:avLst/>
          </a:prstGeom>
        </p:spPr>
      </p:pic>
      <p:grpSp>
        <p:nvGrpSpPr>
          <p:cNvPr id="14" name="组合 13">
            <a:extLst>
              <a:ext uri="{FF2B5EF4-FFF2-40B4-BE49-F238E27FC236}">
                <a16:creationId xmlns:a16="http://schemas.microsoft.com/office/drawing/2014/main" id="{9E83E8DF-0441-44E1-ADCA-37EEA31A4A99}"/>
              </a:ext>
            </a:extLst>
          </p:cNvPr>
          <p:cNvGrpSpPr/>
          <p:nvPr/>
        </p:nvGrpSpPr>
        <p:grpSpPr>
          <a:xfrm>
            <a:off x="213809" y="406885"/>
            <a:ext cx="3942553" cy="1108820"/>
            <a:chOff x="17166" y="995362"/>
            <a:chExt cx="2575622" cy="724379"/>
          </a:xfrm>
        </p:grpSpPr>
        <p:grpSp>
          <p:nvGrpSpPr>
            <p:cNvPr id="15" name="组合 14">
              <a:extLst>
                <a:ext uri="{FF2B5EF4-FFF2-40B4-BE49-F238E27FC236}">
                  <a16:creationId xmlns:a16="http://schemas.microsoft.com/office/drawing/2014/main" id="{49F02B2A-FDB0-4E6D-A93B-3AB48D01D1EE}"/>
                </a:ext>
              </a:extLst>
            </p:cNvPr>
            <p:cNvGrpSpPr/>
            <p:nvPr/>
          </p:nvGrpSpPr>
          <p:grpSpPr>
            <a:xfrm>
              <a:off x="228600" y="995362"/>
              <a:ext cx="2364188" cy="724379"/>
              <a:chOff x="228600" y="995362"/>
              <a:chExt cx="2364188" cy="724379"/>
            </a:xfrm>
          </p:grpSpPr>
          <p:sp>
            <p:nvSpPr>
              <p:cNvPr id="20" name="矩形标注 3">
                <a:extLst>
                  <a:ext uri="{FF2B5EF4-FFF2-40B4-BE49-F238E27FC236}">
                    <a16:creationId xmlns:a16="http://schemas.microsoft.com/office/drawing/2014/main" id="{E6E1C22A-FA91-4703-9E72-3ECEC9D69C3C}"/>
                  </a:ext>
                </a:extLst>
              </p:cNvPr>
              <p:cNvSpPr/>
              <p:nvPr/>
            </p:nvSpPr>
            <p:spPr>
              <a:xfrm>
                <a:off x="541495" y="1297868"/>
                <a:ext cx="2051293" cy="421873"/>
              </a:xfrm>
              <a:prstGeom prst="wedgeRectCallout">
                <a:avLst>
                  <a:gd name="adj1" fmla="val -20833"/>
                  <a:gd name="adj2" fmla="val 77356"/>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21" name="矩形标注 2">
                <a:extLst>
                  <a:ext uri="{FF2B5EF4-FFF2-40B4-BE49-F238E27FC236}">
                    <a16:creationId xmlns:a16="http://schemas.microsoft.com/office/drawing/2014/main" id="{160520AC-838F-4B26-978C-3ED4D10AD957}"/>
                  </a:ext>
                </a:extLst>
              </p:cNvPr>
              <p:cNvSpPr/>
              <p:nvPr/>
            </p:nvSpPr>
            <p:spPr>
              <a:xfrm>
                <a:off x="228600" y="995362"/>
                <a:ext cx="1043126" cy="36704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22" name="文本框 16">
                <a:extLst>
                  <a:ext uri="{FF2B5EF4-FFF2-40B4-BE49-F238E27FC236}">
                    <a16:creationId xmlns:a16="http://schemas.microsoft.com/office/drawing/2014/main" id="{E840A174-B86E-4A0A-8225-4C7EFCC5BE83}"/>
                  </a:ext>
                </a:extLst>
              </p:cNvPr>
              <p:cNvSpPr txBox="1"/>
              <p:nvPr/>
            </p:nvSpPr>
            <p:spPr>
              <a:xfrm>
                <a:off x="696078" y="1362407"/>
                <a:ext cx="1847077" cy="241280"/>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5.2</a:t>
                </a:r>
                <a:r>
                  <a:rPr lang="zh-CN" altLang="en-US" b="1" dirty="0">
                    <a:solidFill>
                      <a:srgbClr val="FFFFFF"/>
                    </a:solidFill>
                    <a:latin typeface="+mj-ea"/>
                    <a:ea typeface="方正黑体_GBK"/>
                  </a:rPr>
                  <a:t>基于瓶装水易混淆创新</a:t>
                </a:r>
              </a:p>
            </p:txBody>
          </p:sp>
        </p:grpSp>
        <p:sp>
          <p:nvSpPr>
            <p:cNvPr id="16" name="文本框 14">
              <a:extLst>
                <a:ext uri="{FF2B5EF4-FFF2-40B4-BE49-F238E27FC236}">
                  <a16:creationId xmlns:a16="http://schemas.microsoft.com/office/drawing/2014/main" id="{9D0C62B8-934B-4DBA-8AA5-4F01F8502E6C}"/>
                </a:ext>
              </a:extLst>
            </p:cNvPr>
            <p:cNvSpPr>
              <a:spLocks noChangeArrowheads="1"/>
            </p:cNvSpPr>
            <p:nvPr/>
          </p:nvSpPr>
          <p:spPr bwMode="auto">
            <a:xfrm>
              <a:off x="17166" y="1093867"/>
              <a:ext cx="1424464" cy="18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latin typeface="Times New Roman" panose="02020603050405020304" pitchFamily="18" charset="0"/>
                  <a:ea typeface="方正黑体_GBK" panose="03000509000000000000" charset="-122"/>
                  <a:cs typeface="Times New Roman" panose="02020603050405020304" pitchFamily="18" charset="0"/>
                </a:rPr>
                <a:t>05</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结论与建议</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071230" y="2361606"/>
            <a:ext cx="3024942" cy="2790851"/>
            <a:chOff x="3275606" y="1533618"/>
            <a:chExt cx="2729283" cy="2518073"/>
          </a:xfrm>
        </p:grpSpPr>
        <p:grpSp>
          <p:nvGrpSpPr>
            <p:cNvPr id="9" name="组合 8"/>
            <p:cNvGrpSpPr/>
            <p:nvPr/>
          </p:nvGrpSpPr>
          <p:grpSpPr>
            <a:xfrm>
              <a:off x="4180736" y="1574257"/>
              <a:ext cx="1824153" cy="1824153"/>
              <a:chOff x="14382607" y="3858443"/>
              <a:chExt cx="4864408" cy="4864408"/>
            </a:xfrm>
          </p:grpSpPr>
          <p:sp>
            <p:nvSpPr>
              <p:cNvPr id="27" name="椭圆 26"/>
              <p:cNvSpPr/>
              <p:nvPr/>
            </p:nvSpPr>
            <p:spPr>
              <a:xfrm>
                <a:off x="14791898" y="4248047"/>
                <a:ext cx="4144194" cy="4144194"/>
              </a:xfrm>
              <a:prstGeom prst="ellipse">
                <a:avLst/>
              </a:prstGeom>
              <a:solidFill>
                <a:schemeClr val="accent2">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050">
                  <a:solidFill>
                    <a:srgbClr val="6794BD"/>
                  </a:solidFill>
                  <a:latin typeface="Calibri Light" panose="020F0302020204030204" pitchFamily="34" charset="0"/>
                  <a:ea typeface="微软雅黑" panose="020B0503020204020204" charset="-122"/>
                  <a:cs typeface="Calibri Light" panose="020F0302020204030204" pitchFamily="34" charset="0"/>
                </a:endParaRPr>
              </a:p>
            </p:txBody>
          </p:sp>
          <p:sp>
            <p:nvSpPr>
              <p:cNvPr id="28" name="椭圆 27"/>
              <p:cNvSpPr/>
              <p:nvPr/>
            </p:nvSpPr>
            <p:spPr>
              <a:xfrm>
                <a:off x="14382607" y="3858443"/>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050">
                  <a:solidFill>
                    <a:srgbClr val="6794BD"/>
                  </a:solidFill>
                  <a:latin typeface="Calibri Light" panose="020F0302020204030204" pitchFamily="34" charset="0"/>
                  <a:ea typeface="微软雅黑" panose="020B0503020204020204" charset="-122"/>
                  <a:cs typeface="Calibri Light" panose="020F0302020204030204" pitchFamily="34" charset="0"/>
                </a:endParaRPr>
              </a:p>
            </p:txBody>
          </p:sp>
        </p:grpSp>
        <p:grpSp>
          <p:nvGrpSpPr>
            <p:cNvPr id="11" name="组合 10"/>
            <p:cNvGrpSpPr/>
            <p:nvPr/>
          </p:nvGrpSpPr>
          <p:grpSpPr>
            <a:xfrm>
              <a:off x="3962521" y="2614803"/>
              <a:ext cx="1106364" cy="1106364"/>
              <a:chOff x="13800701" y="6633228"/>
              <a:chExt cx="2950304" cy="2950304"/>
            </a:xfrm>
          </p:grpSpPr>
          <p:sp>
            <p:nvSpPr>
              <p:cNvPr id="25" name="椭圆 24"/>
              <p:cNvSpPr/>
              <p:nvPr/>
            </p:nvSpPr>
            <p:spPr>
              <a:xfrm>
                <a:off x="14047153" y="6850109"/>
                <a:ext cx="2513488" cy="2513488"/>
              </a:xfrm>
              <a:prstGeom prst="ellipse">
                <a:avLst/>
              </a:prstGeom>
              <a:solidFill>
                <a:schemeClr val="accent1">
                  <a:lumMod val="40000"/>
                  <a:lumOff val="60000"/>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050">
                  <a:solidFill>
                    <a:srgbClr val="6794BD"/>
                  </a:solidFill>
                  <a:latin typeface="Calibri Light" panose="020F0302020204030204" pitchFamily="34" charset="0"/>
                  <a:ea typeface="微软雅黑" panose="020B0503020204020204" charset="-122"/>
                  <a:cs typeface="Calibri Light" panose="020F0302020204030204" pitchFamily="34" charset="0"/>
                </a:endParaRPr>
              </a:p>
            </p:txBody>
          </p:sp>
          <p:sp>
            <p:nvSpPr>
              <p:cNvPr id="26" name="椭圆 25"/>
              <p:cNvSpPr/>
              <p:nvPr/>
            </p:nvSpPr>
            <p:spPr>
              <a:xfrm>
                <a:off x="13800701" y="6633228"/>
                <a:ext cx="2950304" cy="2950304"/>
              </a:xfrm>
              <a:prstGeom prst="ellipse">
                <a:avLst/>
              </a:prstGeom>
              <a:noFill/>
              <a:ln>
                <a:solidFill>
                  <a:schemeClr val="accent1">
                    <a:lumMod val="40000"/>
                    <a:lumOff val="60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050">
                  <a:solidFill>
                    <a:srgbClr val="6794BD"/>
                  </a:solidFill>
                  <a:latin typeface="Calibri Light" panose="020F0302020204030204" pitchFamily="34" charset="0"/>
                  <a:ea typeface="微软雅黑" panose="020B0503020204020204" charset="-122"/>
                  <a:cs typeface="Calibri Light" panose="020F0302020204030204" pitchFamily="34" charset="0"/>
                </a:endParaRPr>
              </a:p>
            </p:txBody>
          </p:sp>
        </p:grpSp>
        <p:grpSp>
          <p:nvGrpSpPr>
            <p:cNvPr id="13" name="组合 12"/>
            <p:cNvGrpSpPr/>
            <p:nvPr/>
          </p:nvGrpSpPr>
          <p:grpSpPr>
            <a:xfrm>
              <a:off x="3303051" y="1886192"/>
              <a:ext cx="1534102" cy="1534102"/>
              <a:chOff x="12042112" y="4690267"/>
              <a:chExt cx="4090937" cy="4090937"/>
            </a:xfrm>
          </p:grpSpPr>
          <p:sp>
            <p:nvSpPr>
              <p:cNvPr id="23" name="椭圆 22"/>
              <p:cNvSpPr/>
              <p:nvPr/>
            </p:nvSpPr>
            <p:spPr>
              <a:xfrm>
                <a:off x="12384220" y="4995355"/>
                <a:ext cx="3485242" cy="3485242"/>
              </a:xfrm>
              <a:prstGeom prst="ellipse">
                <a:avLst/>
              </a:prstGeom>
              <a:solidFill>
                <a:schemeClr val="accent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050">
                  <a:solidFill>
                    <a:srgbClr val="6794BD"/>
                  </a:solidFill>
                  <a:latin typeface="Calibri Light" panose="020F0302020204030204" pitchFamily="34" charset="0"/>
                  <a:ea typeface="微软雅黑" panose="020B0503020204020204" charset="-122"/>
                  <a:cs typeface="Calibri Light" panose="020F0302020204030204" pitchFamily="34" charset="0"/>
                </a:endParaRPr>
              </a:p>
            </p:txBody>
          </p:sp>
          <p:sp>
            <p:nvSpPr>
              <p:cNvPr id="24" name="椭圆 23"/>
              <p:cNvSpPr/>
              <p:nvPr/>
            </p:nvSpPr>
            <p:spPr>
              <a:xfrm>
                <a:off x="12042112" y="4690267"/>
                <a:ext cx="4090937" cy="4090937"/>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050">
                  <a:solidFill>
                    <a:srgbClr val="6794BD"/>
                  </a:solidFill>
                  <a:latin typeface="Calibri Light" panose="020F0302020204030204" pitchFamily="34" charset="0"/>
                  <a:ea typeface="微软雅黑" panose="020B0503020204020204" charset="-122"/>
                  <a:cs typeface="Calibri Light" panose="020F0302020204030204" pitchFamily="34" charset="0"/>
                </a:endParaRPr>
              </a:p>
            </p:txBody>
          </p:sp>
        </p:grpSp>
        <p:cxnSp>
          <p:nvCxnSpPr>
            <p:cNvPr id="14" name="直接连接符 13"/>
            <p:cNvCxnSpPr/>
            <p:nvPr/>
          </p:nvCxnSpPr>
          <p:spPr>
            <a:xfrm flipH="1">
              <a:off x="5178322" y="1596380"/>
              <a:ext cx="548266" cy="762559"/>
            </a:xfrm>
            <a:prstGeom prst="line">
              <a:avLst/>
            </a:prstGeom>
            <a:ln w="12700" cap="flat" cmpd="sng" algn="ctr">
              <a:solidFill>
                <a:schemeClr val="accent2">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flipH="1" flipV="1">
              <a:off x="5714326" y="1533618"/>
              <a:ext cx="78999" cy="83167"/>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050">
                <a:solidFill>
                  <a:srgbClr val="6794BD"/>
                </a:solidFill>
                <a:latin typeface="Calibri Light" panose="020F0302020204030204" pitchFamily="34" charset="0"/>
                <a:ea typeface="微软雅黑" panose="020B0503020204020204" charset="-122"/>
                <a:cs typeface="Calibri Light" panose="020F0302020204030204" pitchFamily="34" charset="0"/>
              </a:endParaRPr>
            </a:p>
          </p:txBody>
        </p:sp>
        <p:cxnSp>
          <p:nvCxnSpPr>
            <p:cNvPr id="16" name="直接连接符 15"/>
            <p:cNvCxnSpPr/>
            <p:nvPr/>
          </p:nvCxnSpPr>
          <p:spPr>
            <a:xfrm>
              <a:off x="3337043" y="1813728"/>
              <a:ext cx="648876" cy="69519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3275606" y="1761052"/>
              <a:ext cx="113258" cy="1053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050">
                <a:solidFill>
                  <a:srgbClr val="6794BD"/>
                </a:solidFill>
                <a:latin typeface="Calibri Light" panose="020F0302020204030204" pitchFamily="34" charset="0"/>
                <a:ea typeface="微软雅黑" panose="020B0503020204020204" charset="-122"/>
                <a:cs typeface="Calibri Light" panose="020F0302020204030204" pitchFamily="34" charset="0"/>
              </a:endParaRPr>
            </a:p>
          </p:txBody>
        </p:sp>
        <p:cxnSp>
          <p:nvCxnSpPr>
            <p:cNvPr id="18" name="直接连接符 17"/>
            <p:cNvCxnSpPr/>
            <p:nvPr/>
          </p:nvCxnSpPr>
          <p:spPr>
            <a:xfrm>
              <a:off x="4584392" y="3292500"/>
              <a:ext cx="553660" cy="723214"/>
            </a:xfrm>
            <a:prstGeom prst="line">
              <a:avLst/>
            </a:prstGeom>
            <a:ln w="12700" cap="flat" cmpd="sng" algn="ctr">
              <a:solidFill>
                <a:schemeClr val="accent1">
                  <a:lumMod val="60000"/>
                  <a:lumOff val="4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5106271" y="3979740"/>
              <a:ext cx="71951" cy="71951"/>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050">
                <a:solidFill>
                  <a:srgbClr val="6794BD"/>
                </a:solidFill>
                <a:latin typeface="Calibri Light" panose="020F0302020204030204" pitchFamily="34" charset="0"/>
                <a:ea typeface="微软雅黑" panose="020B0503020204020204" charset="-122"/>
                <a:cs typeface="Calibri Light" panose="020F0302020204030204" pitchFamily="34" charset="0"/>
              </a:endParaRPr>
            </a:p>
          </p:txBody>
        </p:sp>
        <p:sp>
          <p:nvSpPr>
            <p:cNvPr id="20" name="椭圆 19"/>
            <p:cNvSpPr/>
            <p:nvPr/>
          </p:nvSpPr>
          <p:spPr>
            <a:xfrm>
              <a:off x="4868694" y="2228651"/>
              <a:ext cx="517346" cy="5173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de-DE" altLang="zh-CN" sz="788" dirty="0">
                  <a:solidFill>
                    <a:srgbClr val="6794BD"/>
                  </a:solidFill>
                  <a:latin typeface="Calibri Light" panose="020F0302020204030204" pitchFamily="34" charset="0"/>
                  <a:ea typeface="微软雅黑" panose="020B0503020204020204" charset="-122"/>
                  <a:cs typeface="Calibri Light" panose="020F0302020204030204" pitchFamily="34" charset="0"/>
                </a:rPr>
                <a:t>idea2</a:t>
              </a:r>
            </a:p>
          </p:txBody>
        </p:sp>
        <p:sp>
          <p:nvSpPr>
            <p:cNvPr id="21" name="椭圆 20"/>
            <p:cNvSpPr/>
            <p:nvPr/>
          </p:nvSpPr>
          <p:spPr>
            <a:xfrm>
              <a:off x="3798637" y="2360618"/>
              <a:ext cx="517346" cy="5173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de-DE" sz="788" dirty="0">
                  <a:solidFill>
                    <a:srgbClr val="6794BD"/>
                  </a:solidFill>
                  <a:latin typeface="Calibri Light" panose="020F0302020204030204" pitchFamily="34" charset="0"/>
                  <a:ea typeface="微软雅黑" panose="020B0503020204020204" charset="-122"/>
                  <a:cs typeface="Calibri Light" panose="020F0302020204030204" pitchFamily="34" charset="0"/>
                </a:rPr>
                <a:t>idea1</a:t>
              </a:r>
            </a:p>
          </p:txBody>
        </p:sp>
        <p:sp>
          <p:nvSpPr>
            <p:cNvPr id="22" name="椭圆 21"/>
            <p:cNvSpPr/>
            <p:nvPr/>
          </p:nvSpPr>
          <p:spPr>
            <a:xfrm>
              <a:off x="4274229" y="2949922"/>
              <a:ext cx="517346" cy="5173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de-DE" altLang="zh-CN" sz="788" dirty="0">
                  <a:solidFill>
                    <a:srgbClr val="6794BD"/>
                  </a:solidFill>
                  <a:latin typeface="Calibri Light" panose="020F0302020204030204" pitchFamily="34" charset="0"/>
                  <a:ea typeface="微软雅黑" panose="020B0503020204020204" charset="-122"/>
                  <a:cs typeface="Calibri Light" panose="020F0302020204030204" pitchFamily="34" charset="0"/>
                </a:rPr>
                <a:t>idea3</a:t>
              </a:r>
            </a:p>
          </p:txBody>
        </p:sp>
      </p:grpSp>
      <p:sp>
        <p:nvSpPr>
          <p:cNvPr id="4" name="文本框 3"/>
          <p:cNvSpPr txBox="1"/>
          <p:nvPr/>
        </p:nvSpPr>
        <p:spPr>
          <a:xfrm>
            <a:off x="5537254" y="1821497"/>
            <a:ext cx="1878278" cy="369332"/>
          </a:xfrm>
          <a:prstGeom prst="rect">
            <a:avLst/>
          </a:prstGeom>
          <a:noFill/>
        </p:spPr>
        <p:txBody>
          <a:bodyPr wrap="square" rtlCol="0">
            <a:spAutoFit/>
          </a:bodyPr>
          <a:lstStyle/>
          <a:p>
            <a:pPr algn="r">
              <a:defRPr/>
            </a:pPr>
            <a:r>
              <a:rPr lang="en-US" altLang="zh-CN" dirty="0">
                <a:solidFill>
                  <a:srgbClr val="A1BDD7">
                    <a:lumMod val="75000"/>
                  </a:srgbClr>
                </a:solidFill>
                <a:latin typeface="方正粗黑宋简体" panose="02000000000000000000" pitchFamily="2" charset="-122"/>
                <a:ea typeface="方正粗黑宋简体" panose="02000000000000000000" pitchFamily="2" charset="-122"/>
                <a:cs typeface="Calibri Light" panose="020F0302020204030204" pitchFamily="34" charset="0"/>
              </a:rPr>
              <a:t>2.</a:t>
            </a:r>
            <a:r>
              <a:rPr lang="zh-CN" altLang="en-US" dirty="0">
                <a:solidFill>
                  <a:srgbClr val="A1BDD7">
                    <a:lumMod val="75000"/>
                  </a:srgbClr>
                </a:solidFill>
                <a:latin typeface="方正粗黑宋简体" panose="02000000000000000000" pitchFamily="2" charset="-122"/>
                <a:ea typeface="方正粗黑宋简体" panose="02000000000000000000" pitchFamily="2" charset="-122"/>
                <a:cs typeface="Calibri Light" panose="020F0302020204030204" pitchFamily="34" charset="0"/>
              </a:rPr>
              <a:t>包装可标记化</a:t>
            </a:r>
          </a:p>
        </p:txBody>
      </p:sp>
      <p:sp>
        <p:nvSpPr>
          <p:cNvPr id="44" name="文本框 43"/>
          <p:cNvSpPr txBox="1"/>
          <p:nvPr/>
        </p:nvSpPr>
        <p:spPr>
          <a:xfrm>
            <a:off x="4629850" y="5205432"/>
            <a:ext cx="2562079" cy="369332"/>
          </a:xfrm>
          <a:prstGeom prst="rect">
            <a:avLst/>
          </a:prstGeom>
          <a:noFill/>
        </p:spPr>
        <p:txBody>
          <a:bodyPr wrap="square" rtlCol="0">
            <a:spAutoFit/>
          </a:bodyPr>
          <a:lstStyle/>
          <a:p>
            <a:pPr algn="r">
              <a:defRPr/>
            </a:pPr>
            <a:r>
              <a:rPr lang="en-US" altLang="zh-CN" dirty="0">
                <a:solidFill>
                  <a:srgbClr val="A1BDD7">
                    <a:lumMod val="75000"/>
                  </a:srgbClr>
                </a:solidFill>
                <a:latin typeface="方正粗黑宋简体" panose="02000000000000000000" pitchFamily="2" charset="-122"/>
                <a:ea typeface="方正粗黑宋简体" panose="02000000000000000000" pitchFamily="2" charset="-122"/>
                <a:cs typeface="Calibri Light" panose="020F0302020204030204" pitchFamily="34" charset="0"/>
              </a:rPr>
              <a:t>3.</a:t>
            </a:r>
            <a:r>
              <a:rPr lang="zh-CN" altLang="en-US" dirty="0">
                <a:solidFill>
                  <a:srgbClr val="A1BDD7">
                    <a:lumMod val="75000"/>
                  </a:srgbClr>
                </a:solidFill>
                <a:latin typeface="方正粗黑宋简体" panose="02000000000000000000" pitchFamily="2" charset="-122"/>
                <a:ea typeface="方正粗黑宋简体" panose="02000000000000000000" pitchFamily="2" charset="-122"/>
                <a:cs typeface="Calibri Light" panose="020F0302020204030204" pitchFamily="34" charset="0"/>
              </a:rPr>
              <a:t>剩余水量可记忆化</a:t>
            </a:r>
          </a:p>
        </p:txBody>
      </p:sp>
      <p:sp>
        <p:nvSpPr>
          <p:cNvPr id="46" name="文本框 45"/>
          <p:cNvSpPr txBox="1"/>
          <p:nvPr/>
        </p:nvSpPr>
        <p:spPr>
          <a:xfrm>
            <a:off x="699534" y="2239163"/>
            <a:ext cx="2115369" cy="369332"/>
          </a:xfrm>
          <a:prstGeom prst="rect">
            <a:avLst/>
          </a:prstGeom>
          <a:noFill/>
        </p:spPr>
        <p:txBody>
          <a:bodyPr wrap="square" rtlCol="0">
            <a:spAutoFit/>
          </a:bodyPr>
          <a:lstStyle/>
          <a:p>
            <a:pPr algn="r">
              <a:defRPr/>
            </a:pPr>
            <a:r>
              <a:rPr lang="en-US" altLang="zh-CN" dirty="0">
                <a:solidFill>
                  <a:srgbClr val="A1BDD7">
                    <a:lumMod val="75000"/>
                  </a:srgbClr>
                </a:solidFill>
                <a:latin typeface="方正粗黑宋简体" panose="02000000000000000000" pitchFamily="2" charset="-122"/>
                <a:ea typeface="方正粗黑宋简体" panose="02000000000000000000" pitchFamily="2" charset="-122"/>
                <a:cs typeface="Calibri Light" panose="020F0302020204030204" pitchFamily="34" charset="0"/>
              </a:rPr>
              <a:t>1.</a:t>
            </a:r>
            <a:r>
              <a:rPr lang="zh-CN" altLang="en-US" dirty="0">
                <a:solidFill>
                  <a:srgbClr val="A1BDD7">
                    <a:lumMod val="75000"/>
                  </a:srgbClr>
                </a:solidFill>
                <a:latin typeface="方正粗黑宋简体" panose="02000000000000000000" pitchFamily="2" charset="-122"/>
                <a:ea typeface="方正粗黑宋简体" panose="02000000000000000000" pitchFamily="2" charset="-122"/>
                <a:cs typeface="Calibri Light" panose="020F0302020204030204" pitchFamily="34" charset="0"/>
              </a:rPr>
              <a:t>包装图案多样化</a:t>
            </a:r>
          </a:p>
        </p:txBody>
      </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9211" y="4252745"/>
            <a:ext cx="1968256" cy="2107558"/>
          </a:xfrm>
          <a:prstGeom prst="rect">
            <a:avLst/>
          </a:prstGeom>
          <a:effectLst>
            <a:softEdge rad="190500"/>
          </a:effectLst>
        </p:spPr>
      </p:pic>
      <p:pic>
        <p:nvPicPr>
          <p:cNvPr id="32" name="图片 31"/>
          <p:cNvPicPr/>
          <p:nvPr/>
        </p:nvPicPr>
        <p:blipFill rotWithShape="1">
          <a:blip r:embed="rId3">
            <a:extLst>
              <a:ext uri="{28A0092B-C50C-407E-A947-70E740481C1C}">
                <a14:useLocalDpi xmlns:a14="http://schemas.microsoft.com/office/drawing/2010/main" val="0"/>
              </a:ext>
            </a:extLst>
          </a:blip>
          <a:srcRect t="15633" b="10844"/>
          <a:stretch>
            <a:fillRect/>
          </a:stretch>
        </p:blipFill>
        <p:spPr bwMode="auto">
          <a:xfrm>
            <a:off x="228600" y="3650054"/>
            <a:ext cx="2842630" cy="1136073"/>
          </a:xfrm>
          <a:prstGeom prst="rect">
            <a:avLst/>
          </a:prstGeom>
          <a:noFill/>
          <a:ln>
            <a:noFill/>
          </a:ln>
        </p:spPr>
      </p:pic>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5532" y="1345483"/>
            <a:ext cx="1455615" cy="2032246"/>
          </a:xfrm>
          <a:prstGeom prst="rect">
            <a:avLst/>
          </a:prstGeom>
          <a:effectLst>
            <a:softEdge rad="127000"/>
          </a:effectLst>
        </p:spPr>
      </p:pic>
      <p:grpSp>
        <p:nvGrpSpPr>
          <p:cNvPr id="34" name="组合 33">
            <a:extLst>
              <a:ext uri="{FF2B5EF4-FFF2-40B4-BE49-F238E27FC236}">
                <a16:creationId xmlns:a16="http://schemas.microsoft.com/office/drawing/2014/main" id="{1CC2D05E-D686-457C-99AF-112AB125EA8C}"/>
              </a:ext>
            </a:extLst>
          </p:cNvPr>
          <p:cNvGrpSpPr/>
          <p:nvPr/>
        </p:nvGrpSpPr>
        <p:grpSpPr>
          <a:xfrm>
            <a:off x="213809" y="406885"/>
            <a:ext cx="3942553" cy="1108820"/>
            <a:chOff x="17166" y="995362"/>
            <a:chExt cx="2575622" cy="724379"/>
          </a:xfrm>
        </p:grpSpPr>
        <p:grpSp>
          <p:nvGrpSpPr>
            <p:cNvPr id="39" name="组合 38">
              <a:extLst>
                <a:ext uri="{FF2B5EF4-FFF2-40B4-BE49-F238E27FC236}">
                  <a16:creationId xmlns:a16="http://schemas.microsoft.com/office/drawing/2014/main" id="{C8208B22-BDC9-420E-B7EA-A4583B82C64E}"/>
                </a:ext>
              </a:extLst>
            </p:cNvPr>
            <p:cNvGrpSpPr/>
            <p:nvPr/>
          </p:nvGrpSpPr>
          <p:grpSpPr>
            <a:xfrm>
              <a:off x="228600" y="995362"/>
              <a:ext cx="2364188" cy="724379"/>
              <a:chOff x="228600" y="995362"/>
              <a:chExt cx="2364188" cy="724379"/>
            </a:xfrm>
          </p:grpSpPr>
          <p:sp>
            <p:nvSpPr>
              <p:cNvPr id="41" name="矩形标注 3">
                <a:extLst>
                  <a:ext uri="{FF2B5EF4-FFF2-40B4-BE49-F238E27FC236}">
                    <a16:creationId xmlns:a16="http://schemas.microsoft.com/office/drawing/2014/main" id="{C6FF7549-A941-45DA-A693-F7E807FC0611}"/>
                  </a:ext>
                </a:extLst>
              </p:cNvPr>
              <p:cNvSpPr/>
              <p:nvPr/>
            </p:nvSpPr>
            <p:spPr>
              <a:xfrm>
                <a:off x="541495" y="1297868"/>
                <a:ext cx="2051293" cy="421873"/>
              </a:xfrm>
              <a:prstGeom prst="wedgeRectCallout">
                <a:avLst>
                  <a:gd name="adj1" fmla="val -20833"/>
                  <a:gd name="adj2" fmla="val 77356"/>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42" name="矩形标注 2">
                <a:extLst>
                  <a:ext uri="{FF2B5EF4-FFF2-40B4-BE49-F238E27FC236}">
                    <a16:creationId xmlns:a16="http://schemas.microsoft.com/office/drawing/2014/main" id="{3EDDCC92-BB9B-4263-A3F0-DB2A31BA2B28}"/>
                  </a:ext>
                </a:extLst>
              </p:cNvPr>
              <p:cNvSpPr/>
              <p:nvPr/>
            </p:nvSpPr>
            <p:spPr>
              <a:xfrm>
                <a:off x="228600" y="995362"/>
                <a:ext cx="1043126" cy="36704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43" name="文本框 16">
                <a:extLst>
                  <a:ext uri="{FF2B5EF4-FFF2-40B4-BE49-F238E27FC236}">
                    <a16:creationId xmlns:a16="http://schemas.microsoft.com/office/drawing/2014/main" id="{DBD80BC5-CE67-4EDB-B4FE-513F4A22445B}"/>
                  </a:ext>
                </a:extLst>
              </p:cNvPr>
              <p:cNvSpPr txBox="1"/>
              <p:nvPr/>
            </p:nvSpPr>
            <p:spPr>
              <a:xfrm>
                <a:off x="696078" y="1362407"/>
                <a:ext cx="1847077" cy="241280"/>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5.2</a:t>
                </a:r>
                <a:r>
                  <a:rPr lang="zh-CN" altLang="en-US" b="1" dirty="0">
                    <a:solidFill>
                      <a:srgbClr val="FFFFFF"/>
                    </a:solidFill>
                    <a:latin typeface="+mj-ea"/>
                    <a:ea typeface="方正黑体_GBK"/>
                  </a:rPr>
                  <a:t>基于瓶装水易混淆创新</a:t>
                </a:r>
              </a:p>
            </p:txBody>
          </p:sp>
        </p:grpSp>
        <p:sp>
          <p:nvSpPr>
            <p:cNvPr id="40" name="文本框 14">
              <a:extLst>
                <a:ext uri="{FF2B5EF4-FFF2-40B4-BE49-F238E27FC236}">
                  <a16:creationId xmlns:a16="http://schemas.microsoft.com/office/drawing/2014/main" id="{BCFEF259-A1D7-444C-BEBF-A2FD4BC79134}"/>
                </a:ext>
              </a:extLst>
            </p:cNvPr>
            <p:cNvSpPr>
              <a:spLocks noChangeArrowheads="1"/>
            </p:cNvSpPr>
            <p:nvPr/>
          </p:nvSpPr>
          <p:spPr bwMode="auto">
            <a:xfrm>
              <a:off x="17166" y="1093867"/>
              <a:ext cx="1424464" cy="18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05</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结论与建议</a:t>
              </a:r>
            </a:p>
          </p:txBody>
        </p:sp>
      </p:gr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5"/>
          <p:cNvSpPr/>
          <p:nvPr/>
        </p:nvSpPr>
        <p:spPr bwMode="auto">
          <a:xfrm>
            <a:off x="996001" y="3709675"/>
            <a:ext cx="2049833" cy="120494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nSpc>
                <a:spcPct val="120000"/>
              </a:lnSpc>
              <a:defRPr/>
            </a:pPr>
            <a:r>
              <a:rPr lang="zh-CN" altLang="en-US" sz="1350" b="1">
                <a:solidFill>
                  <a:srgbClr val="FFFFFF"/>
                </a:solidFill>
                <a:latin typeface="方正黑体_GBK" panose="03000509000000000000" charset="-122"/>
                <a:ea typeface="方正黑体_GBK" panose="03000509000000000000" charset="-122"/>
                <a:cs typeface="方正黑体_GBK" panose="03000509000000000000" charset="-122"/>
                <a:sym typeface="+mn-ea"/>
              </a:rPr>
              <a:t>相关建议近</a:t>
            </a:r>
            <a:r>
              <a:rPr lang="en-US" altLang="zh-CN" sz="1350" b="1">
                <a:solidFill>
                  <a:srgbClr val="FFFFFF"/>
                </a:solidFill>
                <a:latin typeface="方正黑体_GBK" panose="03000509000000000000" charset="-122"/>
                <a:ea typeface="方正黑体_GBK" panose="03000509000000000000" charset="-122"/>
                <a:cs typeface="方正黑体_GBK" panose="03000509000000000000" charset="-122"/>
                <a:sym typeface="+mn-ea"/>
              </a:rPr>
              <a:t>72%</a:t>
            </a:r>
            <a:r>
              <a:rPr lang="zh-CN" altLang="en-US" sz="1350" b="1">
                <a:solidFill>
                  <a:srgbClr val="FFFFFF"/>
                </a:solidFill>
                <a:latin typeface="方正黑体_GBK" panose="03000509000000000000" charset="-122"/>
                <a:ea typeface="方正黑体_GBK" panose="03000509000000000000" charset="-122"/>
                <a:cs typeface="方正黑体_GBK" panose="03000509000000000000" charset="-122"/>
                <a:sym typeface="+mn-ea"/>
              </a:rPr>
              <a:t>的消费者都出现过装水被混淆情况，绝大多数消费者都希望能够区分瓶装水。</a:t>
            </a:r>
          </a:p>
          <a:p>
            <a:pPr>
              <a:defRPr/>
            </a:pPr>
            <a:endParaRPr lang="zh-CN" altLang="en-US" sz="1350" b="1" dirty="0">
              <a:solidFill>
                <a:srgbClr val="FFFFFF"/>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7749" y="2317159"/>
            <a:ext cx="3563534" cy="2139770"/>
          </a:xfrm>
          <a:prstGeom prst="rect">
            <a:avLst/>
          </a:prstGeom>
        </p:spPr>
      </p:pic>
      <p:grpSp>
        <p:nvGrpSpPr>
          <p:cNvPr id="22" name="Group 112"/>
          <p:cNvGrpSpPr/>
          <p:nvPr/>
        </p:nvGrpSpPr>
        <p:grpSpPr>
          <a:xfrm rot="720000">
            <a:off x="4519171" y="4161491"/>
            <a:ext cx="902142" cy="875675"/>
            <a:chOff x="0" y="0"/>
            <a:chExt cx="1702166" cy="1774800"/>
          </a:xfrm>
        </p:grpSpPr>
        <p:grpSp>
          <p:nvGrpSpPr>
            <p:cNvPr id="23" name="Group 107"/>
            <p:cNvGrpSpPr/>
            <p:nvPr/>
          </p:nvGrpSpPr>
          <p:grpSpPr>
            <a:xfrm>
              <a:off x="-1" y="177800"/>
              <a:ext cx="1609262" cy="1597001"/>
              <a:chOff x="0" y="0"/>
              <a:chExt cx="1609260" cy="1597000"/>
            </a:xfrm>
          </p:grpSpPr>
          <p:sp>
            <p:nvSpPr>
              <p:cNvPr id="30" name="chenying0907 103"/>
              <p:cNvSpPr/>
              <p:nvPr/>
            </p:nvSpPr>
            <p:spPr>
              <a:xfrm>
                <a:off x="50799" y="990600"/>
                <a:ext cx="1299233" cy="603722"/>
              </a:xfrm>
              <a:custGeom>
                <a:avLst/>
                <a:gdLst/>
                <a:ahLst/>
                <a:cxnLst>
                  <a:cxn ang="0">
                    <a:pos x="wd2" y="hd2"/>
                  </a:cxn>
                  <a:cxn ang="5400000">
                    <a:pos x="wd2" y="hd2"/>
                  </a:cxn>
                  <a:cxn ang="10800000">
                    <a:pos x="wd2" y="hd2"/>
                  </a:cxn>
                  <a:cxn ang="16200000">
                    <a:pos x="wd2" y="hd2"/>
                  </a:cxn>
                </a:cxnLst>
                <a:rect l="0" t="0" r="r" b="b"/>
                <a:pathLst>
                  <a:path w="20427" h="21476" extrusionOk="0">
                    <a:moveTo>
                      <a:pt x="7569" y="13496"/>
                    </a:moveTo>
                    <a:cubicBezTo>
                      <a:pt x="4864" y="12682"/>
                      <a:pt x="2386" y="9871"/>
                      <a:pt x="22" y="6002"/>
                    </a:cubicBezTo>
                    <a:cubicBezTo>
                      <a:pt x="-400" y="15107"/>
                      <a:pt x="5480" y="21314"/>
                      <a:pt x="8699" y="21470"/>
                    </a:cubicBezTo>
                    <a:cubicBezTo>
                      <a:pt x="11380" y="21600"/>
                      <a:pt x="13928" y="19809"/>
                      <a:pt x="15992" y="15873"/>
                    </a:cubicBezTo>
                    <a:cubicBezTo>
                      <a:pt x="16961" y="14024"/>
                      <a:pt x="17808" y="11443"/>
                      <a:pt x="18623" y="9251"/>
                    </a:cubicBezTo>
                    <a:cubicBezTo>
                      <a:pt x="19942" y="5703"/>
                      <a:pt x="21200" y="4428"/>
                      <a:pt x="19842" y="0"/>
                    </a:cubicBezTo>
                    <a:cubicBezTo>
                      <a:pt x="18471" y="7328"/>
                      <a:pt x="15117" y="11527"/>
                      <a:pt x="11795" y="13109"/>
                    </a:cubicBezTo>
                    <a:cubicBezTo>
                      <a:pt x="10320" y="13811"/>
                      <a:pt x="8917" y="13902"/>
                      <a:pt x="7569" y="13496"/>
                    </a:cubicBezTo>
                    <a:close/>
                  </a:path>
                </a:pathLst>
              </a:custGeom>
              <a:solidFill>
                <a:srgbClr val="E7E4EA"/>
              </a:solidFill>
              <a:ln w="12700" cap="flat">
                <a:noFill/>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31" name="chenying0907 104"/>
              <p:cNvSpPr/>
              <p:nvPr/>
            </p:nvSpPr>
            <p:spPr>
              <a:xfrm>
                <a:off x="419100" y="0"/>
                <a:ext cx="483810" cy="443545"/>
              </a:xfrm>
              <a:custGeom>
                <a:avLst/>
                <a:gdLst/>
                <a:ahLst/>
                <a:cxnLst>
                  <a:cxn ang="0">
                    <a:pos x="wd2" y="hd2"/>
                  </a:cxn>
                  <a:cxn ang="5400000">
                    <a:pos x="wd2" y="hd2"/>
                  </a:cxn>
                  <a:cxn ang="10800000">
                    <a:pos x="wd2" y="hd2"/>
                  </a:cxn>
                  <a:cxn ang="16200000">
                    <a:pos x="wd2" y="hd2"/>
                  </a:cxn>
                </a:cxnLst>
                <a:rect l="0" t="0" r="r" b="b"/>
                <a:pathLst>
                  <a:path w="21600" h="21600" extrusionOk="0">
                    <a:moveTo>
                      <a:pt x="0" y="10885"/>
                    </a:moveTo>
                    <a:cubicBezTo>
                      <a:pt x="3346" y="6699"/>
                      <a:pt x="7648" y="2000"/>
                      <a:pt x="11708" y="0"/>
                    </a:cubicBezTo>
                    <a:cubicBezTo>
                      <a:pt x="14535" y="3909"/>
                      <a:pt x="18393" y="7006"/>
                      <a:pt x="21600" y="10577"/>
                    </a:cubicBezTo>
                    <a:cubicBezTo>
                      <a:pt x="18728" y="14103"/>
                      <a:pt x="14595" y="17988"/>
                      <a:pt x="11792" y="21600"/>
                    </a:cubicBezTo>
                  </a:path>
                </a:pathLst>
              </a:custGeom>
              <a:solidFill>
                <a:srgbClr val="FDD67A"/>
              </a:solid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32" name="chenying0907 105"/>
              <p:cNvSpPr/>
              <p:nvPr/>
            </p:nvSpPr>
            <p:spPr>
              <a:xfrm>
                <a:off x="1155700" y="584200"/>
                <a:ext cx="453561" cy="490736"/>
              </a:xfrm>
              <a:custGeom>
                <a:avLst/>
                <a:gdLst/>
                <a:ahLst/>
                <a:cxnLst>
                  <a:cxn ang="0">
                    <a:pos x="wd2" y="hd2"/>
                  </a:cxn>
                  <a:cxn ang="5400000">
                    <a:pos x="wd2" y="hd2"/>
                  </a:cxn>
                  <a:cxn ang="10800000">
                    <a:pos x="wd2" y="hd2"/>
                  </a:cxn>
                  <a:cxn ang="16200000">
                    <a:pos x="wd2" y="hd2"/>
                  </a:cxn>
                </a:cxnLst>
                <a:rect l="0" t="0" r="r" b="b"/>
                <a:pathLst>
                  <a:path w="21600" h="21600" extrusionOk="0">
                    <a:moveTo>
                      <a:pt x="0" y="12134"/>
                    </a:moveTo>
                    <a:cubicBezTo>
                      <a:pt x="4584" y="7661"/>
                      <a:pt x="7195" y="3612"/>
                      <a:pt x="11207" y="0"/>
                    </a:cubicBezTo>
                    <a:cubicBezTo>
                      <a:pt x="15017" y="3259"/>
                      <a:pt x="18398" y="6487"/>
                      <a:pt x="21600" y="9442"/>
                    </a:cubicBezTo>
                    <a:cubicBezTo>
                      <a:pt x="20006" y="13127"/>
                      <a:pt x="14156" y="18486"/>
                      <a:pt x="11577" y="21600"/>
                    </a:cubicBezTo>
                  </a:path>
                </a:pathLst>
              </a:custGeom>
              <a:solidFill>
                <a:srgbClr val="FDD67A"/>
              </a:solid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33" name="chenying0907 106"/>
              <p:cNvSpPr/>
              <p:nvPr/>
            </p:nvSpPr>
            <p:spPr>
              <a:xfrm>
                <a:off x="-1" y="228599"/>
                <a:ext cx="1391129" cy="1368402"/>
              </a:xfrm>
              <a:custGeom>
                <a:avLst/>
                <a:gdLst/>
                <a:ahLst/>
                <a:cxnLst>
                  <a:cxn ang="0">
                    <a:pos x="wd2" y="hd2"/>
                  </a:cxn>
                  <a:cxn ang="5400000">
                    <a:pos x="wd2" y="hd2"/>
                  </a:cxn>
                  <a:cxn ang="10800000">
                    <a:pos x="wd2" y="hd2"/>
                  </a:cxn>
                  <a:cxn ang="16200000">
                    <a:pos x="wd2" y="hd2"/>
                  </a:cxn>
                </a:cxnLst>
                <a:rect l="0" t="0" r="r" b="b"/>
                <a:pathLst>
                  <a:path w="20765" h="21545" extrusionOk="0">
                    <a:moveTo>
                      <a:pt x="8082" y="16877"/>
                    </a:moveTo>
                    <a:cubicBezTo>
                      <a:pt x="7081" y="16748"/>
                      <a:pt x="6546" y="16358"/>
                      <a:pt x="6150" y="15932"/>
                    </a:cubicBezTo>
                    <a:cubicBezTo>
                      <a:pt x="2633" y="11957"/>
                      <a:pt x="6891" y="5704"/>
                      <a:pt x="10213" y="3464"/>
                    </a:cubicBezTo>
                    <a:cubicBezTo>
                      <a:pt x="9142" y="2018"/>
                      <a:pt x="7490" y="1403"/>
                      <a:pt x="6270" y="0"/>
                    </a:cubicBezTo>
                    <a:cubicBezTo>
                      <a:pt x="3078" y="3249"/>
                      <a:pt x="-835" y="8775"/>
                      <a:pt x="157" y="13719"/>
                    </a:cubicBezTo>
                    <a:cubicBezTo>
                      <a:pt x="1042" y="18124"/>
                      <a:pt x="4627" y="21443"/>
                      <a:pt x="9015" y="21542"/>
                    </a:cubicBezTo>
                    <a:cubicBezTo>
                      <a:pt x="11560" y="21600"/>
                      <a:pt x="13979" y="20807"/>
                      <a:pt x="15938" y="19065"/>
                    </a:cubicBezTo>
                    <a:cubicBezTo>
                      <a:pt x="16571" y="18503"/>
                      <a:pt x="20614" y="13301"/>
                      <a:pt x="20765" y="13431"/>
                    </a:cubicBezTo>
                    <a:cubicBezTo>
                      <a:pt x="19495" y="12340"/>
                      <a:pt x="18385" y="11140"/>
                      <a:pt x="17136" y="10045"/>
                    </a:cubicBezTo>
                    <a:cubicBezTo>
                      <a:pt x="14328" y="12345"/>
                      <a:pt x="12283" y="17420"/>
                      <a:pt x="8082" y="16877"/>
                    </a:cubicBezTo>
                    <a:close/>
                  </a:path>
                </a:pathLst>
              </a:custGeom>
              <a:no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grpSp>
        <p:grpSp>
          <p:nvGrpSpPr>
            <p:cNvPr id="24" name="Group 111"/>
            <p:cNvGrpSpPr/>
            <p:nvPr/>
          </p:nvGrpSpPr>
          <p:grpSpPr>
            <a:xfrm>
              <a:off x="1028700" y="0"/>
              <a:ext cx="673467" cy="645607"/>
              <a:chOff x="0" y="0"/>
              <a:chExt cx="673466" cy="645606"/>
            </a:xfrm>
          </p:grpSpPr>
          <p:sp>
            <p:nvSpPr>
              <p:cNvPr id="27" name="chenying0907 108"/>
              <p:cNvSpPr/>
              <p:nvPr/>
            </p:nvSpPr>
            <p:spPr>
              <a:xfrm>
                <a:off x="139700" y="380999"/>
                <a:ext cx="192429" cy="191994"/>
              </a:xfrm>
              <a:custGeom>
                <a:avLst/>
                <a:gdLst/>
                <a:ahLst/>
                <a:cxnLst>
                  <a:cxn ang="0">
                    <a:pos x="wd2" y="hd2"/>
                  </a:cxn>
                  <a:cxn ang="5400000">
                    <a:pos x="wd2" y="hd2"/>
                  </a:cxn>
                  <a:cxn ang="10800000">
                    <a:pos x="wd2" y="hd2"/>
                  </a:cxn>
                  <a:cxn ang="16200000">
                    <a:pos x="wd2" y="hd2"/>
                  </a:cxn>
                </a:cxnLst>
                <a:rect l="0" t="0" r="r" b="b"/>
                <a:pathLst>
                  <a:path w="19919" h="20300" extrusionOk="0">
                    <a:moveTo>
                      <a:pt x="0" y="159"/>
                    </a:moveTo>
                    <a:cubicBezTo>
                      <a:pt x="9860" y="-1300"/>
                      <a:pt x="21600" y="7428"/>
                      <a:pt x="19719" y="20300"/>
                    </a:cubicBezTo>
                  </a:path>
                </a:pathLst>
              </a:custGeom>
              <a:no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28" name="chenying0907 109"/>
              <p:cNvSpPr/>
              <p:nvPr/>
            </p:nvSpPr>
            <p:spPr>
              <a:xfrm>
                <a:off x="50800" y="215900"/>
                <a:ext cx="476225" cy="427767"/>
              </a:xfrm>
              <a:custGeom>
                <a:avLst/>
                <a:gdLst/>
                <a:ahLst/>
                <a:cxnLst>
                  <a:cxn ang="0">
                    <a:pos x="wd2" y="hd2"/>
                  </a:cxn>
                  <a:cxn ang="5400000">
                    <a:pos x="wd2" y="hd2"/>
                  </a:cxn>
                  <a:cxn ang="10800000">
                    <a:pos x="wd2" y="hd2"/>
                  </a:cxn>
                  <a:cxn ang="16200000">
                    <a:pos x="wd2" y="hd2"/>
                  </a:cxn>
                </a:cxnLst>
                <a:rect l="0" t="0" r="r" b="b"/>
                <a:pathLst>
                  <a:path w="21600" h="19600" extrusionOk="0">
                    <a:moveTo>
                      <a:pt x="0" y="398"/>
                    </a:moveTo>
                    <a:cubicBezTo>
                      <a:pt x="12948" y="-2000"/>
                      <a:pt x="20825" y="6687"/>
                      <a:pt x="21600" y="19600"/>
                    </a:cubicBezTo>
                  </a:path>
                </a:pathLst>
              </a:custGeom>
              <a:no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29" name="chenying0907 110"/>
              <p:cNvSpPr/>
              <p:nvPr/>
            </p:nvSpPr>
            <p:spPr>
              <a:xfrm>
                <a:off x="0" y="0"/>
                <a:ext cx="673467" cy="645607"/>
              </a:xfrm>
              <a:custGeom>
                <a:avLst/>
                <a:gdLst/>
                <a:ahLst/>
                <a:cxnLst>
                  <a:cxn ang="0">
                    <a:pos x="wd2" y="hd2"/>
                  </a:cxn>
                  <a:cxn ang="5400000">
                    <a:pos x="wd2" y="hd2"/>
                  </a:cxn>
                  <a:cxn ang="10800000">
                    <a:pos x="wd2" y="hd2"/>
                  </a:cxn>
                  <a:cxn ang="16200000">
                    <a:pos x="wd2" y="hd2"/>
                  </a:cxn>
                </a:cxnLst>
                <a:rect l="0" t="0" r="r" b="b"/>
                <a:pathLst>
                  <a:path w="20333" h="20799" extrusionOk="0">
                    <a:moveTo>
                      <a:pt x="0" y="71"/>
                    </a:moveTo>
                    <a:cubicBezTo>
                      <a:pt x="11732" y="-801"/>
                      <a:pt x="21600" y="6444"/>
                      <a:pt x="20200" y="20799"/>
                    </a:cubicBezTo>
                  </a:path>
                </a:pathLst>
              </a:custGeom>
              <a:no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grpSp>
      </p:grpSp>
      <p:grpSp>
        <p:nvGrpSpPr>
          <p:cNvPr id="34" name="Group 112"/>
          <p:cNvGrpSpPr/>
          <p:nvPr/>
        </p:nvGrpSpPr>
        <p:grpSpPr>
          <a:xfrm rot="11220000">
            <a:off x="7882658" y="1532117"/>
            <a:ext cx="869738" cy="811496"/>
            <a:chOff x="0" y="0"/>
            <a:chExt cx="1702166" cy="1774800"/>
          </a:xfrm>
        </p:grpSpPr>
        <p:grpSp>
          <p:nvGrpSpPr>
            <p:cNvPr id="35" name="Group 107"/>
            <p:cNvGrpSpPr/>
            <p:nvPr/>
          </p:nvGrpSpPr>
          <p:grpSpPr>
            <a:xfrm>
              <a:off x="-1" y="177800"/>
              <a:ext cx="1609262" cy="1597001"/>
              <a:chOff x="0" y="0"/>
              <a:chExt cx="1609260" cy="1597000"/>
            </a:xfrm>
          </p:grpSpPr>
          <p:sp>
            <p:nvSpPr>
              <p:cNvPr id="40" name="chenying0907 103"/>
              <p:cNvSpPr/>
              <p:nvPr/>
            </p:nvSpPr>
            <p:spPr>
              <a:xfrm>
                <a:off x="50799" y="990600"/>
                <a:ext cx="1299233" cy="603722"/>
              </a:xfrm>
              <a:custGeom>
                <a:avLst/>
                <a:gdLst/>
                <a:ahLst/>
                <a:cxnLst>
                  <a:cxn ang="0">
                    <a:pos x="wd2" y="hd2"/>
                  </a:cxn>
                  <a:cxn ang="5400000">
                    <a:pos x="wd2" y="hd2"/>
                  </a:cxn>
                  <a:cxn ang="10800000">
                    <a:pos x="wd2" y="hd2"/>
                  </a:cxn>
                  <a:cxn ang="16200000">
                    <a:pos x="wd2" y="hd2"/>
                  </a:cxn>
                </a:cxnLst>
                <a:rect l="0" t="0" r="r" b="b"/>
                <a:pathLst>
                  <a:path w="20427" h="21476" extrusionOk="0">
                    <a:moveTo>
                      <a:pt x="7569" y="13496"/>
                    </a:moveTo>
                    <a:cubicBezTo>
                      <a:pt x="4864" y="12682"/>
                      <a:pt x="2386" y="9871"/>
                      <a:pt x="22" y="6002"/>
                    </a:cubicBezTo>
                    <a:cubicBezTo>
                      <a:pt x="-400" y="15107"/>
                      <a:pt x="5480" y="21314"/>
                      <a:pt x="8699" y="21470"/>
                    </a:cubicBezTo>
                    <a:cubicBezTo>
                      <a:pt x="11380" y="21600"/>
                      <a:pt x="13928" y="19809"/>
                      <a:pt x="15992" y="15873"/>
                    </a:cubicBezTo>
                    <a:cubicBezTo>
                      <a:pt x="16961" y="14024"/>
                      <a:pt x="17808" y="11443"/>
                      <a:pt x="18623" y="9251"/>
                    </a:cubicBezTo>
                    <a:cubicBezTo>
                      <a:pt x="19942" y="5703"/>
                      <a:pt x="21200" y="4428"/>
                      <a:pt x="19842" y="0"/>
                    </a:cubicBezTo>
                    <a:cubicBezTo>
                      <a:pt x="18471" y="7328"/>
                      <a:pt x="15117" y="11527"/>
                      <a:pt x="11795" y="13109"/>
                    </a:cubicBezTo>
                    <a:cubicBezTo>
                      <a:pt x="10320" y="13811"/>
                      <a:pt x="8917" y="13902"/>
                      <a:pt x="7569" y="13496"/>
                    </a:cubicBezTo>
                    <a:close/>
                  </a:path>
                </a:pathLst>
              </a:custGeom>
              <a:solidFill>
                <a:srgbClr val="E7E4EA"/>
              </a:solidFill>
              <a:ln w="12700" cap="flat">
                <a:noFill/>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41" name="chenying0907 104"/>
              <p:cNvSpPr/>
              <p:nvPr/>
            </p:nvSpPr>
            <p:spPr>
              <a:xfrm>
                <a:off x="419100" y="0"/>
                <a:ext cx="483810" cy="443545"/>
              </a:xfrm>
              <a:custGeom>
                <a:avLst/>
                <a:gdLst/>
                <a:ahLst/>
                <a:cxnLst>
                  <a:cxn ang="0">
                    <a:pos x="wd2" y="hd2"/>
                  </a:cxn>
                  <a:cxn ang="5400000">
                    <a:pos x="wd2" y="hd2"/>
                  </a:cxn>
                  <a:cxn ang="10800000">
                    <a:pos x="wd2" y="hd2"/>
                  </a:cxn>
                  <a:cxn ang="16200000">
                    <a:pos x="wd2" y="hd2"/>
                  </a:cxn>
                </a:cxnLst>
                <a:rect l="0" t="0" r="r" b="b"/>
                <a:pathLst>
                  <a:path w="21600" h="21600" extrusionOk="0">
                    <a:moveTo>
                      <a:pt x="0" y="10885"/>
                    </a:moveTo>
                    <a:cubicBezTo>
                      <a:pt x="3346" y="6699"/>
                      <a:pt x="7648" y="2000"/>
                      <a:pt x="11708" y="0"/>
                    </a:cubicBezTo>
                    <a:cubicBezTo>
                      <a:pt x="14535" y="3909"/>
                      <a:pt x="18393" y="7006"/>
                      <a:pt x="21600" y="10577"/>
                    </a:cubicBezTo>
                    <a:cubicBezTo>
                      <a:pt x="18728" y="14103"/>
                      <a:pt x="14595" y="17988"/>
                      <a:pt x="11792" y="21600"/>
                    </a:cubicBezTo>
                  </a:path>
                </a:pathLst>
              </a:custGeom>
              <a:solidFill>
                <a:srgbClr val="FDD67A"/>
              </a:solid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42" name="chenying0907 105"/>
              <p:cNvSpPr/>
              <p:nvPr/>
            </p:nvSpPr>
            <p:spPr>
              <a:xfrm>
                <a:off x="1155700" y="584200"/>
                <a:ext cx="453561" cy="490736"/>
              </a:xfrm>
              <a:custGeom>
                <a:avLst/>
                <a:gdLst/>
                <a:ahLst/>
                <a:cxnLst>
                  <a:cxn ang="0">
                    <a:pos x="wd2" y="hd2"/>
                  </a:cxn>
                  <a:cxn ang="5400000">
                    <a:pos x="wd2" y="hd2"/>
                  </a:cxn>
                  <a:cxn ang="10800000">
                    <a:pos x="wd2" y="hd2"/>
                  </a:cxn>
                  <a:cxn ang="16200000">
                    <a:pos x="wd2" y="hd2"/>
                  </a:cxn>
                </a:cxnLst>
                <a:rect l="0" t="0" r="r" b="b"/>
                <a:pathLst>
                  <a:path w="21600" h="21600" extrusionOk="0">
                    <a:moveTo>
                      <a:pt x="0" y="12134"/>
                    </a:moveTo>
                    <a:cubicBezTo>
                      <a:pt x="4584" y="7661"/>
                      <a:pt x="7195" y="3612"/>
                      <a:pt x="11207" y="0"/>
                    </a:cubicBezTo>
                    <a:cubicBezTo>
                      <a:pt x="15017" y="3259"/>
                      <a:pt x="18398" y="6487"/>
                      <a:pt x="21600" y="9442"/>
                    </a:cubicBezTo>
                    <a:cubicBezTo>
                      <a:pt x="20006" y="13127"/>
                      <a:pt x="14156" y="18486"/>
                      <a:pt x="11577" y="21600"/>
                    </a:cubicBezTo>
                  </a:path>
                </a:pathLst>
              </a:custGeom>
              <a:solidFill>
                <a:srgbClr val="FDD67A"/>
              </a:solid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43" name="chenying0907 106"/>
              <p:cNvSpPr/>
              <p:nvPr/>
            </p:nvSpPr>
            <p:spPr>
              <a:xfrm>
                <a:off x="-1" y="228599"/>
                <a:ext cx="1391129" cy="1368402"/>
              </a:xfrm>
              <a:custGeom>
                <a:avLst/>
                <a:gdLst/>
                <a:ahLst/>
                <a:cxnLst>
                  <a:cxn ang="0">
                    <a:pos x="wd2" y="hd2"/>
                  </a:cxn>
                  <a:cxn ang="5400000">
                    <a:pos x="wd2" y="hd2"/>
                  </a:cxn>
                  <a:cxn ang="10800000">
                    <a:pos x="wd2" y="hd2"/>
                  </a:cxn>
                  <a:cxn ang="16200000">
                    <a:pos x="wd2" y="hd2"/>
                  </a:cxn>
                </a:cxnLst>
                <a:rect l="0" t="0" r="r" b="b"/>
                <a:pathLst>
                  <a:path w="20765" h="21545" extrusionOk="0">
                    <a:moveTo>
                      <a:pt x="8082" y="16877"/>
                    </a:moveTo>
                    <a:cubicBezTo>
                      <a:pt x="7081" y="16748"/>
                      <a:pt x="6546" y="16358"/>
                      <a:pt x="6150" y="15932"/>
                    </a:cubicBezTo>
                    <a:cubicBezTo>
                      <a:pt x="2633" y="11957"/>
                      <a:pt x="6891" y="5704"/>
                      <a:pt x="10213" y="3464"/>
                    </a:cubicBezTo>
                    <a:cubicBezTo>
                      <a:pt x="9142" y="2018"/>
                      <a:pt x="7490" y="1403"/>
                      <a:pt x="6270" y="0"/>
                    </a:cubicBezTo>
                    <a:cubicBezTo>
                      <a:pt x="3078" y="3249"/>
                      <a:pt x="-835" y="8775"/>
                      <a:pt x="157" y="13719"/>
                    </a:cubicBezTo>
                    <a:cubicBezTo>
                      <a:pt x="1042" y="18124"/>
                      <a:pt x="4627" y="21443"/>
                      <a:pt x="9015" y="21542"/>
                    </a:cubicBezTo>
                    <a:cubicBezTo>
                      <a:pt x="11560" y="21600"/>
                      <a:pt x="13979" y="20807"/>
                      <a:pt x="15938" y="19065"/>
                    </a:cubicBezTo>
                    <a:cubicBezTo>
                      <a:pt x="16571" y="18503"/>
                      <a:pt x="20614" y="13301"/>
                      <a:pt x="20765" y="13431"/>
                    </a:cubicBezTo>
                    <a:cubicBezTo>
                      <a:pt x="19495" y="12340"/>
                      <a:pt x="18385" y="11140"/>
                      <a:pt x="17136" y="10045"/>
                    </a:cubicBezTo>
                    <a:cubicBezTo>
                      <a:pt x="14328" y="12345"/>
                      <a:pt x="12283" y="17420"/>
                      <a:pt x="8082" y="16877"/>
                    </a:cubicBezTo>
                    <a:close/>
                  </a:path>
                </a:pathLst>
              </a:custGeom>
              <a:no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dirty="0">
                  <a:solidFill>
                    <a:srgbClr val="FFFFFF"/>
                  </a:solidFill>
                  <a:effectLst>
                    <a:outerShdw blurRad="38100" dist="12700" dir="5400000">
                      <a:srgbClr val="000000">
                        <a:alpha val="50000"/>
                      </a:srgbClr>
                    </a:outerShdw>
                  </a:effectLst>
                  <a:ea typeface="方正黑体_GBK"/>
                </a:endParaRPr>
              </a:p>
            </p:txBody>
          </p:sp>
        </p:grpSp>
        <p:grpSp>
          <p:nvGrpSpPr>
            <p:cNvPr id="36" name="Group 111"/>
            <p:cNvGrpSpPr/>
            <p:nvPr/>
          </p:nvGrpSpPr>
          <p:grpSpPr>
            <a:xfrm>
              <a:off x="1028700" y="0"/>
              <a:ext cx="673467" cy="645607"/>
              <a:chOff x="0" y="0"/>
              <a:chExt cx="673466" cy="645606"/>
            </a:xfrm>
          </p:grpSpPr>
          <p:sp>
            <p:nvSpPr>
              <p:cNvPr id="37" name="chenying0907 108"/>
              <p:cNvSpPr/>
              <p:nvPr/>
            </p:nvSpPr>
            <p:spPr>
              <a:xfrm>
                <a:off x="139700" y="380999"/>
                <a:ext cx="192429" cy="191994"/>
              </a:xfrm>
              <a:custGeom>
                <a:avLst/>
                <a:gdLst/>
                <a:ahLst/>
                <a:cxnLst>
                  <a:cxn ang="0">
                    <a:pos x="wd2" y="hd2"/>
                  </a:cxn>
                  <a:cxn ang="5400000">
                    <a:pos x="wd2" y="hd2"/>
                  </a:cxn>
                  <a:cxn ang="10800000">
                    <a:pos x="wd2" y="hd2"/>
                  </a:cxn>
                  <a:cxn ang="16200000">
                    <a:pos x="wd2" y="hd2"/>
                  </a:cxn>
                </a:cxnLst>
                <a:rect l="0" t="0" r="r" b="b"/>
                <a:pathLst>
                  <a:path w="19919" h="20300" extrusionOk="0">
                    <a:moveTo>
                      <a:pt x="0" y="159"/>
                    </a:moveTo>
                    <a:cubicBezTo>
                      <a:pt x="9860" y="-1300"/>
                      <a:pt x="21600" y="7428"/>
                      <a:pt x="19719" y="20300"/>
                    </a:cubicBezTo>
                  </a:path>
                </a:pathLst>
              </a:custGeom>
              <a:no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38" name="chenying0907 109"/>
              <p:cNvSpPr/>
              <p:nvPr/>
            </p:nvSpPr>
            <p:spPr>
              <a:xfrm>
                <a:off x="50800" y="215900"/>
                <a:ext cx="476225" cy="427767"/>
              </a:xfrm>
              <a:custGeom>
                <a:avLst/>
                <a:gdLst/>
                <a:ahLst/>
                <a:cxnLst>
                  <a:cxn ang="0">
                    <a:pos x="wd2" y="hd2"/>
                  </a:cxn>
                  <a:cxn ang="5400000">
                    <a:pos x="wd2" y="hd2"/>
                  </a:cxn>
                  <a:cxn ang="10800000">
                    <a:pos x="wd2" y="hd2"/>
                  </a:cxn>
                  <a:cxn ang="16200000">
                    <a:pos x="wd2" y="hd2"/>
                  </a:cxn>
                </a:cxnLst>
                <a:rect l="0" t="0" r="r" b="b"/>
                <a:pathLst>
                  <a:path w="21600" h="19600" extrusionOk="0">
                    <a:moveTo>
                      <a:pt x="0" y="398"/>
                    </a:moveTo>
                    <a:cubicBezTo>
                      <a:pt x="12948" y="-2000"/>
                      <a:pt x="20825" y="6687"/>
                      <a:pt x="21600" y="19600"/>
                    </a:cubicBezTo>
                  </a:path>
                </a:pathLst>
              </a:custGeom>
              <a:no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sp>
            <p:nvSpPr>
              <p:cNvPr id="39" name="chenying0907 110"/>
              <p:cNvSpPr/>
              <p:nvPr/>
            </p:nvSpPr>
            <p:spPr>
              <a:xfrm>
                <a:off x="0" y="0"/>
                <a:ext cx="673467" cy="645607"/>
              </a:xfrm>
              <a:custGeom>
                <a:avLst/>
                <a:gdLst/>
                <a:ahLst/>
                <a:cxnLst>
                  <a:cxn ang="0">
                    <a:pos x="wd2" y="hd2"/>
                  </a:cxn>
                  <a:cxn ang="5400000">
                    <a:pos x="wd2" y="hd2"/>
                  </a:cxn>
                  <a:cxn ang="10800000">
                    <a:pos x="wd2" y="hd2"/>
                  </a:cxn>
                  <a:cxn ang="16200000">
                    <a:pos x="wd2" y="hd2"/>
                  </a:cxn>
                </a:cxnLst>
                <a:rect l="0" t="0" r="r" b="b"/>
                <a:pathLst>
                  <a:path w="20333" h="20799" extrusionOk="0">
                    <a:moveTo>
                      <a:pt x="0" y="71"/>
                    </a:moveTo>
                    <a:cubicBezTo>
                      <a:pt x="11732" y="-801"/>
                      <a:pt x="21600" y="6444"/>
                      <a:pt x="20200" y="20799"/>
                    </a:cubicBezTo>
                  </a:path>
                </a:pathLst>
              </a:custGeom>
              <a:no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grpSp>
      </p:grpSp>
      <p:sp>
        <p:nvSpPr>
          <p:cNvPr id="44" name="文本框 43"/>
          <p:cNvSpPr txBox="1"/>
          <p:nvPr/>
        </p:nvSpPr>
        <p:spPr>
          <a:xfrm>
            <a:off x="1302463" y="5050014"/>
            <a:ext cx="6383031" cy="1238288"/>
          </a:xfrm>
          <a:prstGeom prst="rect">
            <a:avLst/>
          </a:prstGeom>
          <a:noFill/>
        </p:spPr>
        <p:txBody>
          <a:bodyPr wrap="square">
            <a:spAutoFit/>
          </a:bodyPr>
          <a:lstStyle/>
          <a:p>
            <a:pPr>
              <a:defRPr/>
            </a:pPr>
            <a:endParaRPr lang="en-US" altLang="zh-CN" dirty="0">
              <a:solidFill>
                <a:srgbClr val="0F1423">
                  <a:lumMod val="75000"/>
                  <a:lumOff val="25000"/>
                </a:srgbClr>
              </a:solidFill>
              <a:latin typeface="微软雅黑" panose="020B0503020204020204" charset="-122"/>
              <a:ea typeface="微软雅黑" panose="020B0503020204020204" charset="-122"/>
              <a:cs typeface="等线 Light" panose="02010600030101010101" pitchFamily="2" charset="-122"/>
            </a:endParaRPr>
          </a:p>
          <a:p>
            <a:pPr>
              <a:lnSpc>
                <a:spcPct val="150000"/>
              </a:lnSpc>
              <a:defRPr/>
            </a:pPr>
            <a:r>
              <a:rPr lang="zh-CN" altLang="en-US" sz="2000" dirty="0">
                <a:solidFill>
                  <a:srgbClr val="0F1423">
                    <a:lumMod val="75000"/>
                    <a:lumOff val="25000"/>
                  </a:srgbClr>
                </a:solidFill>
                <a:latin typeface="微软雅黑" panose="020B0503020204020204" charset="-122"/>
                <a:ea typeface="微软雅黑" panose="020B0503020204020204" charset="-122"/>
                <a:cs typeface="等线 Light" panose="02010600030101010101" pitchFamily="2" charset="-122"/>
              </a:rPr>
              <a:t>各个组别所喜欢的包装纸内容相差不大，均更喜欢</a:t>
            </a:r>
            <a:r>
              <a:rPr lang="zh-CN" altLang="zh-CN" sz="2000" dirty="0">
                <a:solidFill>
                  <a:srgbClr val="0F1423">
                    <a:lumMod val="75000"/>
                    <a:lumOff val="25000"/>
                  </a:srgbClr>
                </a:solidFill>
                <a:latin typeface="微软雅黑" panose="020B0503020204020204" charset="-122"/>
                <a:ea typeface="微软雅黑" panose="020B0503020204020204" charset="-122"/>
                <a:cs typeface="等线 Light" panose="02010600030101010101" pitchFamily="2" charset="-122"/>
              </a:rPr>
              <a:t>与中国传统文化、有趣知识，现代兴起文化相关的包装内容。</a:t>
            </a:r>
          </a:p>
        </p:txBody>
      </p:sp>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475" y="2393585"/>
            <a:ext cx="3265276" cy="2449074"/>
          </a:xfrm>
          <a:prstGeom prst="rect">
            <a:avLst/>
          </a:prstGeom>
        </p:spPr>
      </p:pic>
      <p:sp>
        <p:nvSpPr>
          <p:cNvPr id="46" name="chenying0907 130"/>
          <p:cNvSpPr/>
          <p:nvPr/>
        </p:nvSpPr>
        <p:spPr>
          <a:xfrm>
            <a:off x="982685" y="2310873"/>
            <a:ext cx="3036570" cy="2532263"/>
          </a:xfrm>
          <a:custGeom>
            <a:avLst/>
            <a:gdLst/>
            <a:ahLst/>
            <a:cxnLst>
              <a:cxn ang="0">
                <a:pos x="wd2" y="hd2"/>
              </a:cxn>
              <a:cxn ang="5400000">
                <a:pos x="wd2" y="hd2"/>
              </a:cxn>
              <a:cxn ang="10800000">
                <a:pos x="wd2" y="hd2"/>
              </a:cxn>
              <a:cxn ang="16200000">
                <a:pos x="wd2" y="hd2"/>
              </a:cxn>
            </a:cxnLst>
            <a:rect l="0" t="0" r="r" b="b"/>
            <a:pathLst>
              <a:path w="21175" h="21243" extrusionOk="0">
                <a:moveTo>
                  <a:pt x="8979" y="195"/>
                </a:moveTo>
                <a:cubicBezTo>
                  <a:pt x="4910" y="325"/>
                  <a:pt x="1091" y="476"/>
                  <a:pt x="309" y="496"/>
                </a:cubicBezTo>
                <a:cubicBezTo>
                  <a:pt x="234" y="498"/>
                  <a:pt x="-62" y="19185"/>
                  <a:pt x="11" y="20822"/>
                </a:cubicBezTo>
                <a:cubicBezTo>
                  <a:pt x="26" y="21152"/>
                  <a:pt x="14268" y="20995"/>
                  <a:pt x="15252" y="21029"/>
                </a:cubicBezTo>
                <a:cubicBezTo>
                  <a:pt x="17137" y="21094"/>
                  <a:pt x="19225" y="21491"/>
                  <a:pt x="21045" y="21004"/>
                </a:cubicBezTo>
                <a:cubicBezTo>
                  <a:pt x="21538" y="20873"/>
                  <a:pt x="20470" y="13501"/>
                  <a:pt x="20432" y="12557"/>
                </a:cubicBezTo>
                <a:cubicBezTo>
                  <a:pt x="20266" y="8457"/>
                  <a:pt x="19945" y="4212"/>
                  <a:pt x="20001" y="129"/>
                </a:cubicBezTo>
                <a:cubicBezTo>
                  <a:pt x="20004" y="-109"/>
                  <a:pt x="14279" y="25"/>
                  <a:pt x="8979" y="195"/>
                </a:cubicBezTo>
                <a:close/>
              </a:path>
            </a:pathLst>
          </a:custGeom>
          <a:noFill/>
          <a:ln w="38100" cap="flat">
            <a:solidFill>
              <a:srgbClr val="46537A"/>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sz="2250">
              <a:solidFill>
                <a:srgbClr val="FFFFFF"/>
              </a:solidFill>
              <a:effectLst>
                <a:outerShdw blurRad="38100" dist="12700" dir="5400000">
                  <a:srgbClr val="000000">
                    <a:alpha val="50000"/>
                  </a:srgbClr>
                </a:outerShdw>
              </a:effectLst>
              <a:ea typeface="方正黑体_GBK"/>
            </a:endParaRPr>
          </a:p>
        </p:txBody>
      </p:sp>
      <p:grpSp>
        <p:nvGrpSpPr>
          <p:cNvPr id="47" name="组合 46">
            <a:extLst>
              <a:ext uri="{FF2B5EF4-FFF2-40B4-BE49-F238E27FC236}">
                <a16:creationId xmlns:a16="http://schemas.microsoft.com/office/drawing/2014/main" id="{3A821915-6085-40C1-A143-2F9772C14F12}"/>
              </a:ext>
            </a:extLst>
          </p:cNvPr>
          <p:cNvGrpSpPr/>
          <p:nvPr/>
        </p:nvGrpSpPr>
        <p:grpSpPr>
          <a:xfrm>
            <a:off x="213809" y="406885"/>
            <a:ext cx="4304499" cy="1108820"/>
            <a:chOff x="17166" y="995362"/>
            <a:chExt cx="2812077" cy="724379"/>
          </a:xfrm>
        </p:grpSpPr>
        <p:grpSp>
          <p:nvGrpSpPr>
            <p:cNvPr id="48" name="组合 47">
              <a:extLst>
                <a:ext uri="{FF2B5EF4-FFF2-40B4-BE49-F238E27FC236}">
                  <a16:creationId xmlns:a16="http://schemas.microsoft.com/office/drawing/2014/main" id="{0B62C19E-733B-45AB-803E-9A334C6405EB}"/>
                </a:ext>
              </a:extLst>
            </p:cNvPr>
            <p:cNvGrpSpPr/>
            <p:nvPr/>
          </p:nvGrpSpPr>
          <p:grpSpPr>
            <a:xfrm>
              <a:off x="228600" y="995362"/>
              <a:ext cx="2600643" cy="724379"/>
              <a:chOff x="228600" y="995362"/>
              <a:chExt cx="2600643" cy="724379"/>
            </a:xfrm>
          </p:grpSpPr>
          <p:sp>
            <p:nvSpPr>
              <p:cNvPr id="50" name="矩形标注 3">
                <a:extLst>
                  <a:ext uri="{FF2B5EF4-FFF2-40B4-BE49-F238E27FC236}">
                    <a16:creationId xmlns:a16="http://schemas.microsoft.com/office/drawing/2014/main" id="{93058204-809B-43A8-9110-19AF515BC6B9}"/>
                  </a:ext>
                </a:extLst>
              </p:cNvPr>
              <p:cNvSpPr/>
              <p:nvPr/>
            </p:nvSpPr>
            <p:spPr>
              <a:xfrm>
                <a:off x="541495" y="1297868"/>
                <a:ext cx="2287748" cy="421873"/>
              </a:xfrm>
              <a:prstGeom prst="wedgeRectCallout">
                <a:avLst>
                  <a:gd name="adj1" fmla="val -20833"/>
                  <a:gd name="adj2" fmla="val 77356"/>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51" name="矩形标注 2">
                <a:extLst>
                  <a:ext uri="{FF2B5EF4-FFF2-40B4-BE49-F238E27FC236}">
                    <a16:creationId xmlns:a16="http://schemas.microsoft.com/office/drawing/2014/main" id="{AD273879-70D9-46CE-9A90-FA28209C1B41}"/>
                  </a:ext>
                </a:extLst>
              </p:cNvPr>
              <p:cNvSpPr/>
              <p:nvPr/>
            </p:nvSpPr>
            <p:spPr>
              <a:xfrm>
                <a:off x="228600" y="995362"/>
                <a:ext cx="1043126" cy="36704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52" name="文本框 16">
                <a:extLst>
                  <a:ext uri="{FF2B5EF4-FFF2-40B4-BE49-F238E27FC236}">
                    <a16:creationId xmlns:a16="http://schemas.microsoft.com/office/drawing/2014/main" id="{1AB8DD73-C850-4F80-AD67-CFCFC53A93AE}"/>
                  </a:ext>
                </a:extLst>
              </p:cNvPr>
              <p:cNvSpPr txBox="1"/>
              <p:nvPr/>
            </p:nvSpPr>
            <p:spPr>
              <a:xfrm>
                <a:off x="618786" y="1416102"/>
                <a:ext cx="2133165" cy="241280"/>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5.3</a:t>
                </a:r>
                <a:r>
                  <a:rPr lang="zh-CN" altLang="en-US" b="1" dirty="0">
                    <a:solidFill>
                      <a:srgbClr val="FFFFFF"/>
                    </a:solidFill>
                    <a:latin typeface="+mj-ea"/>
                    <a:ea typeface="方正黑体_GBK"/>
                  </a:rPr>
                  <a:t>基于瓶装水包装纸内容创新</a:t>
                </a:r>
              </a:p>
            </p:txBody>
          </p:sp>
        </p:grpSp>
        <p:sp>
          <p:nvSpPr>
            <p:cNvPr id="49" name="文本框 14">
              <a:extLst>
                <a:ext uri="{FF2B5EF4-FFF2-40B4-BE49-F238E27FC236}">
                  <a16:creationId xmlns:a16="http://schemas.microsoft.com/office/drawing/2014/main" id="{C3422EB5-F41F-4446-8382-202D38C704D4}"/>
                </a:ext>
              </a:extLst>
            </p:cNvPr>
            <p:cNvSpPr>
              <a:spLocks noChangeArrowheads="1"/>
            </p:cNvSpPr>
            <p:nvPr/>
          </p:nvSpPr>
          <p:spPr bwMode="auto">
            <a:xfrm>
              <a:off x="17166" y="1093867"/>
              <a:ext cx="1424464" cy="18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05</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结论与建议</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07764" y="2252579"/>
            <a:ext cx="7088384" cy="3504086"/>
            <a:chOff x="248778" y="1332083"/>
            <a:chExt cx="11719316" cy="3732042"/>
          </a:xfrm>
        </p:grpSpPr>
        <p:grpSp>
          <p:nvGrpSpPr>
            <p:cNvPr id="8" name="Group 185"/>
            <p:cNvGrpSpPr/>
            <p:nvPr/>
          </p:nvGrpSpPr>
          <p:grpSpPr bwMode="auto">
            <a:xfrm>
              <a:off x="2698750" y="2722563"/>
              <a:ext cx="2355850" cy="1889125"/>
              <a:chOff x="4403517" y="1792834"/>
              <a:chExt cx="3449638" cy="2767013"/>
            </a:xfrm>
          </p:grpSpPr>
          <p:sp>
            <p:nvSpPr>
              <p:cNvPr id="63" name="Freeform 96"/>
              <p:cNvSpPr/>
              <p:nvPr/>
            </p:nvSpPr>
            <p:spPr bwMode="auto">
              <a:xfrm>
                <a:off x="4403517" y="1867447"/>
                <a:ext cx="3449638" cy="2692400"/>
              </a:xfrm>
              <a:custGeom>
                <a:avLst/>
                <a:gdLst>
                  <a:gd name="T0" fmla="*/ 1725613 w 2173"/>
                  <a:gd name="T1" fmla="*/ 0 h 1696"/>
                  <a:gd name="T2" fmla="*/ 3449638 w 2173"/>
                  <a:gd name="T3" fmla="*/ 2692400 h 1696"/>
                  <a:gd name="T4" fmla="*/ 0 w 2173"/>
                  <a:gd name="T5" fmla="*/ 2692400 h 1696"/>
                  <a:gd name="T6" fmla="*/ 1725613 w 2173"/>
                  <a:gd name="T7" fmla="*/ 0 h 1696"/>
                  <a:gd name="T8" fmla="*/ 0 60000 65536"/>
                  <a:gd name="T9" fmla="*/ 0 60000 65536"/>
                  <a:gd name="T10" fmla="*/ 0 60000 65536"/>
                  <a:gd name="T11" fmla="*/ 0 60000 65536"/>
                  <a:gd name="T12" fmla="*/ 0 w 2173"/>
                  <a:gd name="T13" fmla="*/ 0 h 1696"/>
                  <a:gd name="T14" fmla="*/ 2173 w 2173"/>
                  <a:gd name="T15" fmla="*/ 1696 h 1696"/>
                </a:gdLst>
                <a:ahLst/>
                <a:cxnLst>
                  <a:cxn ang="T8">
                    <a:pos x="T0" y="T1"/>
                  </a:cxn>
                  <a:cxn ang="T9">
                    <a:pos x="T2" y="T3"/>
                  </a:cxn>
                  <a:cxn ang="T10">
                    <a:pos x="T4" y="T5"/>
                  </a:cxn>
                  <a:cxn ang="T11">
                    <a:pos x="T6" y="T7"/>
                  </a:cxn>
                </a:cxnLst>
                <a:rect l="T12" t="T13" r="T14" b="T15"/>
                <a:pathLst>
                  <a:path w="2173" h="1696">
                    <a:moveTo>
                      <a:pt x="1087" y="0"/>
                    </a:moveTo>
                    <a:lnTo>
                      <a:pt x="2173" y="1696"/>
                    </a:lnTo>
                    <a:lnTo>
                      <a:pt x="0" y="1696"/>
                    </a:lnTo>
                    <a:lnTo>
                      <a:pt x="1087" y="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64" name="Freeform 97"/>
              <p:cNvSpPr/>
              <p:nvPr/>
            </p:nvSpPr>
            <p:spPr bwMode="auto">
              <a:xfrm>
                <a:off x="4403517" y="1867447"/>
                <a:ext cx="3449638" cy="2692400"/>
              </a:xfrm>
              <a:custGeom>
                <a:avLst/>
                <a:gdLst>
                  <a:gd name="T0" fmla="*/ 1725613 w 2173"/>
                  <a:gd name="T1" fmla="*/ 0 h 1696"/>
                  <a:gd name="T2" fmla="*/ 3449638 w 2173"/>
                  <a:gd name="T3" fmla="*/ 2692400 h 1696"/>
                  <a:gd name="T4" fmla="*/ 0 w 2173"/>
                  <a:gd name="T5" fmla="*/ 2692400 h 1696"/>
                  <a:gd name="T6" fmla="*/ 1725613 w 2173"/>
                  <a:gd name="T7" fmla="*/ 0 h 1696"/>
                  <a:gd name="T8" fmla="*/ 0 60000 65536"/>
                  <a:gd name="T9" fmla="*/ 0 60000 65536"/>
                  <a:gd name="T10" fmla="*/ 0 60000 65536"/>
                  <a:gd name="T11" fmla="*/ 0 60000 65536"/>
                  <a:gd name="T12" fmla="*/ 0 w 2173"/>
                  <a:gd name="T13" fmla="*/ 0 h 1696"/>
                  <a:gd name="T14" fmla="*/ 2173 w 2173"/>
                  <a:gd name="T15" fmla="*/ 1696 h 1696"/>
                </a:gdLst>
                <a:ahLst/>
                <a:cxnLst>
                  <a:cxn ang="T8">
                    <a:pos x="T0" y="T1"/>
                  </a:cxn>
                  <a:cxn ang="T9">
                    <a:pos x="T2" y="T3"/>
                  </a:cxn>
                  <a:cxn ang="T10">
                    <a:pos x="T4" y="T5"/>
                  </a:cxn>
                  <a:cxn ang="T11">
                    <a:pos x="T6" y="T7"/>
                  </a:cxn>
                </a:cxnLst>
                <a:rect l="T12" t="T13" r="T14" b="T15"/>
                <a:pathLst>
                  <a:path w="2173" h="1696">
                    <a:moveTo>
                      <a:pt x="1087" y="0"/>
                    </a:moveTo>
                    <a:lnTo>
                      <a:pt x="2173" y="1696"/>
                    </a:lnTo>
                    <a:lnTo>
                      <a:pt x="0" y="1696"/>
                    </a:lnTo>
                    <a:lnTo>
                      <a:pt x="10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65" name="Freeform 99"/>
              <p:cNvSpPr/>
              <p:nvPr/>
            </p:nvSpPr>
            <p:spPr bwMode="auto">
              <a:xfrm>
                <a:off x="5975142" y="1867447"/>
                <a:ext cx="1878013" cy="2692400"/>
              </a:xfrm>
              <a:custGeom>
                <a:avLst/>
                <a:gdLst>
                  <a:gd name="T0" fmla="*/ 153988 w 1183"/>
                  <a:gd name="T1" fmla="*/ 0 h 1696"/>
                  <a:gd name="T2" fmla="*/ 0 w 1183"/>
                  <a:gd name="T3" fmla="*/ 244475 h 1696"/>
                  <a:gd name="T4" fmla="*/ 1566863 w 1183"/>
                  <a:gd name="T5" fmla="*/ 2692400 h 1696"/>
                  <a:gd name="T6" fmla="*/ 1878013 w 1183"/>
                  <a:gd name="T7" fmla="*/ 2692400 h 1696"/>
                  <a:gd name="T8" fmla="*/ 153988 w 1183"/>
                  <a:gd name="T9" fmla="*/ 0 h 1696"/>
                  <a:gd name="T10" fmla="*/ 0 60000 65536"/>
                  <a:gd name="T11" fmla="*/ 0 60000 65536"/>
                  <a:gd name="T12" fmla="*/ 0 60000 65536"/>
                  <a:gd name="T13" fmla="*/ 0 60000 65536"/>
                  <a:gd name="T14" fmla="*/ 0 60000 65536"/>
                  <a:gd name="T15" fmla="*/ 0 w 1183"/>
                  <a:gd name="T16" fmla="*/ 0 h 1696"/>
                  <a:gd name="T17" fmla="*/ 1183 w 1183"/>
                  <a:gd name="T18" fmla="*/ 1696 h 1696"/>
                </a:gdLst>
                <a:ahLst/>
                <a:cxnLst>
                  <a:cxn ang="T10">
                    <a:pos x="T0" y="T1"/>
                  </a:cxn>
                  <a:cxn ang="T11">
                    <a:pos x="T2" y="T3"/>
                  </a:cxn>
                  <a:cxn ang="T12">
                    <a:pos x="T4" y="T5"/>
                  </a:cxn>
                  <a:cxn ang="T13">
                    <a:pos x="T6" y="T7"/>
                  </a:cxn>
                  <a:cxn ang="T14">
                    <a:pos x="T8" y="T9"/>
                  </a:cxn>
                </a:cxnLst>
                <a:rect l="T15" t="T16" r="T17" b="T18"/>
                <a:pathLst>
                  <a:path w="1183" h="1696">
                    <a:moveTo>
                      <a:pt x="97" y="0"/>
                    </a:moveTo>
                    <a:lnTo>
                      <a:pt x="0" y="154"/>
                    </a:lnTo>
                    <a:lnTo>
                      <a:pt x="987" y="1696"/>
                    </a:lnTo>
                    <a:lnTo>
                      <a:pt x="1183" y="1696"/>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66" name="Freeform 100"/>
              <p:cNvSpPr/>
              <p:nvPr/>
            </p:nvSpPr>
            <p:spPr bwMode="auto">
              <a:xfrm>
                <a:off x="4403517" y="1867241"/>
                <a:ext cx="1838723" cy="2692606"/>
              </a:xfrm>
              <a:custGeom>
                <a:avLst/>
                <a:gdLst>
                  <a:gd name="T0" fmla="*/ 1158 w 1158"/>
                  <a:gd name="T1" fmla="*/ 112 h 1696"/>
                  <a:gd name="T2" fmla="*/ 1087 w 1158"/>
                  <a:gd name="T3" fmla="*/ 0 h 1696"/>
                  <a:gd name="T4" fmla="*/ 0 w 1158"/>
                  <a:gd name="T5" fmla="*/ 1696 h 1696"/>
                  <a:gd name="T6" fmla="*/ 142 w 1158"/>
                  <a:gd name="T7" fmla="*/ 1696 h 1696"/>
                  <a:gd name="T8" fmla="*/ 1158 w 1158"/>
                  <a:gd name="T9" fmla="*/ 112 h 1696"/>
                </a:gdLst>
                <a:ahLst/>
                <a:cxnLst>
                  <a:cxn ang="0">
                    <a:pos x="T0" y="T1"/>
                  </a:cxn>
                  <a:cxn ang="0">
                    <a:pos x="T2" y="T3"/>
                  </a:cxn>
                  <a:cxn ang="0">
                    <a:pos x="T4" y="T5"/>
                  </a:cxn>
                  <a:cxn ang="0">
                    <a:pos x="T6" y="T7"/>
                  </a:cxn>
                  <a:cxn ang="0">
                    <a:pos x="T8" y="T9"/>
                  </a:cxn>
                </a:cxnLst>
                <a:rect l="0" t="0" r="r" b="b"/>
                <a:pathLst>
                  <a:path w="1158" h="1696">
                    <a:moveTo>
                      <a:pt x="1158" y="112"/>
                    </a:moveTo>
                    <a:lnTo>
                      <a:pt x="1087" y="0"/>
                    </a:lnTo>
                    <a:lnTo>
                      <a:pt x="0" y="1696"/>
                    </a:lnTo>
                    <a:lnTo>
                      <a:pt x="142" y="1696"/>
                    </a:lnTo>
                    <a:lnTo>
                      <a:pt x="1158" y="112"/>
                    </a:lnTo>
                    <a:close/>
                  </a:path>
                </a:pathLst>
              </a:custGeom>
              <a:solidFill>
                <a:schemeClr val="accent2">
                  <a:lumMod val="60000"/>
                  <a:lumOff val="40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67" name="Freeform 101"/>
              <p:cNvSpPr/>
              <p:nvPr/>
            </p:nvSpPr>
            <p:spPr bwMode="auto">
              <a:xfrm>
                <a:off x="4403517" y="1867447"/>
                <a:ext cx="1838325" cy="2692400"/>
              </a:xfrm>
              <a:custGeom>
                <a:avLst/>
                <a:gdLst>
                  <a:gd name="T0" fmla="*/ 1838325 w 1158"/>
                  <a:gd name="T1" fmla="*/ 177800 h 1696"/>
                  <a:gd name="T2" fmla="*/ 1725613 w 1158"/>
                  <a:gd name="T3" fmla="*/ 0 h 1696"/>
                  <a:gd name="T4" fmla="*/ 0 w 1158"/>
                  <a:gd name="T5" fmla="*/ 2692400 h 1696"/>
                  <a:gd name="T6" fmla="*/ 225425 w 1158"/>
                  <a:gd name="T7" fmla="*/ 2692400 h 1696"/>
                  <a:gd name="T8" fmla="*/ 1838325 w 1158"/>
                  <a:gd name="T9" fmla="*/ 177800 h 1696"/>
                  <a:gd name="T10" fmla="*/ 0 60000 65536"/>
                  <a:gd name="T11" fmla="*/ 0 60000 65536"/>
                  <a:gd name="T12" fmla="*/ 0 60000 65536"/>
                  <a:gd name="T13" fmla="*/ 0 60000 65536"/>
                  <a:gd name="T14" fmla="*/ 0 60000 65536"/>
                  <a:gd name="T15" fmla="*/ 0 w 1158"/>
                  <a:gd name="T16" fmla="*/ 0 h 1696"/>
                  <a:gd name="T17" fmla="*/ 1158 w 1158"/>
                  <a:gd name="T18" fmla="*/ 1696 h 1696"/>
                </a:gdLst>
                <a:ahLst/>
                <a:cxnLst>
                  <a:cxn ang="T10">
                    <a:pos x="T0" y="T1"/>
                  </a:cxn>
                  <a:cxn ang="T11">
                    <a:pos x="T2" y="T3"/>
                  </a:cxn>
                  <a:cxn ang="T12">
                    <a:pos x="T4" y="T5"/>
                  </a:cxn>
                  <a:cxn ang="T13">
                    <a:pos x="T6" y="T7"/>
                  </a:cxn>
                  <a:cxn ang="T14">
                    <a:pos x="T8" y="T9"/>
                  </a:cxn>
                </a:cxnLst>
                <a:rect l="T15" t="T16" r="T17" b="T18"/>
                <a:pathLst>
                  <a:path w="1158" h="1696">
                    <a:moveTo>
                      <a:pt x="1158" y="112"/>
                    </a:moveTo>
                    <a:lnTo>
                      <a:pt x="1087" y="0"/>
                    </a:lnTo>
                    <a:lnTo>
                      <a:pt x="0" y="1696"/>
                    </a:lnTo>
                    <a:lnTo>
                      <a:pt x="142" y="1696"/>
                    </a:lnTo>
                    <a:lnTo>
                      <a:pt x="1158" y="1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68" name="Freeform 102"/>
              <p:cNvSpPr/>
              <p:nvPr/>
            </p:nvSpPr>
            <p:spPr bwMode="auto">
              <a:xfrm>
                <a:off x="5357605" y="1792834"/>
                <a:ext cx="1484313" cy="1638300"/>
              </a:xfrm>
              <a:custGeom>
                <a:avLst/>
                <a:gdLst>
                  <a:gd name="T0" fmla="*/ 771525 w 935"/>
                  <a:gd name="T1" fmla="*/ 0 h 1032"/>
                  <a:gd name="T2" fmla="*/ 1484313 w 935"/>
                  <a:gd name="T3" fmla="*/ 1120775 h 1032"/>
                  <a:gd name="T4" fmla="*/ 1008063 w 935"/>
                  <a:gd name="T5" fmla="*/ 1638300 h 1032"/>
                  <a:gd name="T6" fmla="*/ 444500 w 935"/>
                  <a:gd name="T7" fmla="*/ 1293812 h 1032"/>
                  <a:gd name="T8" fmla="*/ 71438 w 935"/>
                  <a:gd name="T9" fmla="*/ 1466850 h 1032"/>
                  <a:gd name="T10" fmla="*/ 0 w 935"/>
                  <a:gd name="T11" fmla="*/ 1203325 h 1032"/>
                  <a:gd name="T12" fmla="*/ 771525 w 935"/>
                  <a:gd name="T13" fmla="*/ 0 h 1032"/>
                  <a:gd name="T14" fmla="*/ 0 60000 65536"/>
                  <a:gd name="T15" fmla="*/ 0 60000 65536"/>
                  <a:gd name="T16" fmla="*/ 0 60000 65536"/>
                  <a:gd name="T17" fmla="*/ 0 60000 65536"/>
                  <a:gd name="T18" fmla="*/ 0 60000 65536"/>
                  <a:gd name="T19" fmla="*/ 0 60000 65536"/>
                  <a:gd name="T20" fmla="*/ 0 60000 65536"/>
                  <a:gd name="T21" fmla="*/ 0 w 935"/>
                  <a:gd name="T22" fmla="*/ 0 h 1032"/>
                  <a:gd name="T23" fmla="*/ 935 w 935"/>
                  <a:gd name="T24" fmla="*/ 1032 h 10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5" h="1032">
                    <a:moveTo>
                      <a:pt x="486" y="0"/>
                    </a:moveTo>
                    <a:lnTo>
                      <a:pt x="935" y="706"/>
                    </a:lnTo>
                    <a:lnTo>
                      <a:pt x="635" y="1032"/>
                    </a:lnTo>
                    <a:lnTo>
                      <a:pt x="280" y="815"/>
                    </a:lnTo>
                    <a:lnTo>
                      <a:pt x="45" y="924"/>
                    </a:lnTo>
                    <a:lnTo>
                      <a:pt x="0" y="758"/>
                    </a:lnTo>
                    <a:lnTo>
                      <a:pt x="486" y="0"/>
                    </a:lnTo>
                    <a:close/>
                  </a:path>
                </a:pathLst>
              </a:custGeom>
              <a:solidFill>
                <a:srgbClr val="FFFFFF">
                  <a:alpha val="8392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69" name="Freeform 103"/>
              <p:cNvSpPr/>
              <p:nvPr/>
            </p:nvSpPr>
            <p:spPr bwMode="auto">
              <a:xfrm>
                <a:off x="5357605" y="1792834"/>
                <a:ext cx="1484313" cy="1638300"/>
              </a:xfrm>
              <a:custGeom>
                <a:avLst/>
                <a:gdLst>
                  <a:gd name="T0" fmla="*/ 771525 w 935"/>
                  <a:gd name="T1" fmla="*/ 0 h 1032"/>
                  <a:gd name="T2" fmla="*/ 1484313 w 935"/>
                  <a:gd name="T3" fmla="*/ 1120775 h 1032"/>
                  <a:gd name="T4" fmla="*/ 1008063 w 935"/>
                  <a:gd name="T5" fmla="*/ 1638300 h 1032"/>
                  <a:gd name="T6" fmla="*/ 444500 w 935"/>
                  <a:gd name="T7" fmla="*/ 1293812 h 1032"/>
                  <a:gd name="T8" fmla="*/ 71438 w 935"/>
                  <a:gd name="T9" fmla="*/ 1466850 h 1032"/>
                  <a:gd name="T10" fmla="*/ 0 w 935"/>
                  <a:gd name="T11" fmla="*/ 1203325 h 1032"/>
                  <a:gd name="T12" fmla="*/ 771525 w 935"/>
                  <a:gd name="T13" fmla="*/ 0 h 1032"/>
                  <a:gd name="T14" fmla="*/ 0 60000 65536"/>
                  <a:gd name="T15" fmla="*/ 0 60000 65536"/>
                  <a:gd name="T16" fmla="*/ 0 60000 65536"/>
                  <a:gd name="T17" fmla="*/ 0 60000 65536"/>
                  <a:gd name="T18" fmla="*/ 0 60000 65536"/>
                  <a:gd name="T19" fmla="*/ 0 60000 65536"/>
                  <a:gd name="T20" fmla="*/ 0 60000 65536"/>
                  <a:gd name="T21" fmla="*/ 0 w 935"/>
                  <a:gd name="T22" fmla="*/ 0 h 1032"/>
                  <a:gd name="T23" fmla="*/ 935 w 935"/>
                  <a:gd name="T24" fmla="*/ 1032 h 10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5" h="1032">
                    <a:moveTo>
                      <a:pt x="486" y="0"/>
                    </a:moveTo>
                    <a:lnTo>
                      <a:pt x="935" y="706"/>
                    </a:lnTo>
                    <a:lnTo>
                      <a:pt x="635" y="1032"/>
                    </a:lnTo>
                    <a:lnTo>
                      <a:pt x="280" y="815"/>
                    </a:lnTo>
                    <a:lnTo>
                      <a:pt x="45" y="924"/>
                    </a:lnTo>
                    <a:lnTo>
                      <a:pt x="0" y="758"/>
                    </a:lnTo>
                    <a:lnTo>
                      <a:pt x="4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70" name="Freeform 108"/>
              <p:cNvSpPr/>
              <p:nvPr/>
            </p:nvSpPr>
            <p:spPr bwMode="auto">
              <a:xfrm>
                <a:off x="6121192" y="1792834"/>
                <a:ext cx="720725" cy="1638300"/>
              </a:xfrm>
              <a:custGeom>
                <a:avLst/>
                <a:gdLst>
                  <a:gd name="T0" fmla="*/ 7938 w 454"/>
                  <a:gd name="T1" fmla="*/ 0 h 1032"/>
                  <a:gd name="T2" fmla="*/ 0 w 454"/>
                  <a:gd name="T3" fmla="*/ 11112 h 1032"/>
                  <a:gd name="T4" fmla="*/ 0 w 454"/>
                  <a:gd name="T5" fmla="*/ 1489075 h 1032"/>
                  <a:gd name="T6" fmla="*/ 244475 w 454"/>
                  <a:gd name="T7" fmla="*/ 1638300 h 1032"/>
                  <a:gd name="T8" fmla="*/ 511175 w 454"/>
                  <a:gd name="T9" fmla="*/ 1349375 h 1032"/>
                  <a:gd name="T10" fmla="*/ 695325 w 454"/>
                  <a:gd name="T11" fmla="*/ 1150937 h 1032"/>
                  <a:gd name="T12" fmla="*/ 720725 w 454"/>
                  <a:gd name="T13" fmla="*/ 1120775 h 1032"/>
                  <a:gd name="T14" fmla="*/ 30163 w 454"/>
                  <a:gd name="T15" fmla="*/ 38100 h 1032"/>
                  <a:gd name="T16" fmla="*/ 7938 w 454"/>
                  <a:gd name="T17" fmla="*/ 0 h 1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1032"/>
                  <a:gd name="T29" fmla="*/ 454 w 454"/>
                  <a:gd name="T30" fmla="*/ 1032 h 1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1032">
                    <a:moveTo>
                      <a:pt x="5" y="0"/>
                    </a:moveTo>
                    <a:lnTo>
                      <a:pt x="0" y="7"/>
                    </a:lnTo>
                    <a:lnTo>
                      <a:pt x="0" y="938"/>
                    </a:lnTo>
                    <a:lnTo>
                      <a:pt x="154" y="1032"/>
                    </a:lnTo>
                    <a:lnTo>
                      <a:pt x="322" y="850"/>
                    </a:lnTo>
                    <a:lnTo>
                      <a:pt x="438" y="725"/>
                    </a:lnTo>
                    <a:lnTo>
                      <a:pt x="454" y="706"/>
                    </a:lnTo>
                    <a:lnTo>
                      <a:pt x="19" y="24"/>
                    </a:lnTo>
                    <a:lnTo>
                      <a:pt x="5" y="0"/>
                    </a:lnTo>
                    <a:close/>
                  </a:path>
                </a:pathLst>
              </a:custGeom>
              <a:solidFill>
                <a:srgbClr val="FFFFFF">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71" name="Freeform 109"/>
              <p:cNvSpPr/>
              <p:nvPr/>
            </p:nvSpPr>
            <p:spPr bwMode="auto">
              <a:xfrm>
                <a:off x="6121192" y="1792834"/>
                <a:ext cx="720725" cy="1638300"/>
              </a:xfrm>
              <a:custGeom>
                <a:avLst/>
                <a:gdLst>
                  <a:gd name="T0" fmla="*/ 7938 w 454"/>
                  <a:gd name="T1" fmla="*/ 0 h 1032"/>
                  <a:gd name="T2" fmla="*/ 0 w 454"/>
                  <a:gd name="T3" fmla="*/ 11112 h 1032"/>
                  <a:gd name="T4" fmla="*/ 0 w 454"/>
                  <a:gd name="T5" fmla="*/ 1489075 h 1032"/>
                  <a:gd name="T6" fmla="*/ 244475 w 454"/>
                  <a:gd name="T7" fmla="*/ 1638300 h 1032"/>
                  <a:gd name="T8" fmla="*/ 511175 w 454"/>
                  <a:gd name="T9" fmla="*/ 1349375 h 1032"/>
                  <a:gd name="T10" fmla="*/ 695325 w 454"/>
                  <a:gd name="T11" fmla="*/ 1150937 h 1032"/>
                  <a:gd name="T12" fmla="*/ 720725 w 454"/>
                  <a:gd name="T13" fmla="*/ 1120775 h 1032"/>
                  <a:gd name="T14" fmla="*/ 30163 w 454"/>
                  <a:gd name="T15" fmla="*/ 38100 h 1032"/>
                  <a:gd name="T16" fmla="*/ 7938 w 454"/>
                  <a:gd name="T17" fmla="*/ 0 h 1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1032"/>
                  <a:gd name="T29" fmla="*/ 454 w 454"/>
                  <a:gd name="T30" fmla="*/ 1032 h 1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1032">
                    <a:moveTo>
                      <a:pt x="5" y="0"/>
                    </a:moveTo>
                    <a:lnTo>
                      <a:pt x="0" y="7"/>
                    </a:lnTo>
                    <a:lnTo>
                      <a:pt x="0" y="938"/>
                    </a:lnTo>
                    <a:lnTo>
                      <a:pt x="154" y="1032"/>
                    </a:lnTo>
                    <a:lnTo>
                      <a:pt x="322" y="850"/>
                    </a:lnTo>
                    <a:lnTo>
                      <a:pt x="438" y="725"/>
                    </a:lnTo>
                    <a:lnTo>
                      <a:pt x="454" y="706"/>
                    </a:lnTo>
                    <a:lnTo>
                      <a:pt x="19" y="24"/>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grpSp>
        <p:grpSp>
          <p:nvGrpSpPr>
            <p:cNvPr id="9" name="Group 199"/>
            <p:cNvGrpSpPr/>
            <p:nvPr/>
          </p:nvGrpSpPr>
          <p:grpSpPr bwMode="auto">
            <a:xfrm>
              <a:off x="7126288" y="2722563"/>
              <a:ext cx="2355850" cy="1889125"/>
              <a:chOff x="4403517" y="1792834"/>
              <a:chExt cx="3449638" cy="2767013"/>
            </a:xfrm>
          </p:grpSpPr>
          <p:sp>
            <p:nvSpPr>
              <p:cNvPr id="54" name="Freeform 96"/>
              <p:cNvSpPr/>
              <p:nvPr/>
            </p:nvSpPr>
            <p:spPr bwMode="auto">
              <a:xfrm>
                <a:off x="4403517" y="1867241"/>
                <a:ext cx="3449638" cy="2692606"/>
              </a:xfrm>
              <a:custGeom>
                <a:avLst/>
                <a:gdLst>
                  <a:gd name="T0" fmla="*/ 1087 w 2173"/>
                  <a:gd name="T1" fmla="*/ 0 h 1696"/>
                  <a:gd name="T2" fmla="*/ 2173 w 2173"/>
                  <a:gd name="T3" fmla="*/ 1696 h 1696"/>
                  <a:gd name="T4" fmla="*/ 0 w 2173"/>
                  <a:gd name="T5" fmla="*/ 1696 h 1696"/>
                  <a:gd name="T6" fmla="*/ 1087 w 2173"/>
                  <a:gd name="T7" fmla="*/ 0 h 1696"/>
                </a:gdLst>
                <a:ahLst/>
                <a:cxnLst>
                  <a:cxn ang="0">
                    <a:pos x="T0" y="T1"/>
                  </a:cxn>
                  <a:cxn ang="0">
                    <a:pos x="T2" y="T3"/>
                  </a:cxn>
                  <a:cxn ang="0">
                    <a:pos x="T4" y="T5"/>
                  </a:cxn>
                  <a:cxn ang="0">
                    <a:pos x="T6" y="T7"/>
                  </a:cxn>
                </a:cxnLst>
                <a:rect l="0" t="0" r="r" b="b"/>
                <a:pathLst>
                  <a:path w="2173" h="1696">
                    <a:moveTo>
                      <a:pt x="1087" y="0"/>
                    </a:moveTo>
                    <a:lnTo>
                      <a:pt x="2173" y="1696"/>
                    </a:lnTo>
                    <a:lnTo>
                      <a:pt x="0" y="1696"/>
                    </a:lnTo>
                    <a:lnTo>
                      <a:pt x="1087" y="0"/>
                    </a:lnTo>
                    <a:close/>
                  </a:path>
                </a:pathLst>
              </a:custGeom>
              <a:solidFill>
                <a:schemeClr val="accent2"/>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55" name="Freeform 97"/>
              <p:cNvSpPr/>
              <p:nvPr/>
            </p:nvSpPr>
            <p:spPr bwMode="auto">
              <a:xfrm>
                <a:off x="4403517" y="1867447"/>
                <a:ext cx="3449638" cy="2692400"/>
              </a:xfrm>
              <a:custGeom>
                <a:avLst/>
                <a:gdLst>
                  <a:gd name="T0" fmla="*/ 1725613 w 2173"/>
                  <a:gd name="T1" fmla="*/ 0 h 1696"/>
                  <a:gd name="T2" fmla="*/ 3449638 w 2173"/>
                  <a:gd name="T3" fmla="*/ 2692400 h 1696"/>
                  <a:gd name="T4" fmla="*/ 0 w 2173"/>
                  <a:gd name="T5" fmla="*/ 2692400 h 1696"/>
                  <a:gd name="T6" fmla="*/ 1725613 w 2173"/>
                  <a:gd name="T7" fmla="*/ 0 h 1696"/>
                  <a:gd name="T8" fmla="*/ 0 60000 65536"/>
                  <a:gd name="T9" fmla="*/ 0 60000 65536"/>
                  <a:gd name="T10" fmla="*/ 0 60000 65536"/>
                  <a:gd name="T11" fmla="*/ 0 60000 65536"/>
                  <a:gd name="T12" fmla="*/ 0 w 2173"/>
                  <a:gd name="T13" fmla="*/ 0 h 1696"/>
                  <a:gd name="T14" fmla="*/ 2173 w 2173"/>
                  <a:gd name="T15" fmla="*/ 1696 h 1696"/>
                </a:gdLst>
                <a:ahLst/>
                <a:cxnLst>
                  <a:cxn ang="T8">
                    <a:pos x="T0" y="T1"/>
                  </a:cxn>
                  <a:cxn ang="T9">
                    <a:pos x="T2" y="T3"/>
                  </a:cxn>
                  <a:cxn ang="T10">
                    <a:pos x="T4" y="T5"/>
                  </a:cxn>
                  <a:cxn ang="T11">
                    <a:pos x="T6" y="T7"/>
                  </a:cxn>
                </a:cxnLst>
                <a:rect l="T12" t="T13" r="T14" b="T15"/>
                <a:pathLst>
                  <a:path w="2173" h="1696">
                    <a:moveTo>
                      <a:pt x="1087" y="0"/>
                    </a:moveTo>
                    <a:lnTo>
                      <a:pt x="2173" y="1696"/>
                    </a:lnTo>
                    <a:lnTo>
                      <a:pt x="0" y="1696"/>
                    </a:lnTo>
                    <a:lnTo>
                      <a:pt x="10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56" name="Freeform 99"/>
              <p:cNvSpPr/>
              <p:nvPr/>
            </p:nvSpPr>
            <p:spPr bwMode="auto">
              <a:xfrm>
                <a:off x="5975142" y="1867447"/>
                <a:ext cx="1878013" cy="2692400"/>
              </a:xfrm>
              <a:custGeom>
                <a:avLst/>
                <a:gdLst>
                  <a:gd name="T0" fmla="*/ 153988 w 1183"/>
                  <a:gd name="T1" fmla="*/ 0 h 1696"/>
                  <a:gd name="T2" fmla="*/ 0 w 1183"/>
                  <a:gd name="T3" fmla="*/ 244475 h 1696"/>
                  <a:gd name="T4" fmla="*/ 1566863 w 1183"/>
                  <a:gd name="T5" fmla="*/ 2692400 h 1696"/>
                  <a:gd name="T6" fmla="*/ 1878013 w 1183"/>
                  <a:gd name="T7" fmla="*/ 2692400 h 1696"/>
                  <a:gd name="T8" fmla="*/ 153988 w 1183"/>
                  <a:gd name="T9" fmla="*/ 0 h 1696"/>
                  <a:gd name="T10" fmla="*/ 0 60000 65536"/>
                  <a:gd name="T11" fmla="*/ 0 60000 65536"/>
                  <a:gd name="T12" fmla="*/ 0 60000 65536"/>
                  <a:gd name="T13" fmla="*/ 0 60000 65536"/>
                  <a:gd name="T14" fmla="*/ 0 60000 65536"/>
                  <a:gd name="T15" fmla="*/ 0 w 1183"/>
                  <a:gd name="T16" fmla="*/ 0 h 1696"/>
                  <a:gd name="T17" fmla="*/ 1183 w 1183"/>
                  <a:gd name="T18" fmla="*/ 1696 h 1696"/>
                </a:gdLst>
                <a:ahLst/>
                <a:cxnLst>
                  <a:cxn ang="T10">
                    <a:pos x="T0" y="T1"/>
                  </a:cxn>
                  <a:cxn ang="T11">
                    <a:pos x="T2" y="T3"/>
                  </a:cxn>
                  <a:cxn ang="T12">
                    <a:pos x="T4" y="T5"/>
                  </a:cxn>
                  <a:cxn ang="T13">
                    <a:pos x="T6" y="T7"/>
                  </a:cxn>
                  <a:cxn ang="T14">
                    <a:pos x="T8" y="T9"/>
                  </a:cxn>
                </a:cxnLst>
                <a:rect l="T15" t="T16" r="T17" b="T18"/>
                <a:pathLst>
                  <a:path w="1183" h="1696">
                    <a:moveTo>
                      <a:pt x="97" y="0"/>
                    </a:moveTo>
                    <a:lnTo>
                      <a:pt x="0" y="154"/>
                    </a:lnTo>
                    <a:lnTo>
                      <a:pt x="987" y="1696"/>
                    </a:lnTo>
                    <a:lnTo>
                      <a:pt x="1183" y="1696"/>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57" name="Freeform 100"/>
              <p:cNvSpPr/>
              <p:nvPr/>
            </p:nvSpPr>
            <p:spPr bwMode="auto">
              <a:xfrm>
                <a:off x="4403517" y="1867241"/>
                <a:ext cx="1838721" cy="2692606"/>
              </a:xfrm>
              <a:custGeom>
                <a:avLst/>
                <a:gdLst>
                  <a:gd name="T0" fmla="*/ 1158 w 1158"/>
                  <a:gd name="T1" fmla="*/ 112 h 1696"/>
                  <a:gd name="T2" fmla="*/ 1087 w 1158"/>
                  <a:gd name="T3" fmla="*/ 0 h 1696"/>
                  <a:gd name="T4" fmla="*/ 0 w 1158"/>
                  <a:gd name="T5" fmla="*/ 1696 h 1696"/>
                  <a:gd name="T6" fmla="*/ 142 w 1158"/>
                  <a:gd name="T7" fmla="*/ 1696 h 1696"/>
                  <a:gd name="T8" fmla="*/ 1158 w 1158"/>
                  <a:gd name="T9" fmla="*/ 112 h 1696"/>
                </a:gdLst>
                <a:ahLst/>
                <a:cxnLst>
                  <a:cxn ang="0">
                    <a:pos x="T0" y="T1"/>
                  </a:cxn>
                  <a:cxn ang="0">
                    <a:pos x="T2" y="T3"/>
                  </a:cxn>
                  <a:cxn ang="0">
                    <a:pos x="T4" y="T5"/>
                  </a:cxn>
                  <a:cxn ang="0">
                    <a:pos x="T6" y="T7"/>
                  </a:cxn>
                  <a:cxn ang="0">
                    <a:pos x="T8" y="T9"/>
                  </a:cxn>
                </a:cxnLst>
                <a:rect l="0" t="0" r="r" b="b"/>
                <a:pathLst>
                  <a:path w="1158" h="1696">
                    <a:moveTo>
                      <a:pt x="1158" y="112"/>
                    </a:moveTo>
                    <a:lnTo>
                      <a:pt x="1087" y="0"/>
                    </a:lnTo>
                    <a:lnTo>
                      <a:pt x="0" y="1696"/>
                    </a:lnTo>
                    <a:lnTo>
                      <a:pt x="142" y="1696"/>
                    </a:lnTo>
                    <a:lnTo>
                      <a:pt x="1158" y="112"/>
                    </a:lnTo>
                    <a:close/>
                  </a:path>
                </a:pathLst>
              </a:custGeom>
              <a:solidFill>
                <a:schemeClr val="accent2">
                  <a:lumMod val="60000"/>
                  <a:lumOff val="40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58" name="Freeform 101"/>
              <p:cNvSpPr/>
              <p:nvPr/>
            </p:nvSpPr>
            <p:spPr bwMode="auto">
              <a:xfrm>
                <a:off x="4403517" y="1867447"/>
                <a:ext cx="1838325" cy="2692400"/>
              </a:xfrm>
              <a:custGeom>
                <a:avLst/>
                <a:gdLst>
                  <a:gd name="T0" fmla="*/ 1838325 w 1158"/>
                  <a:gd name="T1" fmla="*/ 177800 h 1696"/>
                  <a:gd name="T2" fmla="*/ 1725613 w 1158"/>
                  <a:gd name="T3" fmla="*/ 0 h 1696"/>
                  <a:gd name="T4" fmla="*/ 0 w 1158"/>
                  <a:gd name="T5" fmla="*/ 2692400 h 1696"/>
                  <a:gd name="T6" fmla="*/ 225425 w 1158"/>
                  <a:gd name="T7" fmla="*/ 2692400 h 1696"/>
                  <a:gd name="T8" fmla="*/ 1838325 w 1158"/>
                  <a:gd name="T9" fmla="*/ 177800 h 1696"/>
                  <a:gd name="T10" fmla="*/ 0 60000 65536"/>
                  <a:gd name="T11" fmla="*/ 0 60000 65536"/>
                  <a:gd name="T12" fmla="*/ 0 60000 65536"/>
                  <a:gd name="T13" fmla="*/ 0 60000 65536"/>
                  <a:gd name="T14" fmla="*/ 0 60000 65536"/>
                  <a:gd name="T15" fmla="*/ 0 w 1158"/>
                  <a:gd name="T16" fmla="*/ 0 h 1696"/>
                  <a:gd name="T17" fmla="*/ 1158 w 1158"/>
                  <a:gd name="T18" fmla="*/ 1696 h 1696"/>
                </a:gdLst>
                <a:ahLst/>
                <a:cxnLst>
                  <a:cxn ang="T10">
                    <a:pos x="T0" y="T1"/>
                  </a:cxn>
                  <a:cxn ang="T11">
                    <a:pos x="T2" y="T3"/>
                  </a:cxn>
                  <a:cxn ang="T12">
                    <a:pos x="T4" y="T5"/>
                  </a:cxn>
                  <a:cxn ang="T13">
                    <a:pos x="T6" y="T7"/>
                  </a:cxn>
                  <a:cxn ang="T14">
                    <a:pos x="T8" y="T9"/>
                  </a:cxn>
                </a:cxnLst>
                <a:rect l="T15" t="T16" r="T17" b="T18"/>
                <a:pathLst>
                  <a:path w="1158" h="1696">
                    <a:moveTo>
                      <a:pt x="1158" y="112"/>
                    </a:moveTo>
                    <a:lnTo>
                      <a:pt x="1087" y="0"/>
                    </a:lnTo>
                    <a:lnTo>
                      <a:pt x="0" y="1696"/>
                    </a:lnTo>
                    <a:lnTo>
                      <a:pt x="142" y="1696"/>
                    </a:lnTo>
                    <a:lnTo>
                      <a:pt x="1158" y="1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59" name="Freeform 102"/>
              <p:cNvSpPr/>
              <p:nvPr/>
            </p:nvSpPr>
            <p:spPr bwMode="auto">
              <a:xfrm>
                <a:off x="5357605" y="1792834"/>
                <a:ext cx="1484313" cy="1638300"/>
              </a:xfrm>
              <a:custGeom>
                <a:avLst/>
                <a:gdLst>
                  <a:gd name="T0" fmla="*/ 771525 w 935"/>
                  <a:gd name="T1" fmla="*/ 0 h 1032"/>
                  <a:gd name="T2" fmla="*/ 1484313 w 935"/>
                  <a:gd name="T3" fmla="*/ 1120775 h 1032"/>
                  <a:gd name="T4" fmla="*/ 1008063 w 935"/>
                  <a:gd name="T5" fmla="*/ 1638300 h 1032"/>
                  <a:gd name="T6" fmla="*/ 444500 w 935"/>
                  <a:gd name="T7" fmla="*/ 1293812 h 1032"/>
                  <a:gd name="T8" fmla="*/ 71438 w 935"/>
                  <a:gd name="T9" fmla="*/ 1466850 h 1032"/>
                  <a:gd name="T10" fmla="*/ 0 w 935"/>
                  <a:gd name="T11" fmla="*/ 1203325 h 1032"/>
                  <a:gd name="T12" fmla="*/ 771525 w 935"/>
                  <a:gd name="T13" fmla="*/ 0 h 1032"/>
                  <a:gd name="T14" fmla="*/ 0 60000 65536"/>
                  <a:gd name="T15" fmla="*/ 0 60000 65536"/>
                  <a:gd name="T16" fmla="*/ 0 60000 65536"/>
                  <a:gd name="T17" fmla="*/ 0 60000 65536"/>
                  <a:gd name="T18" fmla="*/ 0 60000 65536"/>
                  <a:gd name="T19" fmla="*/ 0 60000 65536"/>
                  <a:gd name="T20" fmla="*/ 0 60000 65536"/>
                  <a:gd name="T21" fmla="*/ 0 w 935"/>
                  <a:gd name="T22" fmla="*/ 0 h 1032"/>
                  <a:gd name="T23" fmla="*/ 935 w 935"/>
                  <a:gd name="T24" fmla="*/ 1032 h 10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5" h="1032">
                    <a:moveTo>
                      <a:pt x="486" y="0"/>
                    </a:moveTo>
                    <a:lnTo>
                      <a:pt x="935" y="706"/>
                    </a:lnTo>
                    <a:lnTo>
                      <a:pt x="635" y="1032"/>
                    </a:lnTo>
                    <a:lnTo>
                      <a:pt x="280" y="815"/>
                    </a:lnTo>
                    <a:lnTo>
                      <a:pt x="45" y="924"/>
                    </a:lnTo>
                    <a:lnTo>
                      <a:pt x="0" y="758"/>
                    </a:lnTo>
                    <a:lnTo>
                      <a:pt x="486" y="0"/>
                    </a:lnTo>
                    <a:close/>
                  </a:path>
                </a:pathLst>
              </a:custGeom>
              <a:solidFill>
                <a:srgbClr val="FFFFFF">
                  <a:alpha val="8392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60" name="Freeform 103"/>
              <p:cNvSpPr/>
              <p:nvPr/>
            </p:nvSpPr>
            <p:spPr bwMode="auto">
              <a:xfrm>
                <a:off x="5357605" y="1792834"/>
                <a:ext cx="1484313" cy="1638300"/>
              </a:xfrm>
              <a:custGeom>
                <a:avLst/>
                <a:gdLst>
                  <a:gd name="T0" fmla="*/ 771525 w 935"/>
                  <a:gd name="T1" fmla="*/ 0 h 1032"/>
                  <a:gd name="T2" fmla="*/ 1484313 w 935"/>
                  <a:gd name="T3" fmla="*/ 1120775 h 1032"/>
                  <a:gd name="T4" fmla="*/ 1008063 w 935"/>
                  <a:gd name="T5" fmla="*/ 1638300 h 1032"/>
                  <a:gd name="T6" fmla="*/ 444500 w 935"/>
                  <a:gd name="T7" fmla="*/ 1293812 h 1032"/>
                  <a:gd name="T8" fmla="*/ 71438 w 935"/>
                  <a:gd name="T9" fmla="*/ 1466850 h 1032"/>
                  <a:gd name="T10" fmla="*/ 0 w 935"/>
                  <a:gd name="T11" fmla="*/ 1203325 h 1032"/>
                  <a:gd name="T12" fmla="*/ 771525 w 935"/>
                  <a:gd name="T13" fmla="*/ 0 h 1032"/>
                  <a:gd name="T14" fmla="*/ 0 60000 65536"/>
                  <a:gd name="T15" fmla="*/ 0 60000 65536"/>
                  <a:gd name="T16" fmla="*/ 0 60000 65536"/>
                  <a:gd name="T17" fmla="*/ 0 60000 65536"/>
                  <a:gd name="T18" fmla="*/ 0 60000 65536"/>
                  <a:gd name="T19" fmla="*/ 0 60000 65536"/>
                  <a:gd name="T20" fmla="*/ 0 60000 65536"/>
                  <a:gd name="T21" fmla="*/ 0 w 935"/>
                  <a:gd name="T22" fmla="*/ 0 h 1032"/>
                  <a:gd name="T23" fmla="*/ 935 w 935"/>
                  <a:gd name="T24" fmla="*/ 1032 h 10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5" h="1032">
                    <a:moveTo>
                      <a:pt x="486" y="0"/>
                    </a:moveTo>
                    <a:lnTo>
                      <a:pt x="935" y="706"/>
                    </a:lnTo>
                    <a:lnTo>
                      <a:pt x="635" y="1032"/>
                    </a:lnTo>
                    <a:lnTo>
                      <a:pt x="280" y="815"/>
                    </a:lnTo>
                    <a:lnTo>
                      <a:pt x="45" y="924"/>
                    </a:lnTo>
                    <a:lnTo>
                      <a:pt x="0" y="758"/>
                    </a:lnTo>
                    <a:lnTo>
                      <a:pt x="4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61" name="Freeform 108"/>
              <p:cNvSpPr/>
              <p:nvPr/>
            </p:nvSpPr>
            <p:spPr bwMode="auto">
              <a:xfrm>
                <a:off x="6121192" y="1792834"/>
                <a:ext cx="720725" cy="1638300"/>
              </a:xfrm>
              <a:custGeom>
                <a:avLst/>
                <a:gdLst>
                  <a:gd name="T0" fmla="*/ 7938 w 454"/>
                  <a:gd name="T1" fmla="*/ 0 h 1032"/>
                  <a:gd name="T2" fmla="*/ 0 w 454"/>
                  <a:gd name="T3" fmla="*/ 11112 h 1032"/>
                  <a:gd name="T4" fmla="*/ 0 w 454"/>
                  <a:gd name="T5" fmla="*/ 1489075 h 1032"/>
                  <a:gd name="T6" fmla="*/ 244475 w 454"/>
                  <a:gd name="T7" fmla="*/ 1638300 h 1032"/>
                  <a:gd name="T8" fmla="*/ 511175 w 454"/>
                  <a:gd name="T9" fmla="*/ 1349375 h 1032"/>
                  <a:gd name="T10" fmla="*/ 695325 w 454"/>
                  <a:gd name="T11" fmla="*/ 1150937 h 1032"/>
                  <a:gd name="T12" fmla="*/ 720725 w 454"/>
                  <a:gd name="T13" fmla="*/ 1120775 h 1032"/>
                  <a:gd name="T14" fmla="*/ 30163 w 454"/>
                  <a:gd name="T15" fmla="*/ 38100 h 1032"/>
                  <a:gd name="T16" fmla="*/ 7938 w 454"/>
                  <a:gd name="T17" fmla="*/ 0 h 1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1032"/>
                  <a:gd name="T29" fmla="*/ 454 w 454"/>
                  <a:gd name="T30" fmla="*/ 1032 h 1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1032">
                    <a:moveTo>
                      <a:pt x="5" y="0"/>
                    </a:moveTo>
                    <a:lnTo>
                      <a:pt x="0" y="7"/>
                    </a:lnTo>
                    <a:lnTo>
                      <a:pt x="0" y="938"/>
                    </a:lnTo>
                    <a:lnTo>
                      <a:pt x="154" y="1032"/>
                    </a:lnTo>
                    <a:lnTo>
                      <a:pt x="322" y="850"/>
                    </a:lnTo>
                    <a:lnTo>
                      <a:pt x="438" y="725"/>
                    </a:lnTo>
                    <a:lnTo>
                      <a:pt x="454" y="706"/>
                    </a:lnTo>
                    <a:lnTo>
                      <a:pt x="19" y="24"/>
                    </a:lnTo>
                    <a:lnTo>
                      <a:pt x="5" y="0"/>
                    </a:lnTo>
                    <a:close/>
                  </a:path>
                </a:pathLst>
              </a:custGeom>
              <a:solidFill>
                <a:srgbClr val="FFFFFF">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62" name="Freeform 109"/>
              <p:cNvSpPr/>
              <p:nvPr/>
            </p:nvSpPr>
            <p:spPr bwMode="auto">
              <a:xfrm>
                <a:off x="6121192" y="1792834"/>
                <a:ext cx="720725" cy="1638300"/>
              </a:xfrm>
              <a:custGeom>
                <a:avLst/>
                <a:gdLst>
                  <a:gd name="T0" fmla="*/ 7938 w 454"/>
                  <a:gd name="T1" fmla="*/ 0 h 1032"/>
                  <a:gd name="T2" fmla="*/ 0 w 454"/>
                  <a:gd name="T3" fmla="*/ 11112 h 1032"/>
                  <a:gd name="T4" fmla="*/ 0 w 454"/>
                  <a:gd name="T5" fmla="*/ 1489075 h 1032"/>
                  <a:gd name="T6" fmla="*/ 244475 w 454"/>
                  <a:gd name="T7" fmla="*/ 1638300 h 1032"/>
                  <a:gd name="T8" fmla="*/ 511175 w 454"/>
                  <a:gd name="T9" fmla="*/ 1349375 h 1032"/>
                  <a:gd name="T10" fmla="*/ 695325 w 454"/>
                  <a:gd name="T11" fmla="*/ 1150937 h 1032"/>
                  <a:gd name="T12" fmla="*/ 720725 w 454"/>
                  <a:gd name="T13" fmla="*/ 1120775 h 1032"/>
                  <a:gd name="T14" fmla="*/ 30163 w 454"/>
                  <a:gd name="T15" fmla="*/ 38100 h 1032"/>
                  <a:gd name="T16" fmla="*/ 7938 w 454"/>
                  <a:gd name="T17" fmla="*/ 0 h 1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1032"/>
                  <a:gd name="T29" fmla="*/ 454 w 454"/>
                  <a:gd name="T30" fmla="*/ 1032 h 1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1032">
                    <a:moveTo>
                      <a:pt x="5" y="0"/>
                    </a:moveTo>
                    <a:lnTo>
                      <a:pt x="0" y="7"/>
                    </a:lnTo>
                    <a:lnTo>
                      <a:pt x="0" y="938"/>
                    </a:lnTo>
                    <a:lnTo>
                      <a:pt x="154" y="1032"/>
                    </a:lnTo>
                    <a:lnTo>
                      <a:pt x="322" y="850"/>
                    </a:lnTo>
                    <a:lnTo>
                      <a:pt x="438" y="725"/>
                    </a:lnTo>
                    <a:lnTo>
                      <a:pt x="454" y="706"/>
                    </a:lnTo>
                    <a:lnTo>
                      <a:pt x="19" y="24"/>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grpSp>
        <p:grpSp>
          <p:nvGrpSpPr>
            <p:cNvPr id="10" name="Group 184"/>
            <p:cNvGrpSpPr/>
            <p:nvPr/>
          </p:nvGrpSpPr>
          <p:grpSpPr bwMode="auto">
            <a:xfrm>
              <a:off x="4370388" y="1585913"/>
              <a:ext cx="3451225" cy="3478212"/>
              <a:chOff x="4403517" y="1081634"/>
              <a:chExt cx="3449638" cy="3478213"/>
            </a:xfrm>
          </p:grpSpPr>
          <p:sp>
            <p:nvSpPr>
              <p:cNvPr id="41" name="Freeform 92"/>
              <p:cNvSpPr/>
              <p:nvPr/>
            </p:nvSpPr>
            <p:spPr bwMode="auto">
              <a:xfrm>
                <a:off x="5181034" y="1232446"/>
                <a:ext cx="717220" cy="420688"/>
              </a:xfrm>
              <a:custGeom>
                <a:avLst/>
                <a:gdLst>
                  <a:gd name="T0" fmla="*/ 0 w 452"/>
                  <a:gd name="T1" fmla="*/ 265 h 265"/>
                  <a:gd name="T2" fmla="*/ 452 w 452"/>
                  <a:gd name="T3" fmla="*/ 164 h 265"/>
                  <a:gd name="T4" fmla="*/ 452 w 452"/>
                  <a:gd name="T5" fmla="*/ 0 h 265"/>
                  <a:gd name="T6" fmla="*/ 0 w 452"/>
                  <a:gd name="T7" fmla="*/ 102 h 265"/>
                  <a:gd name="T8" fmla="*/ 107 w 452"/>
                  <a:gd name="T9" fmla="*/ 159 h 265"/>
                  <a:gd name="T10" fmla="*/ 0 w 452"/>
                  <a:gd name="T11" fmla="*/ 265 h 265"/>
                </a:gdLst>
                <a:ahLst/>
                <a:cxnLst>
                  <a:cxn ang="0">
                    <a:pos x="T0" y="T1"/>
                  </a:cxn>
                  <a:cxn ang="0">
                    <a:pos x="T2" y="T3"/>
                  </a:cxn>
                  <a:cxn ang="0">
                    <a:pos x="T4" y="T5"/>
                  </a:cxn>
                  <a:cxn ang="0">
                    <a:pos x="T6" y="T7"/>
                  </a:cxn>
                  <a:cxn ang="0">
                    <a:pos x="T8" y="T9"/>
                  </a:cxn>
                  <a:cxn ang="0">
                    <a:pos x="T10" y="T11"/>
                  </a:cxn>
                </a:cxnLst>
                <a:rect l="0" t="0" r="r" b="b"/>
                <a:pathLst>
                  <a:path w="452" h="265">
                    <a:moveTo>
                      <a:pt x="0" y="265"/>
                    </a:moveTo>
                    <a:lnTo>
                      <a:pt x="452" y="164"/>
                    </a:lnTo>
                    <a:lnTo>
                      <a:pt x="452" y="0"/>
                    </a:lnTo>
                    <a:lnTo>
                      <a:pt x="0" y="102"/>
                    </a:lnTo>
                    <a:lnTo>
                      <a:pt x="107" y="159"/>
                    </a:lnTo>
                    <a:lnTo>
                      <a:pt x="0" y="265"/>
                    </a:lnTo>
                    <a:close/>
                  </a:path>
                </a:pathLst>
              </a:custGeom>
              <a:solidFill>
                <a:schemeClr val="accent1">
                  <a:lumMod val="75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42" name="Freeform 93"/>
              <p:cNvSpPr/>
              <p:nvPr/>
            </p:nvSpPr>
            <p:spPr bwMode="auto">
              <a:xfrm>
                <a:off x="6104534" y="1081634"/>
                <a:ext cx="47603" cy="887412"/>
              </a:xfrm>
              <a:custGeom>
                <a:avLst/>
                <a:gdLst>
                  <a:gd name="T0" fmla="*/ 12 w 12"/>
                  <a:gd name="T1" fmla="*/ 230 h 236"/>
                  <a:gd name="T2" fmla="*/ 6 w 12"/>
                  <a:gd name="T3" fmla="*/ 236 h 236"/>
                  <a:gd name="T4" fmla="*/ 0 w 12"/>
                  <a:gd name="T5" fmla="*/ 230 h 236"/>
                  <a:gd name="T6" fmla="*/ 0 w 12"/>
                  <a:gd name="T7" fmla="*/ 6 h 236"/>
                  <a:gd name="T8" fmla="*/ 6 w 12"/>
                  <a:gd name="T9" fmla="*/ 0 h 236"/>
                  <a:gd name="T10" fmla="*/ 12 w 12"/>
                  <a:gd name="T11" fmla="*/ 6 h 236"/>
                  <a:gd name="T12" fmla="*/ 12 w 12"/>
                  <a:gd name="T13" fmla="*/ 230 h 236"/>
                </a:gdLst>
                <a:ahLst/>
                <a:cxnLst>
                  <a:cxn ang="0">
                    <a:pos x="T0" y="T1"/>
                  </a:cxn>
                  <a:cxn ang="0">
                    <a:pos x="T2" y="T3"/>
                  </a:cxn>
                  <a:cxn ang="0">
                    <a:pos x="T4" y="T5"/>
                  </a:cxn>
                  <a:cxn ang="0">
                    <a:pos x="T6" y="T7"/>
                  </a:cxn>
                  <a:cxn ang="0">
                    <a:pos x="T8" y="T9"/>
                  </a:cxn>
                  <a:cxn ang="0">
                    <a:pos x="T10" y="T11"/>
                  </a:cxn>
                  <a:cxn ang="0">
                    <a:pos x="T12" y="T13"/>
                  </a:cxn>
                </a:cxnLst>
                <a:rect l="0" t="0" r="r" b="b"/>
                <a:pathLst>
                  <a:path w="12" h="236">
                    <a:moveTo>
                      <a:pt x="12" y="230"/>
                    </a:moveTo>
                    <a:cubicBezTo>
                      <a:pt x="12" y="234"/>
                      <a:pt x="9" y="236"/>
                      <a:pt x="6" y="236"/>
                    </a:cubicBezTo>
                    <a:cubicBezTo>
                      <a:pt x="2" y="236"/>
                      <a:pt x="0" y="234"/>
                      <a:pt x="0" y="230"/>
                    </a:cubicBezTo>
                    <a:cubicBezTo>
                      <a:pt x="0" y="6"/>
                      <a:pt x="0" y="6"/>
                      <a:pt x="0" y="6"/>
                    </a:cubicBezTo>
                    <a:cubicBezTo>
                      <a:pt x="0" y="3"/>
                      <a:pt x="2" y="0"/>
                      <a:pt x="6" y="0"/>
                    </a:cubicBezTo>
                    <a:cubicBezTo>
                      <a:pt x="9" y="0"/>
                      <a:pt x="12" y="3"/>
                      <a:pt x="12" y="6"/>
                    </a:cubicBezTo>
                    <a:cubicBezTo>
                      <a:pt x="12" y="230"/>
                      <a:pt x="12" y="230"/>
                      <a:pt x="12" y="230"/>
                    </a:cubicBezTo>
                  </a:path>
                </a:pathLst>
              </a:custGeom>
              <a:solidFill>
                <a:schemeClr val="accent1">
                  <a:lumMod val="75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43" name="Freeform 94"/>
              <p:cNvSpPr/>
              <p:nvPr/>
            </p:nvSpPr>
            <p:spPr bwMode="auto">
              <a:xfrm>
                <a:off x="5538057" y="1232446"/>
                <a:ext cx="360197" cy="274638"/>
              </a:xfrm>
              <a:custGeom>
                <a:avLst/>
                <a:gdLst>
                  <a:gd name="T0" fmla="*/ 0 w 227"/>
                  <a:gd name="T1" fmla="*/ 173 h 173"/>
                  <a:gd name="T2" fmla="*/ 227 w 227"/>
                  <a:gd name="T3" fmla="*/ 164 h 173"/>
                  <a:gd name="T4" fmla="*/ 227 w 227"/>
                  <a:gd name="T5" fmla="*/ 0 h 173"/>
                  <a:gd name="T6" fmla="*/ 0 w 227"/>
                  <a:gd name="T7" fmla="*/ 52 h 173"/>
                  <a:gd name="T8" fmla="*/ 0 w 227"/>
                  <a:gd name="T9" fmla="*/ 173 h 173"/>
                </a:gdLst>
                <a:ahLst/>
                <a:cxnLst>
                  <a:cxn ang="0">
                    <a:pos x="T0" y="T1"/>
                  </a:cxn>
                  <a:cxn ang="0">
                    <a:pos x="T2" y="T3"/>
                  </a:cxn>
                  <a:cxn ang="0">
                    <a:pos x="T4" y="T5"/>
                  </a:cxn>
                  <a:cxn ang="0">
                    <a:pos x="T6" y="T7"/>
                  </a:cxn>
                  <a:cxn ang="0">
                    <a:pos x="T8" y="T9"/>
                  </a:cxn>
                </a:cxnLst>
                <a:rect l="0" t="0" r="r" b="b"/>
                <a:pathLst>
                  <a:path w="227" h="173">
                    <a:moveTo>
                      <a:pt x="0" y="173"/>
                    </a:moveTo>
                    <a:lnTo>
                      <a:pt x="227" y="164"/>
                    </a:lnTo>
                    <a:lnTo>
                      <a:pt x="227" y="0"/>
                    </a:lnTo>
                    <a:lnTo>
                      <a:pt x="0" y="52"/>
                    </a:lnTo>
                    <a:lnTo>
                      <a:pt x="0" y="173"/>
                    </a:lnTo>
                    <a:close/>
                  </a:path>
                </a:pathLst>
              </a:custGeom>
              <a:solidFill>
                <a:schemeClr val="accent1">
                  <a:lumMod val="50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44" name="Freeform 95"/>
              <p:cNvSpPr/>
              <p:nvPr/>
            </p:nvSpPr>
            <p:spPr bwMode="auto">
              <a:xfrm>
                <a:off x="5538580" y="1122909"/>
                <a:ext cx="566738" cy="384175"/>
              </a:xfrm>
              <a:custGeom>
                <a:avLst/>
                <a:gdLst>
                  <a:gd name="T0" fmla="*/ 0 w 357"/>
                  <a:gd name="T1" fmla="*/ 384175 h 242"/>
                  <a:gd name="T2" fmla="*/ 566738 w 357"/>
                  <a:gd name="T3" fmla="*/ 260350 h 242"/>
                  <a:gd name="T4" fmla="*/ 566738 w 357"/>
                  <a:gd name="T5" fmla="*/ 0 h 242"/>
                  <a:gd name="T6" fmla="*/ 0 w 357"/>
                  <a:gd name="T7" fmla="*/ 128588 h 242"/>
                  <a:gd name="T8" fmla="*/ 0 w 357"/>
                  <a:gd name="T9" fmla="*/ 384175 h 242"/>
                  <a:gd name="T10" fmla="*/ 0 60000 65536"/>
                  <a:gd name="T11" fmla="*/ 0 60000 65536"/>
                  <a:gd name="T12" fmla="*/ 0 60000 65536"/>
                  <a:gd name="T13" fmla="*/ 0 60000 65536"/>
                  <a:gd name="T14" fmla="*/ 0 60000 65536"/>
                  <a:gd name="T15" fmla="*/ 0 w 357"/>
                  <a:gd name="T16" fmla="*/ 0 h 242"/>
                  <a:gd name="T17" fmla="*/ 357 w 357"/>
                  <a:gd name="T18" fmla="*/ 242 h 242"/>
                </a:gdLst>
                <a:ahLst/>
                <a:cxnLst>
                  <a:cxn ang="T10">
                    <a:pos x="T0" y="T1"/>
                  </a:cxn>
                  <a:cxn ang="T11">
                    <a:pos x="T2" y="T3"/>
                  </a:cxn>
                  <a:cxn ang="T12">
                    <a:pos x="T4" y="T5"/>
                  </a:cxn>
                  <a:cxn ang="T13">
                    <a:pos x="T6" y="T7"/>
                  </a:cxn>
                  <a:cxn ang="T14">
                    <a:pos x="T8" y="T9"/>
                  </a:cxn>
                </a:cxnLst>
                <a:rect l="T15" t="T16" r="T17" b="T18"/>
                <a:pathLst>
                  <a:path w="357" h="242">
                    <a:moveTo>
                      <a:pt x="0" y="242"/>
                    </a:moveTo>
                    <a:lnTo>
                      <a:pt x="357" y="164"/>
                    </a:lnTo>
                    <a:lnTo>
                      <a:pt x="357" y="0"/>
                    </a:lnTo>
                    <a:lnTo>
                      <a:pt x="0" y="81"/>
                    </a:lnTo>
                    <a:lnTo>
                      <a:pt x="0" y="24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45" name="Freeform 96"/>
              <p:cNvSpPr/>
              <p:nvPr/>
            </p:nvSpPr>
            <p:spPr bwMode="auto">
              <a:xfrm>
                <a:off x="4403517" y="1867447"/>
                <a:ext cx="3449638" cy="2692400"/>
              </a:xfrm>
              <a:custGeom>
                <a:avLst/>
                <a:gdLst>
                  <a:gd name="T0" fmla="*/ 1725613 w 2173"/>
                  <a:gd name="T1" fmla="*/ 0 h 1696"/>
                  <a:gd name="T2" fmla="*/ 3449638 w 2173"/>
                  <a:gd name="T3" fmla="*/ 2692400 h 1696"/>
                  <a:gd name="T4" fmla="*/ 0 w 2173"/>
                  <a:gd name="T5" fmla="*/ 2692400 h 1696"/>
                  <a:gd name="T6" fmla="*/ 1725613 w 2173"/>
                  <a:gd name="T7" fmla="*/ 0 h 1696"/>
                  <a:gd name="T8" fmla="*/ 0 60000 65536"/>
                  <a:gd name="T9" fmla="*/ 0 60000 65536"/>
                  <a:gd name="T10" fmla="*/ 0 60000 65536"/>
                  <a:gd name="T11" fmla="*/ 0 60000 65536"/>
                  <a:gd name="T12" fmla="*/ 0 w 2173"/>
                  <a:gd name="T13" fmla="*/ 0 h 1696"/>
                  <a:gd name="T14" fmla="*/ 2173 w 2173"/>
                  <a:gd name="T15" fmla="*/ 1696 h 1696"/>
                </a:gdLst>
                <a:ahLst/>
                <a:cxnLst>
                  <a:cxn ang="T8">
                    <a:pos x="T0" y="T1"/>
                  </a:cxn>
                  <a:cxn ang="T9">
                    <a:pos x="T2" y="T3"/>
                  </a:cxn>
                  <a:cxn ang="T10">
                    <a:pos x="T4" y="T5"/>
                  </a:cxn>
                  <a:cxn ang="T11">
                    <a:pos x="T6" y="T7"/>
                  </a:cxn>
                </a:cxnLst>
                <a:rect l="T12" t="T13" r="T14" b="T15"/>
                <a:pathLst>
                  <a:path w="2173" h="1696">
                    <a:moveTo>
                      <a:pt x="1087" y="0"/>
                    </a:moveTo>
                    <a:lnTo>
                      <a:pt x="2173" y="1696"/>
                    </a:lnTo>
                    <a:lnTo>
                      <a:pt x="0" y="1696"/>
                    </a:lnTo>
                    <a:lnTo>
                      <a:pt x="1087"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46" name="Freeform 97"/>
              <p:cNvSpPr/>
              <p:nvPr/>
            </p:nvSpPr>
            <p:spPr bwMode="auto">
              <a:xfrm>
                <a:off x="4403517" y="1867447"/>
                <a:ext cx="3449638" cy="2692400"/>
              </a:xfrm>
              <a:custGeom>
                <a:avLst/>
                <a:gdLst>
                  <a:gd name="T0" fmla="*/ 1725613 w 2173"/>
                  <a:gd name="T1" fmla="*/ 0 h 1696"/>
                  <a:gd name="T2" fmla="*/ 3449638 w 2173"/>
                  <a:gd name="T3" fmla="*/ 2692400 h 1696"/>
                  <a:gd name="T4" fmla="*/ 0 w 2173"/>
                  <a:gd name="T5" fmla="*/ 2692400 h 1696"/>
                  <a:gd name="T6" fmla="*/ 1725613 w 2173"/>
                  <a:gd name="T7" fmla="*/ 0 h 1696"/>
                  <a:gd name="T8" fmla="*/ 0 60000 65536"/>
                  <a:gd name="T9" fmla="*/ 0 60000 65536"/>
                  <a:gd name="T10" fmla="*/ 0 60000 65536"/>
                  <a:gd name="T11" fmla="*/ 0 60000 65536"/>
                  <a:gd name="T12" fmla="*/ 0 w 2173"/>
                  <a:gd name="T13" fmla="*/ 0 h 1696"/>
                  <a:gd name="T14" fmla="*/ 2173 w 2173"/>
                  <a:gd name="T15" fmla="*/ 1696 h 1696"/>
                </a:gdLst>
                <a:ahLst/>
                <a:cxnLst>
                  <a:cxn ang="T8">
                    <a:pos x="T0" y="T1"/>
                  </a:cxn>
                  <a:cxn ang="T9">
                    <a:pos x="T2" y="T3"/>
                  </a:cxn>
                  <a:cxn ang="T10">
                    <a:pos x="T4" y="T5"/>
                  </a:cxn>
                  <a:cxn ang="T11">
                    <a:pos x="T6" y="T7"/>
                  </a:cxn>
                </a:cxnLst>
                <a:rect l="T12" t="T13" r="T14" b="T15"/>
                <a:pathLst>
                  <a:path w="2173" h="1696">
                    <a:moveTo>
                      <a:pt x="1087" y="0"/>
                    </a:moveTo>
                    <a:lnTo>
                      <a:pt x="2173" y="1696"/>
                    </a:lnTo>
                    <a:lnTo>
                      <a:pt x="0" y="1696"/>
                    </a:lnTo>
                    <a:lnTo>
                      <a:pt x="10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47" name="Freeform 99"/>
              <p:cNvSpPr/>
              <p:nvPr/>
            </p:nvSpPr>
            <p:spPr bwMode="auto">
              <a:xfrm>
                <a:off x="5975142" y="1867447"/>
                <a:ext cx="1878013" cy="2692400"/>
              </a:xfrm>
              <a:custGeom>
                <a:avLst/>
                <a:gdLst>
                  <a:gd name="T0" fmla="*/ 153988 w 1183"/>
                  <a:gd name="T1" fmla="*/ 0 h 1696"/>
                  <a:gd name="T2" fmla="*/ 0 w 1183"/>
                  <a:gd name="T3" fmla="*/ 244475 h 1696"/>
                  <a:gd name="T4" fmla="*/ 1566863 w 1183"/>
                  <a:gd name="T5" fmla="*/ 2692400 h 1696"/>
                  <a:gd name="T6" fmla="*/ 1878013 w 1183"/>
                  <a:gd name="T7" fmla="*/ 2692400 h 1696"/>
                  <a:gd name="T8" fmla="*/ 153988 w 1183"/>
                  <a:gd name="T9" fmla="*/ 0 h 1696"/>
                  <a:gd name="T10" fmla="*/ 0 60000 65536"/>
                  <a:gd name="T11" fmla="*/ 0 60000 65536"/>
                  <a:gd name="T12" fmla="*/ 0 60000 65536"/>
                  <a:gd name="T13" fmla="*/ 0 60000 65536"/>
                  <a:gd name="T14" fmla="*/ 0 60000 65536"/>
                  <a:gd name="T15" fmla="*/ 0 w 1183"/>
                  <a:gd name="T16" fmla="*/ 0 h 1696"/>
                  <a:gd name="T17" fmla="*/ 1183 w 1183"/>
                  <a:gd name="T18" fmla="*/ 1696 h 1696"/>
                </a:gdLst>
                <a:ahLst/>
                <a:cxnLst>
                  <a:cxn ang="T10">
                    <a:pos x="T0" y="T1"/>
                  </a:cxn>
                  <a:cxn ang="T11">
                    <a:pos x="T2" y="T3"/>
                  </a:cxn>
                  <a:cxn ang="T12">
                    <a:pos x="T4" y="T5"/>
                  </a:cxn>
                  <a:cxn ang="T13">
                    <a:pos x="T6" y="T7"/>
                  </a:cxn>
                  <a:cxn ang="T14">
                    <a:pos x="T8" y="T9"/>
                  </a:cxn>
                </a:cxnLst>
                <a:rect l="T15" t="T16" r="T17" b="T18"/>
                <a:pathLst>
                  <a:path w="1183" h="1696">
                    <a:moveTo>
                      <a:pt x="97" y="0"/>
                    </a:moveTo>
                    <a:lnTo>
                      <a:pt x="0" y="154"/>
                    </a:lnTo>
                    <a:lnTo>
                      <a:pt x="987" y="1696"/>
                    </a:lnTo>
                    <a:lnTo>
                      <a:pt x="1183" y="1696"/>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48" name="Freeform 100"/>
              <p:cNvSpPr/>
              <p:nvPr/>
            </p:nvSpPr>
            <p:spPr bwMode="auto">
              <a:xfrm>
                <a:off x="4403517" y="1867446"/>
                <a:ext cx="1839066" cy="2692401"/>
              </a:xfrm>
              <a:custGeom>
                <a:avLst/>
                <a:gdLst>
                  <a:gd name="T0" fmla="*/ 1158 w 1158"/>
                  <a:gd name="T1" fmla="*/ 112 h 1696"/>
                  <a:gd name="T2" fmla="*/ 1087 w 1158"/>
                  <a:gd name="T3" fmla="*/ 0 h 1696"/>
                  <a:gd name="T4" fmla="*/ 0 w 1158"/>
                  <a:gd name="T5" fmla="*/ 1696 h 1696"/>
                  <a:gd name="T6" fmla="*/ 142 w 1158"/>
                  <a:gd name="T7" fmla="*/ 1696 h 1696"/>
                  <a:gd name="T8" fmla="*/ 1158 w 1158"/>
                  <a:gd name="T9" fmla="*/ 112 h 1696"/>
                </a:gdLst>
                <a:ahLst/>
                <a:cxnLst>
                  <a:cxn ang="0">
                    <a:pos x="T0" y="T1"/>
                  </a:cxn>
                  <a:cxn ang="0">
                    <a:pos x="T2" y="T3"/>
                  </a:cxn>
                  <a:cxn ang="0">
                    <a:pos x="T4" y="T5"/>
                  </a:cxn>
                  <a:cxn ang="0">
                    <a:pos x="T6" y="T7"/>
                  </a:cxn>
                  <a:cxn ang="0">
                    <a:pos x="T8" y="T9"/>
                  </a:cxn>
                </a:cxnLst>
                <a:rect l="0" t="0" r="r" b="b"/>
                <a:pathLst>
                  <a:path w="1158" h="1696">
                    <a:moveTo>
                      <a:pt x="1158" y="112"/>
                    </a:moveTo>
                    <a:lnTo>
                      <a:pt x="1087" y="0"/>
                    </a:lnTo>
                    <a:lnTo>
                      <a:pt x="0" y="1696"/>
                    </a:lnTo>
                    <a:lnTo>
                      <a:pt x="142" y="1696"/>
                    </a:lnTo>
                    <a:lnTo>
                      <a:pt x="1158" y="112"/>
                    </a:lnTo>
                    <a:close/>
                  </a:path>
                </a:pathLst>
              </a:custGeom>
              <a:solidFill>
                <a:schemeClr val="accent1">
                  <a:lumMod val="60000"/>
                  <a:lumOff val="40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49" name="Freeform 101"/>
              <p:cNvSpPr/>
              <p:nvPr/>
            </p:nvSpPr>
            <p:spPr bwMode="auto">
              <a:xfrm>
                <a:off x="4403517" y="1867447"/>
                <a:ext cx="1838325" cy="2692400"/>
              </a:xfrm>
              <a:custGeom>
                <a:avLst/>
                <a:gdLst>
                  <a:gd name="T0" fmla="*/ 1838325 w 1158"/>
                  <a:gd name="T1" fmla="*/ 177800 h 1696"/>
                  <a:gd name="T2" fmla="*/ 1725613 w 1158"/>
                  <a:gd name="T3" fmla="*/ 0 h 1696"/>
                  <a:gd name="T4" fmla="*/ 0 w 1158"/>
                  <a:gd name="T5" fmla="*/ 2692400 h 1696"/>
                  <a:gd name="T6" fmla="*/ 225425 w 1158"/>
                  <a:gd name="T7" fmla="*/ 2692400 h 1696"/>
                  <a:gd name="T8" fmla="*/ 1838325 w 1158"/>
                  <a:gd name="T9" fmla="*/ 177800 h 1696"/>
                  <a:gd name="T10" fmla="*/ 0 60000 65536"/>
                  <a:gd name="T11" fmla="*/ 0 60000 65536"/>
                  <a:gd name="T12" fmla="*/ 0 60000 65536"/>
                  <a:gd name="T13" fmla="*/ 0 60000 65536"/>
                  <a:gd name="T14" fmla="*/ 0 60000 65536"/>
                  <a:gd name="T15" fmla="*/ 0 w 1158"/>
                  <a:gd name="T16" fmla="*/ 0 h 1696"/>
                  <a:gd name="T17" fmla="*/ 1158 w 1158"/>
                  <a:gd name="T18" fmla="*/ 1696 h 1696"/>
                </a:gdLst>
                <a:ahLst/>
                <a:cxnLst>
                  <a:cxn ang="T10">
                    <a:pos x="T0" y="T1"/>
                  </a:cxn>
                  <a:cxn ang="T11">
                    <a:pos x="T2" y="T3"/>
                  </a:cxn>
                  <a:cxn ang="T12">
                    <a:pos x="T4" y="T5"/>
                  </a:cxn>
                  <a:cxn ang="T13">
                    <a:pos x="T6" y="T7"/>
                  </a:cxn>
                  <a:cxn ang="T14">
                    <a:pos x="T8" y="T9"/>
                  </a:cxn>
                </a:cxnLst>
                <a:rect l="T15" t="T16" r="T17" b="T18"/>
                <a:pathLst>
                  <a:path w="1158" h="1696">
                    <a:moveTo>
                      <a:pt x="1158" y="112"/>
                    </a:moveTo>
                    <a:lnTo>
                      <a:pt x="1087" y="0"/>
                    </a:lnTo>
                    <a:lnTo>
                      <a:pt x="0" y="1696"/>
                    </a:lnTo>
                    <a:lnTo>
                      <a:pt x="142" y="1696"/>
                    </a:lnTo>
                    <a:lnTo>
                      <a:pt x="1158" y="1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50" name="Freeform 102"/>
              <p:cNvSpPr/>
              <p:nvPr/>
            </p:nvSpPr>
            <p:spPr bwMode="auto">
              <a:xfrm>
                <a:off x="5357605" y="1792834"/>
                <a:ext cx="1484313" cy="1638300"/>
              </a:xfrm>
              <a:custGeom>
                <a:avLst/>
                <a:gdLst>
                  <a:gd name="T0" fmla="*/ 771525 w 935"/>
                  <a:gd name="T1" fmla="*/ 0 h 1032"/>
                  <a:gd name="T2" fmla="*/ 1484313 w 935"/>
                  <a:gd name="T3" fmla="*/ 1120775 h 1032"/>
                  <a:gd name="T4" fmla="*/ 1008063 w 935"/>
                  <a:gd name="T5" fmla="*/ 1638300 h 1032"/>
                  <a:gd name="T6" fmla="*/ 444500 w 935"/>
                  <a:gd name="T7" fmla="*/ 1293812 h 1032"/>
                  <a:gd name="T8" fmla="*/ 71438 w 935"/>
                  <a:gd name="T9" fmla="*/ 1466850 h 1032"/>
                  <a:gd name="T10" fmla="*/ 0 w 935"/>
                  <a:gd name="T11" fmla="*/ 1203325 h 1032"/>
                  <a:gd name="T12" fmla="*/ 771525 w 935"/>
                  <a:gd name="T13" fmla="*/ 0 h 1032"/>
                  <a:gd name="T14" fmla="*/ 0 60000 65536"/>
                  <a:gd name="T15" fmla="*/ 0 60000 65536"/>
                  <a:gd name="T16" fmla="*/ 0 60000 65536"/>
                  <a:gd name="T17" fmla="*/ 0 60000 65536"/>
                  <a:gd name="T18" fmla="*/ 0 60000 65536"/>
                  <a:gd name="T19" fmla="*/ 0 60000 65536"/>
                  <a:gd name="T20" fmla="*/ 0 60000 65536"/>
                  <a:gd name="T21" fmla="*/ 0 w 935"/>
                  <a:gd name="T22" fmla="*/ 0 h 1032"/>
                  <a:gd name="T23" fmla="*/ 935 w 935"/>
                  <a:gd name="T24" fmla="*/ 1032 h 10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5" h="1032">
                    <a:moveTo>
                      <a:pt x="486" y="0"/>
                    </a:moveTo>
                    <a:lnTo>
                      <a:pt x="935" y="706"/>
                    </a:lnTo>
                    <a:lnTo>
                      <a:pt x="635" y="1032"/>
                    </a:lnTo>
                    <a:lnTo>
                      <a:pt x="280" y="815"/>
                    </a:lnTo>
                    <a:lnTo>
                      <a:pt x="45" y="924"/>
                    </a:lnTo>
                    <a:lnTo>
                      <a:pt x="0" y="758"/>
                    </a:lnTo>
                    <a:lnTo>
                      <a:pt x="486" y="0"/>
                    </a:lnTo>
                    <a:close/>
                  </a:path>
                </a:pathLst>
              </a:custGeom>
              <a:solidFill>
                <a:srgbClr val="FFFFFF">
                  <a:alpha val="8392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51" name="Freeform 103"/>
              <p:cNvSpPr/>
              <p:nvPr/>
            </p:nvSpPr>
            <p:spPr bwMode="auto">
              <a:xfrm>
                <a:off x="5357605" y="1792834"/>
                <a:ext cx="1484313" cy="1638300"/>
              </a:xfrm>
              <a:custGeom>
                <a:avLst/>
                <a:gdLst>
                  <a:gd name="T0" fmla="*/ 771525 w 935"/>
                  <a:gd name="T1" fmla="*/ 0 h 1032"/>
                  <a:gd name="T2" fmla="*/ 1484313 w 935"/>
                  <a:gd name="T3" fmla="*/ 1120775 h 1032"/>
                  <a:gd name="T4" fmla="*/ 1008063 w 935"/>
                  <a:gd name="T5" fmla="*/ 1638300 h 1032"/>
                  <a:gd name="T6" fmla="*/ 444500 w 935"/>
                  <a:gd name="T7" fmla="*/ 1293812 h 1032"/>
                  <a:gd name="T8" fmla="*/ 71438 w 935"/>
                  <a:gd name="T9" fmla="*/ 1466850 h 1032"/>
                  <a:gd name="T10" fmla="*/ 0 w 935"/>
                  <a:gd name="T11" fmla="*/ 1203325 h 1032"/>
                  <a:gd name="T12" fmla="*/ 771525 w 935"/>
                  <a:gd name="T13" fmla="*/ 0 h 1032"/>
                  <a:gd name="T14" fmla="*/ 0 60000 65536"/>
                  <a:gd name="T15" fmla="*/ 0 60000 65536"/>
                  <a:gd name="T16" fmla="*/ 0 60000 65536"/>
                  <a:gd name="T17" fmla="*/ 0 60000 65536"/>
                  <a:gd name="T18" fmla="*/ 0 60000 65536"/>
                  <a:gd name="T19" fmla="*/ 0 60000 65536"/>
                  <a:gd name="T20" fmla="*/ 0 60000 65536"/>
                  <a:gd name="T21" fmla="*/ 0 w 935"/>
                  <a:gd name="T22" fmla="*/ 0 h 1032"/>
                  <a:gd name="T23" fmla="*/ 935 w 935"/>
                  <a:gd name="T24" fmla="*/ 1032 h 10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5" h="1032">
                    <a:moveTo>
                      <a:pt x="486" y="0"/>
                    </a:moveTo>
                    <a:lnTo>
                      <a:pt x="935" y="706"/>
                    </a:lnTo>
                    <a:lnTo>
                      <a:pt x="635" y="1032"/>
                    </a:lnTo>
                    <a:lnTo>
                      <a:pt x="280" y="815"/>
                    </a:lnTo>
                    <a:lnTo>
                      <a:pt x="45" y="924"/>
                    </a:lnTo>
                    <a:lnTo>
                      <a:pt x="0" y="758"/>
                    </a:lnTo>
                    <a:lnTo>
                      <a:pt x="4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52" name="Freeform 108"/>
              <p:cNvSpPr/>
              <p:nvPr/>
            </p:nvSpPr>
            <p:spPr bwMode="auto">
              <a:xfrm>
                <a:off x="6121192" y="1792834"/>
                <a:ext cx="720725" cy="1638300"/>
              </a:xfrm>
              <a:custGeom>
                <a:avLst/>
                <a:gdLst>
                  <a:gd name="T0" fmla="*/ 7938 w 454"/>
                  <a:gd name="T1" fmla="*/ 0 h 1032"/>
                  <a:gd name="T2" fmla="*/ 0 w 454"/>
                  <a:gd name="T3" fmla="*/ 11112 h 1032"/>
                  <a:gd name="T4" fmla="*/ 0 w 454"/>
                  <a:gd name="T5" fmla="*/ 1489075 h 1032"/>
                  <a:gd name="T6" fmla="*/ 244475 w 454"/>
                  <a:gd name="T7" fmla="*/ 1638300 h 1032"/>
                  <a:gd name="T8" fmla="*/ 511175 w 454"/>
                  <a:gd name="T9" fmla="*/ 1349375 h 1032"/>
                  <a:gd name="T10" fmla="*/ 695325 w 454"/>
                  <a:gd name="T11" fmla="*/ 1150937 h 1032"/>
                  <a:gd name="T12" fmla="*/ 720725 w 454"/>
                  <a:gd name="T13" fmla="*/ 1120775 h 1032"/>
                  <a:gd name="T14" fmla="*/ 30163 w 454"/>
                  <a:gd name="T15" fmla="*/ 38100 h 1032"/>
                  <a:gd name="T16" fmla="*/ 7938 w 454"/>
                  <a:gd name="T17" fmla="*/ 0 h 1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1032"/>
                  <a:gd name="T29" fmla="*/ 454 w 454"/>
                  <a:gd name="T30" fmla="*/ 1032 h 1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1032">
                    <a:moveTo>
                      <a:pt x="5" y="0"/>
                    </a:moveTo>
                    <a:lnTo>
                      <a:pt x="0" y="7"/>
                    </a:lnTo>
                    <a:lnTo>
                      <a:pt x="0" y="938"/>
                    </a:lnTo>
                    <a:lnTo>
                      <a:pt x="154" y="1032"/>
                    </a:lnTo>
                    <a:lnTo>
                      <a:pt x="322" y="850"/>
                    </a:lnTo>
                    <a:lnTo>
                      <a:pt x="438" y="725"/>
                    </a:lnTo>
                    <a:lnTo>
                      <a:pt x="454" y="706"/>
                    </a:lnTo>
                    <a:lnTo>
                      <a:pt x="19" y="24"/>
                    </a:lnTo>
                    <a:lnTo>
                      <a:pt x="5" y="0"/>
                    </a:lnTo>
                    <a:close/>
                  </a:path>
                </a:pathLst>
              </a:custGeom>
              <a:solidFill>
                <a:srgbClr val="FFFFFF">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sp>
            <p:nvSpPr>
              <p:cNvPr id="53" name="Freeform 109"/>
              <p:cNvSpPr/>
              <p:nvPr/>
            </p:nvSpPr>
            <p:spPr bwMode="auto">
              <a:xfrm>
                <a:off x="6121192" y="1792834"/>
                <a:ext cx="720725" cy="1638300"/>
              </a:xfrm>
              <a:custGeom>
                <a:avLst/>
                <a:gdLst>
                  <a:gd name="T0" fmla="*/ 7938 w 454"/>
                  <a:gd name="T1" fmla="*/ 0 h 1032"/>
                  <a:gd name="T2" fmla="*/ 0 w 454"/>
                  <a:gd name="T3" fmla="*/ 11112 h 1032"/>
                  <a:gd name="T4" fmla="*/ 0 w 454"/>
                  <a:gd name="T5" fmla="*/ 1489075 h 1032"/>
                  <a:gd name="T6" fmla="*/ 244475 w 454"/>
                  <a:gd name="T7" fmla="*/ 1638300 h 1032"/>
                  <a:gd name="T8" fmla="*/ 511175 w 454"/>
                  <a:gd name="T9" fmla="*/ 1349375 h 1032"/>
                  <a:gd name="T10" fmla="*/ 695325 w 454"/>
                  <a:gd name="T11" fmla="*/ 1150937 h 1032"/>
                  <a:gd name="T12" fmla="*/ 720725 w 454"/>
                  <a:gd name="T13" fmla="*/ 1120775 h 1032"/>
                  <a:gd name="T14" fmla="*/ 30163 w 454"/>
                  <a:gd name="T15" fmla="*/ 38100 h 1032"/>
                  <a:gd name="T16" fmla="*/ 7938 w 454"/>
                  <a:gd name="T17" fmla="*/ 0 h 1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1032"/>
                  <a:gd name="T29" fmla="*/ 454 w 454"/>
                  <a:gd name="T30" fmla="*/ 1032 h 1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1032">
                    <a:moveTo>
                      <a:pt x="5" y="0"/>
                    </a:moveTo>
                    <a:lnTo>
                      <a:pt x="0" y="7"/>
                    </a:lnTo>
                    <a:lnTo>
                      <a:pt x="0" y="938"/>
                    </a:lnTo>
                    <a:lnTo>
                      <a:pt x="154" y="1032"/>
                    </a:lnTo>
                    <a:lnTo>
                      <a:pt x="322" y="850"/>
                    </a:lnTo>
                    <a:lnTo>
                      <a:pt x="438" y="725"/>
                    </a:lnTo>
                    <a:lnTo>
                      <a:pt x="454" y="706"/>
                    </a:lnTo>
                    <a:lnTo>
                      <a:pt x="19" y="24"/>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endParaRPr lang="zh-CN" altLang="zh-CN" sz="1350">
                  <a:solidFill>
                    <a:prstClr val="black"/>
                  </a:solidFill>
                  <a:latin typeface="Source Sans Pro" panose="020B0503030403020204" pitchFamily="34" charset="0"/>
                  <a:ea typeface="等线" panose="02010600030101010101" charset="-122"/>
                </a:endParaRPr>
              </a:p>
            </p:txBody>
          </p:sp>
        </p:grpSp>
        <p:grpSp>
          <p:nvGrpSpPr>
            <p:cNvPr id="11" name="Group 183"/>
            <p:cNvGrpSpPr>
              <a:grpSpLocks noChangeAspect="1"/>
            </p:cNvGrpSpPr>
            <p:nvPr/>
          </p:nvGrpSpPr>
          <p:grpSpPr bwMode="auto">
            <a:xfrm>
              <a:off x="248778" y="1332083"/>
              <a:ext cx="2312988" cy="1357313"/>
              <a:chOff x="549" y="594"/>
              <a:chExt cx="1457" cy="855"/>
            </a:xfrm>
            <a:solidFill>
              <a:schemeClr val="tx1">
                <a:alpha val="5000"/>
              </a:schemeClr>
            </a:solidFill>
          </p:grpSpPr>
          <p:sp>
            <p:nvSpPr>
              <p:cNvPr id="35" name="Freeform 184"/>
              <p:cNvSpPr/>
              <p:nvPr/>
            </p:nvSpPr>
            <p:spPr bwMode="auto">
              <a:xfrm>
                <a:off x="549" y="853"/>
                <a:ext cx="289" cy="434"/>
              </a:xfrm>
              <a:custGeom>
                <a:avLst/>
                <a:gdLst>
                  <a:gd name="T0" fmla="*/ 91 w 122"/>
                  <a:gd name="T1" fmla="*/ 0 h 182"/>
                  <a:gd name="T2" fmla="*/ 0 w 122"/>
                  <a:gd name="T3" fmla="*/ 91 h 182"/>
                  <a:gd name="T4" fmla="*/ 91 w 122"/>
                  <a:gd name="T5" fmla="*/ 182 h 182"/>
                  <a:gd name="T6" fmla="*/ 122 w 122"/>
                  <a:gd name="T7" fmla="*/ 176 h 182"/>
                  <a:gd name="T8" fmla="*/ 108 w 122"/>
                  <a:gd name="T9" fmla="*/ 119 h 182"/>
                  <a:gd name="T10" fmla="*/ 108 w 122"/>
                  <a:gd name="T11" fmla="*/ 114 h 182"/>
                  <a:gd name="T12" fmla="*/ 88 w 122"/>
                  <a:gd name="T13" fmla="*/ 40 h 182"/>
                  <a:gd name="T14" fmla="*/ 93 w 122"/>
                  <a:gd name="T15" fmla="*/ 0 h 182"/>
                  <a:gd name="T16" fmla="*/ 91 w 122"/>
                  <a:gd name="T1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91" y="0"/>
                    </a:moveTo>
                    <a:cubicBezTo>
                      <a:pt x="41" y="0"/>
                      <a:pt x="0" y="41"/>
                      <a:pt x="0" y="91"/>
                    </a:cubicBezTo>
                    <a:cubicBezTo>
                      <a:pt x="0" y="141"/>
                      <a:pt x="41" y="182"/>
                      <a:pt x="91" y="182"/>
                    </a:cubicBezTo>
                    <a:cubicBezTo>
                      <a:pt x="102" y="182"/>
                      <a:pt x="112" y="180"/>
                      <a:pt x="122" y="176"/>
                    </a:cubicBezTo>
                    <a:cubicBezTo>
                      <a:pt x="113" y="159"/>
                      <a:pt x="108" y="140"/>
                      <a:pt x="108" y="119"/>
                    </a:cubicBezTo>
                    <a:cubicBezTo>
                      <a:pt x="108" y="117"/>
                      <a:pt x="108" y="116"/>
                      <a:pt x="108" y="114"/>
                    </a:cubicBezTo>
                    <a:cubicBezTo>
                      <a:pt x="95" y="92"/>
                      <a:pt x="88" y="67"/>
                      <a:pt x="88" y="40"/>
                    </a:cubicBezTo>
                    <a:cubicBezTo>
                      <a:pt x="88" y="26"/>
                      <a:pt x="90" y="13"/>
                      <a:pt x="93" y="0"/>
                    </a:cubicBezTo>
                    <a:cubicBezTo>
                      <a:pt x="93" y="0"/>
                      <a:pt x="92" y="0"/>
                      <a:pt x="91"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36" name="Freeform 185"/>
              <p:cNvSpPr/>
              <p:nvPr/>
            </p:nvSpPr>
            <p:spPr bwMode="auto">
              <a:xfrm>
                <a:off x="1818" y="872"/>
                <a:ext cx="188" cy="284"/>
              </a:xfrm>
              <a:custGeom>
                <a:avLst/>
                <a:gdLst>
                  <a:gd name="T0" fmla="*/ 19 w 79"/>
                  <a:gd name="T1" fmla="*/ 0 h 119"/>
                  <a:gd name="T2" fmla="*/ 0 w 79"/>
                  <a:gd name="T3" fmla="*/ 3 h 119"/>
                  <a:gd name="T4" fmla="*/ 1 w 79"/>
                  <a:gd name="T5" fmla="*/ 20 h 119"/>
                  <a:gd name="T6" fmla="*/ 1 w 79"/>
                  <a:gd name="T7" fmla="*/ 20 h 119"/>
                  <a:gd name="T8" fmla="*/ 19 w 79"/>
                  <a:gd name="T9" fmla="*/ 92 h 119"/>
                  <a:gd name="T10" fmla="*/ 17 w 79"/>
                  <a:gd name="T11" fmla="*/ 119 h 119"/>
                  <a:gd name="T12" fmla="*/ 19 w 79"/>
                  <a:gd name="T13" fmla="*/ 119 h 119"/>
                  <a:gd name="T14" fmla="*/ 79 w 79"/>
                  <a:gd name="T15" fmla="*/ 60 h 119"/>
                  <a:gd name="T16" fmla="*/ 19 w 7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19">
                    <a:moveTo>
                      <a:pt x="19" y="0"/>
                    </a:moveTo>
                    <a:cubicBezTo>
                      <a:pt x="12" y="0"/>
                      <a:pt x="6" y="1"/>
                      <a:pt x="0" y="3"/>
                    </a:cubicBezTo>
                    <a:cubicBezTo>
                      <a:pt x="0" y="9"/>
                      <a:pt x="1" y="14"/>
                      <a:pt x="1" y="20"/>
                    </a:cubicBezTo>
                    <a:cubicBezTo>
                      <a:pt x="1" y="20"/>
                      <a:pt x="1" y="20"/>
                      <a:pt x="1" y="20"/>
                    </a:cubicBezTo>
                    <a:cubicBezTo>
                      <a:pt x="12" y="42"/>
                      <a:pt x="19" y="66"/>
                      <a:pt x="19" y="92"/>
                    </a:cubicBezTo>
                    <a:cubicBezTo>
                      <a:pt x="19" y="101"/>
                      <a:pt x="18" y="110"/>
                      <a:pt x="17" y="119"/>
                    </a:cubicBezTo>
                    <a:cubicBezTo>
                      <a:pt x="17" y="119"/>
                      <a:pt x="18" y="119"/>
                      <a:pt x="19" y="119"/>
                    </a:cubicBezTo>
                    <a:cubicBezTo>
                      <a:pt x="52" y="119"/>
                      <a:pt x="79" y="93"/>
                      <a:pt x="79" y="60"/>
                    </a:cubicBezTo>
                    <a:cubicBezTo>
                      <a:pt x="79" y="27"/>
                      <a:pt x="52" y="0"/>
                      <a:pt x="19"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37" name="Freeform 186"/>
              <p:cNvSpPr/>
              <p:nvPr/>
            </p:nvSpPr>
            <p:spPr bwMode="auto">
              <a:xfrm>
                <a:off x="805" y="1125"/>
                <a:ext cx="479" cy="310"/>
              </a:xfrm>
              <a:custGeom>
                <a:avLst/>
                <a:gdLst>
                  <a:gd name="T0" fmla="*/ 0 w 202"/>
                  <a:gd name="T1" fmla="*/ 0 h 130"/>
                  <a:gd name="T2" fmla="*/ 0 w 202"/>
                  <a:gd name="T3" fmla="*/ 5 h 130"/>
                  <a:gd name="T4" fmla="*/ 14 w 202"/>
                  <a:gd name="T5" fmla="*/ 62 h 130"/>
                  <a:gd name="T6" fmla="*/ 124 w 202"/>
                  <a:gd name="T7" fmla="*/ 130 h 130"/>
                  <a:gd name="T8" fmla="*/ 202 w 202"/>
                  <a:gd name="T9" fmla="*/ 103 h 130"/>
                  <a:gd name="T10" fmla="*/ 171 w 202"/>
                  <a:gd name="T11" fmla="*/ 68 h 130"/>
                  <a:gd name="T12" fmla="*/ 128 w 202"/>
                  <a:gd name="T13" fmla="*/ 74 h 130"/>
                  <a:gd name="T14" fmla="*/ 0 w 202"/>
                  <a:gd name="T15" fmla="*/ 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30">
                    <a:moveTo>
                      <a:pt x="0" y="0"/>
                    </a:moveTo>
                    <a:cubicBezTo>
                      <a:pt x="0" y="2"/>
                      <a:pt x="0" y="3"/>
                      <a:pt x="0" y="5"/>
                    </a:cubicBezTo>
                    <a:cubicBezTo>
                      <a:pt x="0" y="26"/>
                      <a:pt x="5" y="45"/>
                      <a:pt x="14" y="62"/>
                    </a:cubicBezTo>
                    <a:cubicBezTo>
                      <a:pt x="34" y="103"/>
                      <a:pt x="76" y="130"/>
                      <a:pt x="124" y="130"/>
                    </a:cubicBezTo>
                    <a:cubicBezTo>
                      <a:pt x="154" y="130"/>
                      <a:pt x="181" y="120"/>
                      <a:pt x="202" y="103"/>
                    </a:cubicBezTo>
                    <a:cubicBezTo>
                      <a:pt x="190" y="93"/>
                      <a:pt x="180" y="81"/>
                      <a:pt x="171" y="68"/>
                    </a:cubicBezTo>
                    <a:cubicBezTo>
                      <a:pt x="157" y="72"/>
                      <a:pt x="143" y="74"/>
                      <a:pt x="128" y="74"/>
                    </a:cubicBezTo>
                    <a:cubicBezTo>
                      <a:pt x="73" y="74"/>
                      <a:pt x="25" y="44"/>
                      <a:pt x="0"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38" name="Freeform 187"/>
              <p:cNvSpPr/>
              <p:nvPr/>
            </p:nvSpPr>
            <p:spPr bwMode="auto">
              <a:xfrm>
                <a:off x="1211" y="920"/>
                <a:ext cx="653" cy="529"/>
              </a:xfrm>
              <a:custGeom>
                <a:avLst/>
                <a:gdLst>
                  <a:gd name="T0" fmla="*/ 257 w 275"/>
                  <a:gd name="T1" fmla="*/ 0 h 222"/>
                  <a:gd name="T2" fmla="*/ 132 w 275"/>
                  <a:gd name="T3" fmla="*/ 124 h 222"/>
                  <a:gd name="T4" fmla="*/ 71 w 275"/>
                  <a:gd name="T5" fmla="*/ 108 h 222"/>
                  <a:gd name="T6" fmla="*/ 0 w 275"/>
                  <a:gd name="T7" fmla="*/ 154 h 222"/>
                  <a:gd name="T8" fmla="*/ 31 w 275"/>
                  <a:gd name="T9" fmla="*/ 189 h 222"/>
                  <a:gd name="T10" fmla="*/ 125 w 275"/>
                  <a:gd name="T11" fmla="*/ 222 h 222"/>
                  <a:gd name="T12" fmla="*/ 273 w 275"/>
                  <a:gd name="T13" fmla="*/ 99 h 222"/>
                  <a:gd name="T14" fmla="*/ 275 w 275"/>
                  <a:gd name="T15" fmla="*/ 72 h 222"/>
                  <a:gd name="T16" fmla="*/ 257 w 275"/>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 h="222">
                    <a:moveTo>
                      <a:pt x="257" y="0"/>
                    </a:moveTo>
                    <a:cubicBezTo>
                      <a:pt x="257" y="69"/>
                      <a:pt x="201" y="124"/>
                      <a:pt x="132" y="124"/>
                    </a:cubicBezTo>
                    <a:cubicBezTo>
                      <a:pt x="110" y="124"/>
                      <a:pt x="89" y="118"/>
                      <a:pt x="71" y="108"/>
                    </a:cubicBezTo>
                    <a:cubicBezTo>
                      <a:pt x="52" y="129"/>
                      <a:pt x="28" y="146"/>
                      <a:pt x="0" y="154"/>
                    </a:cubicBezTo>
                    <a:cubicBezTo>
                      <a:pt x="9" y="167"/>
                      <a:pt x="19" y="179"/>
                      <a:pt x="31" y="189"/>
                    </a:cubicBezTo>
                    <a:cubicBezTo>
                      <a:pt x="57" y="209"/>
                      <a:pt x="90" y="222"/>
                      <a:pt x="125" y="222"/>
                    </a:cubicBezTo>
                    <a:cubicBezTo>
                      <a:pt x="199" y="222"/>
                      <a:pt x="260" y="169"/>
                      <a:pt x="273" y="99"/>
                    </a:cubicBezTo>
                    <a:cubicBezTo>
                      <a:pt x="274" y="90"/>
                      <a:pt x="275" y="81"/>
                      <a:pt x="275" y="72"/>
                    </a:cubicBezTo>
                    <a:cubicBezTo>
                      <a:pt x="275" y="46"/>
                      <a:pt x="268" y="22"/>
                      <a:pt x="257"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39" name="Freeform 188"/>
              <p:cNvSpPr/>
              <p:nvPr/>
            </p:nvSpPr>
            <p:spPr bwMode="auto">
              <a:xfrm>
                <a:off x="757" y="594"/>
                <a:ext cx="622" cy="708"/>
              </a:xfrm>
              <a:custGeom>
                <a:avLst/>
                <a:gdLst>
                  <a:gd name="T0" fmla="*/ 148 w 262"/>
                  <a:gd name="T1" fmla="*/ 0 h 297"/>
                  <a:gd name="T2" fmla="*/ 5 w 262"/>
                  <a:gd name="T3" fmla="*/ 109 h 297"/>
                  <a:gd name="T4" fmla="*/ 0 w 262"/>
                  <a:gd name="T5" fmla="*/ 149 h 297"/>
                  <a:gd name="T6" fmla="*/ 20 w 262"/>
                  <a:gd name="T7" fmla="*/ 223 h 297"/>
                  <a:gd name="T8" fmla="*/ 148 w 262"/>
                  <a:gd name="T9" fmla="*/ 297 h 297"/>
                  <a:gd name="T10" fmla="*/ 191 w 262"/>
                  <a:gd name="T11" fmla="*/ 291 h 297"/>
                  <a:gd name="T12" fmla="*/ 262 w 262"/>
                  <a:gd name="T13" fmla="*/ 245 h 297"/>
                  <a:gd name="T14" fmla="*/ 199 w 262"/>
                  <a:gd name="T15" fmla="*/ 137 h 297"/>
                  <a:gd name="T16" fmla="*/ 248 w 262"/>
                  <a:gd name="T17" fmla="*/ 38 h 297"/>
                  <a:gd name="T18" fmla="*/ 148 w 262"/>
                  <a:gd name="T1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97">
                    <a:moveTo>
                      <a:pt x="148" y="0"/>
                    </a:moveTo>
                    <a:cubicBezTo>
                      <a:pt x="80" y="0"/>
                      <a:pt x="23" y="46"/>
                      <a:pt x="5" y="109"/>
                    </a:cubicBezTo>
                    <a:cubicBezTo>
                      <a:pt x="2" y="122"/>
                      <a:pt x="0" y="135"/>
                      <a:pt x="0" y="149"/>
                    </a:cubicBezTo>
                    <a:cubicBezTo>
                      <a:pt x="0" y="176"/>
                      <a:pt x="7" y="201"/>
                      <a:pt x="20" y="223"/>
                    </a:cubicBezTo>
                    <a:cubicBezTo>
                      <a:pt x="45" y="267"/>
                      <a:pt x="93" y="297"/>
                      <a:pt x="148" y="297"/>
                    </a:cubicBezTo>
                    <a:cubicBezTo>
                      <a:pt x="163" y="297"/>
                      <a:pt x="177" y="295"/>
                      <a:pt x="191" y="291"/>
                    </a:cubicBezTo>
                    <a:cubicBezTo>
                      <a:pt x="219" y="283"/>
                      <a:pt x="243" y="266"/>
                      <a:pt x="262" y="245"/>
                    </a:cubicBezTo>
                    <a:cubicBezTo>
                      <a:pt x="224" y="223"/>
                      <a:pt x="199" y="183"/>
                      <a:pt x="199" y="137"/>
                    </a:cubicBezTo>
                    <a:cubicBezTo>
                      <a:pt x="199" y="97"/>
                      <a:pt x="218" y="61"/>
                      <a:pt x="248" y="38"/>
                    </a:cubicBezTo>
                    <a:cubicBezTo>
                      <a:pt x="221" y="15"/>
                      <a:pt x="187" y="0"/>
                      <a:pt x="148" y="0"/>
                    </a:cubicBezTo>
                  </a:path>
                </a:pathLst>
              </a:custGeom>
              <a:solidFill>
                <a:schemeClr val="tx1">
                  <a:alpha val="10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40" name="Freeform 189"/>
              <p:cNvSpPr/>
              <p:nvPr/>
            </p:nvSpPr>
            <p:spPr bwMode="auto">
              <a:xfrm>
                <a:off x="1230" y="625"/>
                <a:ext cx="591" cy="591"/>
              </a:xfrm>
              <a:custGeom>
                <a:avLst/>
                <a:gdLst>
                  <a:gd name="T0" fmla="*/ 124 w 249"/>
                  <a:gd name="T1" fmla="*/ 0 h 248"/>
                  <a:gd name="T2" fmla="*/ 49 w 249"/>
                  <a:gd name="T3" fmla="*/ 25 h 248"/>
                  <a:gd name="T4" fmla="*/ 0 w 249"/>
                  <a:gd name="T5" fmla="*/ 124 h 248"/>
                  <a:gd name="T6" fmla="*/ 63 w 249"/>
                  <a:gd name="T7" fmla="*/ 232 h 248"/>
                  <a:gd name="T8" fmla="*/ 124 w 249"/>
                  <a:gd name="T9" fmla="*/ 248 h 248"/>
                  <a:gd name="T10" fmla="*/ 249 w 249"/>
                  <a:gd name="T11" fmla="*/ 124 h 248"/>
                  <a:gd name="T12" fmla="*/ 249 w 249"/>
                  <a:gd name="T13" fmla="*/ 124 h 248"/>
                  <a:gd name="T14" fmla="*/ 248 w 249"/>
                  <a:gd name="T15" fmla="*/ 107 h 248"/>
                  <a:gd name="T16" fmla="*/ 124 w 249"/>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248">
                    <a:moveTo>
                      <a:pt x="124" y="0"/>
                    </a:moveTo>
                    <a:cubicBezTo>
                      <a:pt x="96" y="0"/>
                      <a:pt x="70" y="9"/>
                      <a:pt x="49" y="25"/>
                    </a:cubicBezTo>
                    <a:cubicBezTo>
                      <a:pt x="19" y="48"/>
                      <a:pt x="0" y="84"/>
                      <a:pt x="0" y="124"/>
                    </a:cubicBezTo>
                    <a:cubicBezTo>
                      <a:pt x="0" y="170"/>
                      <a:pt x="25" y="210"/>
                      <a:pt x="63" y="232"/>
                    </a:cubicBezTo>
                    <a:cubicBezTo>
                      <a:pt x="81" y="242"/>
                      <a:pt x="102" y="248"/>
                      <a:pt x="124" y="248"/>
                    </a:cubicBezTo>
                    <a:cubicBezTo>
                      <a:pt x="193" y="248"/>
                      <a:pt x="249" y="193"/>
                      <a:pt x="249" y="124"/>
                    </a:cubicBezTo>
                    <a:cubicBezTo>
                      <a:pt x="249" y="124"/>
                      <a:pt x="249" y="124"/>
                      <a:pt x="249" y="124"/>
                    </a:cubicBezTo>
                    <a:cubicBezTo>
                      <a:pt x="249" y="118"/>
                      <a:pt x="248" y="113"/>
                      <a:pt x="248" y="107"/>
                    </a:cubicBezTo>
                    <a:cubicBezTo>
                      <a:pt x="239" y="46"/>
                      <a:pt x="187" y="0"/>
                      <a:pt x="124"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grpSp>
        <p:grpSp>
          <p:nvGrpSpPr>
            <p:cNvPr id="12" name="Group 183"/>
            <p:cNvGrpSpPr>
              <a:grpSpLocks noChangeAspect="1"/>
            </p:cNvGrpSpPr>
            <p:nvPr/>
          </p:nvGrpSpPr>
          <p:grpSpPr bwMode="auto">
            <a:xfrm>
              <a:off x="3794753" y="1700955"/>
              <a:ext cx="891757" cy="523303"/>
              <a:chOff x="549" y="594"/>
              <a:chExt cx="1457" cy="855"/>
            </a:xfrm>
            <a:solidFill>
              <a:schemeClr val="tx1">
                <a:alpha val="5000"/>
              </a:schemeClr>
            </a:solidFill>
          </p:grpSpPr>
          <p:sp>
            <p:nvSpPr>
              <p:cNvPr id="29" name="Freeform 184"/>
              <p:cNvSpPr/>
              <p:nvPr/>
            </p:nvSpPr>
            <p:spPr bwMode="auto">
              <a:xfrm>
                <a:off x="549" y="853"/>
                <a:ext cx="289" cy="434"/>
              </a:xfrm>
              <a:custGeom>
                <a:avLst/>
                <a:gdLst>
                  <a:gd name="T0" fmla="*/ 91 w 122"/>
                  <a:gd name="T1" fmla="*/ 0 h 182"/>
                  <a:gd name="T2" fmla="*/ 0 w 122"/>
                  <a:gd name="T3" fmla="*/ 91 h 182"/>
                  <a:gd name="T4" fmla="*/ 91 w 122"/>
                  <a:gd name="T5" fmla="*/ 182 h 182"/>
                  <a:gd name="T6" fmla="*/ 122 w 122"/>
                  <a:gd name="T7" fmla="*/ 176 h 182"/>
                  <a:gd name="T8" fmla="*/ 108 w 122"/>
                  <a:gd name="T9" fmla="*/ 119 h 182"/>
                  <a:gd name="T10" fmla="*/ 108 w 122"/>
                  <a:gd name="T11" fmla="*/ 114 h 182"/>
                  <a:gd name="T12" fmla="*/ 88 w 122"/>
                  <a:gd name="T13" fmla="*/ 40 h 182"/>
                  <a:gd name="T14" fmla="*/ 93 w 122"/>
                  <a:gd name="T15" fmla="*/ 0 h 182"/>
                  <a:gd name="T16" fmla="*/ 91 w 122"/>
                  <a:gd name="T1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91" y="0"/>
                    </a:moveTo>
                    <a:cubicBezTo>
                      <a:pt x="41" y="0"/>
                      <a:pt x="0" y="41"/>
                      <a:pt x="0" y="91"/>
                    </a:cubicBezTo>
                    <a:cubicBezTo>
                      <a:pt x="0" y="141"/>
                      <a:pt x="41" y="182"/>
                      <a:pt x="91" y="182"/>
                    </a:cubicBezTo>
                    <a:cubicBezTo>
                      <a:pt x="102" y="182"/>
                      <a:pt x="112" y="180"/>
                      <a:pt x="122" y="176"/>
                    </a:cubicBezTo>
                    <a:cubicBezTo>
                      <a:pt x="113" y="159"/>
                      <a:pt x="108" y="140"/>
                      <a:pt x="108" y="119"/>
                    </a:cubicBezTo>
                    <a:cubicBezTo>
                      <a:pt x="108" y="117"/>
                      <a:pt x="108" y="116"/>
                      <a:pt x="108" y="114"/>
                    </a:cubicBezTo>
                    <a:cubicBezTo>
                      <a:pt x="95" y="92"/>
                      <a:pt x="88" y="67"/>
                      <a:pt x="88" y="40"/>
                    </a:cubicBezTo>
                    <a:cubicBezTo>
                      <a:pt x="88" y="26"/>
                      <a:pt x="90" y="13"/>
                      <a:pt x="93" y="0"/>
                    </a:cubicBezTo>
                    <a:cubicBezTo>
                      <a:pt x="93" y="0"/>
                      <a:pt x="92" y="0"/>
                      <a:pt x="91"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30" name="Freeform 185"/>
              <p:cNvSpPr/>
              <p:nvPr/>
            </p:nvSpPr>
            <p:spPr bwMode="auto">
              <a:xfrm>
                <a:off x="1818" y="872"/>
                <a:ext cx="188" cy="284"/>
              </a:xfrm>
              <a:custGeom>
                <a:avLst/>
                <a:gdLst>
                  <a:gd name="T0" fmla="*/ 19 w 79"/>
                  <a:gd name="T1" fmla="*/ 0 h 119"/>
                  <a:gd name="T2" fmla="*/ 0 w 79"/>
                  <a:gd name="T3" fmla="*/ 3 h 119"/>
                  <a:gd name="T4" fmla="*/ 1 w 79"/>
                  <a:gd name="T5" fmla="*/ 20 h 119"/>
                  <a:gd name="T6" fmla="*/ 1 w 79"/>
                  <a:gd name="T7" fmla="*/ 20 h 119"/>
                  <a:gd name="T8" fmla="*/ 19 w 79"/>
                  <a:gd name="T9" fmla="*/ 92 h 119"/>
                  <a:gd name="T10" fmla="*/ 17 w 79"/>
                  <a:gd name="T11" fmla="*/ 119 h 119"/>
                  <a:gd name="T12" fmla="*/ 19 w 79"/>
                  <a:gd name="T13" fmla="*/ 119 h 119"/>
                  <a:gd name="T14" fmla="*/ 79 w 79"/>
                  <a:gd name="T15" fmla="*/ 60 h 119"/>
                  <a:gd name="T16" fmla="*/ 19 w 7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19">
                    <a:moveTo>
                      <a:pt x="19" y="0"/>
                    </a:moveTo>
                    <a:cubicBezTo>
                      <a:pt x="12" y="0"/>
                      <a:pt x="6" y="1"/>
                      <a:pt x="0" y="3"/>
                    </a:cubicBezTo>
                    <a:cubicBezTo>
                      <a:pt x="0" y="9"/>
                      <a:pt x="1" y="14"/>
                      <a:pt x="1" y="20"/>
                    </a:cubicBezTo>
                    <a:cubicBezTo>
                      <a:pt x="1" y="20"/>
                      <a:pt x="1" y="20"/>
                      <a:pt x="1" y="20"/>
                    </a:cubicBezTo>
                    <a:cubicBezTo>
                      <a:pt x="12" y="42"/>
                      <a:pt x="19" y="66"/>
                      <a:pt x="19" y="92"/>
                    </a:cubicBezTo>
                    <a:cubicBezTo>
                      <a:pt x="19" y="101"/>
                      <a:pt x="18" y="110"/>
                      <a:pt x="17" y="119"/>
                    </a:cubicBezTo>
                    <a:cubicBezTo>
                      <a:pt x="17" y="119"/>
                      <a:pt x="18" y="119"/>
                      <a:pt x="19" y="119"/>
                    </a:cubicBezTo>
                    <a:cubicBezTo>
                      <a:pt x="52" y="119"/>
                      <a:pt x="79" y="93"/>
                      <a:pt x="79" y="60"/>
                    </a:cubicBezTo>
                    <a:cubicBezTo>
                      <a:pt x="79" y="27"/>
                      <a:pt x="52" y="0"/>
                      <a:pt x="19"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31" name="Freeform 186"/>
              <p:cNvSpPr/>
              <p:nvPr/>
            </p:nvSpPr>
            <p:spPr bwMode="auto">
              <a:xfrm>
                <a:off x="805" y="1125"/>
                <a:ext cx="479" cy="310"/>
              </a:xfrm>
              <a:custGeom>
                <a:avLst/>
                <a:gdLst>
                  <a:gd name="T0" fmla="*/ 0 w 202"/>
                  <a:gd name="T1" fmla="*/ 0 h 130"/>
                  <a:gd name="T2" fmla="*/ 0 w 202"/>
                  <a:gd name="T3" fmla="*/ 5 h 130"/>
                  <a:gd name="T4" fmla="*/ 14 w 202"/>
                  <a:gd name="T5" fmla="*/ 62 h 130"/>
                  <a:gd name="T6" fmla="*/ 124 w 202"/>
                  <a:gd name="T7" fmla="*/ 130 h 130"/>
                  <a:gd name="T8" fmla="*/ 202 w 202"/>
                  <a:gd name="T9" fmla="*/ 103 h 130"/>
                  <a:gd name="T10" fmla="*/ 171 w 202"/>
                  <a:gd name="T11" fmla="*/ 68 h 130"/>
                  <a:gd name="T12" fmla="*/ 128 w 202"/>
                  <a:gd name="T13" fmla="*/ 74 h 130"/>
                  <a:gd name="T14" fmla="*/ 0 w 202"/>
                  <a:gd name="T15" fmla="*/ 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30">
                    <a:moveTo>
                      <a:pt x="0" y="0"/>
                    </a:moveTo>
                    <a:cubicBezTo>
                      <a:pt x="0" y="2"/>
                      <a:pt x="0" y="3"/>
                      <a:pt x="0" y="5"/>
                    </a:cubicBezTo>
                    <a:cubicBezTo>
                      <a:pt x="0" y="26"/>
                      <a:pt x="5" y="45"/>
                      <a:pt x="14" y="62"/>
                    </a:cubicBezTo>
                    <a:cubicBezTo>
                      <a:pt x="34" y="103"/>
                      <a:pt x="76" y="130"/>
                      <a:pt x="124" y="130"/>
                    </a:cubicBezTo>
                    <a:cubicBezTo>
                      <a:pt x="154" y="130"/>
                      <a:pt x="181" y="120"/>
                      <a:pt x="202" y="103"/>
                    </a:cubicBezTo>
                    <a:cubicBezTo>
                      <a:pt x="190" y="93"/>
                      <a:pt x="180" y="81"/>
                      <a:pt x="171" y="68"/>
                    </a:cubicBezTo>
                    <a:cubicBezTo>
                      <a:pt x="157" y="72"/>
                      <a:pt x="143" y="74"/>
                      <a:pt x="128" y="74"/>
                    </a:cubicBezTo>
                    <a:cubicBezTo>
                      <a:pt x="73" y="74"/>
                      <a:pt x="25" y="44"/>
                      <a:pt x="0"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32" name="Freeform 187"/>
              <p:cNvSpPr/>
              <p:nvPr/>
            </p:nvSpPr>
            <p:spPr bwMode="auto">
              <a:xfrm>
                <a:off x="1211" y="920"/>
                <a:ext cx="653" cy="529"/>
              </a:xfrm>
              <a:custGeom>
                <a:avLst/>
                <a:gdLst>
                  <a:gd name="T0" fmla="*/ 257 w 275"/>
                  <a:gd name="T1" fmla="*/ 0 h 222"/>
                  <a:gd name="T2" fmla="*/ 132 w 275"/>
                  <a:gd name="T3" fmla="*/ 124 h 222"/>
                  <a:gd name="T4" fmla="*/ 71 w 275"/>
                  <a:gd name="T5" fmla="*/ 108 h 222"/>
                  <a:gd name="T6" fmla="*/ 0 w 275"/>
                  <a:gd name="T7" fmla="*/ 154 h 222"/>
                  <a:gd name="T8" fmla="*/ 31 w 275"/>
                  <a:gd name="T9" fmla="*/ 189 h 222"/>
                  <a:gd name="T10" fmla="*/ 125 w 275"/>
                  <a:gd name="T11" fmla="*/ 222 h 222"/>
                  <a:gd name="T12" fmla="*/ 273 w 275"/>
                  <a:gd name="T13" fmla="*/ 99 h 222"/>
                  <a:gd name="T14" fmla="*/ 275 w 275"/>
                  <a:gd name="T15" fmla="*/ 72 h 222"/>
                  <a:gd name="T16" fmla="*/ 257 w 275"/>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 h="222">
                    <a:moveTo>
                      <a:pt x="257" y="0"/>
                    </a:moveTo>
                    <a:cubicBezTo>
                      <a:pt x="257" y="69"/>
                      <a:pt x="201" y="124"/>
                      <a:pt x="132" y="124"/>
                    </a:cubicBezTo>
                    <a:cubicBezTo>
                      <a:pt x="110" y="124"/>
                      <a:pt x="89" y="118"/>
                      <a:pt x="71" y="108"/>
                    </a:cubicBezTo>
                    <a:cubicBezTo>
                      <a:pt x="52" y="129"/>
                      <a:pt x="28" y="146"/>
                      <a:pt x="0" y="154"/>
                    </a:cubicBezTo>
                    <a:cubicBezTo>
                      <a:pt x="9" y="167"/>
                      <a:pt x="19" y="179"/>
                      <a:pt x="31" y="189"/>
                    </a:cubicBezTo>
                    <a:cubicBezTo>
                      <a:pt x="57" y="209"/>
                      <a:pt x="90" y="222"/>
                      <a:pt x="125" y="222"/>
                    </a:cubicBezTo>
                    <a:cubicBezTo>
                      <a:pt x="199" y="222"/>
                      <a:pt x="260" y="169"/>
                      <a:pt x="273" y="99"/>
                    </a:cubicBezTo>
                    <a:cubicBezTo>
                      <a:pt x="274" y="90"/>
                      <a:pt x="275" y="81"/>
                      <a:pt x="275" y="72"/>
                    </a:cubicBezTo>
                    <a:cubicBezTo>
                      <a:pt x="275" y="46"/>
                      <a:pt x="268" y="22"/>
                      <a:pt x="257"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33" name="Freeform 188"/>
              <p:cNvSpPr/>
              <p:nvPr/>
            </p:nvSpPr>
            <p:spPr bwMode="auto">
              <a:xfrm>
                <a:off x="757" y="594"/>
                <a:ext cx="622" cy="708"/>
              </a:xfrm>
              <a:custGeom>
                <a:avLst/>
                <a:gdLst>
                  <a:gd name="T0" fmla="*/ 148 w 262"/>
                  <a:gd name="T1" fmla="*/ 0 h 297"/>
                  <a:gd name="T2" fmla="*/ 5 w 262"/>
                  <a:gd name="T3" fmla="*/ 109 h 297"/>
                  <a:gd name="T4" fmla="*/ 0 w 262"/>
                  <a:gd name="T5" fmla="*/ 149 h 297"/>
                  <a:gd name="T6" fmla="*/ 20 w 262"/>
                  <a:gd name="T7" fmla="*/ 223 h 297"/>
                  <a:gd name="T8" fmla="*/ 148 w 262"/>
                  <a:gd name="T9" fmla="*/ 297 h 297"/>
                  <a:gd name="T10" fmla="*/ 191 w 262"/>
                  <a:gd name="T11" fmla="*/ 291 h 297"/>
                  <a:gd name="T12" fmla="*/ 262 w 262"/>
                  <a:gd name="T13" fmla="*/ 245 h 297"/>
                  <a:gd name="T14" fmla="*/ 199 w 262"/>
                  <a:gd name="T15" fmla="*/ 137 h 297"/>
                  <a:gd name="T16" fmla="*/ 248 w 262"/>
                  <a:gd name="T17" fmla="*/ 38 h 297"/>
                  <a:gd name="T18" fmla="*/ 148 w 262"/>
                  <a:gd name="T1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97">
                    <a:moveTo>
                      <a:pt x="148" y="0"/>
                    </a:moveTo>
                    <a:cubicBezTo>
                      <a:pt x="80" y="0"/>
                      <a:pt x="23" y="46"/>
                      <a:pt x="5" y="109"/>
                    </a:cubicBezTo>
                    <a:cubicBezTo>
                      <a:pt x="2" y="122"/>
                      <a:pt x="0" y="135"/>
                      <a:pt x="0" y="149"/>
                    </a:cubicBezTo>
                    <a:cubicBezTo>
                      <a:pt x="0" y="176"/>
                      <a:pt x="7" y="201"/>
                      <a:pt x="20" y="223"/>
                    </a:cubicBezTo>
                    <a:cubicBezTo>
                      <a:pt x="45" y="267"/>
                      <a:pt x="93" y="297"/>
                      <a:pt x="148" y="297"/>
                    </a:cubicBezTo>
                    <a:cubicBezTo>
                      <a:pt x="163" y="297"/>
                      <a:pt x="177" y="295"/>
                      <a:pt x="191" y="291"/>
                    </a:cubicBezTo>
                    <a:cubicBezTo>
                      <a:pt x="219" y="283"/>
                      <a:pt x="243" y="266"/>
                      <a:pt x="262" y="245"/>
                    </a:cubicBezTo>
                    <a:cubicBezTo>
                      <a:pt x="224" y="223"/>
                      <a:pt x="199" y="183"/>
                      <a:pt x="199" y="137"/>
                    </a:cubicBezTo>
                    <a:cubicBezTo>
                      <a:pt x="199" y="97"/>
                      <a:pt x="218" y="61"/>
                      <a:pt x="248" y="38"/>
                    </a:cubicBezTo>
                    <a:cubicBezTo>
                      <a:pt x="221" y="15"/>
                      <a:pt x="187" y="0"/>
                      <a:pt x="148" y="0"/>
                    </a:cubicBezTo>
                  </a:path>
                </a:pathLst>
              </a:custGeom>
              <a:solidFill>
                <a:schemeClr val="tx1">
                  <a:alpha val="10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34" name="Freeform 189"/>
              <p:cNvSpPr/>
              <p:nvPr/>
            </p:nvSpPr>
            <p:spPr bwMode="auto">
              <a:xfrm>
                <a:off x="1230" y="625"/>
                <a:ext cx="591" cy="591"/>
              </a:xfrm>
              <a:custGeom>
                <a:avLst/>
                <a:gdLst>
                  <a:gd name="T0" fmla="*/ 124 w 249"/>
                  <a:gd name="T1" fmla="*/ 0 h 248"/>
                  <a:gd name="T2" fmla="*/ 49 w 249"/>
                  <a:gd name="T3" fmla="*/ 25 h 248"/>
                  <a:gd name="T4" fmla="*/ 0 w 249"/>
                  <a:gd name="T5" fmla="*/ 124 h 248"/>
                  <a:gd name="T6" fmla="*/ 63 w 249"/>
                  <a:gd name="T7" fmla="*/ 232 h 248"/>
                  <a:gd name="T8" fmla="*/ 124 w 249"/>
                  <a:gd name="T9" fmla="*/ 248 h 248"/>
                  <a:gd name="T10" fmla="*/ 249 w 249"/>
                  <a:gd name="T11" fmla="*/ 124 h 248"/>
                  <a:gd name="T12" fmla="*/ 249 w 249"/>
                  <a:gd name="T13" fmla="*/ 124 h 248"/>
                  <a:gd name="T14" fmla="*/ 248 w 249"/>
                  <a:gd name="T15" fmla="*/ 107 h 248"/>
                  <a:gd name="T16" fmla="*/ 124 w 249"/>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248">
                    <a:moveTo>
                      <a:pt x="124" y="0"/>
                    </a:moveTo>
                    <a:cubicBezTo>
                      <a:pt x="96" y="0"/>
                      <a:pt x="70" y="9"/>
                      <a:pt x="49" y="25"/>
                    </a:cubicBezTo>
                    <a:cubicBezTo>
                      <a:pt x="19" y="48"/>
                      <a:pt x="0" y="84"/>
                      <a:pt x="0" y="124"/>
                    </a:cubicBezTo>
                    <a:cubicBezTo>
                      <a:pt x="0" y="170"/>
                      <a:pt x="25" y="210"/>
                      <a:pt x="63" y="232"/>
                    </a:cubicBezTo>
                    <a:cubicBezTo>
                      <a:pt x="81" y="242"/>
                      <a:pt x="102" y="248"/>
                      <a:pt x="124" y="248"/>
                    </a:cubicBezTo>
                    <a:cubicBezTo>
                      <a:pt x="193" y="248"/>
                      <a:pt x="249" y="193"/>
                      <a:pt x="249" y="124"/>
                    </a:cubicBezTo>
                    <a:cubicBezTo>
                      <a:pt x="249" y="124"/>
                      <a:pt x="249" y="124"/>
                      <a:pt x="249" y="124"/>
                    </a:cubicBezTo>
                    <a:cubicBezTo>
                      <a:pt x="249" y="118"/>
                      <a:pt x="248" y="113"/>
                      <a:pt x="248" y="107"/>
                    </a:cubicBezTo>
                    <a:cubicBezTo>
                      <a:pt x="239" y="46"/>
                      <a:pt x="187" y="0"/>
                      <a:pt x="124"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grpSp>
        <p:grpSp>
          <p:nvGrpSpPr>
            <p:cNvPr id="13" name="Group 183"/>
            <p:cNvGrpSpPr>
              <a:grpSpLocks noChangeAspect="1"/>
            </p:cNvGrpSpPr>
            <p:nvPr/>
          </p:nvGrpSpPr>
          <p:grpSpPr bwMode="auto">
            <a:xfrm>
              <a:off x="9655106" y="1332083"/>
              <a:ext cx="2312988" cy="1357313"/>
              <a:chOff x="549" y="594"/>
              <a:chExt cx="1457" cy="855"/>
            </a:xfrm>
            <a:solidFill>
              <a:schemeClr val="tx1">
                <a:alpha val="5000"/>
              </a:schemeClr>
            </a:solidFill>
          </p:grpSpPr>
          <p:sp>
            <p:nvSpPr>
              <p:cNvPr id="23" name="Freeform 184"/>
              <p:cNvSpPr/>
              <p:nvPr/>
            </p:nvSpPr>
            <p:spPr bwMode="auto">
              <a:xfrm>
                <a:off x="549" y="853"/>
                <a:ext cx="289" cy="434"/>
              </a:xfrm>
              <a:custGeom>
                <a:avLst/>
                <a:gdLst>
                  <a:gd name="T0" fmla="*/ 91 w 122"/>
                  <a:gd name="T1" fmla="*/ 0 h 182"/>
                  <a:gd name="T2" fmla="*/ 0 w 122"/>
                  <a:gd name="T3" fmla="*/ 91 h 182"/>
                  <a:gd name="T4" fmla="*/ 91 w 122"/>
                  <a:gd name="T5" fmla="*/ 182 h 182"/>
                  <a:gd name="T6" fmla="*/ 122 w 122"/>
                  <a:gd name="T7" fmla="*/ 176 h 182"/>
                  <a:gd name="T8" fmla="*/ 108 w 122"/>
                  <a:gd name="T9" fmla="*/ 119 h 182"/>
                  <a:gd name="T10" fmla="*/ 108 w 122"/>
                  <a:gd name="T11" fmla="*/ 114 h 182"/>
                  <a:gd name="T12" fmla="*/ 88 w 122"/>
                  <a:gd name="T13" fmla="*/ 40 h 182"/>
                  <a:gd name="T14" fmla="*/ 93 w 122"/>
                  <a:gd name="T15" fmla="*/ 0 h 182"/>
                  <a:gd name="T16" fmla="*/ 91 w 122"/>
                  <a:gd name="T1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91" y="0"/>
                    </a:moveTo>
                    <a:cubicBezTo>
                      <a:pt x="41" y="0"/>
                      <a:pt x="0" y="41"/>
                      <a:pt x="0" y="91"/>
                    </a:cubicBezTo>
                    <a:cubicBezTo>
                      <a:pt x="0" y="141"/>
                      <a:pt x="41" y="182"/>
                      <a:pt x="91" y="182"/>
                    </a:cubicBezTo>
                    <a:cubicBezTo>
                      <a:pt x="102" y="182"/>
                      <a:pt x="112" y="180"/>
                      <a:pt x="122" y="176"/>
                    </a:cubicBezTo>
                    <a:cubicBezTo>
                      <a:pt x="113" y="159"/>
                      <a:pt x="108" y="140"/>
                      <a:pt x="108" y="119"/>
                    </a:cubicBezTo>
                    <a:cubicBezTo>
                      <a:pt x="108" y="117"/>
                      <a:pt x="108" y="116"/>
                      <a:pt x="108" y="114"/>
                    </a:cubicBezTo>
                    <a:cubicBezTo>
                      <a:pt x="95" y="92"/>
                      <a:pt x="88" y="67"/>
                      <a:pt x="88" y="40"/>
                    </a:cubicBezTo>
                    <a:cubicBezTo>
                      <a:pt x="88" y="26"/>
                      <a:pt x="90" y="13"/>
                      <a:pt x="93" y="0"/>
                    </a:cubicBezTo>
                    <a:cubicBezTo>
                      <a:pt x="93" y="0"/>
                      <a:pt x="92" y="0"/>
                      <a:pt x="91"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24" name="Freeform 185"/>
              <p:cNvSpPr/>
              <p:nvPr/>
            </p:nvSpPr>
            <p:spPr bwMode="auto">
              <a:xfrm>
                <a:off x="1818" y="872"/>
                <a:ext cx="188" cy="284"/>
              </a:xfrm>
              <a:custGeom>
                <a:avLst/>
                <a:gdLst>
                  <a:gd name="T0" fmla="*/ 19 w 79"/>
                  <a:gd name="T1" fmla="*/ 0 h 119"/>
                  <a:gd name="T2" fmla="*/ 0 w 79"/>
                  <a:gd name="T3" fmla="*/ 3 h 119"/>
                  <a:gd name="T4" fmla="*/ 1 w 79"/>
                  <a:gd name="T5" fmla="*/ 20 h 119"/>
                  <a:gd name="T6" fmla="*/ 1 w 79"/>
                  <a:gd name="T7" fmla="*/ 20 h 119"/>
                  <a:gd name="T8" fmla="*/ 19 w 79"/>
                  <a:gd name="T9" fmla="*/ 92 h 119"/>
                  <a:gd name="T10" fmla="*/ 17 w 79"/>
                  <a:gd name="T11" fmla="*/ 119 h 119"/>
                  <a:gd name="T12" fmla="*/ 19 w 79"/>
                  <a:gd name="T13" fmla="*/ 119 h 119"/>
                  <a:gd name="T14" fmla="*/ 79 w 79"/>
                  <a:gd name="T15" fmla="*/ 60 h 119"/>
                  <a:gd name="T16" fmla="*/ 19 w 7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19">
                    <a:moveTo>
                      <a:pt x="19" y="0"/>
                    </a:moveTo>
                    <a:cubicBezTo>
                      <a:pt x="12" y="0"/>
                      <a:pt x="6" y="1"/>
                      <a:pt x="0" y="3"/>
                    </a:cubicBezTo>
                    <a:cubicBezTo>
                      <a:pt x="0" y="9"/>
                      <a:pt x="1" y="14"/>
                      <a:pt x="1" y="20"/>
                    </a:cubicBezTo>
                    <a:cubicBezTo>
                      <a:pt x="1" y="20"/>
                      <a:pt x="1" y="20"/>
                      <a:pt x="1" y="20"/>
                    </a:cubicBezTo>
                    <a:cubicBezTo>
                      <a:pt x="12" y="42"/>
                      <a:pt x="19" y="66"/>
                      <a:pt x="19" y="92"/>
                    </a:cubicBezTo>
                    <a:cubicBezTo>
                      <a:pt x="19" y="101"/>
                      <a:pt x="18" y="110"/>
                      <a:pt x="17" y="119"/>
                    </a:cubicBezTo>
                    <a:cubicBezTo>
                      <a:pt x="17" y="119"/>
                      <a:pt x="18" y="119"/>
                      <a:pt x="19" y="119"/>
                    </a:cubicBezTo>
                    <a:cubicBezTo>
                      <a:pt x="52" y="119"/>
                      <a:pt x="79" y="93"/>
                      <a:pt x="79" y="60"/>
                    </a:cubicBezTo>
                    <a:cubicBezTo>
                      <a:pt x="79" y="27"/>
                      <a:pt x="52" y="0"/>
                      <a:pt x="19"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25" name="Freeform 186"/>
              <p:cNvSpPr/>
              <p:nvPr/>
            </p:nvSpPr>
            <p:spPr bwMode="auto">
              <a:xfrm>
                <a:off x="805" y="1125"/>
                <a:ext cx="479" cy="310"/>
              </a:xfrm>
              <a:custGeom>
                <a:avLst/>
                <a:gdLst>
                  <a:gd name="T0" fmla="*/ 0 w 202"/>
                  <a:gd name="T1" fmla="*/ 0 h 130"/>
                  <a:gd name="T2" fmla="*/ 0 w 202"/>
                  <a:gd name="T3" fmla="*/ 5 h 130"/>
                  <a:gd name="T4" fmla="*/ 14 w 202"/>
                  <a:gd name="T5" fmla="*/ 62 h 130"/>
                  <a:gd name="T6" fmla="*/ 124 w 202"/>
                  <a:gd name="T7" fmla="*/ 130 h 130"/>
                  <a:gd name="T8" fmla="*/ 202 w 202"/>
                  <a:gd name="T9" fmla="*/ 103 h 130"/>
                  <a:gd name="T10" fmla="*/ 171 w 202"/>
                  <a:gd name="T11" fmla="*/ 68 h 130"/>
                  <a:gd name="T12" fmla="*/ 128 w 202"/>
                  <a:gd name="T13" fmla="*/ 74 h 130"/>
                  <a:gd name="T14" fmla="*/ 0 w 202"/>
                  <a:gd name="T15" fmla="*/ 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30">
                    <a:moveTo>
                      <a:pt x="0" y="0"/>
                    </a:moveTo>
                    <a:cubicBezTo>
                      <a:pt x="0" y="2"/>
                      <a:pt x="0" y="3"/>
                      <a:pt x="0" y="5"/>
                    </a:cubicBezTo>
                    <a:cubicBezTo>
                      <a:pt x="0" y="26"/>
                      <a:pt x="5" y="45"/>
                      <a:pt x="14" y="62"/>
                    </a:cubicBezTo>
                    <a:cubicBezTo>
                      <a:pt x="34" y="103"/>
                      <a:pt x="76" y="130"/>
                      <a:pt x="124" y="130"/>
                    </a:cubicBezTo>
                    <a:cubicBezTo>
                      <a:pt x="154" y="130"/>
                      <a:pt x="181" y="120"/>
                      <a:pt x="202" y="103"/>
                    </a:cubicBezTo>
                    <a:cubicBezTo>
                      <a:pt x="190" y="93"/>
                      <a:pt x="180" y="81"/>
                      <a:pt x="171" y="68"/>
                    </a:cubicBezTo>
                    <a:cubicBezTo>
                      <a:pt x="157" y="72"/>
                      <a:pt x="143" y="74"/>
                      <a:pt x="128" y="74"/>
                    </a:cubicBezTo>
                    <a:cubicBezTo>
                      <a:pt x="73" y="74"/>
                      <a:pt x="25" y="44"/>
                      <a:pt x="0"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26" name="Freeform 187"/>
              <p:cNvSpPr/>
              <p:nvPr/>
            </p:nvSpPr>
            <p:spPr bwMode="auto">
              <a:xfrm>
                <a:off x="1211" y="920"/>
                <a:ext cx="653" cy="529"/>
              </a:xfrm>
              <a:custGeom>
                <a:avLst/>
                <a:gdLst>
                  <a:gd name="T0" fmla="*/ 257 w 275"/>
                  <a:gd name="T1" fmla="*/ 0 h 222"/>
                  <a:gd name="T2" fmla="*/ 132 w 275"/>
                  <a:gd name="T3" fmla="*/ 124 h 222"/>
                  <a:gd name="T4" fmla="*/ 71 w 275"/>
                  <a:gd name="T5" fmla="*/ 108 h 222"/>
                  <a:gd name="T6" fmla="*/ 0 w 275"/>
                  <a:gd name="T7" fmla="*/ 154 h 222"/>
                  <a:gd name="T8" fmla="*/ 31 w 275"/>
                  <a:gd name="T9" fmla="*/ 189 h 222"/>
                  <a:gd name="T10" fmla="*/ 125 w 275"/>
                  <a:gd name="T11" fmla="*/ 222 h 222"/>
                  <a:gd name="T12" fmla="*/ 273 w 275"/>
                  <a:gd name="T13" fmla="*/ 99 h 222"/>
                  <a:gd name="T14" fmla="*/ 275 w 275"/>
                  <a:gd name="T15" fmla="*/ 72 h 222"/>
                  <a:gd name="T16" fmla="*/ 257 w 275"/>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 h="222">
                    <a:moveTo>
                      <a:pt x="257" y="0"/>
                    </a:moveTo>
                    <a:cubicBezTo>
                      <a:pt x="257" y="69"/>
                      <a:pt x="201" y="124"/>
                      <a:pt x="132" y="124"/>
                    </a:cubicBezTo>
                    <a:cubicBezTo>
                      <a:pt x="110" y="124"/>
                      <a:pt x="89" y="118"/>
                      <a:pt x="71" y="108"/>
                    </a:cubicBezTo>
                    <a:cubicBezTo>
                      <a:pt x="52" y="129"/>
                      <a:pt x="28" y="146"/>
                      <a:pt x="0" y="154"/>
                    </a:cubicBezTo>
                    <a:cubicBezTo>
                      <a:pt x="9" y="167"/>
                      <a:pt x="19" y="179"/>
                      <a:pt x="31" y="189"/>
                    </a:cubicBezTo>
                    <a:cubicBezTo>
                      <a:pt x="57" y="209"/>
                      <a:pt x="90" y="222"/>
                      <a:pt x="125" y="222"/>
                    </a:cubicBezTo>
                    <a:cubicBezTo>
                      <a:pt x="199" y="222"/>
                      <a:pt x="260" y="169"/>
                      <a:pt x="273" y="99"/>
                    </a:cubicBezTo>
                    <a:cubicBezTo>
                      <a:pt x="274" y="90"/>
                      <a:pt x="275" y="81"/>
                      <a:pt x="275" y="72"/>
                    </a:cubicBezTo>
                    <a:cubicBezTo>
                      <a:pt x="275" y="46"/>
                      <a:pt x="268" y="22"/>
                      <a:pt x="257"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27" name="Freeform 188"/>
              <p:cNvSpPr/>
              <p:nvPr/>
            </p:nvSpPr>
            <p:spPr bwMode="auto">
              <a:xfrm>
                <a:off x="757" y="594"/>
                <a:ext cx="622" cy="708"/>
              </a:xfrm>
              <a:custGeom>
                <a:avLst/>
                <a:gdLst>
                  <a:gd name="T0" fmla="*/ 148 w 262"/>
                  <a:gd name="T1" fmla="*/ 0 h 297"/>
                  <a:gd name="T2" fmla="*/ 5 w 262"/>
                  <a:gd name="T3" fmla="*/ 109 h 297"/>
                  <a:gd name="T4" fmla="*/ 0 w 262"/>
                  <a:gd name="T5" fmla="*/ 149 h 297"/>
                  <a:gd name="T6" fmla="*/ 20 w 262"/>
                  <a:gd name="T7" fmla="*/ 223 h 297"/>
                  <a:gd name="T8" fmla="*/ 148 w 262"/>
                  <a:gd name="T9" fmla="*/ 297 h 297"/>
                  <a:gd name="T10" fmla="*/ 191 w 262"/>
                  <a:gd name="T11" fmla="*/ 291 h 297"/>
                  <a:gd name="T12" fmla="*/ 262 w 262"/>
                  <a:gd name="T13" fmla="*/ 245 h 297"/>
                  <a:gd name="T14" fmla="*/ 199 w 262"/>
                  <a:gd name="T15" fmla="*/ 137 h 297"/>
                  <a:gd name="T16" fmla="*/ 248 w 262"/>
                  <a:gd name="T17" fmla="*/ 38 h 297"/>
                  <a:gd name="T18" fmla="*/ 148 w 262"/>
                  <a:gd name="T1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97">
                    <a:moveTo>
                      <a:pt x="148" y="0"/>
                    </a:moveTo>
                    <a:cubicBezTo>
                      <a:pt x="80" y="0"/>
                      <a:pt x="23" y="46"/>
                      <a:pt x="5" y="109"/>
                    </a:cubicBezTo>
                    <a:cubicBezTo>
                      <a:pt x="2" y="122"/>
                      <a:pt x="0" y="135"/>
                      <a:pt x="0" y="149"/>
                    </a:cubicBezTo>
                    <a:cubicBezTo>
                      <a:pt x="0" y="176"/>
                      <a:pt x="7" y="201"/>
                      <a:pt x="20" y="223"/>
                    </a:cubicBezTo>
                    <a:cubicBezTo>
                      <a:pt x="45" y="267"/>
                      <a:pt x="93" y="297"/>
                      <a:pt x="148" y="297"/>
                    </a:cubicBezTo>
                    <a:cubicBezTo>
                      <a:pt x="163" y="297"/>
                      <a:pt x="177" y="295"/>
                      <a:pt x="191" y="291"/>
                    </a:cubicBezTo>
                    <a:cubicBezTo>
                      <a:pt x="219" y="283"/>
                      <a:pt x="243" y="266"/>
                      <a:pt x="262" y="245"/>
                    </a:cubicBezTo>
                    <a:cubicBezTo>
                      <a:pt x="224" y="223"/>
                      <a:pt x="199" y="183"/>
                      <a:pt x="199" y="137"/>
                    </a:cubicBezTo>
                    <a:cubicBezTo>
                      <a:pt x="199" y="97"/>
                      <a:pt x="218" y="61"/>
                      <a:pt x="248" y="38"/>
                    </a:cubicBezTo>
                    <a:cubicBezTo>
                      <a:pt x="221" y="15"/>
                      <a:pt x="187" y="0"/>
                      <a:pt x="148" y="0"/>
                    </a:cubicBezTo>
                  </a:path>
                </a:pathLst>
              </a:custGeom>
              <a:solidFill>
                <a:schemeClr val="tx1">
                  <a:alpha val="10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28" name="Freeform 189"/>
              <p:cNvSpPr/>
              <p:nvPr/>
            </p:nvSpPr>
            <p:spPr bwMode="auto">
              <a:xfrm>
                <a:off x="1230" y="625"/>
                <a:ext cx="591" cy="591"/>
              </a:xfrm>
              <a:custGeom>
                <a:avLst/>
                <a:gdLst>
                  <a:gd name="T0" fmla="*/ 124 w 249"/>
                  <a:gd name="T1" fmla="*/ 0 h 248"/>
                  <a:gd name="T2" fmla="*/ 49 w 249"/>
                  <a:gd name="T3" fmla="*/ 25 h 248"/>
                  <a:gd name="T4" fmla="*/ 0 w 249"/>
                  <a:gd name="T5" fmla="*/ 124 h 248"/>
                  <a:gd name="T6" fmla="*/ 63 w 249"/>
                  <a:gd name="T7" fmla="*/ 232 h 248"/>
                  <a:gd name="T8" fmla="*/ 124 w 249"/>
                  <a:gd name="T9" fmla="*/ 248 h 248"/>
                  <a:gd name="T10" fmla="*/ 249 w 249"/>
                  <a:gd name="T11" fmla="*/ 124 h 248"/>
                  <a:gd name="T12" fmla="*/ 249 w 249"/>
                  <a:gd name="T13" fmla="*/ 124 h 248"/>
                  <a:gd name="T14" fmla="*/ 248 w 249"/>
                  <a:gd name="T15" fmla="*/ 107 h 248"/>
                  <a:gd name="T16" fmla="*/ 124 w 249"/>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248">
                    <a:moveTo>
                      <a:pt x="124" y="0"/>
                    </a:moveTo>
                    <a:cubicBezTo>
                      <a:pt x="96" y="0"/>
                      <a:pt x="70" y="9"/>
                      <a:pt x="49" y="25"/>
                    </a:cubicBezTo>
                    <a:cubicBezTo>
                      <a:pt x="19" y="48"/>
                      <a:pt x="0" y="84"/>
                      <a:pt x="0" y="124"/>
                    </a:cubicBezTo>
                    <a:cubicBezTo>
                      <a:pt x="0" y="170"/>
                      <a:pt x="25" y="210"/>
                      <a:pt x="63" y="232"/>
                    </a:cubicBezTo>
                    <a:cubicBezTo>
                      <a:pt x="81" y="242"/>
                      <a:pt x="102" y="248"/>
                      <a:pt x="124" y="248"/>
                    </a:cubicBezTo>
                    <a:cubicBezTo>
                      <a:pt x="193" y="248"/>
                      <a:pt x="249" y="193"/>
                      <a:pt x="249" y="124"/>
                    </a:cubicBezTo>
                    <a:cubicBezTo>
                      <a:pt x="249" y="124"/>
                      <a:pt x="249" y="124"/>
                      <a:pt x="249" y="124"/>
                    </a:cubicBezTo>
                    <a:cubicBezTo>
                      <a:pt x="249" y="118"/>
                      <a:pt x="248" y="113"/>
                      <a:pt x="248" y="107"/>
                    </a:cubicBezTo>
                    <a:cubicBezTo>
                      <a:pt x="239" y="46"/>
                      <a:pt x="187" y="0"/>
                      <a:pt x="124"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grpSp>
        <p:grpSp>
          <p:nvGrpSpPr>
            <p:cNvPr id="15" name="Group 183"/>
            <p:cNvGrpSpPr>
              <a:grpSpLocks noChangeAspect="1"/>
            </p:cNvGrpSpPr>
            <p:nvPr/>
          </p:nvGrpSpPr>
          <p:grpSpPr bwMode="auto">
            <a:xfrm>
              <a:off x="8484561" y="1700955"/>
              <a:ext cx="891757" cy="523303"/>
              <a:chOff x="549" y="594"/>
              <a:chExt cx="1457" cy="855"/>
            </a:xfrm>
            <a:solidFill>
              <a:schemeClr val="tx1">
                <a:alpha val="5000"/>
              </a:schemeClr>
            </a:solidFill>
          </p:grpSpPr>
          <p:sp>
            <p:nvSpPr>
              <p:cNvPr id="17" name="Freeform 184"/>
              <p:cNvSpPr/>
              <p:nvPr/>
            </p:nvSpPr>
            <p:spPr bwMode="auto">
              <a:xfrm>
                <a:off x="549" y="853"/>
                <a:ext cx="289" cy="434"/>
              </a:xfrm>
              <a:custGeom>
                <a:avLst/>
                <a:gdLst>
                  <a:gd name="T0" fmla="*/ 91 w 122"/>
                  <a:gd name="T1" fmla="*/ 0 h 182"/>
                  <a:gd name="T2" fmla="*/ 0 w 122"/>
                  <a:gd name="T3" fmla="*/ 91 h 182"/>
                  <a:gd name="T4" fmla="*/ 91 w 122"/>
                  <a:gd name="T5" fmla="*/ 182 h 182"/>
                  <a:gd name="T6" fmla="*/ 122 w 122"/>
                  <a:gd name="T7" fmla="*/ 176 h 182"/>
                  <a:gd name="T8" fmla="*/ 108 w 122"/>
                  <a:gd name="T9" fmla="*/ 119 h 182"/>
                  <a:gd name="T10" fmla="*/ 108 w 122"/>
                  <a:gd name="T11" fmla="*/ 114 h 182"/>
                  <a:gd name="T12" fmla="*/ 88 w 122"/>
                  <a:gd name="T13" fmla="*/ 40 h 182"/>
                  <a:gd name="T14" fmla="*/ 93 w 122"/>
                  <a:gd name="T15" fmla="*/ 0 h 182"/>
                  <a:gd name="T16" fmla="*/ 91 w 122"/>
                  <a:gd name="T1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91" y="0"/>
                    </a:moveTo>
                    <a:cubicBezTo>
                      <a:pt x="41" y="0"/>
                      <a:pt x="0" y="41"/>
                      <a:pt x="0" y="91"/>
                    </a:cubicBezTo>
                    <a:cubicBezTo>
                      <a:pt x="0" y="141"/>
                      <a:pt x="41" y="182"/>
                      <a:pt x="91" y="182"/>
                    </a:cubicBezTo>
                    <a:cubicBezTo>
                      <a:pt x="102" y="182"/>
                      <a:pt x="112" y="180"/>
                      <a:pt x="122" y="176"/>
                    </a:cubicBezTo>
                    <a:cubicBezTo>
                      <a:pt x="113" y="159"/>
                      <a:pt x="108" y="140"/>
                      <a:pt x="108" y="119"/>
                    </a:cubicBezTo>
                    <a:cubicBezTo>
                      <a:pt x="108" y="117"/>
                      <a:pt x="108" y="116"/>
                      <a:pt x="108" y="114"/>
                    </a:cubicBezTo>
                    <a:cubicBezTo>
                      <a:pt x="95" y="92"/>
                      <a:pt x="88" y="67"/>
                      <a:pt x="88" y="40"/>
                    </a:cubicBezTo>
                    <a:cubicBezTo>
                      <a:pt x="88" y="26"/>
                      <a:pt x="90" y="13"/>
                      <a:pt x="93" y="0"/>
                    </a:cubicBezTo>
                    <a:cubicBezTo>
                      <a:pt x="93" y="0"/>
                      <a:pt x="92" y="0"/>
                      <a:pt x="91"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18" name="Freeform 185"/>
              <p:cNvSpPr/>
              <p:nvPr/>
            </p:nvSpPr>
            <p:spPr bwMode="auto">
              <a:xfrm>
                <a:off x="1818" y="872"/>
                <a:ext cx="188" cy="284"/>
              </a:xfrm>
              <a:custGeom>
                <a:avLst/>
                <a:gdLst>
                  <a:gd name="T0" fmla="*/ 19 w 79"/>
                  <a:gd name="T1" fmla="*/ 0 h 119"/>
                  <a:gd name="T2" fmla="*/ 0 w 79"/>
                  <a:gd name="T3" fmla="*/ 3 h 119"/>
                  <a:gd name="T4" fmla="*/ 1 w 79"/>
                  <a:gd name="T5" fmla="*/ 20 h 119"/>
                  <a:gd name="T6" fmla="*/ 1 w 79"/>
                  <a:gd name="T7" fmla="*/ 20 h 119"/>
                  <a:gd name="T8" fmla="*/ 19 w 79"/>
                  <a:gd name="T9" fmla="*/ 92 h 119"/>
                  <a:gd name="T10" fmla="*/ 17 w 79"/>
                  <a:gd name="T11" fmla="*/ 119 h 119"/>
                  <a:gd name="T12" fmla="*/ 19 w 79"/>
                  <a:gd name="T13" fmla="*/ 119 h 119"/>
                  <a:gd name="T14" fmla="*/ 79 w 79"/>
                  <a:gd name="T15" fmla="*/ 60 h 119"/>
                  <a:gd name="T16" fmla="*/ 19 w 7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19">
                    <a:moveTo>
                      <a:pt x="19" y="0"/>
                    </a:moveTo>
                    <a:cubicBezTo>
                      <a:pt x="12" y="0"/>
                      <a:pt x="6" y="1"/>
                      <a:pt x="0" y="3"/>
                    </a:cubicBezTo>
                    <a:cubicBezTo>
                      <a:pt x="0" y="9"/>
                      <a:pt x="1" y="14"/>
                      <a:pt x="1" y="20"/>
                    </a:cubicBezTo>
                    <a:cubicBezTo>
                      <a:pt x="1" y="20"/>
                      <a:pt x="1" y="20"/>
                      <a:pt x="1" y="20"/>
                    </a:cubicBezTo>
                    <a:cubicBezTo>
                      <a:pt x="12" y="42"/>
                      <a:pt x="19" y="66"/>
                      <a:pt x="19" y="92"/>
                    </a:cubicBezTo>
                    <a:cubicBezTo>
                      <a:pt x="19" y="101"/>
                      <a:pt x="18" y="110"/>
                      <a:pt x="17" y="119"/>
                    </a:cubicBezTo>
                    <a:cubicBezTo>
                      <a:pt x="17" y="119"/>
                      <a:pt x="18" y="119"/>
                      <a:pt x="19" y="119"/>
                    </a:cubicBezTo>
                    <a:cubicBezTo>
                      <a:pt x="52" y="119"/>
                      <a:pt x="79" y="93"/>
                      <a:pt x="79" y="60"/>
                    </a:cubicBezTo>
                    <a:cubicBezTo>
                      <a:pt x="79" y="27"/>
                      <a:pt x="52" y="0"/>
                      <a:pt x="19"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19" name="Freeform 186"/>
              <p:cNvSpPr/>
              <p:nvPr/>
            </p:nvSpPr>
            <p:spPr bwMode="auto">
              <a:xfrm>
                <a:off x="805" y="1125"/>
                <a:ext cx="479" cy="310"/>
              </a:xfrm>
              <a:custGeom>
                <a:avLst/>
                <a:gdLst>
                  <a:gd name="T0" fmla="*/ 0 w 202"/>
                  <a:gd name="T1" fmla="*/ 0 h 130"/>
                  <a:gd name="T2" fmla="*/ 0 w 202"/>
                  <a:gd name="T3" fmla="*/ 5 h 130"/>
                  <a:gd name="T4" fmla="*/ 14 w 202"/>
                  <a:gd name="T5" fmla="*/ 62 h 130"/>
                  <a:gd name="T6" fmla="*/ 124 w 202"/>
                  <a:gd name="T7" fmla="*/ 130 h 130"/>
                  <a:gd name="T8" fmla="*/ 202 w 202"/>
                  <a:gd name="T9" fmla="*/ 103 h 130"/>
                  <a:gd name="T10" fmla="*/ 171 w 202"/>
                  <a:gd name="T11" fmla="*/ 68 h 130"/>
                  <a:gd name="T12" fmla="*/ 128 w 202"/>
                  <a:gd name="T13" fmla="*/ 74 h 130"/>
                  <a:gd name="T14" fmla="*/ 0 w 202"/>
                  <a:gd name="T15" fmla="*/ 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30">
                    <a:moveTo>
                      <a:pt x="0" y="0"/>
                    </a:moveTo>
                    <a:cubicBezTo>
                      <a:pt x="0" y="2"/>
                      <a:pt x="0" y="3"/>
                      <a:pt x="0" y="5"/>
                    </a:cubicBezTo>
                    <a:cubicBezTo>
                      <a:pt x="0" y="26"/>
                      <a:pt x="5" y="45"/>
                      <a:pt x="14" y="62"/>
                    </a:cubicBezTo>
                    <a:cubicBezTo>
                      <a:pt x="34" y="103"/>
                      <a:pt x="76" y="130"/>
                      <a:pt x="124" y="130"/>
                    </a:cubicBezTo>
                    <a:cubicBezTo>
                      <a:pt x="154" y="130"/>
                      <a:pt x="181" y="120"/>
                      <a:pt x="202" y="103"/>
                    </a:cubicBezTo>
                    <a:cubicBezTo>
                      <a:pt x="190" y="93"/>
                      <a:pt x="180" y="81"/>
                      <a:pt x="171" y="68"/>
                    </a:cubicBezTo>
                    <a:cubicBezTo>
                      <a:pt x="157" y="72"/>
                      <a:pt x="143" y="74"/>
                      <a:pt x="128" y="74"/>
                    </a:cubicBezTo>
                    <a:cubicBezTo>
                      <a:pt x="73" y="74"/>
                      <a:pt x="25" y="44"/>
                      <a:pt x="0"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20" name="Freeform 187"/>
              <p:cNvSpPr/>
              <p:nvPr/>
            </p:nvSpPr>
            <p:spPr bwMode="auto">
              <a:xfrm>
                <a:off x="1211" y="920"/>
                <a:ext cx="653" cy="529"/>
              </a:xfrm>
              <a:custGeom>
                <a:avLst/>
                <a:gdLst>
                  <a:gd name="T0" fmla="*/ 257 w 275"/>
                  <a:gd name="T1" fmla="*/ 0 h 222"/>
                  <a:gd name="T2" fmla="*/ 132 w 275"/>
                  <a:gd name="T3" fmla="*/ 124 h 222"/>
                  <a:gd name="T4" fmla="*/ 71 w 275"/>
                  <a:gd name="T5" fmla="*/ 108 h 222"/>
                  <a:gd name="T6" fmla="*/ 0 w 275"/>
                  <a:gd name="T7" fmla="*/ 154 h 222"/>
                  <a:gd name="T8" fmla="*/ 31 w 275"/>
                  <a:gd name="T9" fmla="*/ 189 h 222"/>
                  <a:gd name="T10" fmla="*/ 125 w 275"/>
                  <a:gd name="T11" fmla="*/ 222 h 222"/>
                  <a:gd name="T12" fmla="*/ 273 w 275"/>
                  <a:gd name="T13" fmla="*/ 99 h 222"/>
                  <a:gd name="T14" fmla="*/ 275 w 275"/>
                  <a:gd name="T15" fmla="*/ 72 h 222"/>
                  <a:gd name="T16" fmla="*/ 257 w 275"/>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 h="222">
                    <a:moveTo>
                      <a:pt x="257" y="0"/>
                    </a:moveTo>
                    <a:cubicBezTo>
                      <a:pt x="257" y="69"/>
                      <a:pt x="201" y="124"/>
                      <a:pt x="132" y="124"/>
                    </a:cubicBezTo>
                    <a:cubicBezTo>
                      <a:pt x="110" y="124"/>
                      <a:pt x="89" y="118"/>
                      <a:pt x="71" y="108"/>
                    </a:cubicBezTo>
                    <a:cubicBezTo>
                      <a:pt x="52" y="129"/>
                      <a:pt x="28" y="146"/>
                      <a:pt x="0" y="154"/>
                    </a:cubicBezTo>
                    <a:cubicBezTo>
                      <a:pt x="9" y="167"/>
                      <a:pt x="19" y="179"/>
                      <a:pt x="31" y="189"/>
                    </a:cubicBezTo>
                    <a:cubicBezTo>
                      <a:pt x="57" y="209"/>
                      <a:pt x="90" y="222"/>
                      <a:pt x="125" y="222"/>
                    </a:cubicBezTo>
                    <a:cubicBezTo>
                      <a:pt x="199" y="222"/>
                      <a:pt x="260" y="169"/>
                      <a:pt x="273" y="99"/>
                    </a:cubicBezTo>
                    <a:cubicBezTo>
                      <a:pt x="274" y="90"/>
                      <a:pt x="275" y="81"/>
                      <a:pt x="275" y="72"/>
                    </a:cubicBezTo>
                    <a:cubicBezTo>
                      <a:pt x="275" y="46"/>
                      <a:pt x="268" y="22"/>
                      <a:pt x="257"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sp>
            <p:nvSpPr>
              <p:cNvPr id="21" name="Freeform 188"/>
              <p:cNvSpPr/>
              <p:nvPr/>
            </p:nvSpPr>
            <p:spPr bwMode="auto">
              <a:xfrm>
                <a:off x="757" y="594"/>
                <a:ext cx="622" cy="708"/>
              </a:xfrm>
              <a:custGeom>
                <a:avLst/>
                <a:gdLst>
                  <a:gd name="T0" fmla="*/ 148 w 262"/>
                  <a:gd name="T1" fmla="*/ 0 h 297"/>
                  <a:gd name="T2" fmla="*/ 5 w 262"/>
                  <a:gd name="T3" fmla="*/ 109 h 297"/>
                  <a:gd name="T4" fmla="*/ 0 w 262"/>
                  <a:gd name="T5" fmla="*/ 149 h 297"/>
                  <a:gd name="T6" fmla="*/ 20 w 262"/>
                  <a:gd name="T7" fmla="*/ 223 h 297"/>
                  <a:gd name="T8" fmla="*/ 148 w 262"/>
                  <a:gd name="T9" fmla="*/ 297 h 297"/>
                  <a:gd name="T10" fmla="*/ 191 w 262"/>
                  <a:gd name="T11" fmla="*/ 291 h 297"/>
                  <a:gd name="T12" fmla="*/ 262 w 262"/>
                  <a:gd name="T13" fmla="*/ 245 h 297"/>
                  <a:gd name="T14" fmla="*/ 199 w 262"/>
                  <a:gd name="T15" fmla="*/ 137 h 297"/>
                  <a:gd name="T16" fmla="*/ 248 w 262"/>
                  <a:gd name="T17" fmla="*/ 38 h 297"/>
                  <a:gd name="T18" fmla="*/ 148 w 262"/>
                  <a:gd name="T1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97">
                    <a:moveTo>
                      <a:pt x="148" y="0"/>
                    </a:moveTo>
                    <a:cubicBezTo>
                      <a:pt x="80" y="0"/>
                      <a:pt x="23" y="46"/>
                      <a:pt x="5" y="109"/>
                    </a:cubicBezTo>
                    <a:cubicBezTo>
                      <a:pt x="2" y="122"/>
                      <a:pt x="0" y="135"/>
                      <a:pt x="0" y="149"/>
                    </a:cubicBezTo>
                    <a:cubicBezTo>
                      <a:pt x="0" y="176"/>
                      <a:pt x="7" y="201"/>
                      <a:pt x="20" y="223"/>
                    </a:cubicBezTo>
                    <a:cubicBezTo>
                      <a:pt x="45" y="267"/>
                      <a:pt x="93" y="297"/>
                      <a:pt x="148" y="297"/>
                    </a:cubicBezTo>
                    <a:cubicBezTo>
                      <a:pt x="163" y="297"/>
                      <a:pt x="177" y="295"/>
                      <a:pt x="191" y="291"/>
                    </a:cubicBezTo>
                    <a:cubicBezTo>
                      <a:pt x="219" y="283"/>
                      <a:pt x="243" y="266"/>
                      <a:pt x="262" y="245"/>
                    </a:cubicBezTo>
                    <a:cubicBezTo>
                      <a:pt x="224" y="223"/>
                      <a:pt x="199" y="183"/>
                      <a:pt x="199" y="137"/>
                    </a:cubicBezTo>
                    <a:cubicBezTo>
                      <a:pt x="199" y="97"/>
                      <a:pt x="218" y="61"/>
                      <a:pt x="248" y="38"/>
                    </a:cubicBezTo>
                    <a:cubicBezTo>
                      <a:pt x="221" y="15"/>
                      <a:pt x="187" y="0"/>
                      <a:pt x="148" y="0"/>
                    </a:cubicBezTo>
                  </a:path>
                </a:pathLst>
              </a:custGeom>
              <a:solidFill>
                <a:schemeClr val="tx1">
                  <a:alpha val="10000"/>
                </a:schemeClr>
              </a:solidFill>
              <a:ln>
                <a:noFill/>
              </a:ln>
            </p:spPr>
            <p:txBody>
              <a:bodyPr/>
              <a:lstStyle/>
              <a:p>
                <a:pPr>
                  <a:defRPr/>
                </a:pPr>
                <a:endParaRPr lang="en-US" sz="1350" dirty="0">
                  <a:solidFill>
                    <a:prstClr val="black"/>
                  </a:solidFill>
                  <a:latin typeface="Source Sans Pro" panose="020B0503030403020204" pitchFamily="34" charset="0"/>
                </a:endParaRPr>
              </a:p>
            </p:txBody>
          </p:sp>
          <p:sp>
            <p:nvSpPr>
              <p:cNvPr id="22" name="Freeform 189"/>
              <p:cNvSpPr/>
              <p:nvPr/>
            </p:nvSpPr>
            <p:spPr bwMode="auto">
              <a:xfrm>
                <a:off x="1230" y="625"/>
                <a:ext cx="591" cy="591"/>
              </a:xfrm>
              <a:custGeom>
                <a:avLst/>
                <a:gdLst>
                  <a:gd name="T0" fmla="*/ 124 w 249"/>
                  <a:gd name="T1" fmla="*/ 0 h 248"/>
                  <a:gd name="T2" fmla="*/ 49 w 249"/>
                  <a:gd name="T3" fmla="*/ 25 h 248"/>
                  <a:gd name="T4" fmla="*/ 0 w 249"/>
                  <a:gd name="T5" fmla="*/ 124 h 248"/>
                  <a:gd name="T6" fmla="*/ 63 w 249"/>
                  <a:gd name="T7" fmla="*/ 232 h 248"/>
                  <a:gd name="T8" fmla="*/ 124 w 249"/>
                  <a:gd name="T9" fmla="*/ 248 h 248"/>
                  <a:gd name="T10" fmla="*/ 249 w 249"/>
                  <a:gd name="T11" fmla="*/ 124 h 248"/>
                  <a:gd name="T12" fmla="*/ 249 w 249"/>
                  <a:gd name="T13" fmla="*/ 124 h 248"/>
                  <a:gd name="T14" fmla="*/ 248 w 249"/>
                  <a:gd name="T15" fmla="*/ 107 h 248"/>
                  <a:gd name="T16" fmla="*/ 124 w 249"/>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248">
                    <a:moveTo>
                      <a:pt x="124" y="0"/>
                    </a:moveTo>
                    <a:cubicBezTo>
                      <a:pt x="96" y="0"/>
                      <a:pt x="70" y="9"/>
                      <a:pt x="49" y="25"/>
                    </a:cubicBezTo>
                    <a:cubicBezTo>
                      <a:pt x="19" y="48"/>
                      <a:pt x="0" y="84"/>
                      <a:pt x="0" y="124"/>
                    </a:cubicBezTo>
                    <a:cubicBezTo>
                      <a:pt x="0" y="170"/>
                      <a:pt x="25" y="210"/>
                      <a:pt x="63" y="232"/>
                    </a:cubicBezTo>
                    <a:cubicBezTo>
                      <a:pt x="81" y="242"/>
                      <a:pt x="102" y="248"/>
                      <a:pt x="124" y="248"/>
                    </a:cubicBezTo>
                    <a:cubicBezTo>
                      <a:pt x="193" y="248"/>
                      <a:pt x="249" y="193"/>
                      <a:pt x="249" y="124"/>
                    </a:cubicBezTo>
                    <a:cubicBezTo>
                      <a:pt x="249" y="124"/>
                      <a:pt x="249" y="124"/>
                      <a:pt x="249" y="124"/>
                    </a:cubicBezTo>
                    <a:cubicBezTo>
                      <a:pt x="249" y="118"/>
                      <a:pt x="248" y="113"/>
                      <a:pt x="248" y="107"/>
                    </a:cubicBezTo>
                    <a:cubicBezTo>
                      <a:pt x="239" y="46"/>
                      <a:pt x="187" y="0"/>
                      <a:pt x="124" y="0"/>
                    </a:cubicBezTo>
                  </a:path>
                </a:pathLst>
              </a:custGeom>
              <a:grpFill/>
              <a:ln>
                <a:noFill/>
              </a:ln>
            </p:spPr>
            <p:txBody>
              <a:bodyPr/>
              <a:lstStyle/>
              <a:p>
                <a:pPr>
                  <a:defRPr/>
                </a:pPr>
                <a:endParaRPr lang="en-US" sz="1350" dirty="0">
                  <a:solidFill>
                    <a:prstClr val="black"/>
                  </a:solidFill>
                  <a:latin typeface="Source Sans Pro" panose="020B0503030403020204" pitchFamily="34" charset="0"/>
                </a:endParaRPr>
              </a:p>
            </p:txBody>
          </p:sp>
        </p:grpSp>
      </p:grpSp>
      <p:sp>
        <p:nvSpPr>
          <p:cNvPr id="83" name="TextBox 11"/>
          <p:cNvSpPr txBox="1"/>
          <p:nvPr/>
        </p:nvSpPr>
        <p:spPr>
          <a:xfrm>
            <a:off x="4898452" y="1395731"/>
            <a:ext cx="4074954" cy="400110"/>
          </a:xfrm>
          <a:prstGeom prst="rect">
            <a:avLst/>
          </a:prstGeom>
          <a:solidFill>
            <a:schemeClr val="accent1"/>
          </a:solidFill>
        </p:spPr>
        <p:txBody>
          <a:bodyPr wrap="square" rtlCol="0">
            <a:spAutoFit/>
          </a:bodyPr>
          <a:lstStyle/>
          <a:p>
            <a:pPr>
              <a:defRPr/>
            </a:pPr>
            <a:r>
              <a:rPr lang="id-ID" sz="1500" b="1" dirty="0">
                <a:solidFill>
                  <a:prstClr val="white"/>
                </a:solidFill>
                <a:latin typeface="Corbel Light" panose="020B0303020204020204" pitchFamily="34" charset="0"/>
              </a:rPr>
              <a:t>Keyword 01</a:t>
            </a:r>
            <a:r>
              <a:rPr lang="en-US" sz="1500" b="1" dirty="0">
                <a:solidFill>
                  <a:prstClr val="white"/>
                </a:solidFill>
                <a:latin typeface="Corbel Light" panose="020B0303020204020204" pitchFamily="34" charset="0"/>
              </a:rPr>
              <a:t>  </a:t>
            </a:r>
            <a:r>
              <a:rPr lang="zh-CN" altLang="en-US" sz="2000" b="1" dirty="0">
                <a:solidFill>
                  <a:prstClr val="white"/>
                </a:solidFill>
                <a:latin typeface="Corbel Light" panose="020B0303020204020204" pitchFamily="34" charset="0"/>
                <a:ea typeface="等线" panose="02010600030101010101" charset="-122"/>
              </a:rPr>
              <a:t>针对成年消费者</a:t>
            </a:r>
            <a:endParaRPr lang="id-ID" sz="2000" b="1" dirty="0">
              <a:solidFill>
                <a:prstClr val="white"/>
              </a:solidFill>
              <a:latin typeface="Corbel Light" panose="020B0303020204020204" pitchFamily="34" charset="0"/>
            </a:endParaRPr>
          </a:p>
        </p:txBody>
      </p:sp>
      <p:sp>
        <p:nvSpPr>
          <p:cNvPr id="84" name="TextBox 7"/>
          <p:cNvSpPr txBox="1">
            <a:spLocks noChangeArrowheads="1"/>
          </p:cNvSpPr>
          <p:nvPr/>
        </p:nvSpPr>
        <p:spPr bwMode="auto">
          <a:xfrm flipH="1">
            <a:off x="5064562" y="1836058"/>
            <a:ext cx="3666842" cy="788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zh-CN" altLang="en-US" b="1" dirty="0">
                <a:solidFill>
                  <a:srgbClr val="444444"/>
                </a:solidFill>
                <a:latin typeface="Corbel Light" panose="020B0303020204020204" pitchFamily="34" charset="0"/>
                <a:ea typeface="等线" panose="02010600030101010101" charset="-122"/>
              </a:rPr>
              <a:t>建议主打白开水和矿泉水，瓶装水主要为清爽解渴型</a:t>
            </a:r>
            <a:endParaRPr lang="en-US" altLang="en-US" b="1" dirty="0">
              <a:solidFill>
                <a:srgbClr val="444444"/>
              </a:solidFill>
              <a:latin typeface="Corbel Light" panose="020B0303020204020204" pitchFamily="34" charset="0"/>
              <a:ea typeface="Lato regular" panose="020F0502020204030203" pitchFamily="34" charset="0"/>
              <a:cs typeface="Lato regular" panose="020F0502020204030203" pitchFamily="34" charset="0"/>
            </a:endParaRPr>
          </a:p>
        </p:txBody>
      </p:sp>
      <p:sp>
        <p:nvSpPr>
          <p:cNvPr id="85" name="TextBox 13"/>
          <p:cNvSpPr txBox="1"/>
          <p:nvPr/>
        </p:nvSpPr>
        <p:spPr>
          <a:xfrm>
            <a:off x="4898452" y="2632579"/>
            <a:ext cx="3924951" cy="400110"/>
          </a:xfrm>
          <a:prstGeom prst="rect">
            <a:avLst/>
          </a:prstGeom>
          <a:solidFill>
            <a:schemeClr val="accent2"/>
          </a:solidFill>
        </p:spPr>
        <p:txBody>
          <a:bodyPr wrap="square" rtlCol="0">
            <a:spAutoFit/>
          </a:bodyPr>
          <a:lstStyle/>
          <a:p>
            <a:pPr>
              <a:defRPr/>
            </a:pPr>
            <a:r>
              <a:rPr lang="id-ID" sz="1500" b="1" dirty="0">
                <a:solidFill>
                  <a:prstClr val="white"/>
                </a:solidFill>
                <a:latin typeface="Corbel Light" panose="020B0303020204020204" pitchFamily="34" charset="0"/>
              </a:rPr>
              <a:t>Keyword 0</a:t>
            </a:r>
            <a:r>
              <a:rPr lang="en-US" altLang="zh-CN" sz="1500" b="1" dirty="0">
                <a:solidFill>
                  <a:prstClr val="white"/>
                </a:solidFill>
                <a:latin typeface="Corbel Light" panose="020B0303020204020204" pitchFamily="34" charset="0"/>
                <a:ea typeface="等线" panose="02010600030101010101" charset="-122"/>
              </a:rPr>
              <a:t>2 </a:t>
            </a:r>
            <a:r>
              <a:rPr lang="zh-CN" altLang="en-US" sz="2000" b="1" dirty="0">
                <a:solidFill>
                  <a:prstClr val="white"/>
                </a:solidFill>
                <a:latin typeface="Corbel Light" panose="020B0303020204020204" pitchFamily="34" charset="0"/>
                <a:ea typeface="等线" panose="02010600030101010101" charset="-122"/>
              </a:rPr>
              <a:t>针对青少年</a:t>
            </a:r>
            <a:endParaRPr lang="id-ID" sz="2000" b="1" dirty="0">
              <a:solidFill>
                <a:prstClr val="white"/>
              </a:solidFill>
              <a:latin typeface="Corbel Light" panose="020B0303020204020204" pitchFamily="34" charset="0"/>
            </a:endParaRPr>
          </a:p>
        </p:txBody>
      </p:sp>
      <p:sp>
        <p:nvSpPr>
          <p:cNvPr id="86" name="文本框 85"/>
          <p:cNvSpPr txBox="1"/>
          <p:nvPr/>
        </p:nvSpPr>
        <p:spPr>
          <a:xfrm>
            <a:off x="4999270" y="3063209"/>
            <a:ext cx="3767444" cy="880947"/>
          </a:xfrm>
          <a:prstGeom prst="rect">
            <a:avLst/>
          </a:prstGeom>
          <a:noFill/>
        </p:spPr>
        <p:txBody>
          <a:bodyPr wrap="square">
            <a:spAutoFit/>
          </a:bodyPr>
          <a:lstStyle/>
          <a:p>
            <a:pPr>
              <a:lnSpc>
                <a:spcPct val="150000"/>
              </a:lnSpc>
              <a:defRPr/>
            </a:pPr>
            <a:r>
              <a:rPr lang="zh-CN" altLang="en-US" b="1" dirty="0">
                <a:solidFill>
                  <a:srgbClr val="444444"/>
                </a:solidFill>
                <a:latin typeface="Corbel Light" panose="020B0303020204020204" pitchFamily="34" charset="0"/>
                <a:ea typeface="等线" panose="02010600030101010101" charset="-122"/>
              </a:rPr>
              <a:t>建议推出多口味气泡水（比如各种水果味、咖啡味、茶味、奶茶味等）</a:t>
            </a:r>
          </a:p>
        </p:txBody>
      </p:sp>
      <p:sp>
        <p:nvSpPr>
          <p:cNvPr id="87" name="TextBox 15"/>
          <p:cNvSpPr txBox="1"/>
          <p:nvPr/>
        </p:nvSpPr>
        <p:spPr>
          <a:xfrm>
            <a:off x="4933018" y="4004622"/>
            <a:ext cx="3901910" cy="400110"/>
          </a:xfrm>
          <a:prstGeom prst="rect">
            <a:avLst/>
          </a:prstGeom>
          <a:solidFill>
            <a:schemeClr val="accent1">
              <a:lumMod val="75000"/>
            </a:schemeClr>
          </a:solidFill>
        </p:spPr>
        <p:txBody>
          <a:bodyPr wrap="square" rtlCol="0">
            <a:spAutoFit/>
          </a:bodyPr>
          <a:lstStyle/>
          <a:p>
            <a:pPr>
              <a:defRPr/>
            </a:pPr>
            <a:r>
              <a:rPr lang="id-ID" sz="1500" b="1" dirty="0">
                <a:solidFill>
                  <a:prstClr val="white"/>
                </a:solidFill>
                <a:latin typeface="Corbel Light" panose="020B0303020204020204" pitchFamily="34" charset="0"/>
              </a:rPr>
              <a:t>Keyword 0</a:t>
            </a:r>
            <a:r>
              <a:rPr lang="en-US" altLang="zh-CN" sz="1500" b="1" dirty="0">
                <a:solidFill>
                  <a:prstClr val="white"/>
                </a:solidFill>
                <a:latin typeface="Corbel Light" panose="020B0303020204020204" pitchFamily="34" charset="0"/>
                <a:ea typeface="等线" panose="02010600030101010101" charset="-122"/>
              </a:rPr>
              <a:t>3 </a:t>
            </a:r>
            <a:r>
              <a:rPr lang="zh-CN" altLang="en-US" sz="2000" b="1" dirty="0">
                <a:solidFill>
                  <a:prstClr val="white"/>
                </a:solidFill>
                <a:latin typeface="Corbel Light" panose="020B0303020204020204" pitchFamily="34" charset="0"/>
                <a:ea typeface="等线" panose="02010600030101010101" charset="-122"/>
              </a:rPr>
              <a:t>提升瓶装水功能价值</a:t>
            </a:r>
            <a:endParaRPr lang="id-ID" sz="2000" b="1" dirty="0">
              <a:solidFill>
                <a:prstClr val="white"/>
              </a:solidFill>
              <a:latin typeface="Corbel Light" panose="020B0303020204020204" pitchFamily="34" charset="0"/>
            </a:endParaRPr>
          </a:p>
        </p:txBody>
      </p:sp>
      <p:sp>
        <p:nvSpPr>
          <p:cNvPr id="88" name="TextBox 7"/>
          <p:cNvSpPr txBox="1">
            <a:spLocks noChangeArrowheads="1"/>
          </p:cNvSpPr>
          <p:nvPr/>
        </p:nvSpPr>
        <p:spPr bwMode="auto">
          <a:xfrm flipH="1">
            <a:off x="4921491" y="4460025"/>
            <a:ext cx="3901911" cy="1619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zh-CN" altLang="en-US" b="1" dirty="0">
                <a:solidFill>
                  <a:srgbClr val="444444"/>
                </a:solidFill>
                <a:latin typeface="Corbel Light" panose="020B0303020204020204" pitchFamily="34" charset="0"/>
                <a:ea typeface="等线" panose="02010600030101010101" charset="-122"/>
              </a:rPr>
              <a:t>不局限于提神醒脑、帮助消化、补充营养等瓶装水功能，企业品牌还可以从打造睡眠水、老人水、婴儿水、生酮饮水等方面提高功能价值</a:t>
            </a:r>
          </a:p>
        </p:txBody>
      </p:sp>
      <p:grpSp>
        <p:nvGrpSpPr>
          <p:cNvPr id="75" name="组合 74">
            <a:extLst>
              <a:ext uri="{FF2B5EF4-FFF2-40B4-BE49-F238E27FC236}">
                <a16:creationId xmlns:a16="http://schemas.microsoft.com/office/drawing/2014/main" id="{821B383B-81AC-47E4-A030-60EC53ED8EA6}"/>
              </a:ext>
            </a:extLst>
          </p:cNvPr>
          <p:cNvGrpSpPr/>
          <p:nvPr/>
        </p:nvGrpSpPr>
        <p:grpSpPr>
          <a:xfrm>
            <a:off x="213809" y="406881"/>
            <a:ext cx="4358191" cy="1289267"/>
            <a:chOff x="17166" y="995362"/>
            <a:chExt cx="2737523" cy="607138"/>
          </a:xfrm>
        </p:grpSpPr>
        <p:grpSp>
          <p:nvGrpSpPr>
            <p:cNvPr id="76" name="组合 75">
              <a:extLst>
                <a:ext uri="{FF2B5EF4-FFF2-40B4-BE49-F238E27FC236}">
                  <a16:creationId xmlns:a16="http://schemas.microsoft.com/office/drawing/2014/main" id="{1ECC3835-C091-4B03-8B1C-B2B2DB6E2F03}"/>
                </a:ext>
              </a:extLst>
            </p:cNvPr>
            <p:cNvGrpSpPr/>
            <p:nvPr/>
          </p:nvGrpSpPr>
          <p:grpSpPr>
            <a:xfrm>
              <a:off x="228600" y="995362"/>
              <a:ext cx="2526089" cy="607138"/>
              <a:chOff x="228600" y="995362"/>
              <a:chExt cx="2526089" cy="607138"/>
            </a:xfrm>
          </p:grpSpPr>
          <p:sp>
            <p:nvSpPr>
              <p:cNvPr id="78" name="矩形标注 3">
                <a:extLst>
                  <a:ext uri="{FF2B5EF4-FFF2-40B4-BE49-F238E27FC236}">
                    <a16:creationId xmlns:a16="http://schemas.microsoft.com/office/drawing/2014/main" id="{AB61F24A-25B1-4124-8548-203D672DC852}"/>
                  </a:ext>
                </a:extLst>
              </p:cNvPr>
              <p:cNvSpPr/>
              <p:nvPr/>
            </p:nvSpPr>
            <p:spPr>
              <a:xfrm>
                <a:off x="541495" y="1297868"/>
                <a:ext cx="2213194" cy="304632"/>
              </a:xfrm>
              <a:prstGeom prst="wedgeRectCallout">
                <a:avLst>
                  <a:gd name="adj1" fmla="val -20833"/>
                  <a:gd name="adj2" fmla="val 77356"/>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89" name="矩形标注 2">
                <a:extLst>
                  <a:ext uri="{FF2B5EF4-FFF2-40B4-BE49-F238E27FC236}">
                    <a16:creationId xmlns:a16="http://schemas.microsoft.com/office/drawing/2014/main" id="{018193EB-858C-4AED-89F2-791134B5CD70}"/>
                  </a:ext>
                </a:extLst>
              </p:cNvPr>
              <p:cNvSpPr/>
              <p:nvPr/>
            </p:nvSpPr>
            <p:spPr>
              <a:xfrm>
                <a:off x="228600" y="995362"/>
                <a:ext cx="1043126" cy="36704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90" name="文本框 16">
                <a:extLst>
                  <a:ext uri="{FF2B5EF4-FFF2-40B4-BE49-F238E27FC236}">
                    <a16:creationId xmlns:a16="http://schemas.microsoft.com/office/drawing/2014/main" id="{A1D82B1A-AA10-4997-9ECC-0F509D4CB9EA}"/>
                  </a:ext>
                </a:extLst>
              </p:cNvPr>
              <p:cNvSpPr txBox="1"/>
              <p:nvPr/>
            </p:nvSpPr>
            <p:spPr>
              <a:xfrm>
                <a:off x="696078" y="1362407"/>
                <a:ext cx="2040850" cy="173925"/>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5.4</a:t>
                </a:r>
                <a:r>
                  <a:rPr lang="zh-CN" altLang="en-US" b="1" dirty="0">
                    <a:solidFill>
                      <a:srgbClr val="FFFFFF"/>
                    </a:solidFill>
                    <a:latin typeface="+mj-ea"/>
                    <a:ea typeface="方正黑体_GBK"/>
                  </a:rPr>
                  <a:t>基于瓶装水口味功能创新</a:t>
                </a:r>
              </a:p>
            </p:txBody>
          </p:sp>
        </p:grpSp>
        <p:sp>
          <p:nvSpPr>
            <p:cNvPr id="77" name="文本框 14">
              <a:extLst>
                <a:ext uri="{FF2B5EF4-FFF2-40B4-BE49-F238E27FC236}">
                  <a16:creationId xmlns:a16="http://schemas.microsoft.com/office/drawing/2014/main" id="{8D6088C6-A036-4CE3-A5E2-105101B06C39}"/>
                </a:ext>
              </a:extLst>
            </p:cNvPr>
            <p:cNvSpPr>
              <a:spLocks noChangeArrowheads="1"/>
            </p:cNvSpPr>
            <p:nvPr/>
          </p:nvSpPr>
          <p:spPr bwMode="auto">
            <a:xfrm>
              <a:off x="17166" y="1093867"/>
              <a:ext cx="1424464" cy="130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05</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结论与建议</a:t>
              </a:r>
            </a:p>
          </p:txBody>
        </p:sp>
      </p:gr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p:cNvSpPr txBox="1"/>
          <p:nvPr/>
        </p:nvSpPr>
        <p:spPr>
          <a:xfrm>
            <a:off x="1648398" y="1891147"/>
            <a:ext cx="2682733" cy="1253869"/>
          </a:xfrm>
          <a:prstGeom prst="rect">
            <a:avLst/>
          </a:prstGeom>
          <a:noFill/>
        </p:spPr>
        <p:txBody>
          <a:bodyPr wrap="square" rtlCol="0" anchor="t">
            <a:spAutoFit/>
          </a:bodyPr>
          <a:lstStyle/>
          <a:p>
            <a:pPr>
              <a:lnSpc>
                <a:spcPct val="120000"/>
              </a:lnSpc>
              <a:defRPr/>
            </a:pPr>
            <a:r>
              <a:rPr lang="zh-CN" altLang="en-US" sz="1600" dirty="0">
                <a:solidFill>
                  <a:srgbClr val="D13737"/>
                </a:solidFill>
                <a:latin typeface="+mn-ea"/>
                <a:ea typeface="方正黑体_GBK"/>
                <a:cs typeface="方正黑体_GBK" panose="03000509000000000000" charset="-122"/>
              </a:rPr>
              <a:t>环保是可持续性的前提，健康是后面的需求，</a:t>
            </a:r>
            <a:r>
              <a:rPr lang="zh-CN" altLang="en-US" sz="1600" dirty="0">
                <a:solidFill>
                  <a:srgbClr val="6096E6">
                    <a:lumMod val="50000"/>
                  </a:srgbClr>
                </a:solidFill>
                <a:latin typeface="+mn-ea"/>
                <a:ea typeface="方正黑体_GBK"/>
                <a:cs typeface="方正黑体_GBK" panose="03000509000000000000" charset="-122"/>
              </a:rPr>
              <a:t>可持续性一定要成为未来瓶装水开发的重要考虑因素。</a:t>
            </a:r>
          </a:p>
        </p:txBody>
      </p:sp>
      <p:sp>
        <p:nvSpPr>
          <p:cNvPr id="60" name="文本框 59"/>
          <p:cNvSpPr txBox="1"/>
          <p:nvPr/>
        </p:nvSpPr>
        <p:spPr>
          <a:xfrm>
            <a:off x="1718661" y="3541320"/>
            <a:ext cx="2534367" cy="958404"/>
          </a:xfrm>
          <a:prstGeom prst="rect">
            <a:avLst/>
          </a:prstGeom>
          <a:noFill/>
        </p:spPr>
        <p:txBody>
          <a:bodyPr wrap="square" rtlCol="0" anchor="t">
            <a:spAutoFit/>
          </a:bodyPr>
          <a:lstStyle/>
          <a:p>
            <a:pPr>
              <a:lnSpc>
                <a:spcPct val="120000"/>
              </a:lnSpc>
              <a:defRPr/>
            </a:pPr>
            <a:r>
              <a:rPr lang="zh-CN" altLang="en-US" sz="1600" dirty="0">
                <a:solidFill>
                  <a:srgbClr val="6096E6">
                    <a:lumMod val="50000"/>
                  </a:srgbClr>
                </a:solidFill>
                <a:latin typeface="+mn-ea"/>
                <a:ea typeface="方正黑体_GBK"/>
              </a:rPr>
              <a:t>方便性表现在瓶装水的各个方面，比如</a:t>
            </a:r>
            <a:r>
              <a:rPr lang="zh-CN" altLang="en-US" sz="1600" dirty="0">
                <a:solidFill>
                  <a:srgbClr val="D13737"/>
                </a:solidFill>
                <a:latin typeface="+mn-ea"/>
                <a:ea typeface="方正黑体_GBK"/>
              </a:rPr>
              <a:t>易携带、易区分、易打开、易回收</a:t>
            </a:r>
            <a:r>
              <a:rPr lang="zh-CN" altLang="en-US" sz="1600" dirty="0">
                <a:solidFill>
                  <a:srgbClr val="6096E6">
                    <a:lumMod val="50000"/>
                  </a:srgbClr>
                </a:solidFill>
                <a:latin typeface="+mn-ea"/>
                <a:ea typeface="方正黑体_GBK"/>
              </a:rPr>
              <a:t>等</a:t>
            </a:r>
          </a:p>
        </p:txBody>
      </p:sp>
      <p:sp>
        <p:nvSpPr>
          <p:cNvPr id="64" name="文本框 63"/>
          <p:cNvSpPr txBox="1"/>
          <p:nvPr/>
        </p:nvSpPr>
        <p:spPr>
          <a:xfrm>
            <a:off x="1698877" y="4839400"/>
            <a:ext cx="2605229" cy="1253869"/>
          </a:xfrm>
          <a:prstGeom prst="rect">
            <a:avLst/>
          </a:prstGeom>
          <a:noFill/>
        </p:spPr>
        <p:txBody>
          <a:bodyPr wrap="square" rtlCol="0" anchor="t">
            <a:spAutoFit/>
          </a:bodyPr>
          <a:lstStyle/>
          <a:p>
            <a:pPr>
              <a:lnSpc>
                <a:spcPct val="120000"/>
              </a:lnSpc>
              <a:defRPr/>
            </a:pPr>
            <a:r>
              <a:rPr lang="zh-CN" altLang="en-US" sz="1600" dirty="0">
                <a:solidFill>
                  <a:srgbClr val="6096E6">
                    <a:lumMod val="50000"/>
                  </a:srgbClr>
                </a:solidFill>
                <a:latin typeface="+mn-ea"/>
                <a:ea typeface="方正黑体_GBK"/>
              </a:rPr>
              <a:t>好喝不仅要求生产过程中的</a:t>
            </a:r>
            <a:r>
              <a:rPr lang="zh-CN" altLang="en-US" sz="1600" dirty="0">
                <a:solidFill>
                  <a:srgbClr val="D13737"/>
                </a:solidFill>
                <a:latin typeface="+mn-ea"/>
                <a:ea typeface="方正黑体_GBK"/>
              </a:rPr>
              <a:t>技术和设备达标</a:t>
            </a:r>
            <a:r>
              <a:rPr lang="zh-CN" altLang="en-US" sz="1600" dirty="0">
                <a:solidFill>
                  <a:srgbClr val="6096E6">
                    <a:lumMod val="50000"/>
                  </a:srgbClr>
                </a:solidFill>
                <a:latin typeface="+mn-ea"/>
                <a:ea typeface="方正黑体_GBK"/>
              </a:rPr>
              <a:t>，也要求瓶装水市场需具备一定的</a:t>
            </a:r>
            <a:r>
              <a:rPr lang="zh-CN" altLang="en-US" sz="1600" dirty="0">
                <a:solidFill>
                  <a:srgbClr val="D13737"/>
                </a:solidFill>
                <a:latin typeface="+mn-ea"/>
                <a:ea typeface="方正黑体_GBK"/>
              </a:rPr>
              <a:t>科技人才</a:t>
            </a:r>
          </a:p>
        </p:txBody>
      </p:sp>
      <p:sp>
        <p:nvSpPr>
          <p:cNvPr id="25" name="任意多边形 20"/>
          <p:cNvSpPr/>
          <p:nvPr/>
        </p:nvSpPr>
        <p:spPr>
          <a:xfrm>
            <a:off x="523824" y="4931660"/>
            <a:ext cx="1071086" cy="770096"/>
          </a:xfrm>
          <a:prstGeom prst="roundRect">
            <a:avLst>
              <a:gd name="adj" fmla="val 47373"/>
            </a:avLst>
          </a:prstGeom>
          <a:solidFill>
            <a:srgbClr val="99B8D3"/>
          </a:solidFill>
          <a:ln w="28575" cmpd="sng">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defRPr/>
            </a:pPr>
            <a:endParaRPr lang="en-US" sz="135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13" name="任意多边形 21"/>
          <p:cNvSpPr/>
          <p:nvPr/>
        </p:nvSpPr>
        <p:spPr>
          <a:xfrm>
            <a:off x="899594" y="5110733"/>
            <a:ext cx="372428" cy="3724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28575" tIns="28575" rIns="28575" bIns="28575" anchor="ctr"/>
          <a:lstStyle/>
          <a:p>
            <a:pPr>
              <a:defRPr/>
            </a:pPr>
            <a:endParaRPr sz="135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14" name="任意多边形 23"/>
          <p:cNvSpPr/>
          <p:nvPr/>
        </p:nvSpPr>
        <p:spPr>
          <a:xfrm>
            <a:off x="873153" y="2425816"/>
            <a:ext cx="372428" cy="3724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bg1"/>
          </a:solidFill>
          <a:ln w="12700">
            <a:miter lim="400000"/>
          </a:ln>
        </p:spPr>
        <p:txBody>
          <a:bodyPr lIns="28575" tIns="28575" rIns="28575" bIns="28575" anchor="ctr"/>
          <a:lstStyle/>
          <a:p>
            <a:pPr>
              <a:defRPr/>
            </a:pPr>
            <a:endParaRPr sz="135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6" name="文本框 16"/>
          <p:cNvSpPr txBox="1"/>
          <p:nvPr/>
        </p:nvSpPr>
        <p:spPr>
          <a:xfrm>
            <a:off x="635994" y="1340935"/>
            <a:ext cx="2024807" cy="300082"/>
          </a:xfrm>
          <a:prstGeom prst="rect">
            <a:avLst/>
          </a:prstGeom>
          <a:noFill/>
        </p:spPr>
        <p:txBody>
          <a:bodyPr wrap="square" rtlCol="0">
            <a:spAutoFit/>
          </a:bodyPr>
          <a:lstStyle/>
          <a:p>
            <a:pPr algn="ctr">
              <a:defRPr/>
            </a:pPr>
            <a:r>
              <a:rPr lang="en-US" altLang="zh-CN" sz="1350" b="1" dirty="0">
                <a:solidFill>
                  <a:srgbClr val="FFFFFF"/>
                </a:solidFill>
                <a:latin typeface="+mj-ea"/>
                <a:ea typeface="方正黑体_GBK"/>
              </a:rPr>
              <a:t>5.5</a:t>
            </a:r>
            <a:r>
              <a:rPr lang="zh-CN" altLang="en-US" sz="1350" b="1" dirty="0">
                <a:solidFill>
                  <a:srgbClr val="FFFFFF"/>
                </a:solidFill>
                <a:latin typeface="+mj-ea"/>
                <a:ea typeface="方正黑体_GBK"/>
              </a:rPr>
              <a:t>对未来瓶装水的期待</a:t>
            </a:r>
            <a:endParaRPr lang="en-US" altLang="zh-CN" sz="900" dirty="0">
              <a:solidFill>
                <a:srgbClr val="FFFFFF"/>
              </a:solidFill>
              <a:ea typeface="方正黑体_GBK"/>
              <a:cs typeface="方正黑体_GBK" panose="03000509000000000000" charset="-122"/>
            </a:endParaRPr>
          </a:p>
        </p:txBody>
      </p:sp>
      <p:grpSp>
        <p:nvGrpSpPr>
          <p:cNvPr id="29" name="组合 28"/>
          <p:cNvGrpSpPr/>
          <p:nvPr/>
        </p:nvGrpSpPr>
        <p:grpSpPr>
          <a:xfrm>
            <a:off x="7332930" y="2170756"/>
            <a:ext cx="1304889" cy="1449570"/>
            <a:chOff x="7199086" y="2012949"/>
            <a:chExt cx="1252764" cy="1209222"/>
          </a:xfrm>
        </p:grpSpPr>
        <p:sp>
          <p:nvSpPr>
            <p:cNvPr id="74" name="矩形 73"/>
            <p:cNvSpPr/>
            <p:nvPr/>
          </p:nvSpPr>
          <p:spPr>
            <a:xfrm>
              <a:off x="7199086" y="2012949"/>
              <a:ext cx="1074254" cy="1014523"/>
            </a:xfrm>
            <a:prstGeom prst="rect">
              <a:avLst/>
            </a:prstGeom>
            <a:noFill/>
            <a:ln w="25400">
              <a:solidFill>
                <a:srgbClr val="4A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endParaRPr>
            </a:p>
          </p:txBody>
        </p:sp>
        <p:cxnSp>
          <p:nvCxnSpPr>
            <p:cNvPr id="75" name="直接连接符 74"/>
            <p:cNvCxnSpPr/>
            <p:nvPr/>
          </p:nvCxnSpPr>
          <p:spPr>
            <a:xfrm>
              <a:off x="8273338" y="3001100"/>
              <a:ext cx="0" cy="221071"/>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8273338" y="3027472"/>
              <a:ext cx="178512"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4575044" y="2170756"/>
            <a:ext cx="1304889" cy="1449570"/>
            <a:chOff x="7199086" y="2012949"/>
            <a:chExt cx="1252764" cy="1209222"/>
          </a:xfrm>
        </p:grpSpPr>
        <p:sp>
          <p:nvSpPr>
            <p:cNvPr id="71" name="矩形 70"/>
            <p:cNvSpPr/>
            <p:nvPr/>
          </p:nvSpPr>
          <p:spPr>
            <a:xfrm>
              <a:off x="7199086" y="2012949"/>
              <a:ext cx="1074254" cy="1014523"/>
            </a:xfrm>
            <a:prstGeom prst="rect">
              <a:avLst/>
            </a:prstGeom>
            <a:noFill/>
            <a:ln w="25400">
              <a:solidFill>
                <a:srgbClr val="4A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endParaRPr>
            </a:p>
          </p:txBody>
        </p:sp>
        <p:cxnSp>
          <p:nvCxnSpPr>
            <p:cNvPr id="72" name="直接连接符 71"/>
            <p:cNvCxnSpPr/>
            <p:nvPr/>
          </p:nvCxnSpPr>
          <p:spPr>
            <a:xfrm>
              <a:off x="8273338" y="3001100"/>
              <a:ext cx="0" cy="221071"/>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8273338" y="3027472"/>
              <a:ext cx="178512"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4575044" y="4697654"/>
            <a:ext cx="1304889" cy="1449570"/>
            <a:chOff x="7199086" y="2012949"/>
            <a:chExt cx="1252764" cy="1209222"/>
          </a:xfrm>
        </p:grpSpPr>
        <p:sp>
          <p:nvSpPr>
            <p:cNvPr id="68" name="矩形 67"/>
            <p:cNvSpPr/>
            <p:nvPr/>
          </p:nvSpPr>
          <p:spPr>
            <a:xfrm>
              <a:off x="7199086" y="2012949"/>
              <a:ext cx="1074254" cy="1014523"/>
            </a:xfrm>
            <a:prstGeom prst="rect">
              <a:avLst/>
            </a:prstGeom>
            <a:noFill/>
            <a:ln w="25400">
              <a:solidFill>
                <a:srgbClr val="4A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endParaRPr>
            </a:p>
          </p:txBody>
        </p:sp>
        <p:cxnSp>
          <p:nvCxnSpPr>
            <p:cNvPr id="69" name="直接连接符 68"/>
            <p:cNvCxnSpPr/>
            <p:nvPr/>
          </p:nvCxnSpPr>
          <p:spPr>
            <a:xfrm>
              <a:off x="8273338" y="3001100"/>
              <a:ext cx="0" cy="221071"/>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8273338" y="3027472"/>
              <a:ext cx="178512"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7332930" y="4697654"/>
            <a:ext cx="1304889" cy="1449570"/>
            <a:chOff x="7199086" y="2012949"/>
            <a:chExt cx="1252764" cy="1209222"/>
          </a:xfrm>
        </p:grpSpPr>
        <p:sp>
          <p:nvSpPr>
            <p:cNvPr id="58" name="矩形 57"/>
            <p:cNvSpPr/>
            <p:nvPr/>
          </p:nvSpPr>
          <p:spPr>
            <a:xfrm>
              <a:off x="7199086" y="2012949"/>
              <a:ext cx="1074254" cy="1014523"/>
            </a:xfrm>
            <a:prstGeom prst="rect">
              <a:avLst/>
            </a:prstGeom>
            <a:noFill/>
            <a:ln w="25400">
              <a:solidFill>
                <a:srgbClr val="4A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endParaRPr>
            </a:p>
          </p:txBody>
        </p:sp>
        <p:cxnSp>
          <p:nvCxnSpPr>
            <p:cNvPr id="66" name="直接连接符 65"/>
            <p:cNvCxnSpPr/>
            <p:nvPr/>
          </p:nvCxnSpPr>
          <p:spPr>
            <a:xfrm>
              <a:off x="8273338" y="3001100"/>
              <a:ext cx="0" cy="221071"/>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8273338" y="3027472"/>
              <a:ext cx="178512"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grpSp>
      <p:sp>
        <p:nvSpPr>
          <p:cNvPr id="33" name="文本框 32"/>
          <p:cNvSpPr txBox="1"/>
          <p:nvPr/>
        </p:nvSpPr>
        <p:spPr>
          <a:xfrm>
            <a:off x="4727238" y="2458089"/>
            <a:ext cx="1255349" cy="624932"/>
          </a:xfrm>
          <a:prstGeom prst="rect">
            <a:avLst/>
          </a:prstGeom>
          <a:noFill/>
        </p:spPr>
        <p:txBody>
          <a:bodyPr wrap="square" rtlCol="0">
            <a:spAutoFit/>
          </a:bodyPr>
          <a:lstStyle/>
          <a:p>
            <a:pPr>
              <a:defRPr/>
            </a:pPr>
            <a:r>
              <a:rPr lang="en-US" altLang="zh-CN" sz="2400" b="1" dirty="0">
                <a:solidFill>
                  <a:srgbClr val="0F1423">
                    <a:lumMod val="50000"/>
                    <a:lumOff val="50000"/>
                  </a:srgbClr>
                </a:solidFill>
                <a:effectLst>
                  <a:outerShdw blurRad="38100" dist="19050" dir="2700000" algn="tl" rotWithShape="0">
                    <a:srgbClr val="000000">
                      <a:lumMod val="50000"/>
                      <a:alpha val="40000"/>
                    </a:srgbClr>
                  </a:outerShdw>
                </a:effectLst>
                <a:latin typeface="Impact" panose="020B0806030902050204" pitchFamily="34" charset="0"/>
                <a:ea typeface="方正黑体_GBK"/>
              </a:rPr>
              <a:t>方便</a:t>
            </a:r>
          </a:p>
        </p:txBody>
      </p:sp>
      <p:sp>
        <p:nvSpPr>
          <p:cNvPr id="34" name="文本框 33"/>
          <p:cNvSpPr txBox="1"/>
          <p:nvPr/>
        </p:nvSpPr>
        <p:spPr>
          <a:xfrm>
            <a:off x="7523939" y="2434314"/>
            <a:ext cx="927978" cy="624932"/>
          </a:xfrm>
          <a:prstGeom prst="rect">
            <a:avLst/>
          </a:prstGeom>
          <a:noFill/>
        </p:spPr>
        <p:txBody>
          <a:bodyPr wrap="square" rtlCol="0">
            <a:spAutoFit/>
          </a:bodyPr>
          <a:lstStyle/>
          <a:p>
            <a:pPr>
              <a:defRPr/>
            </a:pPr>
            <a:r>
              <a:rPr lang="zh-CN" altLang="en-US" sz="2400" b="1" dirty="0">
                <a:solidFill>
                  <a:srgbClr val="0F1423">
                    <a:lumMod val="50000"/>
                    <a:lumOff val="50000"/>
                  </a:srgbClr>
                </a:solidFill>
                <a:effectLst>
                  <a:outerShdw blurRad="38100" dist="19050" dir="2700000" algn="tl" rotWithShape="0">
                    <a:srgbClr val="000000">
                      <a:lumMod val="50000"/>
                      <a:alpha val="40000"/>
                    </a:srgbClr>
                  </a:outerShdw>
                </a:effectLst>
                <a:latin typeface="Impact" panose="020B0806030902050204" pitchFamily="34" charset="0"/>
                <a:ea typeface="方正黑体_GBK"/>
              </a:rPr>
              <a:t>好喝</a:t>
            </a:r>
          </a:p>
        </p:txBody>
      </p:sp>
      <p:sp>
        <p:nvSpPr>
          <p:cNvPr id="35" name="文本框 34"/>
          <p:cNvSpPr txBox="1"/>
          <p:nvPr/>
        </p:nvSpPr>
        <p:spPr>
          <a:xfrm>
            <a:off x="4746135" y="5050876"/>
            <a:ext cx="965771" cy="624932"/>
          </a:xfrm>
          <a:prstGeom prst="rect">
            <a:avLst/>
          </a:prstGeom>
          <a:noFill/>
        </p:spPr>
        <p:txBody>
          <a:bodyPr wrap="square" rtlCol="0">
            <a:spAutoFit/>
          </a:bodyPr>
          <a:lstStyle/>
          <a:p>
            <a:pPr>
              <a:defRPr/>
            </a:pPr>
            <a:r>
              <a:rPr lang="zh-CN" altLang="en-US" sz="2400" b="1" dirty="0">
                <a:solidFill>
                  <a:srgbClr val="0F1423">
                    <a:lumMod val="50000"/>
                    <a:lumOff val="50000"/>
                  </a:srgbClr>
                </a:solidFill>
                <a:effectLst>
                  <a:outerShdw blurRad="38100" dist="19050" dir="2700000" algn="tl" rotWithShape="0">
                    <a:srgbClr val="000000">
                      <a:lumMod val="50000"/>
                      <a:alpha val="40000"/>
                    </a:srgbClr>
                  </a:outerShdw>
                </a:effectLst>
                <a:latin typeface="Impact" panose="020B0806030902050204" pitchFamily="34" charset="0"/>
                <a:ea typeface="方正黑体_GBK"/>
              </a:rPr>
              <a:t>环保</a:t>
            </a:r>
          </a:p>
        </p:txBody>
      </p:sp>
      <p:sp>
        <p:nvSpPr>
          <p:cNvPr id="36" name="文本框 35"/>
          <p:cNvSpPr txBox="1"/>
          <p:nvPr/>
        </p:nvSpPr>
        <p:spPr>
          <a:xfrm>
            <a:off x="7523939" y="5055631"/>
            <a:ext cx="992328" cy="624932"/>
          </a:xfrm>
          <a:prstGeom prst="rect">
            <a:avLst/>
          </a:prstGeom>
          <a:noFill/>
        </p:spPr>
        <p:txBody>
          <a:bodyPr wrap="square" rtlCol="0">
            <a:spAutoFit/>
          </a:bodyPr>
          <a:lstStyle/>
          <a:p>
            <a:pPr>
              <a:defRPr/>
            </a:pPr>
            <a:r>
              <a:rPr lang="zh-CN" altLang="en-US" sz="2400" b="1" dirty="0">
                <a:solidFill>
                  <a:srgbClr val="0F1423">
                    <a:lumMod val="50000"/>
                    <a:lumOff val="50000"/>
                  </a:srgbClr>
                </a:solidFill>
                <a:effectLst>
                  <a:outerShdw blurRad="38100" dist="19050" dir="2700000" algn="tl" rotWithShape="0">
                    <a:srgbClr val="000000">
                      <a:lumMod val="50000"/>
                      <a:alpha val="40000"/>
                    </a:srgbClr>
                  </a:outerShdw>
                </a:effectLst>
                <a:latin typeface="Impact" panose="020B0806030902050204" pitchFamily="34" charset="0"/>
                <a:ea typeface="方正黑体_GBK"/>
              </a:rPr>
              <a:t>健康</a:t>
            </a:r>
          </a:p>
        </p:txBody>
      </p:sp>
      <p:grpSp>
        <p:nvGrpSpPr>
          <p:cNvPr id="37" name="组合 36"/>
          <p:cNvGrpSpPr/>
          <p:nvPr/>
        </p:nvGrpSpPr>
        <p:grpSpPr>
          <a:xfrm rot="16200000">
            <a:off x="6409976" y="2449802"/>
            <a:ext cx="206499" cy="755354"/>
            <a:chOff x="5913950" y="2651331"/>
            <a:chExt cx="193238" cy="939141"/>
          </a:xfrm>
        </p:grpSpPr>
        <p:cxnSp>
          <p:nvCxnSpPr>
            <p:cNvPr id="55" name="直接连接符 54"/>
            <p:cNvCxnSpPr/>
            <p:nvPr/>
          </p:nvCxnSpPr>
          <p:spPr>
            <a:xfrm rot="5400000">
              <a:off x="5541000" y="3120901"/>
              <a:ext cx="939140"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913950" y="3438071"/>
              <a:ext cx="96619" cy="15240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6010569" y="3438071"/>
              <a:ext cx="96619" cy="152401"/>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rot="5400000">
            <a:off x="6409976" y="5021327"/>
            <a:ext cx="206499" cy="755354"/>
            <a:chOff x="5913950" y="2651331"/>
            <a:chExt cx="193238" cy="939141"/>
          </a:xfrm>
        </p:grpSpPr>
        <p:cxnSp>
          <p:nvCxnSpPr>
            <p:cNvPr id="51" name="直接连接符 50"/>
            <p:cNvCxnSpPr/>
            <p:nvPr/>
          </p:nvCxnSpPr>
          <p:spPr>
            <a:xfrm rot="5400000">
              <a:off x="5541000" y="3120901"/>
              <a:ext cx="939140"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5913950" y="3438071"/>
              <a:ext cx="96619" cy="15240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6010569" y="3438071"/>
              <a:ext cx="96619" cy="152401"/>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rot="10800000">
            <a:off x="5056653" y="3671272"/>
            <a:ext cx="155259" cy="730898"/>
            <a:chOff x="5913950" y="2907109"/>
            <a:chExt cx="193238" cy="683363"/>
          </a:xfrm>
        </p:grpSpPr>
        <p:cxnSp>
          <p:nvCxnSpPr>
            <p:cNvPr id="48" name="直接连接符 47"/>
            <p:cNvCxnSpPr/>
            <p:nvPr/>
          </p:nvCxnSpPr>
          <p:spPr>
            <a:xfrm rot="10800000" flipV="1">
              <a:off x="6010570" y="2907109"/>
              <a:ext cx="0" cy="683362"/>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5913950" y="3438071"/>
              <a:ext cx="96619" cy="15240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6010569" y="3438071"/>
              <a:ext cx="96619" cy="152401"/>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7814539" y="3676706"/>
            <a:ext cx="155259" cy="730898"/>
            <a:chOff x="5913950" y="2907109"/>
            <a:chExt cx="193238" cy="683363"/>
          </a:xfrm>
        </p:grpSpPr>
        <p:cxnSp>
          <p:nvCxnSpPr>
            <p:cNvPr id="45" name="直接连接符 44"/>
            <p:cNvCxnSpPr/>
            <p:nvPr/>
          </p:nvCxnSpPr>
          <p:spPr>
            <a:xfrm rot="10800000" flipV="1">
              <a:off x="6010570" y="2907109"/>
              <a:ext cx="0" cy="683362"/>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913950" y="3438071"/>
              <a:ext cx="96619" cy="15240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6010569" y="3438071"/>
              <a:ext cx="96619" cy="152401"/>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grpSp>
      <p:cxnSp>
        <p:nvCxnSpPr>
          <p:cNvPr id="41" name="直接连接符 40"/>
          <p:cNvCxnSpPr/>
          <p:nvPr/>
        </p:nvCxnSpPr>
        <p:spPr>
          <a:xfrm flipH="1">
            <a:off x="4810996" y="2894182"/>
            <a:ext cx="647082"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7599526" y="2875842"/>
            <a:ext cx="647082"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599526" y="5502593"/>
            <a:ext cx="647082"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4810996" y="5491046"/>
            <a:ext cx="647082" cy="0"/>
          </a:xfrm>
          <a:prstGeom prst="line">
            <a:avLst/>
          </a:prstGeom>
          <a:ln w="25400">
            <a:solidFill>
              <a:srgbClr val="4A67AA"/>
            </a:solidFill>
          </a:ln>
        </p:spPr>
        <p:style>
          <a:lnRef idx="1">
            <a:schemeClr val="accent1"/>
          </a:lnRef>
          <a:fillRef idx="0">
            <a:schemeClr val="accent1"/>
          </a:fillRef>
          <a:effectRef idx="0">
            <a:schemeClr val="accent1"/>
          </a:effectRef>
          <a:fontRef idx="minor">
            <a:schemeClr val="tx1"/>
          </a:fontRef>
        </p:style>
      </p:cxnSp>
      <p:pic>
        <p:nvPicPr>
          <p:cNvPr id="77" name="图片占位符 5"/>
          <p:cNvPicPr>
            <a:picLocks noChangeAspect="1"/>
          </p:cNvPicPr>
          <p:nvPr/>
        </p:nvPicPr>
        <p:blipFill rotWithShape="1">
          <a:blip r:embed="rId3">
            <a:extLst>
              <a:ext uri="{28A0092B-C50C-407E-A947-70E740481C1C}">
                <a14:useLocalDpi xmlns:a14="http://schemas.microsoft.com/office/drawing/2010/main" val="0"/>
              </a:ext>
            </a:extLst>
          </a:blip>
          <a:srcRect l="27087" t="6734" r="31197"/>
          <a:stretch>
            <a:fillRect/>
          </a:stretch>
        </p:blipFill>
        <p:spPr>
          <a:xfrm>
            <a:off x="5937906" y="2904731"/>
            <a:ext cx="1291101" cy="2391022"/>
          </a:xfrm>
          <a:prstGeom prst="rect">
            <a:avLst/>
          </a:prstGeom>
          <a:effectLst>
            <a:softEdge rad="101600"/>
          </a:effectLst>
        </p:spPr>
      </p:pic>
      <p:sp>
        <p:nvSpPr>
          <p:cNvPr id="78" name="任意多边形 19"/>
          <p:cNvSpPr/>
          <p:nvPr/>
        </p:nvSpPr>
        <p:spPr>
          <a:xfrm>
            <a:off x="454590" y="3668949"/>
            <a:ext cx="1071086" cy="770096"/>
          </a:xfrm>
          <a:prstGeom prst="roundRect">
            <a:avLst>
              <a:gd name="adj" fmla="val 47373"/>
            </a:avLst>
          </a:prstGeom>
          <a:solidFill>
            <a:srgbClr val="99B8D3"/>
          </a:solidFill>
          <a:ln w="28575" cmpd="sng">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defRPr/>
            </a:pPr>
            <a:endParaRPr lang="en-US" sz="135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79" name="任意多边形 24"/>
          <p:cNvSpPr/>
          <p:nvPr/>
        </p:nvSpPr>
        <p:spPr>
          <a:xfrm>
            <a:off x="828749" y="3868763"/>
            <a:ext cx="372428" cy="372428"/>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9" y="11291"/>
                  <a:pt x="19636" y="11291"/>
                </a:cubicBezTo>
                <a:lnTo>
                  <a:pt x="19636" y="7364"/>
                </a:lnTo>
                <a:cubicBezTo>
                  <a:pt x="20179"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60"/>
                  <a:pt x="18977" y="0"/>
                  <a:pt x="18164" y="0"/>
                </a:cubicBezTo>
                <a:cubicBezTo>
                  <a:pt x="17350" y="0"/>
                  <a:pt x="16691" y="660"/>
                  <a:pt x="16691" y="1473"/>
                </a:cubicBezTo>
                <a:lnTo>
                  <a:pt x="16691" y="1844"/>
                </a:lnTo>
                <a:lnTo>
                  <a:pt x="2459" y="6030"/>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80" y="21433"/>
                  <a:pt x="5166" y="21600"/>
                  <a:pt x="5400" y="21600"/>
                </a:cubicBezTo>
                <a:lnTo>
                  <a:pt x="9327" y="21600"/>
                </a:lnTo>
                <a:cubicBezTo>
                  <a:pt x="9598" y="21600"/>
                  <a:pt x="9818" y="21380"/>
                  <a:pt x="9818" y="21109"/>
                </a:cubicBezTo>
                <a:cubicBezTo>
                  <a:pt x="9818" y="21073"/>
                  <a:pt x="9805" y="21039"/>
                  <a:pt x="9797" y="21005"/>
                </a:cubicBezTo>
                <a:lnTo>
                  <a:pt x="9806" y="21003"/>
                </a:lnTo>
                <a:lnTo>
                  <a:pt x="8249" y="14329"/>
                </a:lnTo>
                <a:lnTo>
                  <a:pt x="16691" y="16812"/>
                </a:lnTo>
                <a:lnTo>
                  <a:pt x="16691" y="17182"/>
                </a:lnTo>
                <a:cubicBezTo>
                  <a:pt x="16691" y="17996"/>
                  <a:pt x="17350" y="18655"/>
                  <a:pt x="18164" y="18655"/>
                </a:cubicBezTo>
                <a:cubicBezTo>
                  <a:pt x="18977" y="18655"/>
                  <a:pt x="19636" y="17996"/>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28575" tIns="28575" rIns="28575" bIns="28575" anchor="ctr"/>
          <a:lstStyle/>
          <a:p>
            <a:pPr>
              <a:defRPr/>
            </a:pPr>
            <a:endParaRPr sz="135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92" name="任意多边形 8"/>
          <p:cNvSpPr/>
          <p:nvPr/>
        </p:nvSpPr>
        <p:spPr>
          <a:xfrm>
            <a:off x="468568" y="2225647"/>
            <a:ext cx="1071086" cy="770096"/>
          </a:xfrm>
          <a:prstGeom prst="roundRect">
            <a:avLst>
              <a:gd name="adj" fmla="val 47373"/>
            </a:avLst>
          </a:prstGeom>
          <a:solidFill>
            <a:srgbClr val="99B8D3"/>
          </a:solidFill>
          <a:ln w="28575" cmpd="sng">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defRPr/>
            </a:pPr>
            <a:endParaRPr lang="en-US" sz="1350">
              <a:solidFill>
                <a:srgbClr val="000000"/>
              </a:solidFill>
              <a:latin typeface="方正黑体_GBK" panose="03000509000000000000" charset="-122"/>
              <a:ea typeface="方正黑体_GBK" panose="03000509000000000000" charset="-122"/>
              <a:cs typeface="方正黑体_GBK" panose="03000509000000000000" charset="-122"/>
            </a:endParaRPr>
          </a:p>
        </p:txBody>
      </p:sp>
      <p:sp>
        <p:nvSpPr>
          <p:cNvPr id="93" name="任意多边形 23"/>
          <p:cNvSpPr/>
          <p:nvPr/>
        </p:nvSpPr>
        <p:spPr>
          <a:xfrm>
            <a:off x="867387" y="2424481"/>
            <a:ext cx="372428" cy="3724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bg1"/>
          </a:solidFill>
          <a:ln w="12700">
            <a:miter lim="400000"/>
          </a:ln>
        </p:spPr>
        <p:txBody>
          <a:bodyPr lIns="28575" tIns="28575" rIns="28575" bIns="28575" anchor="ctr"/>
          <a:lstStyle/>
          <a:p>
            <a:pPr>
              <a:defRPr/>
            </a:pPr>
            <a:endParaRPr sz="1350">
              <a:solidFill>
                <a:srgbClr val="000000"/>
              </a:solidFill>
              <a:latin typeface="方正黑体_GBK" panose="03000509000000000000" charset="-122"/>
              <a:ea typeface="方正黑体_GBK" panose="03000509000000000000" charset="-122"/>
              <a:cs typeface="方正黑体_GBK" panose="03000509000000000000" charset="-122"/>
            </a:endParaRPr>
          </a:p>
        </p:txBody>
      </p:sp>
      <p:grpSp>
        <p:nvGrpSpPr>
          <p:cNvPr id="59" name="组合 58">
            <a:extLst>
              <a:ext uri="{FF2B5EF4-FFF2-40B4-BE49-F238E27FC236}">
                <a16:creationId xmlns:a16="http://schemas.microsoft.com/office/drawing/2014/main" id="{5286BCB5-6CFF-466D-9E7E-4DD535596072}"/>
              </a:ext>
            </a:extLst>
          </p:cNvPr>
          <p:cNvGrpSpPr/>
          <p:nvPr/>
        </p:nvGrpSpPr>
        <p:grpSpPr>
          <a:xfrm>
            <a:off x="213809" y="406885"/>
            <a:ext cx="3942553" cy="1108820"/>
            <a:chOff x="17166" y="995362"/>
            <a:chExt cx="2575622" cy="724379"/>
          </a:xfrm>
        </p:grpSpPr>
        <p:grpSp>
          <p:nvGrpSpPr>
            <p:cNvPr id="61" name="组合 60">
              <a:extLst>
                <a:ext uri="{FF2B5EF4-FFF2-40B4-BE49-F238E27FC236}">
                  <a16:creationId xmlns:a16="http://schemas.microsoft.com/office/drawing/2014/main" id="{F1C231C1-36F4-417D-A4C1-1C384079E555}"/>
                </a:ext>
              </a:extLst>
            </p:cNvPr>
            <p:cNvGrpSpPr/>
            <p:nvPr/>
          </p:nvGrpSpPr>
          <p:grpSpPr>
            <a:xfrm>
              <a:off x="228600" y="995362"/>
              <a:ext cx="2364188" cy="724379"/>
              <a:chOff x="228600" y="995362"/>
              <a:chExt cx="2364188" cy="724379"/>
            </a:xfrm>
          </p:grpSpPr>
          <p:sp>
            <p:nvSpPr>
              <p:cNvPr id="63" name="矩形标注 3">
                <a:extLst>
                  <a:ext uri="{FF2B5EF4-FFF2-40B4-BE49-F238E27FC236}">
                    <a16:creationId xmlns:a16="http://schemas.microsoft.com/office/drawing/2014/main" id="{56B1915B-213B-4792-B89B-9DED273249F1}"/>
                  </a:ext>
                </a:extLst>
              </p:cNvPr>
              <p:cNvSpPr/>
              <p:nvPr/>
            </p:nvSpPr>
            <p:spPr>
              <a:xfrm>
                <a:off x="541495" y="1297868"/>
                <a:ext cx="2051293" cy="421873"/>
              </a:xfrm>
              <a:prstGeom prst="wedgeRectCallout">
                <a:avLst>
                  <a:gd name="adj1" fmla="val -20833"/>
                  <a:gd name="adj2" fmla="val 77356"/>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65" name="矩形标注 2">
                <a:extLst>
                  <a:ext uri="{FF2B5EF4-FFF2-40B4-BE49-F238E27FC236}">
                    <a16:creationId xmlns:a16="http://schemas.microsoft.com/office/drawing/2014/main" id="{5AEC54CA-EDF0-44B4-93C7-F6A0307EE3E0}"/>
                  </a:ext>
                </a:extLst>
              </p:cNvPr>
              <p:cNvSpPr/>
              <p:nvPr/>
            </p:nvSpPr>
            <p:spPr>
              <a:xfrm>
                <a:off x="228600" y="995362"/>
                <a:ext cx="1043126" cy="36704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80" name="文本框 16">
                <a:extLst>
                  <a:ext uri="{FF2B5EF4-FFF2-40B4-BE49-F238E27FC236}">
                    <a16:creationId xmlns:a16="http://schemas.microsoft.com/office/drawing/2014/main" id="{604518A1-AC29-4387-9A14-DDAC529F51AB}"/>
                  </a:ext>
                </a:extLst>
              </p:cNvPr>
              <p:cNvSpPr txBox="1"/>
              <p:nvPr/>
            </p:nvSpPr>
            <p:spPr>
              <a:xfrm>
                <a:off x="696078" y="1362407"/>
                <a:ext cx="1847077" cy="241280"/>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5.5</a:t>
                </a:r>
                <a:r>
                  <a:rPr lang="zh-CN" altLang="en-US" b="1" dirty="0">
                    <a:solidFill>
                      <a:srgbClr val="FFFFFF"/>
                    </a:solidFill>
                    <a:latin typeface="+mj-ea"/>
                    <a:ea typeface="方正黑体_GBK"/>
                  </a:rPr>
                  <a:t>对未来瓶装水的期待</a:t>
                </a:r>
              </a:p>
            </p:txBody>
          </p:sp>
        </p:grpSp>
        <p:sp>
          <p:nvSpPr>
            <p:cNvPr id="62" name="文本框 14">
              <a:extLst>
                <a:ext uri="{FF2B5EF4-FFF2-40B4-BE49-F238E27FC236}">
                  <a16:creationId xmlns:a16="http://schemas.microsoft.com/office/drawing/2014/main" id="{B9980212-2A9B-4F58-996B-1F55E0D76FE3}"/>
                </a:ext>
              </a:extLst>
            </p:cNvPr>
            <p:cNvSpPr>
              <a:spLocks noChangeArrowheads="1"/>
            </p:cNvSpPr>
            <p:nvPr/>
          </p:nvSpPr>
          <p:spPr bwMode="auto">
            <a:xfrm>
              <a:off x="17166" y="1093867"/>
              <a:ext cx="1424464" cy="18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05</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结论与建议</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矩形 4"/>
          <p:cNvSpPr/>
          <p:nvPr/>
        </p:nvSpPr>
        <p:spPr>
          <a:xfrm>
            <a:off x="34984" y="1905529"/>
            <a:ext cx="9144000" cy="3580871"/>
          </a:xfrm>
          <a:prstGeom prst="rect">
            <a:avLst/>
          </a:prstGeom>
          <a:solidFill>
            <a:srgbClr val="99B8D3"/>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cs typeface="方正黑体_GBK" panose="03000509000000000000" charset="-122"/>
            </a:endParaRPr>
          </a:p>
        </p:txBody>
      </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rcRect l="9456" r="9456"/>
          <a:stretch>
            <a:fillRect/>
          </a:stretch>
        </p:blipFill>
        <p:spPr>
          <a:xfrm>
            <a:off x="1628050" y="5008930"/>
            <a:ext cx="1759461" cy="1626434"/>
          </a:xfrm>
          <a:prstGeom prst="ellipse">
            <a:avLst/>
          </a:prstGeom>
          <a:ln w="76200">
            <a:solidFill>
              <a:schemeClr val="bg1"/>
            </a:solidFill>
          </a:ln>
        </p:spPr>
      </p:pic>
      <p:pic>
        <p:nvPicPr>
          <p:cNvPr id="20" name="图片 19"/>
          <p:cNvPicPr>
            <a:picLocks noChangeAspect="1"/>
          </p:cNvPicPr>
          <p:nvPr/>
        </p:nvPicPr>
        <p:blipFill>
          <a:blip r:embed="rId5">
            <a:extLst>
              <a:ext uri="{28A0092B-C50C-407E-A947-70E740481C1C}">
                <a14:useLocalDpi xmlns:a14="http://schemas.microsoft.com/office/drawing/2010/main" val="0"/>
              </a:ext>
            </a:extLst>
          </a:blip>
          <a:srcRect l="16840" r="16840"/>
          <a:stretch>
            <a:fillRect/>
          </a:stretch>
        </p:blipFill>
        <p:spPr>
          <a:xfrm>
            <a:off x="5670075" y="4935385"/>
            <a:ext cx="1857851" cy="1723549"/>
          </a:xfrm>
          <a:prstGeom prst="ellipse">
            <a:avLst/>
          </a:prstGeom>
          <a:ln w="76200">
            <a:solidFill>
              <a:schemeClr val="bg1"/>
            </a:solidFill>
          </a:ln>
        </p:spPr>
      </p:pic>
      <p:sp>
        <p:nvSpPr>
          <p:cNvPr id="22" name="椭圆 21"/>
          <p:cNvSpPr/>
          <p:nvPr/>
        </p:nvSpPr>
        <p:spPr>
          <a:xfrm>
            <a:off x="5647117" y="4879188"/>
            <a:ext cx="1860709" cy="1771650"/>
          </a:xfrm>
          <a:prstGeom prst="ellipse">
            <a:avLst/>
          </a:prstGeom>
          <a:solidFill>
            <a:srgbClr val="6096E6">
              <a:alpha val="18000"/>
            </a:srgbClr>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cs typeface="方正黑体_GBK" panose="03000509000000000000" charset="-122"/>
            </a:endParaRPr>
          </a:p>
        </p:txBody>
      </p:sp>
      <p:sp>
        <p:nvSpPr>
          <p:cNvPr id="23" name="椭圆 22"/>
          <p:cNvSpPr/>
          <p:nvPr/>
        </p:nvSpPr>
        <p:spPr>
          <a:xfrm>
            <a:off x="1576144" y="4902338"/>
            <a:ext cx="1860709" cy="1779746"/>
          </a:xfrm>
          <a:prstGeom prst="ellipse">
            <a:avLst/>
          </a:prstGeom>
          <a:solidFill>
            <a:srgbClr val="6096E6">
              <a:alpha val="18000"/>
            </a:srgbClr>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cs typeface="方正黑体_GBK" panose="03000509000000000000" charset="-122"/>
            </a:endParaRPr>
          </a:p>
        </p:txBody>
      </p:sp>
      <p:sp>
        <p:nvSpPr>
          <p:cNvPr id="62" name="文本框 22"/>
          <p:cNvSpPr txBox="1"/>
          <p:nvPr/>
        </p:nvSpPr>
        <p:spPr>
          <a:xfrm>
            <a:off x="5272832" y="2833958"/>
            <a:ext cx="3397319" cy="1885131"/>
          </a:xfrm>
          <a:prstGeom prst="rect">
            <a:avLst/>
          </a:prstGeom>
          <a:noFill/>
        </p:spPr>
        <p:txBody>
          <a:bodyPr wrap="square" lIns="0" tIns="0" rIns="68580" bIns="0" rtlCol="0" anchor="t">
            <a:spAutoFit/>
          </a:bodyPr>
          <a:lstStyle/>
          <a:p>
            <a:pPr>
              <a:lnSpc>
                <a:spcPct val="125000"/>
              </a:lnSpc>
              <a:defRPr/>
            </a:pP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a:t>
            </a:r>
            <a:r>
              <a:rPr lang="en-US" altLang="zh-CN" sz="1400" b="1" dirty="0">
                <a:solidFill>
                  <a:srgbClr val="FFFFFF">
                    <a:alpha val="70000"/>
                  </a:srgbClr>
                </a:solidFill>
                <a:latin typeface="Times New Roman" panose="02020603050405020304" pitchFamily="18" charset="0"/>
                <a:ea typeface="方正黑体_GBK" panose="03000509000000000000" charset="-122"/>
                <a:cs typeface="Times New Roman" panose="02020603050405020304" pitchFamily="18" charset="0"/>
                <a:sym typeface="+mn-lt"/>
              </a:rPr>
              <a:t>1</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）水瓶整体要是</a:t>
            </a:r>
            <a:r>
              <a:rPr lang="zh-CN" altLang="en-US"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rPr>
              <a:t>圆润</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，在视觉上会更加美观</a:t>
            </a:r>
            <a:endParaRPr lang="en-US" altLang="zh-CN"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endParaRPr>
          </a:p>
          <a:p>
            <a:pPr>
              <a:lnSpc>
                <a:spcPct val="125000"/>
              </a:lnSpc>
              <a:defRPr/>
            </a:pP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a:t>
            </a:r>
            <a:r>
              <a:rPr lang="en-US" altLang="zh-CN"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2</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）瓶口的设计中，可选择</a:t>
            </a:r>
            <a:r>
              <a:rPr lang="zh-CN" altLang="en-US"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rPr>
              <a:t>细口瓶</a:t>
            </a:r>
            <a:endParaRPr lang="en-US" altLang="zh-CN"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endParaRPr>
          </a:p>
          <a:p>
            <a:pPr>
              <a:lnSpc>
                <a:spcPct val="125000"/>
              </a:lnSpc>
              <a:defRPr/>
            </a:pP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a:t>
            </a:r>
            <a:r>
              <a:rPr lang="en-US" altLang="zh-CN"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3</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）瓶子的中间向里凹，经过</a:t>
            </a:r>
            <a:r>
              <a:rPr lang="zh-CN" altLang="en-US"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rPr>
              <a:t>磨砂</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处理或者设计一些</a:t>
            </a:r>
            <a:r>
              <a:rPr lang="zh-CN" altLang="en-US"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rPr>
              <a:t>纹路</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，方便抓拿不滑脱</a:t>
            </a:r>
            <a:endParaRPr lang="en-US" altLang="zh-CN"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endParaRPr>
          </a:p>
          <a:p>
            <a:pPr>
              <a:lnSpc>
                <a:spcPct val="125000"/>
              </a:lnSpc>
              <a:defRPr/>
            </a:pP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a:t>
            </a:r>
            <a:r>
              <a:rPr lang="en-US" altLang="zh-CN"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4</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）瓶子的形状可以是</a:t>
            </a:r>
            <a:r>
              <a:rPr lang="zh-CN" altLang="en-US"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rPr>
              <a:t>圆柱体，椭圆体、或者圆锥体</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、更具高级感</a:t>
            </a:r>
            <a:endParaRPr 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endParaRPr>
          </a:p>
        </p:txBody>
      </p:sp>
      <p:sp>
        <p:nvSpPr>
          <p:cNvPr id="63" name="文本框 21"/>
          <p:cNvSpPr txBox="1"/>
          <p:nvPr/>
        </p:nvSpPr>
        <p:spPr>
          <a:xfrm>
            <a:off x="334797" y="2701182"/>
            <a:ext cx="4573398" cy="2154436"/>
          </a:xfrm>
          <a:prstGeom prst="rect">
            <a:avLst/>
          </a:prstGeom>
          <a:noFill/>
        </p:spPr>
        <p:txBody>
          <a:bodyPr wrap="square" lIns="0" tIns="0" rIns="68580" bIns="0" rtlCol="0" anchor="t">
            <a:spAutoFit/>
          </a:bodyPr>
          <a:lstStyle/>
          <a:p>
            <a:pPr>
              <a:lnSpc>
                <a:spcPct val="125000"/>
              </a:lnSpc>
              <a:defRPr/>
            </a:pPr>
            <a:r>
              <a:rPr lang="zh-CN" altLang="en-US"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rPr>
              <a:t>（</a:t>
            </a:r>
            <a:r>
              <a:rPr lang="en-US" altLang="zh-CN" sz="1400" b="1" dirty="0">
                <a:solidFill>
                  <a:srgbClr val="002060">
                    <a:alpha val="70000"/>
                  </a:srgbClr>
                </a:solidFill>
                <a:latin typeface="Times New Roman" panose="02020603050405020304" pitchFamily="18" charset="0"/>
                <a:ea typeface="方正黑体_GBK" panose="03000509000000000000" charset="-122"/>
                <a:cs typeface="Times New Roman" panose="02020603050405020304" pitchFamily="18" charset="0"/>
                <a:sym typeface="+mn-lt"/>
              </a:rPr>
              <a:t>1</a:t>
            </a:r>
            <a:r>
              <a:rPr lang="zh-CN" altLang="en-US"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rPr>
              <a:t>）内容丰富型：</a:t>
            </a:r>
            <a:endParaRPr lang="en-US" altLang="zh-CN"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endParaRPr>
          </a:p>
          <a:p>
            <a:pPr>
              <a:lnSpc>
                <a:spcPct val="125000"/>
              </a:lnSpc>
              <a:defRPr/>
            </a:pPr>
            <a:r>
              <a:rPr lang="zh-CN" altLang="en-US" sz="1400" b="1" dirty="0">
                <a:solidFill>
                  <a:srgbClr val="0F1423">
                    <a:lumMod val="90000"/>
                    <a:lumOff val="10000"/>
                    <a:alpha val="70000"/>
                  </a:srgbClr>
                </a:solidFill>
                <a:latin typeface="华文彩云" panose="02010800040101010101" charset="-122"/>
                <a:ea typeface="方正黑体_GBK" panose="03000509000000000000" charset="-122"/>
                <a:cs typeface="方正黑体_GBK" panose="03000509000000000000" charset="-122"/>
                <a:sym typeface="+mn-lt"/>
              </a:rPr>
              <a:t>与传统文化元素相结合：</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比如传统节日的介绍，古诗词的介绍、神话故事和人物的介绍、传统食物的介绍等</a:t>
            </a:r>
            <a:endParaRPr lang="en-US" altLang="zh-CN"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endParaRPr>
          </a:p>
          <a:p>
            <a:pPr>
              <a:lnSpc>
                <a:spcPct val="125000"/>
              </a:lnSpc>
              <a:defRPr/>
            </a:pPr>
            <a:r>
              <a:rPr lang="zh-CN" altLang="en-US" sz="1400" b="1" dirty="0">
                <a:solidFill>
                  <a:srgbClr val="0F1423">
                    <a:lumMod val="90000"/>
                    <a:lumOff val="10000"/>
                    <a:alpha val="70000"/>
                  </a:srgbClr>
                </a:solidFill>
                <a:latin typeface="华文彩云" panose="02010800040101010101" charset="-122"/>
                <a:ea typeface="方正黑体_GBK" panose="03000509000000000000" charset="-122"/>
                <a:cs typeface="方正黑体_GBK" panose="03000509000000000000" charset="-122"/>
                <a:sym typeface="+mn-lt"/>
              </a:rPr>
              <a:t>与现代文化元素相结合：</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利用语言文化、科学文化，加入一些元气慢慢的句子、普及一些生活健康小知识、或者猜字谜等脑筋运动</a:t>
            </a:r>
          </a:p>
          <a:p>
            <a:pPr>
              <a:lnSpc>
                <a:spcPct val="125000"/>
              </a:lnSpc>
              <a:defRPr/>
            </a:pPr>
            <a:r>
              <a:rPr lang="zh-CN" altLang="en-US"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rPr>
              <a:t>（</a:t>
            </a:r>
            <a:r>
              <a:rPr lang="en-US" altLang="zh-CN" sz="1400" b="1" dirty="0">
                <a:solidFill>
                  <a:srgbClr val="002060">
                    <a:alpha val="70000"/>
                  </a:srgbClr>
                </a:solidFill>
                <a:latin typeface="Times New Roman" panose="02020603050405020304" pitchFamily="18" charset="0"/>
                <a:ea typeface="方正黑体_GBK" panose="03000509000000000000" charset="-122"/>
                <a:cs typeface="Times New Roman" panose="02020603050405020304" pitchFamily="18" charset="0"/>
                <a:sym typeface="+mn-lt"/>
              </a:rPr>
              <a:t>2</a:t>
            </a:r>
            <a:r>
              <a:rPr lang="zh-CN" altLang="en-US" sz="1400" b="1" dirty="0">
                <a:solidFill>
                  <a:srgbClr val="002060">
                    <a:alpha val="70000"/>
                  </a:srgbClr>
                </a:solidFill>
                <a:latin typeface="华文彩云" panose="02010800040101010101" charset="-122"/>
                <a:ea typeface="方正黑体_GBK" panose="03000509000000000000" charset="-122"/>
                <a:cs typeface="方正黑体_GBK" panose="03000509000000000000" charset="-122"/>
                <a:sym typeface="+mn-lt"/>
              </a:rPr>
              <a:t>）内容简单型：</a:t>
            </a:r>
            <a:r>
              <a:rPr lang="zh-CN" altLang="en-US" sz="1400" b="1" dirty="0">
                <a:solidFill>
                  <a:srgbClr val="FFFFFF">
                    <a:alpha val="70000"/>
                  </a:srgbClr>
                </a:solidFill>
                <a:latin typeface="华文彩云" panose="02010800040101010101" charset="-122"/>
                <a:ea typeface="方正黑体_GBK" panose="03000509000000000000" charset="-122"/>
                <a:cs typeface="方正黑体_GBK" panose="03000509000000000000" charset="-122"/>
                <a:sym typeface="+mn-lt"/>
              </a:rPr>
              <a:t>简单的全透明设计可以使产品更显高端大气，也让人觉得瓶装水会更加纯净。</a:t>
            </a:r>
          </a:p>
        </p:txBody>
      </p:sp>
      <p:sp>
        <p:nvSpPr>
          <p:cNvPr id="7" name="矩形 21"/>
          <p:cNvSpPr/>
          <p:nvPr/>
        </p:nvSpPr>
        <p:spPr>
          <a:xfrm>
            <a:off x="1845551" y="1937448"/>
            <a:ext cx="2369208" cy="817880"/>
          </a:xfrm>
          <a:prstGeom prst="roundRect">
            <a:avLst>
              <a:gd name="adj" fmla="val 50000"/>
            </a:avLst>
          </a:prstGeom>
          <a:solidFill>
            <a:srgbClr val="99B8D3"/>
          </a:solidFill>
          <a:ln w="38100">
            <a:solidFill>
              <a:srgbClr val="FFFFFF"/>
            </a:solidFill>
          </a:ln>
          <a:effectLst>
            <a:outerShdw blurRad="342900" dist="190500" dir="5400000" sx="78000" sy="78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altLang="zh-CN" b="1" dirty="0">
                <a:solidFill>
                  <a:srgbClr val="FFFFFF"/>
                </a:solidFill>
                <a:latin typeface="Times New Roman" panose="02020603050405020304" pitchFamily="18" charset="0"/>
                <a:ea typeface="方正黑体_GBK" panose="03000509000000000000" charset="-122"/>
                <a:cs typeface="Times New Roman" panose="02020603050405020304" pitchFamily="18" charset="0"/>
                <a:sym typeface="+mn-ea"/>
              </a:rPr>
              <a:t>1</a:t>
            </a:r>
            <a:r>
              <a:rPr lang="zh-CN" altLang="en-US" b="1" dirty="0">
                <a:solidFill>
                  <a:srgbClr val="FFFFFF"/>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zh-CN" altLang="en-US" b="1" dirty="0">
                <a:solidFill>
                  <a:srgbClr val="FFFFFF"/>
                </a:solidFill>
                <a:latin typeface="方正黑体_GBK" panose="03000509000000000000" charset="-122"/>
                <a:ea typeface="方正黑体_GBK" panose="03000509000000000000" charset="-122"/>
                <a:cs typeface="方正黑体_GBK" panose="03000509000000000000" charset="-122"/>
                <a:sym typeface="+mn-ea"/>
              </a:rPr>
              <a:t>利用包装纸内容，提升品牌价值</a:t>
            </a:r>
          </a:p>
        </p:txBody>
      </p:sp>
      <p:sp>
        <p:nvSpPr>
          <p:cNvPr id="9" name="矩形 2"/>
          <p:cNvSpPr/>
          <p:nvPr/>
        </p:nvSpPr>
        <p:spPr>
          <a:xfrm>
            <a:off x="5692604" y="1945221"/>
            <a:ext cx="2557777" cy="774752"/>
          </a:xfrm>
          <a:prstGeom prst="roundRect">
            <a:avLst>
              <a:gd name="adj" fmla="val 50000"/>
            </a:avLst>
          </a:prstGeom>
          <a:solidFill>
            <a:srgbClr val="99B8D3"/>
          </a:solidFill>
          <a:ln w="38100">
            <a:solidFill>
              <a:srgbClr val="FFFFFF"/>
            </a:solidFill>
          </a:ln>
          <a:effectLst>
            <a:outerShdw blurRad="342900" dist="190500" dir="5400000" sx="78000" sy="78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altLang="zh-CN" b="1" dirty="0">
                <a:solidFill>
                  <a:srgbClr val="FFFFFF"/>
                </a:solidFill>
                <a:latin typeface="Times New Roman" panose="02020603050405020304" pitchFamily="18" charset="0"/>
                <a:ea typeface="方正黑体_GBK" panose="03000509000000000000" charset="-122"/>
                <a:cs typeface="Times New Roman" panose="02020603050405020304" pitchFamily="18" charset="0"/>
                <a:sym typeface="+mn-ea"/>
              </a:rPr>
              <a:t>2</a:t>
            </a:r>
            <a:r>
              <a:rPr lang="zh-CN" altLang="en-US" b="1" dirty="0">
                <a:solidFill>
                  <a:srgbClr val="FFFFFF"/>
                </a:solidFill>
                <a:latin typeface="Times New Roman" panose="02020603050405020304" pitchFamily="18" charset="0"/>
                <a:ea typeface="方正黑体_GBK" panose="03000509000000000000" charset="-122"/>
                <a:cs typeface="Times New Roman" panose="02020603050405020304" pitchFamily="18" charset="0"/>
                <a:sym typeface="+mn-ea"/>
              </a:rPr>
              <a:t>、</a:t>
            </a:r>
            <a:r>
              <a:rPr lang="zh-CN" altLang="en-US" b="1" dirty="0">
                <a:solidFill>
                  <a:srgbClr val="FFFFFF"/>
                </a:solidFill>
                <a:latin typeface="方正黑体_GBK" panose="03000509000000000000" charset="-122"/>
                <a:ea typeface="方正黑体_GBK" panose="03000509000000000000" charset="-122"/>
                <a:cs typeface="方正黑体_GBK" panose="03000509000000000000" charset="-122"/>
                <a:sym typeface="+mn-ea"/>
              </a:rPr>
              <a:t>注重产品外形、增强视觉美感</a:t>
            </a:r>
          </a:p>
        </p:txBody>
      </p:sp>
      <p:grpSp>
        <p:nvGrpSpPr>
          <p:cNvPr id="15" name="组合 14">
            <a:extLst>
              <a:ext uri="{FF2B5EF4-FFF2-40B4-BE49-F238E27FC236}">
                <a16:creationId xmlns:a16="http://schemas.microsoft.com/office/drawing/2014/main" id="{DF0E77E0-9059-4565-8BB9-3D0C4F42B75B}"/>
              </a:ext>
            </a:extLst>
          </p:cNvPr>
          <p:cNvGrpSpPr/>
          <p:nvPr/>
        </p:nvGrpSpPr>
        <p:grpSpPr>
          <a:xfrm>
            <a:off x="68336" y="255945"/>
            <a:ext cx="4586791" cy="1173524"/>
            <a:chOff x="17166" y="995362"/>
            <a:chExt cx="2990399" cy="653460"/>
          </a:xfrm>
        </p:grpSpPr>
        <p:grpSp>
          <p:nvGrpSpPr>
            <p:cNvPr id="16" name="组合 15">
              <a:extLst>
                <a:ext uri="{FF2B5EF4-FFF2-40B4-BE49-F238E27FC236}">
                  <a16:creationId xmlns:a16="http://schemas.microsoft.com/office/drawing/2014/main" id="{6E937B2B-53F8-4301-87C3-BE28A5139716}"/>
                </a:ext>
              </a:extLst>
            </p:cNvPr>
            <p:cNvGrpSpPr/>
            <p:nvPr/>
          </p:nvGrpSpPr>
          <p:grpSpPr>
            <a:xfrm>
              <a:off x="228600" y="995362"/>
              <a:ext cx="2778965" cy="653460"/>
              <a:chOff x="228600" y="995362"/>
              <a:chExt cx="2778965" cy="653460"/>
            </a:xfrm>
          </p:grpSpPr>
          <p:sp>
            <p:nvSpPr>
              <p:cNvPr id="26" name="矩形标注 3">
                <a:extLst>
                  <a:ext uri="{FF2B5EF4-FFF2-40B4-BE49-F238E27FC236}">
                    <a16:creationId xmlns:a16="http://schemas.microsoft.com/office/drawing/2014/main" id="{7192795F-B4DF-4DA6-85FE-C6599420D3B6}"/>
                  </a:ext>
                </a:extLst>
              </p:cNvPr>
              <p:cNvSpPr/>
              <p:nvPr/>
            </p:nvSpPr>
            <p:spPr>
              <a:xfrm>
                <a:off x="541495" y="1297868"/>
                <a:ext cx="2411874" cy="350954"/>
              </a:xfrm>
              <a:prstGeom prst="wedgeRectCallout">
                <a:avLst>
                  <a:gd name="adj1" fmla="val -20833"/>
                  <a:gd name="adj2" fmla="val 77356"/>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27" name="矩形标注 2">
                <a:extLst>
                  <a:ext uri="{FF2B5EF4-FFF2-40B4-BE49-F238E27FC236}">
                    <a16:creationId xmlns:a16="http://schemas.microsoft.com/office/drawing/2014/main" id="{54CC0E80-0921-433F-AAEA-C46F8F9F1265}"/>
                  </a:ext>
                </a:extLst>
              </p:cNvPr>
              <p:cNvSpPr/>
              <p:nvPr/>
            </p:nvSpPr>
            <p:spPr>
              <a:xfrm>
                <a:off x="228600" y="995362"/>
                <a:ext cx="1043126" cy="36704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28" name="文本框 16">
                <a:extLst>
                  <a:ext uri="{FF2B5EF4-FFF2-40B4-BE49-F238E27FC236}">
                    <a16:creationId xmlns:a16="http://schemas.microsoft.com/office/drawing/2014/main" id="{5452592D-C8E4-4FF0-AEF5-93FC73C3AC19}"/>
                  </a:ext>
                </a:extLst>
              </p:cNvPr>
              <p:cNvSpPr txBox="1"/>
              <p:nvPr/>
            </p:nvSpPr>
            <p:spPr>
              <a:xfrm>
                <a:off x="463355" y="1403051"/>
                <a:ext cx="2544210" cy="205657"/>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5.6.3</a:t>
                </a:r>
                <a:r>
                  <a:rPr lang="zh-CN" altLang="en-US" b="1" dirty="0">
                    <a:solidFill>
                      <a:srgbClr val="FFFFFF"/>
                    </a:solidFill>
                    <a:latin typeface="+mj-ea"/>
                    <a:ea typeface="方正黑体_GBK"/>
                  </a:rPr>
                  <a:t>建议</a:t>
                </a:r>
                <a:r>
                  <a:rPr lang="en-US" altLang="zh-CN" b="1" dirty="0">
                    <a:solidFill>
                      <a:srgbClr val="FFFFFF"/>
                    </a:solidFill>
                    <a:latin typeface="+mj-ea"/>
                    <a:ea typeface="方正黑体_GBK"/>
                  </a:rPr>
                  <a:t>——</a:t>
                </a:r>
                <a:r>
                  <a:rPr lang="zh-CN" altLang="en-US" b="1" dirty="0">
                    <a:solidFill>
                      <a:srgbClr val="FFFFFF"/>
                    </a:solidFill>
                    <a:latin typeface="+mj-ea"/>
                    <a:ea typeface="方正黑体_GBK"/>
                  </a:rPr>
                  <a:t>提升瓶装水外表美感</a:t>
                </a:r>
              </a:p>
            </p:txBody>
          </p:sp>
        </p:grpSp>
        <p:sp>
          <p:nvSpPr>
            <p:cNvPr id="18" name="文本框 14">
              <a:extLst>
                <a:ext uri="{FF2B5EF4-FFF2-40B4-BE49-F238E27FC236}">
                  <a16:creationId xmlns:a16="http://schemas.microsoft.com/office/drawing/2014/main" id="{1C750A2D-3522-400E-913E-2556FAFEFFDA}"/>
                </a:ext>
              </a:extLst>
            </p:cNvPr>
            <p:cNvSpPr>
              <a:spLocks noChangeArrowheads="1"/>
            </p:cNvSpPr>
            <p:nvPr/>
          </p:nvSpPr>
          <p:spPr bwMode="auto">
            <a:xfrm>
              <a:off x="17166" y="1093867"/>
              <a:ext cx="1424464" cy="15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05</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结论与建议</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11"/>
          <p:cNvSpPr/>
          <p:nvPr/>
        </p:nvSpPr>
        <p:spPr>
          <a:xfrm>
            <a:off x="-41564" y="2120183"/>
            <a:ext cx="3969327" cy="369332"/>
          </a:xfrm>
          <a:prstGeom prst="rect">
            <a:avLst/>
          </a:prstGeom>
        </p:spPr>
        <p:txBody>
          <a:bodyPr wrap="square">
            <a:spAutoFit/>
            <a:scene3d>
              <a:camera prst="orthographicFront"/>
              <a:lightRig rig="threePt" dir="t"/>
            </a:scene3d>
            <a:sp3d contourW="12700"/>
          </a:bodyPr>
          <a:lstStyle/>
          <a:p>
            <a:pPr algn="r" eaLnBrk="0" fontAlgn="base" hangingPunct="0">
              <a:spcBef>
                <a:spcPct val="0"/>
              </a:spcBef>
              <a:spcAft>
                <a:spcPct val="0"/>
              </a:spcAft>
              <a:defRPr/>
            </a:pPr>
            <a:r>
              <a:rPr lang="zh-CN" altLang="en-US" b="1" dirty="0">
                <a:solidFill>
                  <a:srgbClr val="000000"/>
                </a:solidFill>
                <a:latin typeface="方正黑体_GBK" panose="03000509000000000000" charset="-122"/>
                <a:ea typeface="方正黑体_GBK" panose="03000509000000000000" charset="-122"/>
                <a:cs typeface="方正黑体_GBK" panose="03000509000000000000" charset="-122"/>
                <a:sym typeface="+mn-ea"/>
              </a:rPr>
              <a:t>（一）增加标签元素、突出品牌特点</a:t>
            </a:r>
          </a:p>
        </p:txBody>
      </p:sp>
      <p:sp>
        <p:nvSpPr>
          <p:cNvPr id="33" name="文本框 9"/>
          <p:cNvSpPr/>
          <p:nvPr/>
        </p:nvSpPr>
        <p:spPr>
          <a:xfrm>
            <a:off x="-66959" y="3210348"/>
            <a:ext cx="3932376" cy="369332"/>
          </a:xfrm>
          <a:prstGeom prst="rect">
            <a:avLst/>
          </a:prstGeom>
        </p:spPr>
        <p:txBody>
          <a:bodyPr wrap="square">
            <a:spAutoFit/>
            <a:scene3d>
              <a:camera prst="orthographicFront"/>
              <a:lightRig rig="threePt" dir="t"/>
            </a:scene3d>
            <a:sp3d contourW="12700"/>
          </a:bodyPr>
          <a:lstStyle/>
          <a:p>
            <a:pPr algn="r" eaLnBrk="0" fontAlgn="base" hangingPunct="0">
              <a:spcBef>
                <a:spcPct val="0"/>
              </a:spcBef>
              <a:spcAft>
                <a:spcPct val="0"/>
              </a:spcAft>
              <a:defRPr/>
            </a:pPr>
            <a:r>
              <a:rPr lang="zh-CN" altLang="en-US" b="1" dirty="0">
                <a:solidFill>
                  <a:srgbClr val="000000"/>
                </a:solidFill>
                <a:latin typeface="方正黑体_GBK" panose="03000509000000000000" charset="-122"/>
                <a:ea typeface="方正黑体_GBK" panose="03000509000000000000" charset="-122"/>
                <a:cs typeface="方正黑体_GBK" panose="03000509000000000000" charset="-122"/>
                <a:sym typeface="+mn-ea"/>
              </a:rPr>
              <a:t>（二）引入环保概念、抢占市场先机</a:t>
            </a:r>
          </a:p>
        </p:txBody>
      </p:sp>
      <p:sp>
        <p:nvSpPr>
          <p:cNvPr id="40" name="文本框 7"/>
          <p:cNvSpPr/>
          <p:nvPr/>
        </p:nvSpPr>
        <p:spPr>
          <a:xfrm>
            <a:off x="-41564" y="4307651"/>
            <a:ext cx="4151134" cy="369332"/>
          </a:xfrm>
          <a:prstGeom prst="rect">
            <a:avLst/>
          </a:prstGeom>
        </p:spPr>
        <p:txBody>
          <a:bodyPr wrap="square">
            <a:spAutoFit/>
            <a:scene3d>
              <a:camera prst="orthographicFront"/>
              <a:lightRig rig="threePt" dir="t"/>
            </a:scene3d>
            <a:sp3d contourW="12700"/>
          </a:bodyPr>
          <a:lstStyle/>
          <a:p>
            <a:pPr algn="r" eaLnBrk="0" fontAlgn="base" hangingPunct="0">
              <a:spcBef>
                <a:spcPct val="0"/>
              </a:spcBef>
              <a:spcAft>
                <a:spcPct val="0"/>
              </a:spcAft>
              <a:defRPr/>
            </a:pPr>
            <a:r>
              <a:rPr lang="zh-CN" altLang="en-US" b="1" dirty="0">
                <a:solidFill>
                  <a:srgbClr val="000000"/>
                </a:solidFill>
                <a:latin typeface="方正黑体_GBK" panose="03000509000000000000" charset="-122"/>
                <a:ea typeface="方正黑体_GBK" panose="03000509000000000000" charset="-122"/>
                <a:cs typeface="方正黑体_GBK" panose="03000509000000000000" charset="-122"/>
                <a:sym typeface="+mn-ea"/>
              </a:rPr>
              <a:t>（三）结合品牌定位，正确选用包装纸</a:t>
            </a:r>
          </a:p>
        </p:txBody>
      </p:sp>
      <p:sp>
        <p:nvSpPr>
          <p:cNvPr id="10" name="文本框 5"/>
          <p:cNvSpPr/>
          <p:nvPr/>
        </p:nvSpPr>
        <p:spPr>
          <a:xfrm>
            <a:off x="4992394" y="2146353"/>
            <a:ext cx="3986689" cy="369332"/>
          </a:xfrm>
          <a:prstGeom prst="rect">
            <a:avLst/>
          </a:prstGeom>
        </p:spPr>
        <p:txBody>
          <a:bodyPr wrap="square">
            <a:spAutoFit/>
            <a:scene3d>
              <a:camera prst="orthographicFront"/>
              <a:lightRig rig="threePt" dir="t"/>
            </a:scene3d>
            <a:sp3d contourW="12700"/>
          </a:bodyPr>
          <a:lstStyle/>
          <a:p>
            <a:pPr eaLnBrk="0" fontAlgn="base" hangingPunct="0">
              <a:spcBef>
                <a:spcPct val="0"/>
              </a:spcBef>
              <a:spcAft>
                <a:spcPct val="0"/>
              </a:spcAft>
              <a:defRPr/>
            </a:pPr>
            <a:r>
              <a:rPr lang="zh-CN" altLang="en-US" b="1" dirty="0">
                <a:solidFill>
                  <a:srgbClr val="000000"/>
                </a:solidFill>
                <a:latin typeface="方正黑体_GBK" panose="03000509000000000000" charset="-122"/>
                <a:ea typeface="方正黑体_GBK" panose="03000509000000000000" charset="-122"/>
                <a:cs typeface="方正黑体_GBK" panose="03000509000000000000" charset="-122"/>
                <a:sym typeface="+mn-ea"/>
              </a:rPr>
              <a:t>（四）创新瓶身设计、便于产品携带</a:t>
            </a:r>
          </a:p>
        </p:txBody>
      </p:sp>
      <p:sp>
        <p:nvSpPr>
          <p:cNvPr id="57" name="文本框 1"/>
          <p:cNvSpPr/>
          <p:nvPr/>
        </p:nvSpPr>
        <p:spPr>
          <a:xfrm>
            <a:off x="4992394" y="4261485"/>
            <a:ext cx="4022408" cy="369332"/>
          </a:xfrm>
          <a:prstGeom prst="rect">
            <a:avLst/>
          </a:prstGeom>
        </p:spPr>
        <p:txBody>
          <a:bodyPr wrap="square">
            <a:spAutoFit/>
            <a:scene3d>
              <a:camera prst="orthographicFront"/>
              <a:lightRig rig="threePt" dir="t"/>
            </a:scene3d>
            <a:sp3d contourW="12700"/>
          </a:bodyPr>
          <a:lstStyle/>
          <a:p>
            <a:pPr eaLnBrk="0" fontAlgn="base" hangingPunct="0">
              <a:spcBef>
                <a:spcPct val="0"/>
              </a:spcBef>
              <a:spcAft>
                <a:spcPct val="0"/>
              </a:spcAft>
              <a:defRPr/>
            </a:pPr>
            <a:r>
              <a:rPr lang="zh-CN" altLang="en-US" b="1" dirty="0">
                <a:solidFill>
                  <a:srgbClr val="000000"/>
                </a:solidFill>
                <a:latin typeface="方正黑体_GBK" panose="03000509000000000000" charset="-122"/>
                <a:ea typeface="方正黑体_GBK" panose="03000509000000000000" charset="-122"/>
                <a:cs typeface="方正黑体_GBK" panose="03000509000000000000" charset="-122"/>
                <a:sym typeface="+mn-ea"/>
              </a:rPr>
              <a:t>（五）合理设计瓶盖、追求物美价廉</a:t>
            </a:r>
          </a:p>
        </p:txBody>
      </p:sp>
      <p:sp>
        <p:nvSpPr>
          <p:cNvPr id="11" name="任意多边形 6"/>
          <p:cNvSpPr/>
          <p:nvPr/>
        </p:nvSpPr>
        <p:spPr>
          <a:xfrm>
            <a:off x="4409601" y="2158841"/>
            <a:ext cx="324326" cy="314325"/>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256" tIns="172256" rIns="172256" bIns="17225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66788">
              <a:lnSpc>
                <a:spcPct val="90000"/>
              </a:lnSpc>
              <a:spcBef>
                <a:spcPct val="0"/>
              </a:spcBef>
              <a:spcAft>
                <a:spcPct val="35000"/>
              </a:spcAft>
              <a:defRPr/>
            </a:pPr>
            <a:endParaRPr lang="zh-CN" altLang="en-US" sz="2175">
              <a:solidFill>
                <a:srgbClr val="000000"/>
              </a:solidFill>
              <a:ea typeface="方正黑体_GBK"/>
              <a:cs typeface="方正黑体_GBK" panose="03000509000000000000" charset="-122"/>
            </a:endParaRPr>
          </a:p>
        </p:txBody>
      </p:sp>
      <p:sp>
        <p:nvSpPr>
          <p:cNvPr id="59" name="任意多边形 5"/>
          <p:cNvSpPr/>
          <p:nvPr/>
        </p:nvSpPr>
        <p:spPr>
          <a:xfrm>
            <a:off x="5361148" y="2745107"/>
            <a:ext cx="324326" cy="240506"/>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256" tIns="172256" rIns="172256" bIns="17225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66788">
              <a:lnSpc>
                <a:spcPct val="90000"/>
              </a:lnSpc>
              <a:spcBef>
                <a:spcPct val="0"/>
              </a:spcBef>
              <a:spcAft>
                <a:spcPct val="35000"/>
              </a:spcAft>
              <a:defRPr/>
            </a:pPr>
            <a:endParaRPr lang="zh-CN" altLang="en-US" sz="2175">
              <a:solidFill>
                <a:srgbClr val="000000"/>
              </a:solidFill>
              <a:ea typeface="方正黑体_GBK"/>
              <a:cs typeface="方正黑体_GBK" panose="03000509000000000000" charset="-122"/>
            </a:endParaRPr>
          </a:p>
        </p:txBody>
      </p:sp>
      <p:sp>
        <p:nvSpPr>
          <p:cNvPr id="12" name="任意多边形 4"/>
          <p:cNvSpPr/>
          <p:nvPr/>
        </p:nvSpPr>
        <p:spPr>
          <a:xfrm>
            <a:off x="5361148" y="3801430"/>
            <a:ext cx="324326" cy="32432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256" tIns="172256" rIns="172256" bIns="17225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66788">
              <a:lnSpc>
                <a:spcPct val="90000"/>
              </a:lnSpc>
              <a:spcBef>
                <a:spcPct val="0"/>
              </a:spcBef>
              <a:spcAft>
                <a:spcPct val="35000"/>
              </a:spcAft>
              <a:defRPr/>
            </a:pPr>
            <a:endParaRPr lang="zh-CN" altLang="en-US" sz="2175">
              <a:solidFill>
                <a:srgbClr val="000000"/>
              </a:solidFill>
              <a:ea typeface="方正黑体_GBK"/>
              <a:cs typeface="方正黑体_GBK" panose="03000509000000000000" charset="-122"/>
            </a:endParaRPr>
          </a:p>
        </p:txBody>
      </p:sp>
      <p:sp>
        <p:nvSpPr>
          <p:cNvPr id="61" name="任意多边形 3"/>
          <p:cNvSpPr/>
          <p:nvPr/>
        </p:nvSpPr>
        <p:spPr>
          <a:xfrm>
            <a:off x="4409601" y="4352927"/>
            <a:ext cx="324326" cy="319564"/>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256" tIns="172256" rIns="172256" bIns="17225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66788">
              <a:lnSpc>
                <a:spcPct val="90000"/>
              </a:lnSpc>
              <a:spcBef>
                <a:spcPct val="0"/>
              </a:spcBef>
              <a:spcAft>
                <a:spcPct val="35000"/>
              </a:spcAft>
              <a:defRPr/>
            </a:pPr>
            <a:endParaRPr lang="zh-CN" altLang="en-US" sz="2175">
              <a:solidFill>
                <a:srgbClr val="000000"/>
              </a:solidFill>
              <a:ea typeface="方正黑体_GBK"/>
              <a:cs typeface="方正黑体_GBK" panose="03000509000000000000" charset="-122"/>
            </a:endParaRPr>
          </a:p>
        </p:txBody>
      </p:sp>
      <p:sp>
        <p:nvSpPr>
          <p:cNvPr id="62" name="任意多边形 2"/>
          <p:cNvSpPr/>
          <p:nvPr/>
        </p:nvSpPr>
        <p:spPr>
          <a:xfrm>
            <a:off x="3469005" y="3801430"/>
            <a:ext cx="302895" cy="32432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3211" tIns="193211" rIns="193211" bIns="193211"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700213">
              <a:lnSpc>
                <a:spcPct val="90000"/>
              </a:lnSpc>
              <a:spcBef>
                <a:spcPct val="0"/>
              </a:spcBef>
              <a:spcAft>
                <a:spcPct val="35000"/>
              </a:spcAft>
              <a:defRPr/>
            </a:pPr>
            <a:endParaRPr lang="zh-CN" altLang="en-US" sz="3825">
              <a:solidFill>
                <a:srgbClr val="000000"/>
              </a:solidFill>
              <a:ea typeface="方正黑体_GBK"/>
              <a:cs typeface="方正黑体_GBK" panose="03000509000000000000" charset="-122"/>
            </a:endParaRPr>
          </a:p>
        </p:txBody>
      </p:sp>
      <p:sp>
        <p:nvSpPr>
          <p:cNvPr id="63" name="任意多边形 1"/>
          <p:cNvSpPr/>
          <p:nvPr/>
        </p:nvSpPr>
        <p:spPr>
          <a:xfrm>
            <a:off x="3458530" y="2704624"/>
            <a:ext cx="324326" cy="320993"/>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rgbClr val="99B8D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3211" tIns="193211" rIns="193211" bIns="193211"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700213">
              <a:lnSpc>
                <a:spcPct val="90000"/>
              </a:lnSpc>
              <a:spcBef>
                <a:spcPct val="0"/>
              </a:spcBef>
              <a:spcAft>
                <a:spcPct val="35000"/>
              </a:spcAft>
              <a:defRPr/>
            </a:pPr>
            <a:endParaRPr lang="zh-CN" altLang="en-US" sz="3825">
              <a:solidFill>
                <a:srgbClr val="000000"/>
              </a:solidFill>
              <a:ea typeface="方正黑体_GBK"/>
              <a:cs typeface="方正黑体_GBK" panose="03000509000000000000" charset="-122"/>
            </a:endParaRPr>
          </a:p>
        </p:txBody>
      </p:sp>
      <p:sp>
        <p:nvSpPr>
          <p:cNvPr id="15" name="椭圆 14"/>
          <p:cNvSpPr/>
          <p:nvPr/>
        </p:nvSpPr>
        <p:spPr>
          <a:xfrm>
            <a:off x="3742038" y="2631846"/>
            <a:ext cx="1752632" cy="1429044"/>
          </a:xfrm>
          <a:prstGeom prst="ellipse">
            <a:avLst/>
          </a:prstGeom>
          <a:blipFill>
            <a:blip r:embed="rId3" cstate="print">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cs typeface="方正黑体_GBK" panose="03000509000000000000" charset="-122"/>
            </a:endParaRPr>
          </a:p>
        </p:txBody>
      </p:sp>
      <p:grpSp>
        <p:nvGrpSpPr>
          <p:cNvPr id="18" name="组合 17">
            <a:extLst>
              <a:ext uri="{FF2B5EF4-FFF2-40B4-BE49-F238E27FC236}">
                <a16:creationId xmlns:a16="http://schemas.microsoft.com/office/drawing/2014/main" id="{ACE14276-CF93-4C49-804A-A4645613C20A}"/>
              </a:ext>
            </a:extLst>
          </p:cNvPr>
          <p:cNvGrpSpPr/>
          <p:nvPr/>
        </p:nvGrpSpPr>
        <p:grpSpPr>
          <a:xfrm>
            <a:off x="68336" y="255945"/>
            <a:ext cx="5085555" cy="1088425"/>
            <a:chOff x="17166" y="995362"/>
            <a:chExt cx="3210282" cy="631099"/>
          </a:xfrm>
        </p:grpSpPr>
        <p:grpSp>
          <p:nvGrpSpPr>
            <p:cNvPr id="19" name="组合 18">
              <a:extLst>
                <a:ext uri="{FF2B5EF4-FFF2-40B4-BE49-F238E27FC236}">
                  <a16:creationId xmlns:a16="http://schemas.microsoft.com/office/drawing/2014/main" id="{EB24F4C9-393D-4B97-B111-7598866C3B9F}"/>
                </a:ext>
              </a:extLst>
            </p:cNvPr>
            <p:cNvGrpSpPr/>
            <p:nvPr/>
          </p:nvGrpSpPr>
          <p:grpSpPr>
            <a:xfrm>
              <a:off x="228600" y="995362"/>
              <a:ext cx="2998848" cy="631099"/>
              <a:chOff x="228600" y="995362"/>
              <a:chExt cx="2998848" cy="631099"/>
            </a:xfrm>
          </p:grpSpPr>
          <p:sp>
            <p:nvSpPr>
              <p:cNvPr id="21" name="矩形标注 3">
                <a:extLst>
                  <a:ext uri="{FF2B5EF4-FFF2-40B4-BE49-F238E27FC236}">
                    <a16:creationId xmlns:a16="http://schemas.microsoft.com/office/drawing/2014/main" id="{C1A97E82-43CD-4F4E-8A9D-2200696AA46B}"/>
                  </a:ext>
                </a:extLst>
              </p:cNvPr>
              <p:cNvSpPr/>
              <p:nvPr/>
            </p:nvSpPr>
            <p:spPr>
              <a:xfrm>
                <a:off x="525142" y="1275507"/>
                <a:ext cx="2702306" cy="350954"/>
              </a:xfrm>
              <a:prstGeom prst="wedgeRectCallout">
                <a:avLst>
                  <a:gd name="adj1" fmla="val -20833"/>
                  <a:gd name="adj2" fmla="val 77356"/>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22" name="矩形标注 2">
                <a:extLst>
                  <a:ext uri="{FF2B5EF4-FFF2-40B4-BE49-F238E27FC236}">
                    <a16:creationId xmlns:a16="http://schemas.microsoft.com/office/drawing/2014/main" id="{C8F7C93B-44C1-4233-8668-93C31A987454}"/>
                  </a:ext>
                </a:extLst>
              </p:cNvPr>
              <p:cNvSpPr/>
              <p:nvPr/>
            </p:nvSpPr>
            <p:spPr>
              <a:xfrm>
                <a:off x="228600" y="995362"/>
                <a:ext cx="1043126" cy="36704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23" name="文本框 16">
                <a:extLst>
                  <a:ext uri="{FF2B5EF4-FFF2-40B4-BE49-F238E27FC236}">
                    <a16:creationId xmlns:a16="http://schemas.microsoft.com/office/drawing/2014/main" id="{DDBD6EE4-B828-4C8D-9BDA-337438817FCD}"/>
                  </a:ext>
                </a:extLst>
              </p:cNvPr>
              <p:cNvSpPr txBox="1"/>
              <p:nvPr/>
            </p:nvSpPr>
            <p:spPr>
              <a:xfrm>
                <a:off x="463355" y="1385694"/>
                <a:ext cx="2764093" cy="205657"/>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5.6.4</a:t>
                </a:r>
                <a:r>
                  <a:rPr lang="zh-CN" altLang="en-US" b="1" dirty="0">
                    <a:solidFill>
                      <a:srgbClr val="FFFFFF"/>
                    </a:solidFill>
                    <a:latin typeface="+mj-ea"/>
                    <a:ea typeface="方正黑体_GBK"/>
                  </a:rPr>
                  <a:t>建议</a:t>
                </a:r>
                <a:r>
                  <a:rPr lang="en-US" altLang="zh-CN" b="1" dirty="0">
                    <a:solidFill>
                      <a:srgbClr val="FFFFFF"/>
                    </a:solidFill>
                    <a:latin typeface="+mj-ea"/>
                    <a:ea typeface="方正黑体_GBK"/>
                  </a:rPr>
                  <a:t>——</a:t>
                </a:r>
                <a:r>
                  <a:rPr lang="zh-CN" altLang="en-US" b="1" dirty="0">
                    <a:solidFill>
                      <a:srgbClr val="FFFFFF"/>
                    </a:solidFill>
                    <a:latin typeface="+mj-ea"/>
                    <a:ea typeface="方正黑体_GBK"/>
                  </a:rPr>
                  <a:t>提升消费者使用舒适度</a:t>
                </a:r>
              </a:p>
            </p:txBody>
          </p:sp>
        </p:grpSp>
        <p:sp>
          <p:nvSpPr>
            <p:cNvPr id="20" name="文本框 14">
              <a:extLst>
                <a:ext uri="{FF2B5EF4-FFF2-40B4-BE49-F238E27FC236}">
                  <a16:creationId xmlns:a16="http://schemas.microsoft.com/office/drawing/2014/main" id="{5C2F4CBC-321E-4431-B082-AF78CEEE38B4}"/>
                </a:ext>
              </a:extLst>
            </p:cNvPr>
            <p:cNvSpPr>
              <a:spLocks noChangeArrowheads="1"/>
            </p:cNvSpPr>
            <p:nvPr/>
          </p:nvSpPr>
          <p:spPr bwMode="auto">
            <a:xfrm>
              <a:off x="17166" y="1093867"/>
              <a:ext cx="1424464" cy="16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05</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结论与建议</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87583" y="2256561"/>
            <a:ext cx="1059873" cy="86590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8" name="矩形 7"/>
          <p:cNvSpPr/>
          <p:nvPr/>
        </p:nvSpPr>
        <p:spPr>
          <a:xfrm>
            <a:off x="2951018" y="2256561"/>
            <a:ext cx="1059873" cy="86590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9" name="矩形 8"/>
          <p:cNvSpPr/>
          <p:nvPr/>
        </p:nvSpPr>
        <p:spPr>
          <a:xfrm>
            <a:off x="4898654" y="2256561"/>
            <a:ext cx="1059873" cy="86590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10" name="矩形 9"/>
          <p:cNvSpPr/>
          <p:nvPr/>
        </p:nvSpPr>
        <p:spPr>
          <a:xfrm>
            <a:off x="6954983" y="2256561"/>
            <a:ext cx="1059873" cy="86590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6" name="矩形 5"/>
          <p:cNvSpPr/>
          <p:nvPr/>
        </p:nvSpPr>
        <p:spPr>
          <a:xfrm>
            <a:off x="1239982" y="2367396"/>
            <a:ext cx="748146" cy="616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12" name="矩形 11"/>
          <p:cNvSpPr/>
          <p:nvPr/>
        </p:nvSpPr>
        <p:spPr>
          <a:xfrm>
            <a:off x="3106882" y="2381249"/>
            <a:ext cx="748146" cy="616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13" name="矩形 12"/>
          <p:cNvSpPr/>
          <p:nvPr/>
        </p:nvSpPr>
        <p:spPr>
          <a:xfrm>
            <a:off x="5054518" y="2384713"/>
            <a:ext cx="748146" cy="616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16" name="矩形 15"/>
          <p:cNvSpPr/>
          <p:nvPr/>
        </p:nvSpPr>
        <p:spPr>
          <a:xfrm>
            <a:off x="7110846" y="2381249"/>
            <a:ext cx="748146" cy="616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19" name="Shape 23276"/>
          <p:cNvSpPr/>
          <p:nvPr/>
        </p:nvSpPr>
        <p:spPr>
          <a:xfrm>
            <a:off x="7294597" y="2495093"/>
            <a:ext cx="380648" cy="333055"/>
          </a:xfrm>
          <a:custGeom>
            <a:avLst/>
            <a:gdLst/>
            <a:ahLst/>
            <a:cxnLst>
              <a:cxn ang="0">
                <a:pos x="wd2" y="hd2"/>
              </a:cxn>
              <a:cxn ang="5400000">
                <a:pos x="wd2" y="hd2"/>
              </a:cxn>
              <a:cxn ang="10800000">
                <a:pos x="wd2" y="hd2"/>
              </a:cxn>
              <a:cxn ang="16200000">
                <a:pos x="wd2" y="hd2"/>
              </a:cxn>
            </a:cxnLst>
            <a:rect l="0" t="0" r="r" b="b"/>
            <a:pathLst>
              <a:path w="21600" h="21600" extrusionOk="0">
                <a:moveTo>
                  <a:pt x="19437" y="14192"/>
                </a:moveTo>
                <a:lnTo>
                  <a:pt x="21600" y="15428"/>
                </a:lnTo>
                <a:lnTo>
                  <a:pt x="10800" y="21600"/>
                </a:lnTo>
                <a:lnTo>
                  <a:pt x="0" y="15428"/>
                </a:lnTo>
                <a:lnTo>
                  <a:pt x="2163" y="14192"/>
                </a:lnTo>
                <a:lnTo>
                  <a:pt x="10800" y="19128"/>
                </a:lnTo>
                <a:cubicBezTo>
                  <a:pt x="10800" y="19128"/>
                  <a:pt x="19437" y="14192"/>
                  <a:pt x="19437" y="14192"/>
                </a:cubicBezTo>
                <a:close/>
                <a:moveTo>
                  <a:pt x="19437" y="9564"/>
                </a:moveTo>
                <a:lnTo>
                  <a:pt x="21600" y="10800"/>
                </a:lnTo>
                <a:lnTo>
                  <a:pt x="10800" y="16972"/>
                </a:lnTo>
                <a:lnTo>
                  <a:pt x="0" y="10800"/>
                </a:lnTo>
                <a:lnTo>
                  <a:pt x="2163" y="9564"/>
                </a:lnTo>
                <a:lnTo>
                  <a:pt x="10800" y="14499"/>
                </a:lnTo>
                <a:cubicBezTo>
                  <a:pt x="10800" y="14499"/>
                  <a:pt x="19437" y="9564"/>
                  <a:pt x="19437" y="9564"/>
                </a:cubicBezTo>
                <a:close/>
                <a:moveTo>
                  <a:pt x="10800" y="2048"/>
                </a:moveTo>
                <a:lnTo>
                  <a:pt x="18016" y="6171"/>
                </a:lnTo>
                <a:lnTo>
                  <a:pt x="10800" y="10294"/>
                </a:lnTo>
                <a:lnTo>
                  <a:pt x="3585" y="6171"/>
                </a:lnTo>
                <a:cubicBezTo>
                  <a:pt x="3585" y="6171"/>
                  <a:pt x="10800" y="2048"/>
                  <a:pt x="10800" y="2048"/>
                </a:cubicBezTo>
                <a:close/>
                <a:moveTo>
                  <a:pt x="21600" y="6171"/>
                </a:moveTo>
                <a:lnTo>
                  <a:pt x="10800" y="0"/>
                </a:lnTo>
                <a:lnTo>
                  <a:pt x="0" y="6171"/>
                </a:lnTo>
                <a:lnTo>
                  <a:pt x="10800" y="12343"/>
                </a:lnTo>
                <a:cubicBezTo>
                  <a:pt x="10800" y="12343"/>
                  <a:pt x="21600" y="6171"/>
                  <a:pt x="21600" y="6171"/>
                </a:cubicBezTo>
                <a:close/>
              </a:path>
            </a:pathLst>
          </a:custGeom>
          <a:solidFill>
            <a:srgbClr val="9DCBDB"/>
          </a:solidFill>
          <a:ln w="12700">
            <a:miter lim="400000"/>
          </a:ln>
        </p:spPr>
        <p:txBody>
          <a:bodyPr lIns="14288" tIns="14288" rIns="14288" bIns="1428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rgbClr val="FFFFFF"/>
              </a:solidFill>
              <a:effectLst>
                <a:outerShdw blurRad="38100" dist="12700" dir="5400000" rotWithShape="0">
                  <a:srgbClr val="000000">
                    <a:alpha val="50000"/>
                  </a:srgbClr>
                </a:outerShdw>
              </a:effectLst>
              <a:latin typeface="Gill Sans"/>
              <a:sym typeface="Gill Sans"/>
            </a:endParaRPr>
          </a:p>
        </p:txBody>
      </p:sp>
      <p:sp>
        <p:nvSpPr>
          <p:cNvPr id="20" name="Shape 23283"/>
          <p:cNvSpPr/>
          <p:nvPr/>
        </p:nvSpPr>
        <p:spPr>
          <a:xfrm>
            <a:off x="5265217" y="2509133"/>
            <a:ext cx="326748" cy="333054"/>
          </a:xfrm>
          <a:custGeom>
            <a:avLst/>
            <a:gdLst/>
            <a:ahLst/>
            <a:cxnLst>
              <a:cxn ang="0">
                <a:pos x="wd2" y="hd2"/>
              </a:cxn>
              <a:cxn ang="5400000">
                <a:pos x="wd2" y="hd2"/>
              </a:cxn>
              <a:cxn ang="10800000">
                <a:pos x="wd2" y="hd2"/>
              </a:cxn>
              <a:cxn ang="16200000">
                <a:pos x="wd2" y="hd2"/>
              </a:cxn>
            </a:cxnLst>
            <a:rect l="0" t="0" r="r" b="b"/>
            <a:pathLst>
              <a:path w="21225" h="21568" extrusionOk="0">
                <a:moveTo>
                  <a:pt x="5572" y="8"/>
                </a:moveTo>
                <a:cubicBezTo>
                  <a:pt x="5171" y="48"/>
                  <a:pt x="4793" y="244"/>
                  <a:pt x="4517" y="580"/>
                </a:cubicBezTo>
                <a:lnTo>
                  <a:pt x="355" y="5652"/>
                </a:lnTo>
                <a:cubicBezTo>
                  <a:pt x="-195" y="6323"/>
                  <a:pt x="-95" y="7316"/>
                  <a:pt x="577" y="7865"/>
                </a:cubicBezTo>
                <a:cubicBezTo>
                  <a:pt x="577" y="7865"/>
                  <a:pt x="1372" y="8510"/>
                  <a:pt x="1372" y="8510"/>
                </a:cubicBezTo>
                <a:cubicBezTo>
                  <a:pt x="2045" y="9059"/>
                  <a:pt x="3042" y="8961"/>
                  <a:pt x="3592" y="8289"/>
                </a:cubicBezTo>
                <a:lnTo>
                  <a:pt x="7755" y="3217"/>
                </a:lnTo>
                <a:cubicBezTo>
                  <a:pt x="8305" y="2545"/>
                  <a:pt x="8206" y="1570"/>
                  <a:pt x="7533" y="1022"/>
                </a:cubicBezTo>
                <a:lnTo>
                  <a:pt x="6737" y="358"/>
                </a:lnTo>
                <a:cubicBezTo>
                  <a:pt x="6401" y="84"/>
                  <a:pt x="5973" y="-32"/>
                  <a:pt x="5572" y="8"/>
                </a:cubicBezTo>
                <a:close/>
                <a:moveTo>
                  <a:pt x="14563" y="8"/>
                </a:moveTo>
                <a:cubicBezTo>
                  <a:pt x="14161" y="37"/>
                  <a:pt x="13774" y="215"/>
                  <a:pt x="13490" y="543"/>
                </a:cubicBezTo>
                <a:lnTo>
                  <a:pt x="12824" y="1336"/>
                </a:lnTo>
                <a:cubicBezTo>
                  <a:pt x="12256" y="1992"/>
                  <a:pt x="12313" y="2982"/>
                  <a:pt x="12972" y="3549"/>
                </a:cubicBezTo>
                <a:lnTo>
                  <a:pt x="17948" y="7828"/>
                </a:lnTo>
                <a:cubicBezTo>
                  <a:pt x="18607" y="8396"/>
                  <a:pt x="19600" y="8318"/>
                  <a:pt x="20168" y="7662"/>
                </a:cubicBezTo>
                <a:lnTo>
                  <a:pt x="20834" y="6887"/>
                </a:lnTo>
                <a:cubicBezTo>
                  <a:pt x="21405" y="6233"/>
                  <a:pt x="21344" y="5241"/>
                  <a:pt x="20686" y="4674"/>
                </a:cubicBezTo>
                <a:lnTo>
                  <a:pt x="15710" y="395"/>
                </a:lnTo>
                <a:cubicBezTo>
                  <a:pt x="15381" y="111"/>
                  <a:pt x="14965" y="-21"/>
                  <a:pt x="14563" y="8"/>
                </a:cubicBezTo>
                <a:close/>
                <a:moveTo>
                  <a:pt x="12398" y="4176"/>
                </a:moveTo>
                <a:cubicBezTo>
                  <a:pt x="12157" y="4081"/>
                  <a:pt x="11866" y="4193"/>
                  <a:pt x="11769" y="4434"/>
                </a:cubicBezTo>
                <a:cubicBezTo>
                  <a:pt x="11766" y="4442"/>
                  <a:pt x="11475" y="5148"/>
                  <a:pt x="10789" y="5246"/>
                </a:cubicBezTo>
                <a:cubicBezTo>
                  <a:pt x="10634" y="5269"/>
                  <a:pt x="10432" y="5266"/>
                  <a:pt x="10197" y="5264"/>
                </a:cubicBezTo>
                <a:cubicBezTo>
                  <a:pt x="9161" y="5257"/>
                  <a:pt x="7431" y="5249"/>
                  <a:pt x="5960" y="7459"/>
                </a:cubicBezTo>
                <a:cubicBezTo>
                  <a:pt x="5368" y="8347"/>
                  <a:pt x="5158" y="8982"/>
                  <a:pt x="5294" y="9525"/>
                </a:cubicBezTo>
                <a:cubicBezTo>
                  <a:pt x="5396" y="9930"/>
                  <a:pt x="5662" y="10292"/>
                  <a:pt x="6164" y="10521"/>
                </a:cubicBezTo>
                <a:cubicBezTo>
                  <a:pt x="6690" y="10757"/>
                  <a:pt x="7775" y="10541"/>
                  <a:pt x="8883" y="8953"/>
                </a:cubicBezTo>
                <a:cubicBezTo>
                  <a:pt x="9655" y="9587"/>
                  <a:pt x="11336" y="10748"/>
                  <a:pt x="13083" y="10631"/>
                </a:cubicBezTo>
                <a:cubicBezTo>
                  <a:pt x="13988" y="10571"/>
                  <a:pt x="14770" y="10185"/>
                  <a:pt x="15432" y="9469"/>
                </a:cubicBezTo>
                <a:lnTo>
                  <a:pt x="18688" y="11978"/>
                </a:lnTo>
                <a:lnTo>
                  <a:pt x="17504" y="13361"/>
                </a:lnTo>
                <a:lnTo>
                  <a:pt x="17486" y="13361"/>
                </a:lnTo>
                <a:lnTo>
                  <a:pt x="14840" y="11166"/>
                </a:lnTo>
                <a:lnTo>
                  <a:pt x="14193" y="11941"/>
                </a:lnTo>
                <a:lnTo>
                  <a:pt x="16857" y="14154"/>
                </a:lnTo>
                <a:lnTo>
                  <a:pt x="15710" y="15500"/>
                </a:lnTo>
                <a:lnTo>
                  <a:pt x="11880" y="12180"/>
                </a:lnTo>
                <a:lnTo>
                  <a:pt x="11214" y="12937"/>
                </a:lnTo>
                <a:lnTo>
                  <a:pt x="15062" y="16275"/>
                </a:lnTo>
                <a:lnTo>
                  <a:pt x="13582" y="18027"/>
                </a:lnTo>
                <a:lnTo>
                  <a:pt x="4906" y="10926"/>
                </a:lnTo>
                <a:cubicBezTo>
                  <a:pt x="4890" y="10915"/>
                  <a:pt x="4884" y="10917"/>
                  <a:pt x="4869" y="10908"/>
                </a:cubicBezTo>
                <a:cubicBezTo>
                  <a:pt x="4864" y="10902"/>
                  <a:pt x="4856" y="10895"/>
                  <a:pt x="4850" y="10889"/>
                </a:cubicBezTo>
                <a:cubicBezTo>
                  <a:pt x="4643" y="10711"/>
                  <a:pt x="4328" y="10738"/>
                  <a:pt x="4147" y="10945"/>
                </a:cubicBezTo>
                <a:lnTo>
                  <a:pt x="725" y="14910"/>
                </a:lnTo>
                <a:cubicBezTo>
                  <a:pt x="546" y="15117"/>
                  <a:pt x="556" y="15413"/>
                  <a:pt x="762" y="15592"/>
                </a:cubicBezTo>
                <a:lnTo>
                  <a:pt x="7459" y="21439"/>
                </a:lnTo>
                <a:cubicBezTo>
                  <a:pt x="7552" y="21520"/>
                  <a:pt x="7676" y="21568"/>
                  <a:pt x="7792" y="21568"/>
                </a:cubicBezTo>
                <a:cubicBezTo>
                  <a:pt x="7928" y="21568"/>
                  <a:pt x="8064" y="21509"/>
                  <a:pt x="8162" y="21402"/>
                </a:cubicBezTo>
                <a:lnTo>
                  <a:pt x="11085" y="18193"/>
                </a:lnTo>
                <a:cubicBezTo>
                  <a:pt x="11099" y="18180"/>
                  <a:pt x="11111" y="18151"/>
                  <a:pt x="11122" y="18138"/>
                </a:cubicBezTo>
                <a:lnTo>
                  <a:pt x="11418" y="17806"/>
                </a:lnTo>
                <a:lnTo>
                  <a:pt x="13194" y="19263"/>
                </a:lnTo>
                <a:cubicBezTo>
                  <a:pt x="13403" y="19438"/>
                  <a:pt x="13721" y="19417"/>
                  <a:pt x="13897" y="19207"/>
                </a:cubicBezTo>
                <a:lnTo>
                  <a:pt x="19835" y="12144"/>
                </a:lnTo>
                <a:cubicBezTo>
                  <a:pt x="19923" y="12040"/>
                  <a:pt x="19961" y="11909"/>
                  <a:pt x="19946" y="11775"/>
                </a:cubicBezTo>
                <a:cubicBezTo>
                  <a:pt x="19931" y="11640"/>
                  <a:pt x="19869" y="11524"/>
                  <a:pt x="19761" y="11443"/>
                </a:cubicBezTo>
                <a:lnTo>
                  <a:pt x="15876" y="8473"/>
                </a:lnTo>
                <a:cubicBezTo>
                  <a:pt x="15445" y="8216"/>
                  <a:pt x="15248" y="8311"/>
                  <a:pt x="14951" y="8584"/>
                </a:cubicBezTo>
                <a:cubicBezTo>
                  <a:pt x="14405" y="9284"/>
                  <a:pt x="13766" y="9639"/>
                  <a:pt x="13009" y="9691"/>
                </a:cubicBezTo>
                <a:cubicBezTo>
                  <a:pt x="11105" y="9818"/>
                  <a:pt x="9125" y="7903"/>
                  <a:pt x="9105" y="7883"/>
                </a:cubicBezTo>
                <a:cubicBezTo>
                  <a:pt x="9002" y="7781"/>
                  <a:pt x="8845" y="7734"/>
                  <a:pt x="8698" y="7754"/>
                </a:cubicBezTo>
                <a:cubicBezTo>
                  <a:pt x="8553" y="7776"/>
                  <a:pt x="8437" y="7866"/>
                  <a:pt x="8365" y="7994"/>
                </a:cubicBezTo>
                <a:cubicBezTo>
                  <a:pt x="7644" y="9283"/>
                  <a:pt x="6759" y="9800"/>
                  <a:pt x="6497" y="9617"/>
                </a:cubicBezTo>
                <a:cubicBezTo>
                  <a:pt x="6282" y="9478"/>
                  <a:pt x="6236" y="9357"/>
                  <a:pt x="6219" y="9285"/>
                </a:cubicBezTo>
                <a:cubicBezTo>
                  <a:pt x="6174" y="9111"/>
                  <a:pt x="6221" y="8750"/>
                  <a:pt x="6737" y="7975"/>
                </a:cubicBezTo>
                <a:cubicBezTo>
                  <a:pt x="7926" y="6189"/>
                  <a:pt x="9173" y="6197"/>
                  <a:pt x="10178" y="6205"/>
                </a:cubicBezTo>
                <a:cubicBezTo>
                  <a:pt x="10443" y="6207"/>
                  <a:pt x="10709" y="6220"/>
                  <a:pt x="10937" y="6186"/>
                </a:cubicBezTo>
                <a:cubicBezTo>
                  <a:pt x="12169" y="6008"/>
                  <a:pt x="12637" y="4835"/>
                  <a:pt x="12657" y="4785"/>
                </a:cubicBezTo>
                <a:cubicBezTo>
                  <a:pt x="12753" y="4544"/>
                  <a:pt x="12641" y="4271"/>
                  <a:pt x="12398" y="4176"/>
                </a:cubicBezTo>
                <a:close/>
                <a:moveTo>
                  <a:pt x="4647" y="11922"/>
                </a:moveTo>
                <a:lnTo>
                  <a:pt x="10715" y="16957"/>
                </a:lnTo>
                <a:cubicBezTo>
                  <a:pt x="10715" y="16957"/>
                  <a:pt x="7699" y="20332"/>
                  <a:pt x="7699" y="20332"/>
                </a:cubicBezTo>
                <a:lnTo>
                  <a:pt x="6349" y="19115"/>
                </a:lnTo>
                <a:lnTo>
                  <a:pt x="8643" y="16533"/>
                </a:lnTo>
                <a:lnTo>
                  <a:pt x="7903" y="15851"/>
                </a:lnTo>
                <a:lnTo>
                  <a:pt x="5609" y="18414"/>
                </a:lnTo>
                <a:lnTo>
                  <a:pt x="4258" y="17215"/>
                </a:lnTo>
                <a:lnTo>
                  <a:pt x="6460" y="14781"/>
                </a:lnTo>
                <a:lnTo>
                  <a:pt x="5720" y="14099"/>
                </a:lnTo>
                <a:lnTo>
                  <a:pt x="3537" y="16570"/>
                </a:lnTo>
                <a:lnTo>
                  <a:pt x="1742" y="15076"/>
                </a:lnTo>
                <a:lnTo>
                  <a:pt x="4647" y="11922"/>
                </a:lnTo>
                <a:close/>
              </a:path>
            </a:pathLst>
          </a:custGeom>
          <a:solidFill>
            <a:srgbClr val="9DCBDB"/>
          </a:solidFill>
          <a:ln w="12700">
            <a:miter lim="400000"/>
          </a:ln>
        </p:spPr>
        <p:txBody>
          <a:bodyPr lIns="14288" tIns="14288" rIns="14288" bIns="1428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rgbClr val="FFFFFF"/>
              </a:solidFill>
              <a:effectLst>
                <a:outerShdw blurRad="38100" dist="12700" dir="5400000" rotWithShape="0">
                  <a:srgbClr val="000000">
                    <a:alpha val="50000"/>
                  </a:srgbClr>
                </a:outerShdw>
              </a:effectLst>
              <a:latin typeface="Gill Sans"/>
              <a:sym typeface="Gill Sans"/>
            </a:endParaRPr>
          </a:p>
        </p:txBody>
      </p:sp>
      <p:sp>
        <p:nvSpPr>
          <p:cNvPr id="21" name="Shape 23284"/>
          <p:cNvSpPr/>
          <p:nvPr/>
        </p:nvSpPr>
        <p:spPr>
          <a:xfrm>
            <a:off x="1459141" y="2484341"/>
            <a:ext cx="309830" cy="333054"/>
          </a:xfrm>
          <a:custGeom>
            <a:avLst/>
            <a:gdLst/>
            <a:ahLst/>
            <a:cxnLst>
              <a:cxn ang="0">
                <a:pos x="wd2" y="hd2"/>
              </a:cxn>
              <a:cxn ang="5400000">
                <a:pos x="wd2" y="hd2"/>
              </a:cxn>
              <a:cxn ang="10800000">
                <a:pos x="wd2" y="hd2"/>
              </a:cxn>
              <a:cxn ang="16200000">
                <a:pos x="wd2" y="hd2"/>
              </a:cxn>
            </a:cxnLst>
            <a:rect l="0" t="0" r="r" b="b"/>
            <a:pathLst>
              <a:path w="21600" h="21600" extrusionOk="0">
                <a:moveTo>
                  <a:pt x="10693" y="0"/>
                </a:moveTo>
                <a:cubicBezTo>
                  <a:pt x="10445" y="0"/>
                  <a:pt x="10248" y="183"/>
                  <a:pt x="10248" y="414"/>
                </a:cubicBezTo>
                <a:lnTo>
                  <a:pt x="10248" y="1672"/>
                </a:lnTo>
                <a:cubicBezTo>
                  <a:pt x="10248" y="1904"/>
                  <a:pt x="10445" y="2086"/>
                  <a:pt x="10693" y="2086"/>
                </a:cubicBezTo>
                <a:cubicBezTo>
                  <a:pt x="10941" y="2086"/>
                  <a:pt x="11156" y="1904"/>
                  <a:pt x="11156" y="1672"/>
                </a:cubicBezTo>
                <a:lnTo>
                  <a:pt x="11156" y="414"/>
                </a:lnTo>
                <a:cubicBezTo>
                  <a:pt x="11156" y="183"/>
                  <a:pt x="10941" y="0"/>
                  <a:pt x="10693" y="0"/>
                </a:cubicBezTo>
                <a:close/>
                <a:moveTo>
                  <a:pt x="5356" y="1109"/>
                </a:moveTo>
                <a:cubicBezTo>
                  <a:pt x="5140" y="1224"/>
                  <a:pt x="5055" y="1489"/>
                  <a:pt x="5178" y="1688"/>
                </a:cubicBezTo>
                <a:cubicBezTo>
                  <a:pt x="5178" y="1688"/>
                  <a:pt x="5854" y="2781"/>
                  <a:pt x="5854" y="2781"/>
                </a:cubicBezTo>
                <a:cubicBezTo>
                  <a:pt x="5939" y="2914"/>
                  <a:pt x="6090" y="2979"/>
                  <a:pt x="6245" y="2979"/>
                </a:cubicBezTo>
                <a:cubicBezTo>
                  <a:pt x="6321" y="2979"/>
                  <a:pt x="6406" y="2968"/>
                  <a:pt x="6476" y="2930"/>
                </a:cubicBezTo>
                <a:cubicBezTo>
                  <a:pt x="6693" y="2814"/>
                  <a:pt x="6761" y="2552"/>
                  <a:pt x="6637" y="2350"/>
                </a:cubicBezTo>
                <a:lnTo>
                  <a:pt x="5960" y="1274"/>
                </a:lnTo>
                <a:cubicBezTo>
                  <a:pt x="5837" y="1073"/>
                  <a:pt x="5571" y="993"/>
                  <a:pt x="5356" y="1109"/>
                </a:cubicBezTo>
                <a:close/>
                <a:moveTo>
                  <a:pt x="16156" y="1109"/>
                </a:moveTo>
                <a:cubicBezTo>
                  <a:pt x="15941" y="993"/>
                  <a:pt x="15656" y="1073"/>
                  <a:pt x="15533" y="1274"/>
                </a:cubicBezTo>
                <a:lnTo>
                  <a:pt x="14857" y="2350"/>
                </a:lnTo>
                <a:cubicBezTo>
                  <a:pt x="14733" y="2549"/>
                  <a:pt x="14819" y="2813"/>
                  <a:pt x="15035" y="2930"/>
                </a:cubicBezTo>
                <a:cubicBezTo>
                  <a:pt x="15104" y="2967"/>
                  <a:pt x="15173" y="2979"/>
                  <a:pt x="15248" y="2979"/>
                </a:cubicBezTo>
                <a:cubicBezTo>
                  <a:pt x="15403" y="2979"/>
                  <a:pt x="15555" y="2914"/>
                  <a:pt x="15640" y="2781"/>
                </a:cubicBezTo>
                <a:lnTo>
                  <a:pt x="16316" y="1688"/>
                </a:lnTo>
                <a:cubicBezTo>
                  <a:pt x="16441" y="1489"/>
                  <a:pt x="16371" y="1224"/>
                  <a:pt x="16156" y="1109"/>
                </a:cubicBezTo>
                <a:close/>
                <a:moveTo>
                  <a:pt x="11102" y="3178"/>
                </a:moveTo>
                <a:cubicBezTo>
                  <a:pt x="7179" y="3178"/>
                  <a:pt x="3986" y="6054"/>
                  <a:pt x="3986" y="9583"/>
                </a:cubicBezTo>
                <a:cubicBezTo>
                  <a:pt x="3986" y="11875"/>
                  <a:pt x="4993" y="13230"/>
                  <a:pt x="5729" y="14234"/>
                </a:cubicBezTo>
                <a:cubicBezTo>
                  <a:pt x="6182" y="14852"/>
                  <a:pt x="6423" y="15220"/>
                  <a:pt x="6423" y="15592"/>
                </a:cubicBezTo>
                <a:cubicBezTo>
                  <a:pt x="6423" y="16421"/>
                  <a:pt x="6907" y="17204"/>
                  <a:pt x="7757" y="17793"/>
                </a:cubicBezTo>
                <a:cubicBezTo>
                  <a:pt x="7779" y="18285"/>
                  <a:pt x="7864" y="19481"/>
                  <a:pt x="7864" y="19481"/>
                </a:cubicBezTo>
                <a:cubicBezTo>
                  <a:pt x="7879" y="19824"/>
                  <a:pt x="8057" y="20529"/>
                  <a:pt x="9323" y="20921"/>
                </a:cubicBezTo>
                <a:cubicBezTo>
                  <a:pt x="9471" y="21125"/>
                  <a:pt x="9672" y="21302"/>
                  <a:pt x="9910" y="21451"/>
                </a:cubicBezTo>
                <a:cubicBezTo>
                  <a:pt x="10059" y="21544"/>
                  <a:pt x="10228" y="21600"/>
                  <a:pt x="10409" y="21600"/>
                </a:cubicBezTo>
                <a:lnTo>
                  <a:pt x="11796" y="21600"/>
                </a:lnTo>
                <a:cubicBezTo>
                  <a:pt x="11976" y="21600"/>
                  <a:pt x="12147" y="21544"/>
                  <a:pt x="12295" y="21451"/>
                </a:cubicBezTo>
                <a:cubicBezTo>
                  <a:pt x="12533" y="21302"/>
                  <a:pt x="12732" y="21125"/>
                  <a:pt x="12882" y="20921"/>
                </a:cubicBezTo>
                <a:cubicBezTo>
                  <a:pt x="14157" y="20528"/>
                  <a:pt x="14331" y="19811"/>
                  <a:pt x="14341" y="19481"/>
                </a:cubicBezTo>
                <a:cubicBezTo>
                  <a:pt x="14341" y="19481"/>
                  <a:pt x="14425" y="18285"/>
                  <a:pt x="14447" y="17793"/>
                </a:cubicBezTo>
                <a:cubicBezTo>
                  <a:pt x="15298" y="17207"/>
                  <a:pt x="15782" y="16421"/>
                  <a:pt x="15782" y="15592"/>
                </a:cubicBezTo>
                <a:cubicBezTo>
                  <a:pt x="15782" y="15223"/>
                  <a:pt x="16037" y="14858"/>
                  <a:pt x="16494" y="14234"/>
                </a:cubicBezTo>
                <a:cubicBezTo>
                  <a:pt x="17223" y="13239"/>
                  <a:pt x="18219" y="11876"/>
                  <a:pt x="18219" y="9583"/>
                </a:cubicBezTo>
                <a:cubicBezTo>
                  <a:pt x="18219" y="6054"/>
                  <a:pt x="15026" y="3178"/>
                  <a:pt x="11102" y="3178"/>
                </a:cubicBezTo>
                <a:close/>
                <a:moveTo>
                  <a:pt x="2384" y="4817"/>
                </a:moveTo>
                <a:cubicBezTo>
                  <a:pt x="2170" y="4700"/>
                  <a:pt x="1886" y="4781"/>
                  <a:pt x="1761" y="4982"/>
                </a:cubicBezTo>
                <a:cubicBezTo>
                  <a:pt x="1639" y="5180"/>
                  <a:pt x="1725" y="5427"/>
                  <a:pt x="1939" y="5545"/>
                </a:cubicBezTo>
                <a:lnTo>
                  <a:pt x="3096" y="6174"/>
                </a:lnTo>
                <a:cubicBezTo>
                  <a:pt x="3166" y="6212"/>
                  <a:pt x="3252" y="6223"/>
                  <a:pt x="3327" y="6223"/>
                </a:cubicBezTo>
                <a:cubicBezTo>
                  <a:pt x="3483" y="6223"/>
                  <a:pt x="3633" y="6160"/>
                  <a:pt x="3719" y="6025"/>
                </a:cubicBezTo>
                <a:cubicBezTo>
                  <a:pt x="3841" y="5826"/>
                  <a:pt x="3775" y="5563"/>
                  <a:pt x="3558" y="5446"/>
                </a:cubicBezTo>
                <a:lnTo>
                  <a:pt x="2384" y="4817"/>
                </a:lnTo>
                <a:close/>
                <a:moveTo>
                  <a:pt x="19607" y="4817"/>
                </a:moveTo>
                <a:lnTo>
                  <a:pt x="18451" y="5446"/>
                </a:lnTo>
                <a:cubicBezTo>
                  <a:pt x="18238" y="5563"/>
                  <a:pt x="18150" y="5826"/>
                  <a:pt x="18273" y="6025"/>
                </a:cubicBezTo>
                <a:cubicBezTo>
                  <a:pt x="18359" y="6158"/>
                  <a:pt x="18508" y="6223"/>
                  <a:pt x="18664" y="6223"/>
                </a:cubicBezTo>
                <a:cubicBezTo>
                  <a:pt x="18739" y="6223"/>
                  <a:pt x="18825" y="6212"/>
                  <a:pt x="18896" y="6174"/>
                </a:cubicBezTo>
                <a:lnTo>
                  <a:pt x="20070" y="5545"/>
                </a:lnTo>
                <a:cubicBezTo>
                  <a:pt x="20286" y="5429"/>
                  <a:pt x="20355" y="5181"/>
                  <a:pt x="20230" y="4982"/>
                </a:cubicBezTo>
                <a:cubicBezTo>
                  <a:pt x="20107" y="4782"/>
                  <a:pt x="19824" y="4700"/>
                  <a:pt x="19607" y="4817"/>
                </a:cubicBezTo>
                <a:close/>
                <a:moveTo>
                  <a:pt x="11102" y="4850"/>
                </a:moveTo>
                <a:cubicBezTo>
                  <a:pt x="14037" y="4850"/>
                  <a:pt x="16422" y="6977"/>
                  <a:pt x="16422" y="9583"/>
                </a:cubicBezTo>
                <a:cubicBezTo>
                  <a:pt x="16422" y="11359"/>
                  <a:pt x="15670" y="12378"/>
                  <a:pt x="14999" y="13291"/>
                </a:cubicBezTo>
                <a:cubicBezTo>
                  <a:pt x="14475" y="14008"/>
                  <a:pt x="13985" y="14687"/>
                  <a:pt x="13985" y="15592"/>
                </a:cubicBezTo>
                <a:cubicBezTo>
                  <a:pt x="13985" y="15989"/>
                  <a:pt x="13596" y="16317"/>
                  <a:pt x="13309" y="16502"/>
                </a:cubicBezTo>
                <a:lnTo>
                  <a:pt x="8896" y="16502"/>
                </a:lnTo>
                <a:cubicBezTo>
                  <a:pt x="8610" y="16317"/>
                  <a:pt x="8238" y="15989"/>
                  <a:pt x="8238" y="15592"/>
                </a:cubicBezTo>
                <a:cubicBezTo>
                  <a:pt x="8238" y="14687"/>
                  <a:pt x="7738" y="14016"/>
                  <a:pt x="7206" y="13291"/>
                </a:cubicBezTo>
                <a:cubicBezTo>
                  <a:pt x="6541" y="12384"/>
                  <a:pt x="5783" y="11357"/>
                  <a:pt x="5783" y="9583"/>
                </a:cubicBezTo>
                <a:cubicBezTo>
                  <a:pt x="5783" y="6979"/>
                  <a:pt x="8171" y="4852"/>
                  <a:pt x="11102" y="4850"/>
                </a:cubicBezTo>
                <a:close/>
                <a:moveTo>
                  <a:pt x="10764" y="6356"/>
                </a:moveTo>
                <a:cubicBezTo>
                  <a:pt x="10078" y="6356"/>
                  <a:pt x="9679" y="6681"/>
                  <a:pt x="9679" y="7332"/>
                </a:cubicBezTo>
                <a:lnTo>
                  <a:pt x="9679" y="8822"/>
                </a:lnTo>
                <a:cubicBezTo>
                  <a:pt x="9679" y="9011"/>
                  <a:pt x="9704" y="9214"/>
                  <a:pt x="9732" y="9418"/>
                </a:cubicBezTo>
                <a:cubicBezTo>
                  <a:pt x="9732" y="9418"/>
                  <a:pt x="10159" y="12397"/>
                  <a:pt x="10159" y="12397"/>
                </a:cubicBezTo>
                <a:cubicBezTo>
                  <a:pt x="10212" y="12768"/>
                  <a:pt x="10407" y="12877"/>
                  <a:pt x="10764" y="12877"/>
                </a:cubicBezTo>
                <a:cubicBezTo>
                  <a:pt x="11119" y="12877"/>
                  <a:pt x="11316" y="12768"/>
                  <a:pt x="11369" y="12397"/>
                </a:cubicBezTo>
                <a:lnTo>
                  <a:pt x="11796" y="9418"/>
                </a:lnTo>
                <a:cubicBezTo>
                  <a:pt x="11824" y="9214"/>
                  <a:pt x="11850" y="9011"/>
                  <a:pt x="11850" y="8822"/>
                </a:cubicBezTo>
                <a:lnTo>
                  <a:pt x="11850" y="7332"/>
                </a:lnTo>
                <a:cubicBezTo>
                  <a:pt x="11850" y="6681"/>
                  <a:pt x="11450" y="6356"/>
                  <a:pt x="10764" y="6356"/>
                </a:cubicBezTo>
                <a:close/>
                <a:moveTo>
                  <a:pt x="445" y="9534"/>
                </a:moveTo>
                <a:cubicBezTo>
                  <a:pt x="197" y="9534"/>
                  <a:pt x="0" y="9716"/>
                  <a:pt x="0" y="9948"/>
                </a:cubicBezTo>
                <a:cubicBezTo>
                  <a:pt x="0" y="10178"/>
                  <a:pt x="197" y="10378"/>
                  <a:pt x="445" y="10378"/>
                </a:cubicBezTo>
                <a:lnTo>
                  <a:pt x="1797" y="10378"/>
                </a:lnTo>
                <a:cubicBezTo>
                  <a:pt x="2048" y="10378"/>
                  <a:pt x="2242" y="10178"/>
                  <a:pt x="2242" y="9948"/>
                </a:cubicBezTo>
                <a:cubicBezTo>
                  <a:pt x="2242" y="9716"/>
                  <a:pt x="2048" y="9534"/>
                  <a:pt x="1797" y="9534"/>
                </a:cubicBezTo>
                <a:lnTo>
                  <a:pt x="445" y="9534"/>
                </a:lnTo>
                <a:close/>
                <a:moveTo>
                  <a:pt x="19803" y="9534"/>
                </a:moveTo>
                <a:cubicBezTo>
                  <a:pt x="19554" y="9534"/>
                  <a:pt x="19358" y="9716"/>
                  <a:pt x="19358" y="9948"/>
                </a:cubicBezTo>
                <a:cubicBezTo>
                  <a:pt x="19358" y="10178"/>
                  <a:pt x="19554" y="10378"/>
                  <a:pt x="19803" y="10378"/>
                </a:cubicBezTo>
                <a:lnTo>
                  <a:pt x="21155" y="10378"/>
                </a:lnTo>
                <a:cubicBezTo>
                  <a:pt x="21403" y="10378"/>
                  <a:pt x="21600" y="10178"/>
                  <a:pt x="21600" y="9948"/>
                </a:cubicBezTo>
                <a:cubicBezTo>
                  <a:pt x="21600" y="9716"/>
                  <a:pt x="21403" y="9534"/>
                  <a:pt x="21155" y="9534"/>
                </a:cubicBezTo>
                <a:lnTo>
                  <a:pt x="19803" y="9534"/>
                </a:lnTo>
                <a:close/>
                <a:moveTo>
                  <a:pt x="3096" y="13291"/>
                </a:moveTo>
                <a:lnTo>
                  <a:pt x="1939" y="13920"/>
                </a:lnTo>
                <a:cubicBezTo>
                  <a:pt x="1723" y="14036"/>
                  <a:pt x="1639" y="14301"/>
                  <a:pt x="1761" y="14499"/>
                </a:cubicBezTo>
                <a:cubicBezTo>
                  <a:pt x="1845" y="14636"/>
                  <a:pt x="1999" y="14714"/>
                  <a:pt x="2153" y="14714"/>
                </a:cubicBezTo>
                <a:cubicBezTo>
                  <a:pt x="2231" y="14714"/>
                  <a:pt x="2313" y="14687"/>
                  <a:pt x="2384" y="14648"/>
                </a:cubicBezTo>
                <a:lnTo>
                  <a:pt x="3558" y="14019"/>
                </a:lnTo>
                <a:cubicBezTo>
                  <a:pt x="3771" y="13901"/>
                  <a:pt x="3841" y="13655"/>
                  <a:pt x="3719" y="13457"/>
                </a:cubicBezTo>
                <a:cubicBezTo>
                  <a:pt x="3595" y="13254"/>
                  <a:pt x="3312" y="13175"/>
                  <a:pt x="3096" y="13291"/>
                </a:cubicBezTo>
                <a:close/>
                <a:moveTo>
                  <a:pt x="18896" y="13291"/>
                </a:moveTo>
                <a:cubicBezTo>
                  <a:pt x="18682" y="13175"/>
                  <a:pt x="18400" y="13254"/>
                  <a:pt x="18273" y="13457"/>
                </a:cubicBezTo>
                <a:cubicBezTo>
                  <a:pt x="18150" y="13654"/>
                  <a:pt x="18238" y="13902"/>
                  <a:pt x="18451" y="14019"/>
                </a:cubicBezTo>
                <a:lnTo>
                  <a:pt x="19607" y="14648"/>
                </a:lnTo>
                <a:cubicBezTo>
                  <a:pt x="19678" y="14687"/>
                  <a:pt x="19763" y="14714"/>
                  <a:pt x="19839" y="14714"/>
                </a:cubicBezTo>
                <a:cubicBezTo>
                  <a:pt x="19994" y="14714"/>
                  <a:pt x="20145" y="14633"/>
                  <a:pt x="20230" y="14499"/>
                </a:cubicBezTo>
                <a:cubicBezTo>
                  <a:pt x="20355" y="14299"/>
                  <a:pt x="20286" y="14036"/>
                  <a:pt x="20070" y="13920"/>
                </a:cubicBezTo>
                <a:lnTo>
                  <a:pt x="18896" y="13291"/>
                </a:lnTo>
                <a:close/>
                <a:moveTo>
                  <a:pt x="10800" y="13771"/>
                </a:moveTo>
                <a:cubicBezTo>
                  <a:pt x="10183" y="13771"/>
                  <a:pt x="9679" y="14240"/>
                  <a:pt x="9679" y="14814"/>
                </a:cubicBezTo>
                <a:cubicBezTo>
                  <a:pt x="9679" y="15388"/>
                  <a:pt x="10183" y="15857"/>
                  <a:pt x="10800" y="15857"/>
                </a:cubicBezTo>
                <a:cubicBezTo>
                  <a:pt x="11417" y="15857"/>
                  <a:pt x="11921" y="15388"/>
                  <a:pt x="11921" y="14814"/>
                </a:cubicBezTo>
                <a:cubicBezTo>
                  <a:pt x="11921" y="14240"/>
                  <a:pt x="11417" y="13771"/>
                  <a:pt x="10800" y="13771"/>
                </a:cubicBezTo>
                <a:close/>
              </a:path>
            </a:pathLst>
          </a:custGeom>
          <a:solidFill>
            <a:srgbClr val="9DCBDB"/>
          </a:solidFill>
          <a:ln w="12700">
            <a:miter lim="400000"/>
          </a:ln>
        </p:spPr>
        <p:txBody>
          <a:bodyPr lIns="14288" tIns="14288" rIns="14288" bIns="1428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rgbClr val="FFFFFF"/>
              </a:solidFill>
              <a:effectLst>
                <a:outerShdw blurRad="38100" dist="12700" dir="5400000" rotWithShape="0">
                  <a:srgbClr val="000000">
                    <a:alpha val="50000"/>
                  </a:srgbClr>
                </a:outerShdw>
              </a:effectLst>
              <a:latin typeface="Gill Sans"/>
              <a:sym typeface="Gill Sans"/>
            </a:endParaRPr>
          </a:p>
        </p:txBody>
      </p:sp>
      <p:sp>
        <p:nvSpPr>
          <p:cNvPr id="22" name="Shape 23288"/>
          <p:cNvSpPr/>
          <p:nvPr/>
        </p:nvSpPr>
        <p:spPr>
          <a:xfrm>
            <a:off x="3314434" y="2529368"/>
            <a:ext cx="333044" cy="333054"/>
          </a:xfrm>
          <a:custGeom>
            <a:avLst/>
            <a:gdLst/>
            <a:ahLst/>
            <a:cxnLst>
              <a:cxn ang="0">
                <a:pos x="wd2" y="hd2"/>
              </a:cxn>
              <a:cxn ang="5400000">
                <a:pos x="wd2" y="hd2"/>
              </a:cxn>
              <a:cxn ang="10800000">
                <a:pos x="wd2" y="hd2"/>
              </a:cxn>
              <a:cxn ang="16200000">
                <a:pos x="wd2" y="hd2"/>
              </a:cxn>
            </a:cxnLst>
            <a:rect l="0" t="0" r="r" b="b"/>
            <a:pathLst>
              <a:path w="21600" h="21600" extrusionOk="0">
                <a:moveTo>
                  <a:pt x="20248" y="9448"/>
                </a:moveTo>
                <a:cubicBezTo>
                  <a:pt x="20248" y="9822"/>
                  <a:pt x="19946" y="10124"/>
                  <a:pt x="19572" y="10124"/>
                </a:cubicBezTo>
                <a:lnTo>
                  <a:pt x="18324" y="10124"/>
                </a:lnTo>
                <a:lnTo>
                  <a:pt x="15622" y="5398"/>
                </a:lnTo>
                <a:lnTo>
                  <a:pt x="17550" y="5398"/>
                </a:lnTo>
                <a:cubicBezTo>
                  <a:pt x="17760" y="5398"/>
                  <a:pt x="17962" y="5501"/>
                  <a:pt x="18086" y="5669"/>
                </a:cubicBezTo>
                <a:lnTo>
                  <a:pt x="20114" y="8372"/>
                </a:lnTo>
                <a:cubicBezTo>
                  <a:pt x="20203" y="8486"/>
                  <a:pt x="20248" y="8628"/>
                  <a:pt x="20248" y="8773"/>
                </a:cubicBezTo>
                <a:cubicBezTo>
                  <a:pt x="20248" y="8773"/>
                  <a:pt x="20248" y="9448"/>
                  <a:pt x="20248" y="9448"/>
                </a:cubicBezTo>
                <a:close/>
                <a:moveTo>
                  <a:pt x="18225" y="20249"/>
                </a:moveTo>
                <a:lnTo>
                  <a:pt x="14175" y="20249"/>
                </a:lnTo>
                <a:lnTo>
                  <a:pt x="14175" y="13500"/>
                </a:lnTo>
                <a:cubicBezTo>
                  <a:pt x="14175" y="13127"/>
                  <a:pt x="13872" y="12824"/>
                  <a:pt x="13498" y="12824"/>
                </a:cubicBezTo>
                <a:lnTo>
                  <a:pt x="8436" y="12824"/>
                </a:lnTo>
                <a:cubicBezTo>
                  <a:pt x="8065" y="12824"/>
                  <a:pt x="7760" y="13127"/>
                  <a:pt x="7760" y="13500"/>
                </a:cubicBezTo>
                <a:lnTo>
                  <a:pt x="7760" y="20249"/>
                </a:lnTo>
                <a:lnTo>
                  <a:pt x="3374" y="20249"/>
                </a:lnTo>
                <a:lnTo>
                  <a:pt x="3374" y="11476"/>
                </a:lnTo>
                <a:lnTo>
                  <a:pt x="18225" y="11476"/>
                </a:lnTo>
                <a:cubicBezTo>
                  <a:pt x="18225" y="11476"/>
                  <a:pt x="18225" y="20249"/>
                  <a:pt x="18225" y="20249"/>
                </a:cubicBezTo>
                <a:close/>
                <a:moveTo>
                  <a:pt x="13498" y="20249"/>
                </a:moveTo>
                <a:lnTo>
                  <a:pt x="8436" y="20249"/>
                </a:lnTo>
                <a:lnTo>
                  <a:pt x="8436" y="13500"/>
                </a:lnTo>
                <a:lnTo>
                  <a:pt x="13498" y="13500"/>
                </a:lnTo>
                <a:cubicBezTo>
                  <a:pt x="13498" y="13500"/>
                  <a:pt x="13498" y="20249"/>
                  <a:pt x="13498" y="20249"/>
                </a:cubicBezTo>
                <a:close/>
                <a:moveTo>
                  <a:pt x="1350" y="9448"/>
                </a:moveTo>
                <a:lnTo>
                  <a:pt x="1350" y="8773"/>
                </a:lnTo>
                <a:cubicBezTo>
                  <a:pt x="1350" y="8628"/>
                  <a:pt x="1397" y="8486"/>
                  <a:pt x="1486" y="8372"/>
                </a:cubicBezTo>
                <a:lnTo>
                  <a:pt x="3509" y="5669"/>
                </a:lnTo>
                <a:cubicBezTo>
                  <a:pt x="3638" y="5501"/>
                  <a:pt x="3835" y="5398"/>
                  <a:pt x="4050" y="5398"/>
                </a:cubicBezTo>
                <a:lnTo>
                  <a:pt x="5975" y="5398"/>
                </a:lnTo>
                <a:lnTo>
                  <a:pt x="3276" y="10124"/>
                </a:lnTo>
                <a:lnTo>
                  <a:pt x="2023" y="10124"/>
                </a:lnTo>
                <a:cubicBezTo>
                  <a:pt x="1650" y="10124"/>
                  <a:pt x="1350" y="9822"/>
                  <a:pt x="1350" y="9448"/>
                </a:cubicBezTo>
                <a:cubicBezTo>
                  <a:pt x="1350" y="9448"/>
                  <a:pt x="1350" y="9448"/>
                  <a:pt x="1350" y="9448"/>
                </a:cubicBezTo>
                <a:close/>
                <a:moveTo>
                  <a:pt x="13367" y="5398"/>
                </a:moveTo>
                <a:lnTo>
                  <a:pt x="14843" y="5398"/>
                </a:lnTo>
                <a:lnTo>
                  <a:pt x="17546" y="10124"/>
                </a:lnTo>
                <a:lnTo>
                  <a:pt x="14718" y="10124"/>
                </a:lnTo>
                <a:cubicBezTo>
                  <a:pt x="14718" y="10124"/>
                  <a:pt x="13367" y="5398"/>
                  <a:pt x="13367" y="5398"/>
                </a:cubicBezTo>
                <a:close/>
                <a:moveTo>
                  <a:pt x="11136" y="5398"/>
                </a:moveTo>
                <a:lnTo>
                  <a:pt x="12665" y="5398"/>
                </a:lnTo>
                <a:lnTo>
                  <a:pt x="14016" y="10124"/>
                </a:lnTo>
                <a:lnTo>
                  <a:pt x="11136" y="10124"/>
                </a:lnTo>
                <a:cubicBezTo>
                  <a:pt x="11136" y="10124"/>
                  <a:pt x="11136" y="5398"/>
                  <a:pt x="11136" y="5398"/>
                </a:cubicBezTo>
                <a:close/>
                <a:moveTo>
                  <a:pt x="8930" y="5398"/>
                </a:moveTo>
                <a:lnTo>
                  <a:pt x="10460" y="5398"/>
                </a:lnTo>
                <a:lnTo>
                  <a:pt x="10460" y="10124"/>
                </a:lnTo>
                <a:lnTo>
                  <a:pt x="7583" y="10124"/>
                </a:lnTo>
                <a:cubicBezTo>
                  <a:pt x="7583" y="10124"/>
                  <a:pt x="8930" y="5398"/>
                  <a:pt x="8930" y="5398"/>
                </a:cubicBezTo>
                <a:close/>
                <a:moveTo>
                  <a:pt x="6880" y="10124"/>
                </a:moveTo>
                <a:lnTo>
                  <a:pt x="4053" y="10124"/>
                </a:lnTo>
                <a:lnTo>
                  <a:pt x="6752" y="5398"/>
                </a:lnTo>
                <a:lnTo>
                  <a:pt x="8229" y="5398"/>
                </a:lnTo>
                <a:cubicBezTo>
                  <a:pt x="8229" y="5398"/>
                  <a:pt x="6880" y="10124"/>
                  <a:pt x="6880" y="10124"/>
                </a:cubicBezTo>
                <a:close/>
                <a:moveTo>
                  <a:pt x="17550" y="1351"/>
                </a:moveTo>
                <a:lnTo>
                  <a:pt x="17550" y="4050"/>
                </a:lnTo>
                <a:lnTo>
                  <a:pt x="4050" y="4050"/>
                </a:lnTo>
                <a:lnTo>
                  <a:pt x="4050" y="1351"/>
                </a:lnTo>
                <a:cubicBezTo>
                  <a:pt x="4050" y="1351"/>
                  <a:pt x="17550" y="1351"/>
                  <a:pt x="17550" y="1351"/>
                </a:cubicBezTo>
                <a:close/>
                <a:moveTo>
                  <a:pt x="21194" y="7560"/>
                </a:moveTo>
                <a:lnTo>
                  <a:pt x="19167" y="4861"/>
                </a:lnTo>
                <a:cubicBezTo>
                  <a:pt x="19089" y="4756"/>
                  <a:pt x="18997" y="4664"/>
                  <a:pt x="18898" y="4575"/>
                </a:cubicBezTo>
                <a:lnTo>
                  <a:pt x="18898" y="1351"/>
                </a:lnTo>
                <a:cubicBezTo>
                  <a:pt x="18898" y="607"/>
                  <a:pt x="18295" y="0"/>
                  <a:pt x="17550" y="0"/>
                </a:cubicBezTo>
                <a:lnTo>
                  <a:pt x="4050" y="0"/>
                </a:lnTo>
                <a:cubicBezTo>
                  <a:pt x="3302" y="0"/>
                  <a:pt x="2698" y="607"/>
                  <a:pt x="2698" y="1351"/>
                </a:cubicBezTo>
                <a:lnTo>
                  <a:pt x="2698" y="4578"/>
                </a:lnTo>
                <a:cubicBezTo>
                  <a:pt x="2603" y="4664"/>
                  <a:pt x="2508" y="4756"/>
                  <a:pt x="2428" y="4861"/>
                </a:cubicBezTo>
                <a:lnTo>
                  <a:pt x="405" y="7560"/>
                </a:lnTo>
                <a:cubicBezTo>
                  <a:pt x="144" y="7906"/>
                  <a:pt x="0" y="8338"/>
                  <a:pt x="0" y="8773"/>
                </a:cubicBezTo>
                <a:lnTo>
                  <a:pt x="0" y="9448"/>
                </a:lnTo>
                <a:cubicBezTo>
                  <a:pt x="0" y="10566"/>
                  <a:pt x="909" y="11476"/>
                  <a:pt x="2023" y="11476"/>
                </a:cubicBezTo>
                <a:lnTo>
                  <a:pt x="2023" y="20249"/>
                </a:lnTo>
                <a:cubicBezTo>
                  <a:pt x="2023" y="20993"/>
                  <a:pt x="2629" y="21600"/>
                  <a:pt x="3374" y="21600"/>
                </a:cubicBezTo>
                <a:lnTo>
                  <a:pt x="18225" y="21600"/>
                </a:lnTo>
                <a:cubicBezTo>
                  <a:pt x="18971" y="21600"/>
                  <a:pt x="19572" y="20993"/>
                  <a:pt x="19572" y="20249"/>
                </a:cubicBezTo>
                <a:lnTo>
                  <a:pt x="19572" y="11476"/>
                </a:lnTo>
                <a:cubicBezTo>
                  <a:pt x="20690" y="11476"/>
                  <a:pt x="21600" y="10566"/>
                  <a:pt x="21600" y="9448"/>
                </a:cubicBezTo>
                <a:lnTo>
                  <a:pt x="21600" y="8773"/>
                </a:lnTo>
                <a:cubicBezTo>
                  <a:pt x="21600" y="8338"/>
                  <a:pt x="21455" y="7906"/>
                  <a:pt x="21194" y="7560"/>
                </a:cubicBezTo>
                <a:cubicBezTo>
                  <a:pt x="21194" y="7560"/>
                  <a:pt x="21194" y="7560"/>
                  <a:pt x="21194" y="7560"/>
                </a:cubicBezTo>
                <a:close/>
              </a:path>
            </a:pathLst>
          </a:custGeom>
          <a:solidFill>
            <a:srgbClr val="9DCBDB"/>
          </a:solidFill>
          <a:ln w="12700">
            <a:miter lim="400000"/>
          </a:ln>
        </p:spPr>
        <p:txBody>
          <a:bodyPr lIns="14288" tIns="14288" rIns="14288" bIns="1428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rgbClr val="FFFFFF"/>
              </a:solidFill>
              <a:effectLst>
                <a:outerShdw blurRad="38100" dist="12700" dir="5400000" rotWithShape="0">
                  <a:srgbClr val="000000">
                    <a:alpha val="50000"/>
                  </a:srgbClr>
                </a:outerShdw>
              </a:effectLst>
              <a:latin typeface="Gill Sans"/>
              <a:sym typeface="Gill Sans"/>
            </a:endParaRPr>
          </a:p>
        </p:txBody>
      </p:sp>
      <p:sp>
        <p:nvSpPr>
          <p:cNvPr id="11" name="圆角矩形 10"/>
          <p:cNvSpPr/>
          <p:nvPr/>
        </p:nvSpPr>
        <p:spPr>
          <a:xfrm>
            <a:off x="732408" y="3537066"/>
            <a:ext cx="7954391" cy="2541616"/>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31" name="矩形 30"/>
          <p:cNvSpPr/>
          <p:nvPr/>
        </p:nvSpPr>
        <p:spPr>
          <a:xfrm>
            <a:off x="3876297" y="3202995"/>
            <a:ext cx="1828801" cy="512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grpSp>
        <p:nvGrpSpPr>
          <p:cNvPr id="2" name="组合 1">
            <a:extLst>
              <a:ext uri="{FF2B5EF4-FFF2-40B4-BE49-F238E27FC236}">
                <a16:creationId xmlns:a16="http://schemas.microsoft.com/office/drawing/2014/main" id="{97F4AD1B-3E37-48E3-AABE-3BA46594A9AA}"/>
              </a:ext>
            </a:extLst>
          </p:cNvPr>
          <p:cNvGrpSpPr/>
          <p:nvPr/>
        </p:nvGrpSpPr>
        <p:grpSpPr>
          <a:xfrm>
            <a:off x="962891" y="3309233"/>
            <a:ext cx="7723908" cy="2708174"/>
            <a:chOff x="962225" y="3309234"/>
            <a:chExt cx="7747764" cy="2700435"/>
          </a:xfrm>
        </p:grpSpPr>
        <p:sp>
          <p:nvSpPr>
            <p:cNvPr id="24" name="矩形 23"/>
            <p:cNvSpPr/>
            <p:nvPr/>
          </p:nvSpPr>
          <p:spPr>
            <a:xfrm>
              <a:off x="1536330" y="3323417"/>
              <a:ext cx="1828801" cy="512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25" name="文本框 24"/>
            <p:cNvSpPr txBox="1"/>
            <p:nvPr/>
          </p:nvSpPr>
          <p:spPr>
            <a:xfrm>
              <a:off x="1615126" y="3360615"/>
              <a:ext cx="1778051" cy="369332"/>
            </a:xfrm>
            <a:prstGeom prst="rect">
              <a:avLst/>
            </a:prstGeom>
            <a:noFill/>
          </p:spPr>
          <p:txBody>
            <a:bodyPr wrap="none" rtlCol="0">
              <a:spAutoFit/>
            </a:bodyPr>
            <a:lstStyle/>
            <a:p>
              <a:pPr>
                <a:defRPr/>
              </a:pPr>
              <a:r>
                <a:rPr lang="en-US" altLang="zh-CN" b="1" dirty="0">
                  <a:solidFill>
                    <a:prstClr val="black"/>
                  </a:solidFill>
                  <a:latin typeface="汉仪君黑-45简" panose="020B0604020202020204" pitchFamily="34" charset="-122"/>
                  <a:ea typeface="汉仪君黑-45简" panose="020B0604020202020204" pitchFamily="34" charset="-122"/>
                </a:rPr>
                <a:t>1.</a:t>
              </a:r>
              <a:r>
                <a:rPr lang="zh-CN" altLang="en-US" b="1" dirty="0">
                  <a:solidFill>
                    <a:prstClr val="black"/>
                  </a:solidFill>
                  <a:latin typeface="汉仪君黑-45简" panose="020B0604020202020204" pitchFamily="34" charset="-122"/>
                  <a:ea typeface="汉仪君黑-45简" panose="020B0604020202020204" pitchFamily="34" charset="-122"/>
                </a:rPr>
                <a:t>保障安全健康</a:t>
              </a:r>
            </a:p>
          </p:txBody>
        </p:sp>
        <p:sp>
          <p:nvSpPr>
            <p:cNvPr id="26" name="文本框 25"/>
            <p:cNvSpPr txBox="1"/>
            <p:nvPr/>
          </p:nvSpPr>
          <p:spPr>
            <a:xfrm>
              <a:off x="962225" y="3877121"/>
              <a:ext cx="2701655" cy="2132548"/>
            </a:xfrm>
            <a:prstGeom prst="rect">
              <a:avLst/>
            </a:prstGeom>
            <a:noFill/>
          </p:spPr>
          <p:txBody>
            <a:bodyPr wrap="square" rtlCol="0">
              <a:spAutoFit/>
            </a:bodyPr>
            <a:lstStyle/>
            <a:p>
              <a:pPr algn="just">
                <a:lnSpc>
                  <a:spcPct val="120000"/>
                </a:lnSpc>
                <a:defRPr/>
              </a:pPr>
              <a:r>
                <a:rPr lang="zh-CN" altLang="en-US" sz="1400" spc="113" dirty="0">
                  <a:latin typeface="汉仪典雅体简" panose="00020600040101010101" pitchFamily="18" charset="-122"/>
                  <a:ea typeface="汉仪典雅体简" panose="00020600040101010101" pitchFamily="18" charset="-122"/>
                </a:rPr>
                <a:t>瓶装水企业需要通过水质来提升品牌价值，勘察西南地区的优质水源地，开发天然、无污染的水源，在生产过程中，加强管理监督，严格要求技术和设备达标，控制水中各物质的量，确定瓶装水的营养性，让消费者可以喝的放心</a:t>
              </a:r>
              <a:r>
                <a:rPr lang="zh-CN" altLang="en-US" sz="1400" spc="113" dirty="0">
                  <a:solidFill>
                    <a:prstClr val="black">
                      <a:lumMod val="50000"/>
                      <a:lumOff val="50000"/>
                    </a:prstClr>
                  </a:solidFill>
                  <a:latin typeface="汉仪典雅体简" panose="00020600040101010101" pitchFamily="18" charset="-122"/>
                  <a:ea typeface="汉仪典雅体简" panose="00020600040101010101" pitchFamily="18" charset="-122"/>
                </a:rPr>
                <a:t>。</a:t>
              </a:r>
            </a:p>
          </p:txBody>
        </p:sp>
        <p:sp>
          <p:nvSpPr>
            <p:cNvPr id="28" name="文本框 27"/>
            <p:cNvSpPr txBox="1"/>
            <p:nvPr/>
          </p:nvSpPr>
          <p:spPr>
            <a:xfrm>
              <a:off x="6131317" y="3846635"/>
              <a:ext cx="2578672" cy="1878399"/>
            </a:xfrm>
            <a:prstGeom prst="rect">
              <a:avLst/>
            </a:prstGeom>
            <a:noFill/>
          </p:spPr>
          <p:txBody>
            <a:bodyPr wrap="square" rtlCol="0">
              <a:spAutoFit/>
            </a:bodyPr>
            <a:lstStyle/>
            <a:p>
              <a:pPr algn="just">
                <a:lnSpc>
                  <a:spcPct val="120000"/>
                </a:lnSpc>
                <a:defRPr/>
              </a:pPr>
              <a:r>
                <a:rPr lang="zh-CN" altLang="en-US" sz="1400" spc="113" dirty="0">
                  <a:ea typeface="汉仪典雅体简" panose="00020600040101010101" pitchFamily="18" charset="-122"/>
                </a:rPr>
                <a:t>运动群体需要清爽解渴的瓶装水，大众群体在餐后又需要解腻去火或者帮助消化的瓶装水，老年和幼儿特殊群体是希望瓶装水具有补充营养的功能，富含人体所需的微量元素、维生素等。</a:t>
              </a:r>
            </a:p>
          </p:txBody>
        </p:sp>
        <p:sp>
          <p:nvSpPr>
            <p:cNvPr id="29" name="矩形 28"/>
            <p:cNvSpPr/>
            <p:nvPr/>
          </p:nvSpPr>
          <p:spPr>
            <a:xfrm>
              <a:off x="6030193" y="3309234"/>
              <a:ext cx="1828801" cy="512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white"/>
                </a:solidFill>
                <a:latin typeface="Roboto"/>
                <a:ea typeface="汉仪晓波美妍体简" panose="00020600040101010101"/>
              </a:endParaRPr>
            </a:p>
          </p:txBody>
        </p:sp>
        <p:sp>
          <p:nvSpPr>
            <p:cNvPr id="30" name="文本框 29"/>
            <p:cNvSpPr txBox="1"/>
            <p:nvPr/>
          </p:nvSpPr>
          <p:spPr>
            <a:xfrm>
              <a:off x="6314491" y="3362080"/>
              <a:ext cx="1516762" cy="369332"/>
            </a:xfrm>
            <a:prstGeom prst="rect">
              <a:avLst/>
            </a:prstGeom>
            <a:noFill/>
          </p:spPr>
          <p:txBody>
            <a:bodyPr wrap="none" rtlCol="0">
              <a:spAutoFit/>
            </a:bodyPr>
            <a:lstStyle/>
            <a:p>
              <a:pPr>
                <a:defRPr/>
              </a:pPr>
              <a:r>
                <a:rPr lang="en-US" altLang="zh-CN" b="1" dirty="0">
                  <a:solidFill>
                    <a:prstClr val="black"/>
                  </a:solidFill>
                  <a:ea typeface="汉仪君黑-45简" panose="020B0604020202020204" pitchFamily="34" charset="-122"/>
                </a:rPr>
                <a:t>3.</a:t>
              </a:r>
              <a:r>
                <a:rPr lang="zh-CN" altLang="en-US" b="1" dirty="0">
                  <a:solidFill>
                    <a:prstClr val="black"/>
                  </a:solidFill>
                  <a:ea typeface="汉仪君黑-45简" panose="020B0604020202020204" pitchFamily="34" charset="-122"/>
                </a:rPr>
                <a:t>功能多样化</a:t>
              </a:r>
            </a:p>
          </p:txBody>
        </p:sp>
        <p:sp>
          <p:nvSpPr>
            <p:cNvPr id="32" name="文本框 31"/>
            <p:cNvSpPr txBox="1"/>
            <p:nvPr/>
          </p:nvSpPr>
          <p:spPr>
            <a:xfrm>
              <a:off x="4106643" y="3362080"/>
              <a:ext cx="1516762" cy="369332"/>
            </a:xfrm>
            <a:prstGeom prst="rect">
              <a:avLst/>
            </a:prstGeom>
            <a:noFill/>
          </p:spPr>
          <p:txBody>
            <a:bodyPr wrap="none" rtlCol="0">
              <a:spAutoFit/>
            </a:bodyPr>
            <a:lstStyle/>
            <a:p>
              <a:pPr>
                <a:defRPr/>
              </a:pPr>
              <a:r>
                <a:rPr lang="en-US" altLang="zh-CN" b="1" dirty="0">
                  <a:solidFill>
                    <a:prstClr val="black"/>
                  </a:solidFill>
                  <a:ea typeface="汉仪君黑-45简" panose="020B0604020202020204" pitchFamily="34" charset="-122"/>
                </a:rPr>
                <a:t>2.</a:t>
              </a:r>
              <a:r>
                <a:rPr lang="zh-CN" altLang="en-US" b="1" dirty="0">
                  <a:solidFill>
                    <a:prstClr val="black"/>
                  </a:solidFill>
                  <a:ea typeface="汉仪君黑-45简" panose="020B0604020202020204" pitchFamily="34" charset="-122"/>
                </a:rPr>
                <a:t>口味丰富化</a:t>
              </a:r>
            </a:p>
          </p:txBody>
        </p:sp>
        <p:sp>
          <p:nvSpPr>
            <p:cNvPr id="33" name="文本框 32"/>
            <p:cNvSpPr txBox="1"/>
            <p:nvPr/>
          </p:nvSpPr>
          <p:spPr>
            <a:xfrm>
              <a:off x="3719241" y="3866725"/>
              <a:ext cx="2412076" cy="2136193"/>
            </a:xfrm>
            <a:prstGeom prst="rect">
              <a:avLst/>
            </a:prstGeom>
            <a:noFill/>
          </p:spPr>
          <p:txBody>
            <a:bodyPr wrap="square" rtlCol="0">
              <a:spAutoFit/>
            </a:bodyPr>
            <a:lstStyle/>
            <a:p>
              <a:pPr algn="ctr">
                <a:lnSpc>
                  <a:spcPct val="120000"/>
                </a:lnSpc>
                <a:defRPr/>
              </a:pPr>
              <a:r>
                <a:rPr lang="zh-CN" altLang="en-US" sz="1400" spc="113" dirty="0">
                  <a:ea typeface="汉仪典雅体简" panose="00020600040101010101" pitchFamily="18" charset="-122"/>
                </a:rPr>
                <a:t>为了满足广大消费者的味蕾需求，企业可以让科研人才不断尝试、创新瓶装水口味。不同年龄阶段和性别的消费者有不同的选择，口味难以统一，企业需要根据消费者实际特征来丰富瓶装水的口味。</a:t>
              </a:r>
            </a:p>
          </p:txBody>
        </p:sp>
      </p:grpSp>
      <p:grpSp>
        <p:nvGrpSpPr>
          <p:cNvPr id="37" name="组合 36">
            <a:extLst>
              <a:ext uri="{FF2B5EF4-FFF2-40B4-BE49-F238E27FC236}">
                <a16:creationId xmlns:a16="http://schemas.microsoft.com/office/drawing/2014/main" id="{7C4E5D9E-BCDA-4C95-B1DA-F6DE415FFED9}"/>
              </a:ext>
            </a:extLst>
          </p:cNvPr>
          <p:cNvGrpSpPr/>
          <p:nvPr/>
        </p:nvGrpSpPr>
        <p:grpSpPr>
          <a:xfrm>
            <a:off x="102664" y="245553"/>
            <a:ext cx="4446187" cy="1359047"/>
            <a:chOff x="17166" y="995362"/>
            <a:chExt cx="2709670" cy="653460"/>
          </a:xfrm>
        </p:grpSpPr>
        <p:grpSp>
          <p:nvGrpSpPr>
            <p:cNvPr id="38" name="组合 37">
              <a:extLst>
                <a:ext uri="{FF2B5EF4-FFF2-40B4-BE49-F238E27FC236}">
                  <a16:creationId xmlns:a16="http://schemas.microsoft.com/office/drawing/2014/main" id="{F8AADD70-CCFF-479C-B3A4-27E244203C70}"/>
                </a:ext>
              </a:extLst>
            </p:cNvPr>
            <p:cNvGrpSpPr/>
            <p:nvPr/>
          </p:nvGrpSpPr>
          <p:grpSpPr>
            <a:xfrm>
              <a:off x="228600" y="995362"/>
              <a:ext cx="2498236" cy="653460"/>
              <a:chOff x="228600" y="995362"/>
              <a:chExt cx="2498236" cy="653460"/>
            </a:xfrm>
          </p:grpSpPr>
          <p:sp>
            <p:nvSpPr>
              <p:cNvPr id="40" name="矩形标注 3">
                <a:extLst>
                  <a:ext uri="{FF2B5EF4-FFF2-40B4-BE49-F238E27FC236}">
                    <a16:creationId xmlns:a16="http://schemas.microsoft.com/office/drawing/2014/main" id="{D876930D-9DBB-478C-A387-482F6245AA1E}"/>
                  </a:ext>
                </a:extLst>
              </p:cNvPr>
              <p:cNvSpPr/>
              <p:nvPr/>
            </p:nvSpPr>
            <p:spPr>
              <a:xfrm>
                <a:off x="541495" y="1297868"/>
                <a:ext cx="2185341" cy="350954"/>
              </a:xfrm>
              <a:prstGeom prst="wedgeRectCallout">
                <a:avLst>
                  <a:gd name="adj1" fmla="val -20833"/>
                  <a:gd name="adj2" fmla="val 77356"/>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41" name="矩形标注 2">
                <a:extLst>
                  <a:ext uri="{FF2B5EF4-FFF2-40B4-BE49-F238E27FC236}">
                    <a16:creationId xmlns:a16="http://schemas.microsoft.com/office/drawing/2014/main" id="{6F464FF3-FCCA-436D-91C6-6952106EDEA2}"/>
                  </a:ext>
                </a:extLst>
              </p:cNvPr>
              <p:cNvSpPr/>
              <p:nvPr/>
            </p:nvSpPr>
            <p:spPr>
              <a:xfrm>
                <a:off x="228600" y="995362"/>
                <a:ext cx="1043126" cy="367045"/>
              </a:xfrm>
              <a:prstGeom prst="wedgeRectCallout">
                <a:avLst/>
              </a:prstGeom>
              <a:solidFill>
                <a:schemeClr val="bg1"/>
              </a:solidFill>
              <a:ln w="31750">
                <a:solidFill>
                  <a:srgbClr val="99B8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a:solidFill>
                    <a:srgbClr val="FFFFFF"/>
                  </a:solidFill>
                  <a:ea typeface="方正黑体_GBK"/>
                  <a:cs typeface="方正黑体_GBK" panose="03000509000000000000" charset="-122"/>
                </a:endParaRPr>
              </a:p>
            </p:txBody>
          </p:sp>
          <p:sp>
            <p:nvSpPr>
              <p:cNvPr id="42" name="文本框 16">
                <a:extLst>
                  <a:ext uri="{FF2B5EF4-FFF2-40B4-BE49-F238E27FC236}">
                    <a16:creationId xmlns:a16="http://schemas.microsoft.com/office/drawing/2014/main" id="{E798BD8C-F3C2-49DF-886B-09B1B85FBB6B}"/>
                  </a:ext>
                </a:extLst>
              </p:cNvPr>
              <p:cNvSpPr txBox="1"/>
              <p:nvPr/>
            </p:nvSpPr>
            <p:spPr>
              <a:xfrm>
                <a:off x="463355" y="1403052"/>
                <a:ext cx="2263481" cy="177583"/>
              </a:xfrm>
              <a:prstGeom prst="rect">
                <a:avLst/>
              </a:prstGeom>
              <a:noFill/>
            </p:spPr>
            <p:txBody>
              <a:bodyPr wrap="square" rtlCol="0">
                <a:spAutoFit/>
              </a:bodyPr>
              <a:lstStyle/>
              <a:p>
                <a:pPr algn="ctr">
                  <a:defRPr/>
                </a:pPr>
                <a:r>
                  <a:rPr lang="en-US" altLang="zh-CN" b="1" dirty="0">
                    <a:solidFill>
                      <a:srgbClr val="FFFFFF"/>
                    </a:solidFill>
                    <a:latin typeface="+mj-ea"/>
                    <a:ea typeface="方正黑体_GBK"/>
                  </a:rPr>
                  <a:t>5.6.5</a:t>
                </a:r>
                <a:r>
                  <a:rPr lang="zh-CN" altLang="en-US" b="1" dirty="0">
                    <a:solidFill>
                      <a:srgbClr val="FFFFFF"/>
                    </a:solidFill>
                    <a:latin typeface="+mj-ea"/>
                    <a:ea typeface="方正黑体_GBK"/>
                  </a:rPr>
                  <a:t>建议</a:t>
                </a:r>
                <a:r>
                  <a:rPr lang="en-US" altLang="zh-CN" b="1" dirty="0">
                    <a:solidFill>
                      <a:srgbClr val="FFFFFF"/>
                    </a:solidFill>
                    <a:latin typeface="+mj-ea"/>
                    <a:ea typeface="方正黑体_GBK"/>
                  </a:rPr>
                  <a:t>——</a:t>
                </a:r>
                <a:r>
                  <a:rPr lang="zh-CN" altLang="en-US" b="1" dirty="0">
                    <a:solidFill>
                      <a:srgbClr val="FFFFFF"/>
                    </a:solidFill>
                    <a:latin typeface="+mj-ea"/>
                    <a:ea typeface="方正黑体_GBK"/>
                  </a:rPr>
                  <a:t>拓展瓶装水功能性</a:t>
                </a:r>
              </a:p>
            </p:txBody>
          </p:sp>
        </p:grpSp>
        <p:sp>
          <p:nvSpPr>
            <p:cNvPr id="39" name="文本框 14">
              <a:extLst>
                <a:ext uri="{FF2B5EF4-FFF2-40B4-BE49-F238E27FC236}">
                  <a16:creationId xmlns:a16="http://schemas.microsoft.com/office/drawing/2014/main" id="{60BEA701-4649-4691-99EC-67231FEE9E86}"/>
                </a:ext>
              </a:extLst>
            </p:cNvPr>
            <p:cNvSpPr>
              <a:spLocks noChangeArrowheads="1"/>
            </p:cNvSpPr>
            <p:nvPr/>
          </p:nvSpPr>
          <p:spPr bwMode="auto">
            <a:xfrm>
              <a:off x="17166" y="1093867"/>
              <a:ext cx="1424464" cy="13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zh-CN" dirty="0">
                  <a:solidFill>
                    <a:srgbClr val="000000"/>
                  </a:solidFill>
                  <a:latin typeface="Times New Roman" panose="02020603050405020304" pitchFamily="18" charset="0"/>
                  <a:ea typeface="方正黑体_GBK" panose="03000509000000000000" charset="-122"/>
                  <a:cs typeface="Times New Roman" panose="02020603050405020304" pitchFamily="18" charset="0"/>
                </a:rPr>
                <a:t>05</a:t>
              </a:r>
              <a:r>
                <a:rPr lang="zh-CN" altLang="en-US" dirty="0">
                  <a:solidFill>
                    <a:srgbClr val="000000"/>
                  </a:solidFill>
                  <a:latin typeface="方正黑体_GBK" panose="03000509000000000000" charset="-122"/>
                  <a:ea typeface="方正黑体_GBK" panose="03000509000000000000" charset="-122"/>
                  <a:cs typeface="方正黑体_GBK" panose="03000509000000000000" charset="-122"/>
                </a:rPr>
                <a:t>结论与建议</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矩形 3"/>
          <p:cNvSpPr/>
          <p:nvPr/>
        </p:nvSpPr>
        <p:spPr>
          <a:xfrm>
            <a:off x="0" y="0"/>
            <a:ext cx="8778335" cy="6858000"/>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cs typeface="方正黑体_GBK" panose="03000509000000000000" charset="-122"/>
            </a:endParaRPr>
          </a:p>
        </p:txBody>
      </p:sp>
      <p:sp>
        <p:nvSpPr>
          <p:cNvPr id="7" name="矩形 6"/>
          <p:cNvSpPr/>
          <p:nvPr/>
        </p:nvSpPr>
        <p:spPr>
          <a:xfrm>
            <a:off x="6996589" y="850583"/>
            <a:ext cx="2148840" cy="5157311"/>
          </a:xfrm>
          <a:prstGeom prst="rect">
            <a:avLst/>
          </a:prstGeom>
          <a:solidFill>
            <a:srgbClr val="99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cs typeface="方正黑体_GBK" panose="03000509000000000000" charset="-122"/>
            </a:endParaRPr>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rcRect l="18251" r="18251"/>
          <a:stretch>
            <a:fillRect/>
          </a:stretch>
        </p:blipFill>
        <p:spPr>
          <a:xfrm>
            <a:off x="7019431" y="1231106"/>
            <a:ext cx="2149316" cy="4374833"/>
          </a:xfrm>
          <a:prstGeom prst="rect">
            <a:avLst/>
          </a:prstGeom>
        </p:spPr>
      </p:pic>
      <p:sp>
        <p:nvSpPr>
          <p:cNvPr id="8" name="矩形 7"/>
          <p:cNvSpPr/>
          <p:nvPr/>
        </p:nvSpPr>
        <p:spPr>
          <a:xfrm>
            <a:off x="7025226" y="1105463"/>
            <a:ext cx="2147411" cy="437483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srgbClr val="FFFFFF"/>
              </a:solidFill>
              <a:ea typeface="方正黑体_GBK"/>
              <a:cs typeface="方正黑体_GBK" panose="03000509000000000000" charset="-122"/>
            </a:endParaRPr>
          </a:p>
        </p:txBody>
      </p:sp>
      <p:sp>
        <p:nvSpPr>
          <p:cNvPr id="3" name="文本框 5"/>
          <p:cNvSpPr/>
          <p:nvPr/>
        </p:nvSpPr>
        <p:spPr bwMode="auto">
          <a:xfrm>
            <a:off x="1226528" y="2584638"/>
            <a:ext cx="5236369" cy="553998"/>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defRPr/>
            </a:pPr>
            <a:r>
              <a:rPr lang="zh-CN" altLang="en-US" sz="3600" dirty="0">
                <a:solidFill>
                  <a:schemeClr val="bg1"/>
                </a:solidFill>
                <a:latin typeface="方正黑体_GBK" panose="03000509000000000000" charset="-122"/>
                <a:ea typeface="方正黑体_GBK" panose="03000509000000000000" charset="-122"/>
                <a:cs typeface="方正黑体_GBK" panose="03000509000000000000" charset="-122"/>
                <a:sym typeface="+mn-ea"/>
              </a:rPr>
              <a:t>汇报完毕，感谢聆听</a:t>
            </a:r>
          </a:p>
        </p:txBody>
      </p:sp>
      <p:sp>
        <p:nvSpPr>
          <p:cNvPr id="15" name="文本框 12"/>
          <p:cNvSpPr/>
          <p:nvPr/>
        </p:nvSpPr>
        <p:spPr bwMode="auto">
          <a:xfrm>
            <a:off x="4494229" y="4635112"/>
            <a:ext cx="1702733" cy="215444"/>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defRPr/>
            </a:pPr>
            <a:r>
              <a:rPr lang="zh-CN" altLang="en-US" sz="1400" dirty="0">
                <a:solidFill>
                  <a:srgbClr val="FFFFFF"/>
                </a:solidFill>
                <a:latin typeface="方正黑体_GBK" panose="03000509000000000000" charset="-122"/>
                <a:ea typeface="方正黑体_GBK" panose="03000509000000000000" charset="-122"/>
                <a:cs typeface="方正黑体_GBK" panose="03000509000000000000" charset="-122"/>
                <a:sym typeface="+mn-ea"/>
              </a:rPr>
              <a:t>汇报人：饮水思源队</a:t>
            </a:r>
            <a:endParaRPr lang="en-US" altLang="zh-CN" sz="1400" dirty="0">
              <a:solidFill>
                <a:srgbClr val="FFFFFF"/>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5" name="文本框 4"/>
          <p:cNvSpPr txBox="1"/>
          <p:nvPr/>
        </p:nvSpPr>
        <p:spPr>
          <a:xfrm>
            <a:off x="948026" y="3429001"/>
            <a:ext cx="4841558" cy="646331"/>
          </a:xfrm>
          <a:prstGeom prst="rect">
            <a:avLst/>
          </a:prstGeom>
          <a:noFill/>
        </p:spPr>
        <p:txBody>
          <a:bodyPr wrap="square" rtlCol="0" anchor="t">
            <a:spAutoFit/>
          </a:bodyPr>
          <a:lstStyle/>
          <a:p>
            <a:pPr>
              <a:defRPr/>
            </a:pPr>
            <a:r>
              <a:rPr lang="zh-CN" altLang="en-US" sz="3600" dirty="0">
                <a:solidFill>
                  <a:srgbClr val="FFFFFF"/>
                </a:solidFill>
                <a:latin typeface="方正黑体_GBK" panose="03000509000000000000" charset="-122"/>
                <a:ea typeface="方正黑体_GBK" panose="03000509000000000000" charset="-122"/>
                <a:cs typeface="方正黑体_GBK" panose="03000509000000000000" charset="-122"/>
              </a:rPr>
              <a:t>敬请各位专家批评指正！</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UNIT_TYPE" val="r_i"/>
  <p:tag name="KSO_WM_UNIT_INDEX" val="1_1"/>
  <p:tag name="KSO_WM_UNIT_ID" val="diagram20170848_2*r_i*1_1"/>
  <p:tag name="KSO_WM_UNIT_LAYERLEVEL" val="1_1"/>
  <p:tag name="KSO_WM_BEAUTIFY_FLAG" val="#wm#"/>
  <p:tag name="KSO_WM_TAG_VERSION" val="1.0"/>
  <p:tag name="KSO_WM_DIAGRAM_GROUP_CODE" val="r1-1"/>
  <p:tag name="KSO_WM_UNIT_LINE_FORE_SCHEMECOLOR_INDEX" val="5"/>
  <p:tag name="KSO_WM_UNIT_LINE_FILL_TYPE" val="2"/>
  <p:tag name="KSO_WM_UNIT_TEXT_FILL_FORE_SCHEMECOLOR_INDEX" val="13"/>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UNIT_TYPE" val="r_i"/>
  <p:tag name="KSO_WM_UNIT_INDEX" val="1_2"/>
  <p:tag name="KSO_WM_UNIT_ID" val="diagram20170848_2*r_i*1_2"/>
  <p:tag name="KSO_WM_UNIT_LAYERLEVEL" val="1_1"/>
  <p:tag name="KSO_WM_BEAUTIFY_FLAG" val="#wm#"/>
  <p:tag name="KSO_WM_TAG_VERSION" val="1.0"/>
  <p:tag name="KSO_WM_DIAGRAM_GROUP_CODE" val="r1-1"/>
  <p:tag name="KSO_WM_UNIT_LINE_FORE_SCHEMECOLOR_INDEX" val="6"/>
  <p:tag name="KSO_WM_UNIT_LINE_FILL_TYPE" val="2"/>
  <p:tag name="KSO_WM_UNIT_TEXT_FILL_FORE_SCHEMECOLOR_INDEX" val="13"/>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UNIT_TYPE" val="r_i"/>
  <p:tag name="KSO_WM_UNIT_INDEX" val="1_3"/>
  <p:tag name="KSO_WM_UNIT_ID" val="diagram20170848_2*r_i*1_3"/>
  <p:tag name="KSO_WM_UNIT_LAYERLEVEL" val="1_1"/>
  <p:tag name="KSO_WM_BEAUTIFY_FLAG" val="#wm#"/>
  <p:tag name="KSO_WM_TAG_VERSION" val="1.0"/>
  <p:tag name="KSO_WM_DIAGRAM_GROUP_CODE" val="r1-1"/>
  <p:tag name="KSO_WM_UNIT_FILL_FORE_SCHEMECOLOR_INDEX" val="5"/>
  <p:tag name="KSO_WM_UNIT_FILL_TYPE" val="1"/>
  <p:tag name="KSO_WM_UNIT_TEXT_FILL_FORE_SCHEMECOLOR_INDEX" val="13"/>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UNIT_TYPE" val="r_i"/>
  <p:tag name="KSO_WM_UNIT_INDEX" val="1_4"/>
  <p:tag name="KSO_WM_UNIT_ID" val="diagram20170848_2*r_i*1_4"/>
  <p:tag name="KSO_WM_UNIT_LAYERLEVEL" val="1_1"/>
  <p:tag name="KSO_WM_BEAUTIFY_FLAG" val="#wm#"/>
  <p:tag name="KSO_WM_TAG_VERSION" val="1.0"/>
  <p:tag name="KSO_WM_DIAGRAM_GROUP_CODE" val="r1-1"/>
  <p:tag name="KSO_WM_UNIT_FILL_FORE_SCHEMECOLOR_INDEX" val="6"/>
  <p:tag name="KSO_WM_UNIT_FILL_TYPE" val="1"/>
  <p:tag name="KSO_WM_UNIT_TEXT_FILL_FORE_SCHEMECOLOR_INDEX" val="13"/>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t"/>
  <p:tag name="KSO_WM_UNIT_INDEX" val="1_3"/>
  <p:tag name="KSO_WM_UNIT_ID" val="diagram20170848_2*r_t*1_3"/>
  <p:tag name="KSO_WM_UNIT_LAYERLEVEL" val="1_1"/>
  <p:tag name="KSO_WM_UNIT_DIAGRAM_CONTRAST_TITLE_CNT" val="4"/>
  <p:tag name="KSO_WM_UNIT_DIAGRAM_DIMENSION_TITLE_CNT" val="1"/>
  <p:tag name="KSO_WM_UNIT_VALUE" val="11"/>
  <p:tag name="KSO_WM_UNIT_HIGHLIGHT" val="0"/>
  <p:tag name="KSO_WM_UNIT_COMPATIBLE" val="0"/>
  <p:tag name="KSO_WM_UNIT_CLEAR" val="0"/>
  <p:tag name="KSO_WM_UNIT_PRESET_TEXT" val="LOREM IPSUM"/>
  <p:tag name="KSO_WM_UNIT_TEXT_FILL_FORE_SCHEMECOLOR_INDEX" val="13"/>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u"/>
  <p:tag name="KSO_WM_UNIT_INDEX" val="1_1"/>
  <p:tag name="KSO_WM_UNIT_ID" val="diagram20170848_2*r_u*1_1"/>
  <p:tag name="KSO_WM_UNIT_LAYERLEVEL" val="1_1"/>
  <p:tag name="KSO_WM_UNIT_DIAGRAM_CONTRAST_TITLE_CNT" val="4"/>
  <p:tag name="KSO_WM_UNIT_DIAGRAM_DIMENSION_TITLE_CNT" val="1"/>
  <p:tag name="KSO_WM_UNIT_VALUE" val="14"/>
  <p:tag name="KSO_WM_UNIT_HIGHLIGHT" val="0"/>
  <p:tag name="KSO_WM_UNIT_COMPATIBLE" val="0"/>
  <p:tag name="KSO_WM_UNIT_CLEAR" val="0"/>
  <p:tag name="KSO_WM_UNIT_PRESET_TEXT" val="LOREM IPSUM"/>
  <p:tag name="KSO_WM_UNIT_TEXT_FILL_FORE_SCHEMECOLOR_INDEX" val="14"/>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u"/>
  <p:tag name="KSO_WM_UNIT_INDEX" val="1_1"/>
  <p:tag name="KSO_WM_UNIT_ID" val="diagram20170848_2*r_u*1_1"/>
  <p:tag name="KSO_WM_UNIT_LAYERLEVEL" val="1_1"/>
  <p:tag name="KSO_WM_UNIT_DIAGRAM_CONTRAST_TITLE_CNT" val="4"/>
  <p:tag name="KSO_WM_UNIT_DIAGRAM_DIMENSION_TITLE_CNT" val="1"/>
  <p:tag name="KSO_WM_UNIT_VALUE" val="14"/>
  <p:tag name="KSO_WM_UNIT_HIGHLIGHT" val="0"/>
  <p:tag name="KSO_WM_UNIT_COMPATIBLE" val="0"/>
  <p:tag name="KSO_WM_UNIT_CLEAR" val="0"/>
  <p:tag name="KSO_WM_UNIT_PRESET_TEXT" val="LOREM IPSUM"/>
  <p:tag name="KSO_WM_UNIT_TEXT_FILL_FORE_SCHEMECOLOR_INDEX" val="14"/>
  <p:tag name="KSO_WM_UNIT_TEX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t"/>
  <p:tag name="KSO_WM_UNIT_INDEX" val="1_4"/>
  <p:tag name="KSO_WM_UNIT_ID" val="diagram20170848_2*r_t*1_4"/>
  <p:tag name="KSO_WM_UNIT_LAYERLEVEL" val="1_1"/>
  <p:tag name="KSO_WM_UNIT_DIAGRAM_CONTRAST_TITLE_CNT" val="4"/>
  <p:tag name="KSO_WM_UNIT_DIAGRAM_DIMENSION_TITLE_CNT" val="1"/>
  <p:tag name="KSO_WM_UNIT_VALUE" val="11"/>
  <p:tag name="KSO_WM_UNIT_HIGHLIGHT" val="0"/>
  <p:tag name="KSO_WM_UNIT_COMPATIBLE" val="0"/>
  <p:tag name="KSO_WM_UNIT_CLEAR" val="0"/>
  <p:tag name="KSO_WM_UNIT_PRESET_TEXT" val="LOREM IPSUM"/>
  <p:tag name="KSO_WM_UNIT_TEXT_FILL_FORE_SCHEMECOLOR_INDEX" val="13"/>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v"/>
  <p:tag name="KSO_WM_UNIT_INDEX" val="1_4"/>
  <p:tag name="KSO_WM_UNIT_ID" val="diagram20170848_2*r_v*1_4"/>
  <p:tag name="KSO_WM_UNIT_LAYERLEVEL" val="1_1"/>
  <p:tag name="KSO_WM_UNIT_DIAGRAM_CONTRAST_TITLE_CNT" val="4"/>
  <p:tag name="KSO_WM_UNIT_DIAGRAM_DIMENSION_TITLE_CNT" val="1"/>
  <p:tag name="KSO_WM_UNIT_VALUE" val="24"/>
  <p:tag name="KSO_WM_UNIT_HIGHLIGHT" val="0"/>
  <p:tag name="KSO_WM_UNIT_COMPATIBLE" val="0"/>
  <p:tag name="KSO_WM_UNIT_CLEAR" val="0"/>
  <p:tag name="KSO_WM_UNIT_PRESET_TEXT" val="Lorem ipsum dolor sit amet, consectetur adipisicing elit."/>
  <p:tag name="KSO_WM_UNIT_TEXT_FILL_FORE_SCHEMECOLOR_INDEX" val="13"/>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t"/>
  <p:tag name="KSO_WM_UNIT_INDEX" val="1_2"/>
  <p:tag name="KSO_WM_UNIT_ID" val="diagram20170848_2*r_t*1_2"/>
  <p:tag name="KSO_WM_UNIT_LAYERLEVEL" val="1_1"/>
  <p:tag name="KSO_WM_UNIT_DIAGRAM_CONTRAST_TITLE_CNT" val="4"/>
  <p:tag name="KSO_WM_UNIT_DIAGRAM_DIMENSION_TITLE_CNT" val="1"/>
  <p:tag name="KSO_WM_UNIT_VALUE" val="11"/>
  <p:tag name="KSO_WM_UNIT_HIGHLIGHT" val="0"/>
  <p:tag name="KSO_WM_UNIT_COMPATIBLE" val="0"/>
  <p:tag name="KSO_WM_UNIT_CLEAR" val="0"/>
  <p:tag name="KSO_WM_UNIT_PRESET_TEXT" val="LOREM IPSUM"/>
  <p:tag name="KSO_WM_UNIT_TEXT_FILL_FORE_SCHEMECOLOR_INDEX" val="13"/>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v"/>
  <p:tag name="KSO_WM_UNIT_INDEX" val="1_2"/>
  <p:tag name="KSO_WM_UNIT_ID" val="diagram20170848_2*r_v*1_2"/>
  <p:tag name="KSO_WM_UNIT_LAYERLEVEL" val="1_1"/>
  <p:tag name="KSO_WM_UNIT_DIAGRAM_CONTRAST_TITLE_CNT" val="4"/>
  <p:tag name="KSO_WM_UNIT_DIAGRAM_DIMENSION_TITLE_CNT" val="1"/>
  <p:tag name="KSO_WM_UNIT_VALUE" val="24"/>
  <p:tag name="KSO_WM_UNIT_HIGHLIGHT" val="0"/>
  <p:tag name="KSO_WM_UNIT_COMPATIBLE" val="0"/>
  <p:tag name="KSO_WM_UNIT_CLEAR" val="0"/>
  <p:tag name="KSO_WM_UNIT_PRESET_TEXT" val="Lorem ipsum dolor sit amet, consectetur adipisicing elit."/>
  <p:tag name="KSO_WM_UNIT_TEXT_FILL_FORE_SCHEMECOLOR_INDEX" val="13"/>
  <p:tag name="KSO_WM_UNIT_TEXT_FILL_TYPE" val="1"/>
</p:tagLst>
</file>

<file path=ppt/tags/tag2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v"/>
  <p:tag name="KSO_WM_UNIT_INDEX" val="1_2"/>
  <p:tag name="KSO_WM_UNIT_ID" val="diagram20170848_2*r_v*1_2"/>
  <p:tag name="KSO_WM_UNIT_LAYERLEVEL" val="1_1"/>
  <p:tag name="KSO_WM_UNIT_DIAGRAM_CONTRAST_TITLE_CNT" val="4"/>
  <p:tag name="KSO_WM_UNIT_DIAGRAM_DIMENSION_TITLE_CNT" val="1"/>
  <p:tag name="KSO_WM_UNIT_VALUE" val="24"/>
  <p:tag name="KSO_WM_UNIT_HIGHLIGHT" val="0"/>
  <p:tag name="KSO_WM_UNIT_COMPATIBLE" val="0"/>
  <p:tag name="KSO_WM_UNIT_CLEAR" val="0"/>
  <p:tag name="KSO_WM_UNIT_PRESET_TEXT" val="Lorem ipsum dolor sit amet, consectetur adipisicing elit."/>
  <p:tag name="KSO_WM_UNIT_TEXT_FILL_FORE_SCHEMECOLOR_INDEX" val="13"/>
  <p:tag name="KSO_WM_UNIT_TEXT_FILL_TYPE" val="1"/>
</p:tagLst>
</file>

<file path=ppt/tags/tag2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t"/>
  <p:tag name="KSO_WM_UNIT_INDEX" val="1_1"/>
  <p:tag name="KSO_WM_UNIT_ID" val="diagram20170848_2*r_t*1_1"/>
  <p:tag name="KSO_WM_UNIT_LAYERLEVEL" val="1_1"/>
  <p:tag name="KSO_WM_UNIT_DIAGRAM_CONTRAST_TITLE_CNT" val="4"/>
  <p:tag name="KSO_WM_UNIT_DIAGRAM_DIMENSION_TITLE_CNT" val="1"/>
  <p:tag name="KSO_WM_UNIT_VALUE" val="11"/>
  <p:tag name="KSO_WM_UNIT_HIGHLIGHT" val="0"/>
  <p:tag name="KSO_WM_UNIT_COMPATIBLE" val="0"/>
  <p:tag name="KSO_WM_UNIT_CLEAR" val="0"/>
  <p:tag name="KSO_WM_UNIT_PRESET_TEXT" val="LOREM IPSUM"/>
  <p:tag name="KSO_WM_UNIT_TEXT_FILL_FORE_SCHEMECOLOR_INDEX" val="13"/>
  <p:tag name="KSO_WM_UNIT_TEXT_FILL_TYPE" val="1"/>
</p:tagLst>
</file>

<file path=ppt/tags/tag2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v"/>
  <p:tag name="KSO_WM_UNIT_INDEX" val="1_1"/>
  <p:tag name="KSO_WM_UNIT_ID" val="diagram20170848_2*r_v*1_1"/>
  <p:tag name="KSO_WM_UNIT_LAYERLEVEL" val="1_1"/>
  <p:tag name="KSO_WM_UNIT_DIAGRAM_CONTRAST_TITLE_CNT" val="4"/>
  <p:tag name="KSO_WM_UNIT_DIAGRAM_DIMENSION_TITLE_CNT" val="1"/>
  <p:tag name="KSO_WM_UNIT_VALUE" val="24"/>
  <p:tag name="KSO_WM_UNIT_HIGHLIGHT" val="0"/>
  <p:tag name="KSO_WM_UNIT_COMPATIBLE" val="0"/>
  <p:tag name="KSO_WM_UNIT_CLEAR" val="0"/>
  <p:tag name="KSO_WM_UNIT_PRESET_TEXT" val="Lorem ipsum dolor sit amet, consectetur adipisicing elit."/>
  <p:tag name="KSO_WM_UNIT_TEXT_FILL_FORE_SCHEMECOLOR_INDEX" val="13"/>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TAG_VERSION" val="1.0"/>
  <p:tag name="KSO_WM_BEAUTIFY_FLAG" val="#wm#"/>
  <p:tag name="KSO_WM_DIAGRAM_GROUP_CODE" val="r1-1"/>
  <p:tag name="KSO_WM_UNIT_TYPE" val="r_v"/>
  <p:tag name="KSO_WM_UNIT_INDEX" val="1_1"/>
  <p:tag name="KSO_WM_UNIT_ID" val="diagram20170848_2*r_v*1_1"/>
  <p:tag name="KSO_WM_UNIT_LAYERLEVEL" val="1_1"/>
  <p:tag name="KSO_WM_UNIT_DIAGRAM_CONTRAST_TITLE_CNT" val="4"/>
  <p:tag name="KSO_WM_UNIT_DIAGRAM_DIMENSION_TITLE_CNT" val="1"/>
  <p:tag name="KSO_WM_UNIT_VALUE" val="24"/>
  <p:tag name="KSO_WM_UNIT_HIGHLIGHT" val="0"/>
  <p:tag name="KSO_WM_UNIT_COMPATIBLE" val="0"/>
  <p:tag name="KSO_WM_UNIT_CLEAR" val="0"/>
  <p:tag name="KSO_WM_UNIT_PRESET_TEXT" val="Lorem ipsum dolor sit amet, consectetur adipisicing elit."/>
  <p:tag name="KSO_WM_UNIT_TEXT_FILL_FORE_SCHEMECOLOR_INDEX" val="13"/>
  <p:tag name="KSO_WM_UNIT_TEXT_FILL_TYPE" val="1"/>
</p:tagLst>
</file>

<file path=ppt/tags/tag2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UNIT_TYPE" val="r_i"/>
  <p:tag name="KSO_WM_UNIT_INDEX" val="1_7"/>
  <p:tag name="KSO_WM_UNIT_ID" val="diagram20170848_2*r_i*1_7"/>
  <p:tag name="KSO_WM_UNIT_LAYERLEVEL" val="1_1"/>
  <p:tag name="KSO_WM_BEAUTIFY_FLAG" val="#wm#"/>
  <p:tag name="KSO_WM_TAG_VERSION" val="1.0"/>
  <p:tag name="KSO_WM_DIAGRAM_GROUP_CODE" val="r1-1"/>
  <p:tag name="KSO_WM_UNIT_FILL_FORE_SCHEMECOLOR_INDEX" val="5"/>
  <p:tag name="KSO_WM_UNIT_FILL_TYPE" val="1"/>
  <p:tag name="KSO_WM_UNIT_TEXT_FILL_FORE_SCHEMECOLOR_INDEX" val="14"/>
  <p:tag name="KSO_WM_UNIT_TEXT_FILL_TYPE" val="1"/>
</p:tagLst>
</file>

<file path=ppt/tags/tag2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UNIT_TYPE" val="r_i"/>
  <p:tag name="KSO_WM_UNIT_INDEX" val="1_8"/>
  <p:tag name="KSO_WM_UNIT_ID" val="diagram20170848_2*r_i*1_8"/>
  <p:tag name="KSO_WM_UNIT_LAYERLEVEL" val="1_1"/>
  <p:tag name="KSO_WM_BEAUTIFY_FLAG" val="#wm#"/>
  <p:tag name="KSO_WM_TAG_VERSION" val="1.0"/>
  <p:tag name="KSO_WM_DIAGRAM_GROUP_CODE" val="r1-1"/>
  <p:tag name="KSO_WM_UNIT_FILL_FORE_SCHEMECOLOR_INDEX" val="5"/>
  <p:tag name="KSO_WM_UNIT_FILL_TYPE" val="1"/>
  <p:tag name="KSO_WM_UNIT_TEXT_FILL_FORE_SCHEMECOLOR_INDEX" val="14"/>
  <p:tag name="KSO_WM_UNIT_TEXT_FILL_TYPE" val="1"/>
</p:tagLst>
</file>

<file path=ppt/tags/tag3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UNIT_TYPE" val="r_i"/>
  <p:tag name="KSO_WM_UNIT_INDEX" val="1_5"/>
  <p:tag name="KSO_WM_UNIT_ID" val="diagram20170848_2*r_i*1_5"/>
  <p:tag name="KSO_WM_UNIT_LAYERLEVEL" val="1_1"/>
  <p:tag name="KSO_WM_BEAUTIFY_FLAG" val="#wm#"/>
  <p:tag name="KSO_WM_TAG_VERSION" val="1.0"/>
  <p:tag name="KSO_WM_DIAGRAM_GROUP_CODE" val="r1-1"/>
  <p:tag name="KSO_WM_UNIT_FILL_FORE_SCHEMECOLOR_INDEX" val="6"/>
  <p:tag name="KSO_WM_UNIT_FILL_TYPE" val="1"/>
  <p:tag name="KSO_WM_UNIT_TEXT_FILL_FORE_SCHEMECOLOR_INDEX" val="14"/>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8"/>
  <p:tag name="KSO_WM_UNIT_TYPE" val="r_i"/>
  <p:tag name="KSO_WM_UNIT_INDEX" val="1_6"/>
  <p:tag name="KSO_WM_UNIT_ID" val="diagram20170848_2*r_i*1_6"/>
  <p:tag name="KSO_WM_UNIT_LAYERLEVEL" val="1_1"/>
  <p:tag name="KSO_WM_BEAUTIFY_FLAG" val="#wm#"/>
  <p:tag name="KSO_WM_TAG_VERSION" val="1.0"/>
  <p:tag name="KSO_WM_DIAGRAM_GROUP_CODE" val="r1-1"/>
  <p:tag name="KSO_WM_UNIT_FILL_FORE_SCHEMECOLOR_INDEX" val="6"/>
  <p:tag name="KSO_WM_UNIT_FILL_TYPE" val="1"/>
  <p:tag name="KSO_WM_UNIT_TEXT_FILL_FORE_SCHEMECOLOR_INDEX" val="14"/>
  <p:tag name="KSO_WM_UNIT_TEXT_FILL_TYPE" val="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0.xml><?xml version="1.0" encoding="utf-8"?>
<p:tagLst xmlns:a="http://schemas.openxmlformats.org/drawingml/2006/main" xmlns:r="http://schemas.openxmlformats.org/officeDocument/2006/relationships" xmlns:p="http://schemas.openxmlformats.org/presentationml/2006/main">
  <p:tag name="KSO_WM_UNIT_TABLE_BEAUTIFY" val="smartTable{a5f71b4d-3240-4001-b3c4-660c0196c047}"/>
  <p:tag name="TABLE_ENDDRAG_ORIGIN_RECT" val="610*234"/>
  <p:tag name="TABLE_ENDDRAG_RECT" val="15*263*611*162"/>
  <p:tag name="TABLE_RECT" val="41.9577*275.342*611.6*162.9"/>
  <p:tag name="TABLE_EMPHASIZE_COLOR" val="8823713"/>
  <p:tag name="TABLE_ONEKEY_SKIN_IDX" val="1"/>
  <p:tag name="TABLE_SKINIDX" val="0"/>
  <p:tag name="TABLE_COLORIDX" val="21"/>
  <p:tag name="TABLE_COLOR_RGB" val="0x000000*0xFFFFFF*0x212121*0xFFFFFF*0x86A3A1*0x7FA694*0xA8CEB0*0xCCE6CD*0xC8E1DD*0xE5F1EF"/>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方正黑体_GBK"/>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方正黑体_GBK"/>
        <a:ea typeface=""/>
        <a:cs typeface=""/>
        <a:font script="Jpan" typeface="ＭＳ Ｐゴシック"/>
        <a:font script="Hang" typeface="맑은 고딕"/>
        <a:font script="Hans" typeface="方正黑体_GBK"/>
        <a:font script="Hant" typeface="新細明體"/>
        <a:font script="Arab" typeface="方正黑体_GBK"/>
        <a:font script="Hebr" typeface="方正黑体_GBK"/>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黑体_GBK"/>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方正黑体_GBK"/>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方正黑体_GBK"/>
        <a:ea typeface=""/>
        <a:cs typeface=""/>
        <a:font script="Jpan" typeface="ＭＳ Ｐゴシック"/>
        <a:font script="Hang" typeface="맑은 고딕"/>
        <a:font script="Hans" typeface="方正黑体_GBK"/>
        <a:font script="Hant" typeface="新細明體"/>
        <a:font script="Arab" typeface="方正黑体_GBK"/>
        <a:font script="Hebr" typeface="方正黑体_GBK"/>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黑体_GBK"/>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TotalTime>
  <Words>2790</Words>
  <Application>Microsoft Office PowerPoint</Application>
  <PresentationFormat>全屏显示(4:3)</PresentationFormat>
  <Paragraphs>311</Paragraphs>
  <Slides>38</Slides>
  <Notes>7</Notes>
  <HiddenSlides>0</HiddenSlides>
  <MMClips>0</MMClips>
  <ScaleCrop>false</ScaleCrop>
  <HeadingPairs>
    <vt:vector size="6" baseType="variant">
      <vt:variant>
        <vt:lpstr>已用的字体</vt:lpstr>
      </vt:variant>
      <vt:variant>
        <vt:i4>26</vt:i4>
      </vt:variant>
      <vt:variant>
        <vt:lpstr>主题</vt:lpstr>
      </vt:variant>
      <vt:variant>
        <vt:i4>5</vt:i4>
      </vt:variant>
      <vt:variant>
        <vt:lpstr>幻灯片标题</vt:lpstr>
      </vt:variant>
      <vt:variant>
        <vt:i4>38</vt:i4>
      </vt:variant>
    </vt:vector>
  </HeadingPairs>
  <TitlesOfParts>
    <vt:vector size="69" baseType="lpstr">
      <vt:lpstr>Arial Unicode MS</vt:lpstr>
      <vt:lpstr>Gill Sans</vt:lpstr>
      <vt:lpstr>Source Sans Pro</vt:lpstr>
      <vt:lpstr>等线</vt:lpstr>
      <vt:lpstr>等线 Light</vt:lpstr>
      <vt:lpstr>方正粗黑宋简体</vt:lpstr>
      <vt:lpstr>方正黑体_GBK</vt:lpstr>
      <vt:lpstr>方正静蕾简体</vt:lpstr>
      <vt:lpstr>汉仪典雅体简</vt:lpstr>
      <vt:lpstr>汉仪君黑-45简</vt:lpstr>
      <vt:lpstr>汉仪晓波美妍体简</vt:lpstr>
      <vt:lpstr>黑体</vt:lpstr>
      <vt:lpstr>华文彩云</vt:lpstr>
      <vt:lpstr>华文楷体</vt:lpstr>
      <vt:lpstr>华文细黑</vt:lpstr>
      <vt:lpstr>楷体</vt:lpstr>
      <vt:lpstr>思源黑体 CN Regular</vt:lpstr>
      <vt:lpstr>微软雅黑</vt:lpstr>
      <vt:lpstr>站酷小薇LOGO体</vt:lpstr>
      <vt:lpstr>Arial</vt:lpstr>
      <vt:lpstr>Calibri</vt:lpstr>
      <vt:lpstr>Calibri Light</vt:lpstr>
      <vt:lpstr>Corbel Light</vt:lpstr>
      <vt:lpstr>Impact</vt:lpstr>
      <vt:lpstr>Roboto</vt:lpstr>
      <vt:lpstr>Times New Roman</vt:lpstr>
      <vt:lpstr>Office 主题​​</vt:lpstr>
      <vt:lpstr>1_Office 主题</vt:lpstr>
      <vt:lpstr>2_Office 主题​​</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高 万春</cp:lastModifiedBy>
  <cp:revision>504</cp:revision>
  <dcterms:created xsi:type="dcterms:W3CDTF">2020-12-23T04:14:00Z</dcterms:created>
  <dcterms:modified xsi:type="dcterms:W3CDTF">2021-11-02T03:12:45Z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2052-11.1.0.10495</vt:lpwstr>
  </property>
  <property fmtid="{D5CDD505-2E9C-101B-9397-08002B2CF9AE}" pid="3" name="KSOTemplateUUID">
    <vt:lpwstr>v1.0_mb_+T4yhbgXc3tl5P79o8MBgg==</vt:lpwstr>
  </property>
  <property fmtid="{D5CDD505-2E9C-101B-9397-08002B2CF9AE}" pid="4" name="ICV">
    <vt:lpwstr>F1069B172E3B47469F7E9BC5E80887E0</vt:lpwstr>
  </property>
  <property fmtid="{D5CDD505-2E9C-101B-9397-08002B2CF9AE}" pid="5" name="KSOSaveFontToCloudKey">
    <vt:lpwstr>410984739_btnclosed</vt:lpwstr>
  </property>
</Properties>
</file>