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07" r:id="rId1"/>
    <p:sldMasterId id="2147484544" r:id="rId2"/>
  </p:sldMasterIdLst>
  <p:notesMasterIdLst>
    <p:notesMasterId r:id="rId3"/>
  </p:notesMasterIdLst>
  <p:sldIdLst>
    <p:sldId id="649" r:id="rId4"/>
    <p:sldId id="654" r:id="rId5"/>
    <p:sldId id="658" r:id="rId6"/>
    <p:sldId id="661" r:id="rId7"/>
    <p:sldId id="664" r:id="rId8"/>
    <p:sldId id="667" r:id="rId9"/>
    <p:sldId id="670" r:id="rId10"/>
    <p:sldId id="673" r:id="rId11"/>
    <p:sldId id="676" r:id="rId12"/>
    <p:sldId id="679" r:id="rId13"/>
    <p:sldId id="682" r:id="rId14"/>
    <p:sldId id="685" r:id="rId15"/>
    <p:sldId id="688" r:id="rId16"/>
    <p:sldId id="691" r:id="rId17"/>
    <p:sldId id="694" r:id="rId18"/>
    <p:sldId id="697" r:id="rId19"/>
    <p:sldId id="700" r:id="rId20"/>
    <p:sldId id="703" r:id="rId21"/>
    <p:sldId id="706" r:id="rId22"/>
    <p:sldId id="709" r:id="rId23"/>
    <p:sldId id="712" r:id="rId24"/>
    <p:sldId id="715" r:id="rId25"/>
    <p:sldId id="718" r:id="rId26"/>
    <p:sldId id="721" r:id="rId27"/>
    <p:sldId id="724" r:id="rId28"/>
    <p:sldId id="727" r:id="rId29"/>
    <p:sldId id="731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08" r:id="rId1"/>
    <p:sldLayoutId id="2147484509" r:id="rId2"/>
    <p:sldLayoutId id="2147484510" r:id="rId3"/>
    <p:sldLayoutId id="2147484511" r:id="rId4"/>
    <p:sldLayoutId id="2147484512" r:id="rId5"/>
    <p:sldLayoutId id="2147484513" r:id="rId6"/>
    <p:sldLayoutId id="2147484514" r:id="rId7"/>
    <p:sldLayoutId id="2147484515" r:id="rId8"/>
    <p:sldLayoutId id="2147484516" r:id="rId9"/>
    <p:sldLayoutId id="2147484517" r:id="rId10"/>
    <p:sldLayoutId id="214748451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45" r:id="rId1"/>
    <p:sldLayoutId id="2147484546" r:id="rId2"/>
    <p:sldLayoutId id="2147484547" r:id="rId3"/>
    <p:sldLayoutId id="2147484548" r:id="rId4"/>
    <p:sldLayoutId id="2147484549" r:id="rId5"/>
    <p:sldLayoutId id="2147484550" r:id="rId6"/>
    <p:sldLayoutId id="2147484551" r:id="rId7"/>
    <p:sldLayoutId id="2147484552" r:id="rId8"/>
    <p:sldLayoutId id="2147484553" r:id="rId9"/>
    <p:sldLayoutId id="2147484554" r:id="rId10"/>
    <p:sldLayoutId id="214748455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tags" Target="../tags/tag129.xml"/><Relationship Id="rId18" Type="http://schemas.openxmlformats.org/officeDocument/2006/relationships/tags" Target="../tags/tag130.xml"/><Relationship Id="rId19" Type="http://schemas.openxmlformats.org/officeDocument/2006/relationships/tags" Target="../tags/tag131.xml"/><Relationship Id="rId20" Type="http://schemas.openxmlformats.org/officeDocument/2006/relationships/tags" Target="../tags/tag132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tags" Target="../tags/tag242.xml"/><Relationship Id="rId22" Type="http://schemas.openxmlformats.org/officeDocument/2006/relationships/tags" Target="../tags/tag243.xml"/><Relationship Id="rId23" Type="http://schemas.openxmlformats.org/officeDocument/2006/relationships/tags" Target="../tags/tag244.xml"/><Relationship Id="rId24" Type="http://schemas.openxmlformats.org/officeDocument/2006/relationships/tags" Target="../tags/tag245.xml"/><Relationship Id="rId25" Type="http://schemas.openxmlformats.org/officeDocument/2006/relationships/tags" Target="../tags/tag246.xml"/><Relationship Id="rId26" Type="http://schemas.openxmlformats.org/officeDocument/2006/relationships/tags" Target="../tags/tag247.xml"/><Relationship Id="rId27" Type="http://schemas.openxmlformats.org/officeDocument/2006/relationships/tags" Target="../tags/tag248.xml"/><Relationship Id="rId28" Type="http://schemas.openxmlformats.org/officeDocument/2006/relationships/tags" Target="../tags/tag249.xml"/><Relationship Id="rId29" Type="http://schemas.openxmlformats.org/officeDocument/2006/relationships/tags" Target="../tags/tag250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tags" Target="../tags/tag271.xml"/><Relationship Id="rId22" Type="http://schemas.openxmlformats.org/officeDocument/2006/relationships/tags" Target="../tags/tag272.xml"/><Relationship Id="rId23" Type="http://schemas.openxmlformats.org/officeDocument/2006/relationships/tags" Target="../tags/tag273.xml"/><Relationship Id="rId24" Type="http://schemas.openxmlformats.org/officeDocument/2006/relationships/tags" Target="../tags/tag274.xml"/><Relationship Id="rId25" Type="http://schemas.openxmlformats.org/officeDocument/2006/relationships/tags" Target="../tags/tag275.xml"/><Relationship Id="rId26" Type="http://schemas.openxmlformats.org/officeDocument/2006/relationships/tags" Target="../tags/tag276.xml"/><Relationship Id="rId27" Type="http://schemas.openxmlformats.org/officeDocument/2006/relationships/tags" Target="../tags/tag277.xml"/><Relationship Id="rId28" Type="http://schemas.openxmlformats.org/officeDocument/2006/relationships/tags" Target="../tags/tag278.xml"/><Relationship Id="rId29" Type="http://schemas.openxmlformats.org/officeDocument/2006/relationships/tags" Target="../tags/tag279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2024年餐饮行业无菜单点餐推广计划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推广背景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目标与策略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宣传与推广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培训与支持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效果评估与改进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风险与应对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推广背景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餐饮行业现状</a:t>
            </a:r>
            <a:endParaRPr altLang="en-US" lang="zh-CN"/>
          </a:p>
        </p:txBody>
      </p:sp>
      <p:sp>
        <p:nvSpPr>
          <p:cNvPr id="10489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消费者需求多样化：消费者对餐饮的需求越来越多样化，要求餐厅提供个性化的菜品和服务。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健康饮食意识提高：消费者越来越注重健康饮食，对食品安全和营养搭配的要求越来越高。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技术进步推动：随着科技的进步，数字化点餐、智能餐厅等新型餐饮模式逐渐兴起，为无菜单点餐提供了可能。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行业竞争激烈：餐饮行业竞争激烈，餐厅需要不断创新以吸引顾客。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无菜单点餐的优势</a:t>
            </a:r>
            <a:endParaRPr altLang="en-US" lang="zh-CN"/>
          </a:p>
        </p:txBody>
      </p:sp>
      <p:sp>
        <p:nvSpPr>
          <p:cNvPr id="10489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提升顾客体验：无菜单点餐让顾客拥有更多选择空间，满足个性化需求。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降低成本：减少印刷和配送成本，同时降低库存积压和浪费。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提高效率：智能点餐系统简化点餐流程，提高餐厅运营效率。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增加营收：通过个性化推荐和套餐组合，提高销售额和客单价。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推广计划的必要性</a:t>
            </a:r>
            <a:endParaRPr altLang="en-US" lang="zh-CN"/>
          </a:p>
        </p:txBody>
      </p:sp>
      <p:sp>
        <p:nvSpPr>
          <p:cNvPr id="10490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满足消费者个性化需求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提高餐饮业的服务质量和效率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降低成本和风险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促进餐饮行业的创新和发展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目标与策略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推广目标</a:t>
            </a:r>
            <a:endParaRPr altLang="en-US" lang="zh-CN"/>
          </a:p>
        </p:txBody>
      </p:sp>
      <p:sp>
        <p:nvSpPr>
          <p:cNvPr id="10491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增加客户忠诚度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提升销售额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扩大市场份额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推广策略</a:t>
            </a:r>
            <a:endParaRPr altLang="en-US" lang="zh-CN"/>
          </a:p>
        </p:txBody>
      </p:sp>
      <p:sp>
        <p:nvSpPr>
          <p:cNvPr id="104917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线上推广：利用社交媒体、短视频平台等渠道进行宣传，吸引顾客关注和互动。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线下推广：通过户外广告、宣传单、店内海报等方式，提高品牌知名度和曝光率。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会员营销：针对会员推出专属优惠和活动，提高客户粘性和忠诚度。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合作推广：与其他企业合作，共同开展促销活动和品牌宣传，扩大知名度。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实施步骤</a:t>
            </a:r>
            <a:endParaRPr altLang="en-US" lang="zh-CN"/>
          </a:p>
        </p:txBody>
      </p:sp>
      <p:sp>
        <p:nvSpPr>
          <p:cNvPr id="10492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确定目标客户群体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制定菜单和价格策略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培训服务员和厨师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宣传推广和营销活动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宣传与推广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线上宣传</a:t>
            </a:r>
            <a:endParaRPr altLang="en-US" lang="zh-CN"/>
          </a:p>
        </p:txBody>
      </p:sp>
      <p:sp>
        <p:nvSpPr>
          <p:cNvPr id="10493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社交媒体推广：利用微信、微博等社交媒体平台进行宣传，吸引粉丝关注。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短视频平台推广：在抖音、快手等短视频平台上发布宣传视频，提高品牌知名度。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线上广告投放：在搜索引擎、新闻网站等渠道投放广告，扩大品牌曝光度。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合作推广：与其他品牌或达人进行合作，互相宣传，扩大影响力。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线下推广</a:t>
            </a:r>
            <a:endParaRPr altLang="en-US" lang="zh-CN"/>
          </a:p>
        </p:txBody>
      </p:sp>
      <p:sp>
        <p:nvSpPr>
          <p:cNvPr id="10493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宣传单页：设计精美的宣传单页，突出无菜单点餐的特色和优势，派发至目标客户群体。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合作推广：与当地知名餐厅、美食节等合作，共同参与活动，扩大知名度。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社交媒体：利用社交媒体平台，发布相关内容，吸引关注和转发。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线下活动：组织各类线下活动，如品酒会、美食节等，吸引目标客户参与。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合作渠道</a:t>
            </a:r>
            <a:endParaRPr altLang="en-US" lang="zh-CN"/>
          </a:p>
        </p:txBody>
      </p:sp>
      <p:sp>
        <p:nvSpPr>
          <p:cNvPr id="10494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社交媒体平台：利用微信、微博等社交媒体平台进行推广，吸引更多用户关注。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线下合作：与当地知名餐厅、美食节等合作，共同推广无菜单点餐模式。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媒体报道：邀请媒体进行报道，提高无菜单点餐模式的知名度和影响力。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线上广告投放：在各大搜索引擎、社交媒体等渠道投放广告，扩大品牌曝光度。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培训与支持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员工培训</a:t>
            </a:r>
            <a:endParaRPr altLang="en-US" lang="zh-CN"/>
          </a:p>
        </p:txBody>
      </p:sp>
      <p:sp>
        <p:nvSpPr>
          <p:cNvPr id="104952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培训内容：无菜单点餐系统的使用与操作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培训效果评估：通过实际操作和考核来评估员工掌握程度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培训周期：为期一周，每天8小时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培训方式：线上培训、线下实操相结合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技术支持</a:t>
            </a:r>
            <a:endParaRPr altLang="en-US" lang="zh-CN"/>
          </a:p>
        </p:txBody>
      </p:sp>
      <p:sp>
        <p:nvSpPr>
          <p:cNvPr id="104959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提供无菜单点餐系统的技术培训和操作指导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建立24小时在线客服，及时解决使用过程中遇到的问题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针对不同规模的餐饮企业提供定制化的技术支持方案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定期更新和维护系统，确保稳定运行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客户服务培训</a:t>
            </a:r>
            <a:endParaRPr altLang="en-US" lang="zh-CN"/>
          </a:p>
        </p:txBody>
      </p:sp>
      <p:sp>
        <p:nvSpPr>
          <p:cNvPr id="10496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培训方式：线上课程、线下实践、案例分析等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培训效果评估：客户满意度调查、员工表现评估等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培训目标：提高员工的服务意识和沟通能力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培训内容：客户心理学、服务流程、应对投诉技巧等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效果评估与改进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评估标准</a:t>
            </a:r>
            <a:endParaRPr altLang="en-US" lang="zh-CN"/>
          </a:p>
        </p:txBody>
      </p:sp>
      <p:sp>
        <p:nvSpPr>
          <p:cNvPr id="10497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效率提升：评估点餐流程的效率和员工工作负担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客户满意度：评估点餐系统的使用体验和客户反馈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营收增长：评估点餐系统对营收的贡献和增长情况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技术成熟度：评估点餐系统的稳定性和技术水平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评估方法</a:t>
            </a:r>
            <a:endParaRPr altLang="en-US" lang="zh-CN"/>
          </a:p>
        </p:txBody>
      </p:sp>
      <p:sp>
        <p:nvSpPr>
          <p:cNvPr id="104982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客户满意度调查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销售数据统计分析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社交媒体口碑监测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竞品对比分析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改进措施</a:t>
            </a:r>
            <a:endParaRPr altLang="en-US" lang="zh-CN"/>
          </a:p>
        </p:txBody>
      </p:sp>
      <p:sp>
        <p:nvSpPr>
          <p:cNvPr id="10498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针对顾客反馈，调整菜品口味和搭配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定期推出新菜品，保持顾客的新鲜感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加强食材采购监管，确保食品安全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提高服务水平，增强顾客满意度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风险与应对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风险识别</a:t>
            </a:r>
            <a:endParaRPr altLang="en-US" lang="zh-CN"/>
          </a:p>
        </p:txBody>
      </p:sp>
      <p:sp>
        <p:nvSpPr>
          <p:cNvPr id="10499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市场竞争加剧：随着餐饮行业的竞争日益激烈，无菜单点餐可能会面临更大的市场风险。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顾客需求多样化：无菜单点餐可能会难以满足顾客多样化的口味需求，导致客户流失。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食品安全问题：无菜单点餐可能会增加食品安全的风险，需要加强食材采购和加工环节的监管。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技术更新换代：无菜单点餐需要依赖先进的技术支持，技术更新换代可能会对餐饮业造成一定的影响。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风险评估</a:t>
            </a:r>
            <a:endParaRPr altLang="en-US" lang="zh-CN"/>
          </a:p>
        </p:txBody>
      </p:sp>
      <p:sp>
        <p:nvSpPr>
          <p:cNvPr id="104999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0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市场竞争加剧：随着餐饮行业的竞争日益激烈，无菜单点餐可能会面临更大的市场风险。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消费者接受度：消费者对于新事物的接受程度可能存在差异，需要做好市场调研和宣传推广。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菜品质量不稳定：由于没有固定的菜单，菜品的质量可能会存在不稳定的情况，需要加强食材采购和厨师培训等方面的管理。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法律法规风险：无菜单点餐可能会涉及到法律法规方面的问题，需要做好相关法律法规的调研和合规工作。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应对措施</a:t>
            </a:r>
            <a:endParaRPr altLang="en-US" lang="zh-CN"/>
          </a:p>
        </p:txBody>
      </p:sp>
      <p:sp>
        <p:nvSpPr>
          <p:cNvPr id="10500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优化供应链：与供应商建立长期合作关系，确保食材的品质和供应稳定性。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培训员工：提高员工的业务能力和服务意识，确保服务质量。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营销策略：通过线上和线下渠道进行宣传推广，提高品牌知名度和市场占有率。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风险管理：建立完善的风险管理体系，及时识别和应对潜在风险。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1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4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48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2024-01-03T09:19:13Z</dcterms:created>
  <dcterms:modified xsi:type="dcterms:W3CDTF">2024-01-03T09:19:13Z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e3278c68002e44ba883fe55437b09b5c_21</vt:lpwstr>
  </property>
</Properties>
</file>