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78" r:id="rId1"/>
    <p:sldMasterId id="2147490515" r:id="rId2"/>
  </p:sldMasterIdLst>
  <p:notesMasterIdLst>
    <p:notesMasterId r:id="rId3"/>
  </p:notesMasterIdLst>
  <p:sldIdLst>
    <p:sldId id="3389" r:id="rId4"/>
    <p:sldId id="3393" r:id="rId5"/>
    <p:sldId id="3396" r:id="rId6"/>
    <p:sldId id="3399" r:id="rId7"/>
    <p:sldId id="3402" r:id="rId8"/>
    <p:sldId id="3405" r:id="rId9"/>
    <p:sldId id="3408" r:id="rId10"/>
    <p:sldId id="3411" r:id="rId11"/>
    <p:sldId id="3414" r:id="rId12"/>
    <p:sldId id="3417" r:id="rId13"/>
    <p:sldId id="3420" r:id="rId14"/>
    <p:sldId id="3423" r:id="rId15"/>
    <p:sldId id="3426" r:id="rId16"/>
    <p:sldId id="3429" r:id="rId17"/>
    <p:sldId id="3432" r:id="rId18"/>
    <p:sldId id="3435" r:id="rId19"/>
    <p:sldId id="3438" r:id="rId20"/>
    <p:sldId id="3441" r:id="rId21"/>
    <p:sldId id="3444" r:id="rId22"/>
    <p:sldId id="3447" r:id="rId23"/>
    <p:sldId id="3450" r:id="rId24"/>
    <p:sldId id="3453" r:id="rId25"/>
    <p:sldId id="3456" r:id="rId26"/>
    <p:sldId id="3459" r:id="rId27"/>
    <p:sldId id="3462" r:id="rId28"/>
    <p:sldId id="3465" r:id="rId29"/>
    <p:sldId id="3468" r:id="rId30"/>
    <p:sldId id="347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79" r:id="rId1"/>
    <p:sldLayoutId id="2147490480" r:id="rId2"/>
    <p:sldLayoutId id="2147490481" r:id="rId3"/>
    <p:sldLayoutId id="2147490482" r:id="rId4"/>
    <p:sldLayoutId id="2147490483" r:id="rId5"/>
    <p:sldLayoutId id="2147490484" r:id="rId6"/>
    <p:sldLayoutId id="2147490485" r:id="rId7"/>
    <p:sldLayoutId id="2147490486" r:id="rId8"/>
    <p:sldLayoutId id="2147490487" r:id="rId9"/>
    <p:sldLayoutId id="2147490488" r:id="rId10"/>
    <p:sldLayoutId id="21474904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16" r:id="rId1"/>
    <p:sldLayoutId id="2147490517" r:id="rId2"/>
    <p:sldLayoutId id="2147490518" r:id="rId3"/>
    <p:sldLayoutId id="2147490519" r:id="rId4"/>
    <p:sldLayoutId id="2147490520" r:id="rId5"/>
    <p:sldLayoutId id="2147490521" r:id="rId6"/>
    <p:sldLayoutId id="2147490522" r:id="rId7"/>
    <p:sldLayoutId id="2147490523" r:id="rId8"/>
    <p:sldLayoutId id="2147490524" r:id="rId9"/>
    <p:sldLayoutId id="2147490525" r:id="rId10"/>
    <p:sldLayoutId id="214749052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tags" Target="../tags/tag178.xml"/><Relationship Id="rId22" Type="http://schemas.openxmlformats.org/officeDocument/2006/relationships/tags" Target="../tags/tag179.xml"/><Relationship Id="rId23" Type="http://schemas.openxmlformats.org/officeDocument/2006/relationships/tags" Target="../tags/tag180.xml"/><Relationship Id="rId24" Type="http://schemas.openxmlformats.org/officeDocument/2006/relationships/tags" Target="../tags/tag181.xml"/><Relationship Id="rId25" Type="http://schemas.openxmlformats.org/officeDocument/2006/relationships/tags" Target="../tags/tag182.xml"/><Relationship Id="rId26" Type="http://schemas.openxmlformats.org/officeDocument/2006/relationships/tags" Target="../tags/tag183.xml"/><Relationship Id="rId27" Type="http://schemas.openxmlformats.org/officeDocument/2006/relationships/tags" Target="../tags/tag184.xml"/><Relationship Id="rId28" Type="http://schemas.openxmlformats.org/officeDocument/2006/relationships/tags" Target="../tags/tag185.xml"/><Relationship Id="rId29" Type="http://schemas.openxmlformats.org/officeDocument/2006/relationships/tags" Target="../tags/tag186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2024年电子商务行业电子支付安全策略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电子商务行业电子支付安全现状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2024年电子商务行业电子支付安全策略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电子支付安全技术发展趋势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国际电子支付安全经验与借鉴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政策建议与展望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电子商务行业电子支付安全现状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电子支付安全威胁</a:t>
            </a:r>
            <a:endParaRPr altLang="en-US" lang="zh-CN"/>
          </a:p>
        </p:txBody>
      </p:sp>
      <p:sp>
        <p:nvSpPr>
          <p:cNvPr id="10488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黑客攻击：针对电子支付系统的网络攻击，窃取用户个人信息和资金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恶意软件：感染电子支付终端的病毒、木马等恶意软件，威胁用户支付安全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钓鱼网站：仿冒正规电商平台的钓鱼网站，诱导用户输入账号密码等敏感信息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内部泄露：电商平台内部员工或第三方合作伙伴泄露用户支付信息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用户安全意识薄弱</a:t>
            </a:r>
            <a:endParaRPr altLang="en-US" lang="zh-CN"/>
          </a:p>
        </p:txBody>
      </p:sp>
      <p:sp>
        <p:nvSpPr>
          <p:cNvPr id="1048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用户对电子支付安全知识了解不足，容易受到欺诈和钓鱼攻击。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用户在设置密码时过于简单，或者多个平台使用同一密码，增加了账户被盗的风险。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用户对电子支付安全的重视程度不够，往往在发生损失后才意识到安全问题。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用户在处理电子支付时，缺乏对交易方的信用评估和风险控制，容易造成经济损失。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法律法规不完善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执法力度不够，导致违法成本低，难以起到震慑作用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法律法规宣传不足，用户安全意识薄弱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法律法规建设滞后，难以适应电子商务的快速发展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法律法规存在漏洞，给不法分子可乘之机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电子支付安全技术发展滞后</a:t>
            </a:r>
            <a:endParaRPr altLang="en-US" lang="zh-CN"/>
          </a:p>
        </p:txBody>
      </p:sp>
      <p:sp>
        <p:nvSpPr>
          <p:cNvPr id="10490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电子商务行业电子支付安全技术发展滞后，导致安全漏洞频发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传统安全防护手段已无法应对新型网络攻击，如DDoS攻击、钓鱼网站等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缺乏有效的数据加密技术和身份认证机制，导致用户信息泄露风险增加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电子商务企业对于安全投入不足，缺乏专业的安全团队和先进的安全设备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2024年电子商务行业电子支付安全策略</a:t>
            </a:r>
            <a:endParaRPr altLang="en-US" lang="zh-CN"/>
          </a:p>
        </p:txBody>
      </p:sp>
      <p:sp>
        <p:nvSpPr>
          <p:cNvPr id="10490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强化用户安全教育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定期开展安全教育活动，提高用户安全意识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增加安全教育内容，引导用户正确使用电子支付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建立安全教育平台，提供在线学习资源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鼓励用户参与安全教育活动，提高参与度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完善法律法规体系</a:t>
            </a:r>
            <a:endParaRPr altLang="en-US" lang="zh-CN"/>
          </a:p>
        </p:txBody>
      </p:sp>
      <p:sp>
        <p:nvSpPr>
          <p:cNvPr id="10491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制定相关法律法规，规范电子支付行业行为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加大对违法违规行为的惩处力度，提高违法成本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完善电子支付纠纷解决机制，降低用户维权成本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加强电子支付安全监管，保障用户合法权益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研发新型加密技术，提高电子支付的安全性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探索区块链等新兴技术在电子支付领域的应用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加强支付接口的安全防护，防止恶意攻击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鼓励企业加大技术研发投入，提升自主创新能力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建立多层次的安全防护体系</a:t>
            </a:r>
            <a:endParaRPr altLang="en-US" lang="zh-CN"/>
          </a:p>
        </p:txBody>
      </p:sp>
      <p:sp>
        <p:nvSpPr>
          <p:cNvPr id="10492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建立多层次的安全防护体系，包括网络防火墙、入侵检测系统、数据加密等措施，以保障电子商务交易的安全性。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建立严格的安全管理制度，包括用户权限管理、数据备份与恢复、安全审计等，确保系统安全稳定运行。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建立完善的安全监测机制，及时发现和应对安全威胁，保障电子商务交易的正常进行。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建立跨平台的安全协作机制，加强与相关行业的合作，共同维护电子商务交易的安全环境。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电子支付安全技术发展趋势</a:t>
            </a:r>
            <a:endParaRPr altLang="en-US" lang="zh-CN"/>
          </a:p>
        </p:txBody>
      </p:sp>
      <p:sp>
        <p:nvSpPr>
          <p:cNvPr id="10493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区块链技术在电子支付领域的应用</a:t>
            </a:r>
            <a:endParaRPr altLang="en-US" lang="zh-CN"/>
          </a:p>
        </p:txBody>
      </p:sp>
      <p:sp>
        <p:nvSpPr>
          <p:cNvPr id="10493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区块链技术在电子支付领域的发展趋势：随着区块链技术的不断成熟和普及，未来电子支付将更加依赖于区块链技术，实现更加高效、安全、便捷的支付体验。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在电子支付领域的挑战与机遇：虽然区块链技术在电子支付领域具有广阔的应用前景，但也面临着技术成熟度、监管政策等挑战。同时，随着技术的不断进步和应用场景的不断拓展，区块链技术将为电子支付领域带来更多的机遇和发展空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区块链技术简介：区块链是一种分布式数据库技术，通过去中心化、可追溯、不可篡改的特点，为电子支付提供更加安全、透明、高效的解决方案。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3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区块链技术在电子支付领域的应用场景：跨境支付、数字货币支付、供应链金融等场景，通过区块链技术实现快速、安全、低成本的交易。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AI技术在电子支付风险防控中的应用</a:t>
            </a:r>
            <a:endParaRPr altLang="en-US" lang="zh-CN"/>
          </a:p>
        </p:txBody>
      </p:sp>
      <p:sp>
        <p:nvSpPr>
          <p:cNvPr id="10494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风险识别：AI技术可以快速准确地识别出支付风险，如欺诈行为、恶意交易等。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风险评估：AI技术可以对支付风险进行量化评估，为风险防控提供科学依据。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风险预警：AI技术可以实时监测支付数据，及时发出风险预警，帮助企业及时采取措施。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风险处置：AI技术可以为风险处置提供支持，如自动拦截可疑交易、自动退款等。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量子计算对电子支付安全的影响及应对措施</a:t>
            </a:r>
            <a:endParaRPr altLang="en-US" lang="zh-CN"/>
          </a:p>
        </p:txBody>
      </p:sp>
      <p:sp>
        <p:nvSpPr>
          <p:cNvPr id="10494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简介：量子计算技术的发展对电子支付安全带来了新的挑战和机遇。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影响：量子计算技术可以破解传统加密算法，威胁电子支付安全。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应对措施：研发后量子密码等新型加密算法，提升电子支付安全防护能力。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展望：加强量子计算技术的研究和应用，推动电子支付安全技术的创新发展。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云计算在电子支付数据处理中的应用</a:t>
            </a:r>
            <a:endParaRPr altLang="en-US" lang="zh-CN"/>
          </a:p>
        </p:txBody>
      </p:sp>
      <p:sp>
        <p:nvSpPr>
          <p:cNvPr id="10495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云计算技术可以提高电子支付数据处理的效率和安全性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云计算技术可以降低电子支付的风险和成本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云计算技术可以实现电子支付数据的集中存储和管理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云计算技术可以提高电子支付的可靠性和稳定性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国际电子支付安全经验与借鉴</a:t>
            </a:r>
            <a:endParaRPr altLang="en-US" lang="zh-CN"/>
          </a:p>
        </p:txBody>
      </p:sp>
      <p:sp>
        <p:nvSpPr>
          <p:cNvPr id="10495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国际电子支付安全法律法规及政策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日本：制定《电子支付法》加强电子支付监管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欧盟：出台《支付服务指令》规范电子支付市场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美国：实施《电子资金转移法》保障消费者权益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印度：推行《支付系统法案》确保金融安全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国际电子支付安全技术发展动态</a:t>
            </a:r>
            <a:endParaRPr altLang="en-US" lang="zh-CN"/>
          </a:p>
        </p:txBody>
      </p:sp>
      <p:sp>
        <p:nvSpPr>
          <p:cNvPr id="10496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智能卡技术：提供更高级别的安全保障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生物识别技术：利用生物特征进行身份验证，提高支付安全性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数字签名技术：用于验证电子支付交易的合法性和真实性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加密技术：保护支付信息不被窃取和篡改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国际电子支付安全合作与交流机制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国际电子支付安全监管政策对接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跨境支付安全技术合作与研发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跨境支付安全标准统一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风险评估和信息共享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国际电子支付安全典型案例分析</a:t>
            </a:r>
            <a:endParaRPr altLang="en-US" lang="zh-CN"/>
          </a:p>
        </p:txBody>
      </p:sp>
      <p:sp>
        <p:nvSpPr>
          <p:cNvPr id="10497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Visa的支付安全保护措施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Mastercard的网络安全策略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PayPal的账户安全机制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亚马逊的支付安全实践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498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完善法律法规，加强监管力度</a:t>
            </a:r>
            <a:endParaRPr altLang="en-US" lang="zh-CN"/>
          </a:p>
        </p:txBody>
      </p:sp>
      <p:sp>
        <p:nvSpPr>
          <p:cNvPr id="10498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建立完善的监管机制，对电子支付平台进行定期检查与评估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加强国际合作，共同打击跨境电子支付犯罪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制定严格的电子支付安全法规，明确各方责任与义务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加大对违规行为的处罚力度，提高违法成本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加大技术研发支持力度，提升自主创新能力</a:t>
            </a:r>
            <a:endParaRPr altLang="en-US" lang="zh-CN"/>
          </a:p>
        </p:txBody>
      </p:sp>
      <p:sp>
        <p:nvSpPr>
          <p:cNvPr id="10499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建立完善的法规体系：制定更加严格的电子支付安全法规，明确企业与个人的权利与义务，保障电子商务交易的公平与安全。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加大技术研发支持力度：政府应加大对电子商务行业电子支付安全技术的研发支持，鼓励企业投入更多资源进行技术创新。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提升自主创新能力：鼓励企业加强自主创新，提高电子支付安全的核心技术水平，降低对外部技术的依赖。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加强国际合作与交流：积极参与国际电子商务安全标准的制定，加强与国际同行的合作与交流，共同应对电子支付安全挑战。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加强国际合作，共同应对电子支付安全挑战</a:t>
            </a:r>
            <a:endParaRPr altLang="en-US" lang="zh-CN"/>
          </a:p>
        </p:txBody>
      </p:sp>
      <p:sp>
        <p:nvSpPr>
          <p:cNvPr id="1049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建立国际合作机制，共同应对电子支付安全挑战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完善法律法规体系，保障电子支付安全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强化监管与执法力度，打击电子支付犯罪行为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加强技术研发与创新，提高电子支付安全水平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提高用户安全意识，推广安全教育</a:t>
            </a:r>
            <a:endParaRPr altLang="en-US" lang="zh-CN"/>
          </a:p>
        </p:txBody>
      </p:sp>
      <p:sp>
        <p:nvSpPr>
          <p:cNvPr id="10500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建立安全教育平台，提供在线培训和课程，帮助用户提高安全防范能力。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政府与企业合作，共同推广安全教育，提高用户对电子支付安全的重视程度。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政府应加强宣传教育，提高用户对电子支付安全的认识和意识。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鼓励企业开展安全教育活动，向用户普及电子支付安全知识和技能。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1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2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2024-01-03T12:15:51Z</dcterms:created>
  <dcterms:modified xsi:type="dcterms:W3CDTF">2024-01-03T12:15:51Z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d622beb58c1c461789baafc8d676c4af_21</vt:lpwstr>
  </property>
</Properties>
</file>