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185" r:id="rId1"/>
    <p:sldMasterId id="2147492222" r:id="rId2"/>
  </p:sldMasterIdLst>
  <p:notesMasterIdLst>
    <p:notesMasterId r:id="rId3"/>
  </p:notesMasterIdLst>
  <p:sldIdLst>
    <p:sldId id="4176" r:id="rId4"/>
    <p:sldId id="4180" r:id="rId5"/>
    <p:sldId id="4184" r:id="rId6"/>
    <p:sldId id="4187" r:id="rId7"/>
    <p:sldId id="4190" r:id="rId8"/>
    <p:sldId id="4193" r:id="rId9"/>
    <p:sldId id="4196" r:id="rId10"/>
    <p:sldId id="4199" r:id="rId11"/>
    <p:sldId id="4202" r:id="rId12"/>
    <p:sldId id="4205" r:id="rId13"/>
    <p:sldId id="4208" r:id="rId14"/>
    <p:sldId id="4211" r:id="rId15"/>
    <p:sldId id="4214" r:id="rId16"/>
    <p:sldId id="4217" r:id="rId17"/>
    <p:sldId id="4220" r:id="rId18"/>
    <p:sldId id="4223" r:id="rId19"/>
    <p:sldId id="4226" r:id="rId20"/>
    <p:sldId id="4229" r:id="rId21"/>
    <p:sldId id="4232" r:id="rId22"/>
    <p:sldId id="4235" r:id="rId23"/>
    <p:sldId id="4238" r:id="rId24"/>
    <p:sldId id="4241" r:id="rId25"/>
    <p:sldId id="4244" r:id="rId26"/>
    <p:sldId id="4247" r:id="rId27"/>
    <p:sldId id="4250" r:id="rId28"/>
    <p:sldId id="4253" r:id="rId29"/>
    <p:sldId id="4256"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2" name="幻灯片图像占位符 1"/>
          <p:cNvSpPr>
            <a:spLocks noChangeAspect="1" noRot="1" noGrp="1"/>
          </p:cNvSpPr>
          <p:nvPr>
            <p:ph type="sldImg" idx="2"/>
          </p:nvPr>
        </p:nvSpPr>
        <p:spPr/>
      </p:sp>
      <p:sp>
        <p:nvSpPr>
          <p:cNvPr id="104863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186" r:id="rId1"/>
    <p:sldLayoutId id="2147492187" r:id="rId2"/>
    <p:sldLayoutId id="2147492188" r:id="rId3"/>
    <p:sldLayoutId id="2147492189" r:id="rId4"/>
    <p:sldLayoutId id="2147492190" r:id="rId5"/>
    <p:sldLayoutId id="2147492191" r:id="rId6"/>
    <p:sldLayoutId id="2147492192" r:id="rId7"/>
    <p:sldLayoutId id="2147492193" r:id="rId8"/>
    <p:sldLayoutId id="2147492194" r:id="rId9"/>
    <p:sldLayoutId id="2147492195" r:id="rId10"/>
    <p:sldLayoutId id="214749219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2223" r:id="rId1"/>
    <p:sldLayoutId id="2147492224" r:id="rId2"/>
    <p:sldLayoutId id="2147492225" r:id="rId3"/>
    <p:sldLayoutId id="2147492226" r:id="rId4"/>
    <p:sldLayoutId id="2147492227" r:id="rId5"/>
    <p:sldLayoutId id="2147492228" r:id="rId6"/>
    <p:sldLayoutId id="2147492229" r:id="rId7"/>
    <p:sldLayoutId id="2147492230" r:id="rId8"/>
    <p:sldLayoutId id="2147492231" r:id="rId9"/>
    <p:sldLayoutId id="2147492232" r:id="rId10"/>
    <p:sldLayoutId id="2147492233" r:id="rId11"/>
  </p:sldLayoutIdLs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slideLayout" Target="../slideLayouts/slideLayout14.xml"/><Relationship Id="rId40"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tags" Target="../tags/tag134.xml"/><Relationship Id="rId6" Type="http://schemas.openxmlformats.org/officeDocument/2006/relationships/tags" Target="../tags/tag135.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tags" Target="../tags/tag191.xml"/><Relationship Id="rId14" Type="http://schemas.openxmlformats.org/officeDocument/2006/relationships/tags" Target="../tags/tag192.xml"/><Relationship Id="rId15" Type="http://schemas.openxmlformats.org/officeDocument/2006/relationships/tags" Target="../tags/tag193.xml"/><Relationship Id="rId16" Type="http://schemas.openxmlformats.org/officeDocument/2006/relationships/tags" Target="../tags/tag194.xml"/><Relationship Id="rId17" Type="http://schemas.openxmlformats.org/officeDocument/2006/relationships/tags" Target="../tags/tag195.xml"/><Relationship Id="rId18" Type="http://schemas.openxmlformats.org/officeDocument/2006/relationships/tags" Target="../tags/tag196.xml"/><Relationship Id="rId19" Type="http://schemas.openxmlformats.org/officeDocument/2006/relationships/tags" Target="../tags/tag197.xml"/><Relationship Id="rId20" Type="http://schemas.openxmlformats.org/officeDocument/2006/relationships/tags" Target="../tags/tag198.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tags" Target="../tags/tag301.xml"/><Relationship Id="rId14" Type="http://schemas.openxmlformats.org/officeDocument/2006/relationships/tags" Target="../tags/tag302.xml"/><Relationship Id="rId15" Type="http://schemas.openxmlformats.org/officeDocument/2006/relationships/tags" Target="../tags/tag303.xml"/><Relationship Id="rId16" Type="http://schemas.openxmlformats.org/officeDocument/2006/relationships/tags" Target="../tags/tag304.xml"/><Relationship Id="rId17" Type="http://schemas.openxmlformats.org/officeDocument/2006/relationships/tags" Target="../tags/tag305.xml"/><Relationship Id="rId18" Type="http://schemas.openxmlformats.org/officeDocument/2006/relationships/tags" Target="../tags/tag306.xml"/><Relationship Id="rId19" Type="http://schemas.openxmlformats.org/officeDocument/2006/relationships/tags" Target="../tags/tag307.xml"/><Relationship Id="rId20" Type="http://schemas.openxmlformats.org/officeDocument/2006/relationships/tags" Target="../tags/tag308.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tags" Target="../tags/tag321.xml"/><Relationship Id="rId14" Type="http://schemas.openxmlformats.org/officeDocument/2006/relationships/tags" Target="../tags/tag322.xml"/><Relationship Id="rId15" Type="http://schemas.openxmlformats.org/officeDocument/2006/relationships/tags" Target="../tags/tag323.xml"/><Relationship Id="rId16" Type="http://schemas.openxmlformats.org/officeDocument/2006/relationships/tags" Target="../tags/tag324.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tags" Target="../tags/tag348.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2024年航空与航天行业市场趋势</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72834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86741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26250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767840"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901065" y="3348355"/>
            <a:ext cx="147701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行业概述</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899160" y="2993390"/>
            <a:ext cx="431800" cy="431800"/>
          </a:xfrm>
          <a:prstGeom prst="rect"/>
        </p:spPr>
      </p:pic>
      <p:sp>
        <p:nvSpPr>
          <p:cNvPr id="1048852" name="矩形: 圆角 31"/>
          <p:cNvSpPr/>
          <p:nvPr>
            <p:custDataLst>
              <p:tags r:id="rId8"/>
            </p:custDataLst>
          </p:nvPr>
        </p:nvSpPr>
        <p:spPr>
          <a:xfrm>
            <a:off x="509333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523240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662749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6132830"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5266055" y="3348355"/>
            <a:ext cx="147701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技术发展与创新</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5265420" y="2993390"/>
            <a:ext cx="431800" cy="431800"/>
          </a:xfrm>
          <a:prstGeom prst="rect"/>
        </p:spPr>
      </p:pic>
      <p:sp>
        <p:nvSpPr>
          <p:cNvPr id="1048862" name="矩形: 圆角 31"/>
          <p:cNvSpPr/>
          <p:nvPr>
            <p:custDataLst>
              <p:tags r:id="rId15"/>
            </p:custDataLst>
          </p:nvPr>
        </p:nvSpPr>
        <p:spPr>
          <a:xfrm>
            <a:off x="2910840"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3049905"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4445000"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95033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3083560" y="3348355"/>
            <a:ext cx="147701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市场趋势分析</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3082290" y="2993390"/>
            <a:ext cx="431800" cy="431800"/>
          </a:xfrm>
          <a:prstGeom prst="rect"/>
        </p:spPr>
      </p:pic>
      <p:sp>
        <p:nvSpPr>
          <p:cNvPr id="1048872" name="矩形: 圆角 31"/>
          <p:cNvSpPr/>
          <p:nvPr>
            <p:custDataLst>
              <p:tags r:id="rId22"/>
            </p:custDataLst>
          </p:nvPr>
        </p:nvSpPr>
        <p:spPr>
          <a:xfrm>
            <a:off x="7275830"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7414895"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8809990"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831532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7448550" y="3348355"/>
            <a:ext cx="147701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政策环境与市场机遇</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7448550" y="2993390"/>
            <a:ext cx="431800" cy="431800"/>
          </a:xfrm>
          <a:prstGeom prst="rect"/>
        </p:spPr>
      </p:pic>
      <p:sp>
        <p:nvSpPr>
          <p:cNvPr id="1048882" name="矩形: 圆角 31"/>
          <p:cNvSpPr/>
          <p:nvPr>
            <p:custDataLst>
              <p:tags r:id="rId29"/>
            </p:custDataLst>
          </p:nvPr>
        </p:nvSpPr>
        <p:spPr>
          <a:xfrm>
            <a:off x="945832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959739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1099248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1049718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9631045" y="3348355"/>
            <a:ext cx="147701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未来展望和前景预测</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9631680" y="2992755"/>
            <a:ext cx="431800" cy="431800"/>
          </a:xfrm>
          <a:prstGeom prst="rect"/>
        </p:spPr>
      </p:pic>
      <p:sp>
        <p:nvSpPr>
          <p:cNvPr id="1048892" name="标题"/>
          <p:cNvSpPr>
            <a:spLocks noGrp="1"/>
          </p:cNvSpPr>
          <p:nvPr>
            <p:ph type="title"/>
            <p:custDataLst>
              <p:tags r:id="rId36"/>
            </p:custDataLst>
          </p:nvPr>
        </p:nvSpPr>
        <p:spPr/>
        <p:txBody>
          <a:bodyPr/>
          <a:p>
            <a:r>
              <a:rPr altLang="en-US" dirty="0" lang="zh-CN"/>
              <a:t>目录</a:t>
            </a:r>
            <a:endParaRPr altLang="en-US" dirty="0" lang="zh-CN"/>
          </a:p>
        </p:txBody>
      </p:sp>
      <p:sp>
        <p:nvSpPr>
          <p:cNvPr id="1048894" name="副标题"/>
          <p:cNvSpPr>
            <a:spLocks noGrp="1"/>
          </p:cNvSpPr>
          <p:nvPr>
            <p:ph type="body" idx="1"/>
            <p:custDataLst>
              <p:tags r:id="rId37"/>
            </p:custDataLst>
          </p:nvPr>
        </p:nvSpPr>
        <p:spPr/>
        <p:txBody>
          <a:bodyPr/>
          <a:p>
            <a:r>
              <a:rPr altLang="en-US" dirty="0" lang="zh-CN"/>
              <a:t>CONTENTS</a:t>
            </a:r>
            <a:endParaRPr altLang="en-US" dirty="0" lang="zh-CN"/>
          </a:p>
        </p:txBody>
      </p:sp>
    </p:spTree>
    <p:custDataLst>
      <p:tags r:id="rId3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46" name="标题"/>
          <p:cNvSpPr>
            <a:spLocks noGrp="1"/>
          </p:cNvSpPr>
          <p:nvPr>
            <p:ph type="title"/>
            <p:custDataLst>
              <p:tags r:id="rId1"/>
            </p:custDataLst>
          </p:nvPr>
        </p:nvSpPr>
        <p:spPr/>
        <p:txBody>
          <a:bodyPr/>
          <a:p>
            <a:r>
              <a:rPr altLang="en-US" dirty="0" lang="zh-CN"/>
              <a:t>行业概述</a:t>
            </a:r>
            <a:endParaRPr altLang="en-US" dirty="0" lang="zh-CN"/>
          </a:p>
        </p:txBody>
      </p:sp>
      <p:sp>
        <p:nvSpPr>
          <p:cNvPr id="104894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08" name="标题 1"/>
          <p:cNvSpPr>
            <a:spLocks noGrp="1"/>
          </p:cNvSpPr>
          <p:nvPr>
            <p:ph type="title"/>
          </p:nvPr>
        </p:nvSpPr>
        <p:spPr/>
        <p:txBody>
          <a:bodyPr/>
          <a:p>
            <a:r>
              <a:rPr altLang="en-US" lang="zh-CN"/>
              <a:t>航空与航天行业的定义和分类</a:t>
            </a:r>
            <a:endParaRPr altLang="en-US" lang="zh-CN"/>
          </a:p>
        </p:txBody>
      </p:sp>
      <p:sp>
        <p:nvSpPr>
          <p:cNvPr id="1049010" name="圆角矩形 26"/>
          <p:cNvSpPr/>
          <p:nvPr>
            <p:custDataLst>
              <p:tags r:id="rId1"/>
            </p:custDataLst>
          </p:nvPr>
        </p:nvSpPr>
        <p:spPr>
          <a:xfrm>
            <a:off x="1662204"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12" name="圆角矩形 28"/>
          <p:cNvSpPr/>
          <p:nvPr>
            <p:custDataLst>
              <p:tags r:id="rId2"/>
            </p:custDataLst>
          </p:nvPr>
        </p:nvSpPr>
        <p:spPr>
          <a:xfrm>
            <a:off x="1666129"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9014" name="圆角矩形 29"/>
          <p:cNvSpPr/>
          <p:nvPr>
            <p:custDataLst>
              <p:tags r:id="rId3"/>
            </p:custDataLst>
          </p:nvPr>
        </p:nvSpPr>
        <p:spPr>
          <a:xfrm>
            <a:off x="6378591"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16" name="文本框 31"/>
          <p:cNvSpPr txBox="1"/>
          <p:nvPr>
            <p:custDataLst>
              <p:tags r:id="rId4"/>
            </p:custDataLst>
          </p:nvPr>
        </p:nvSpPr>
        <p:spPr>
          <a:xfrm>
            <a:off x="1968998" y="1983221"/>
            <a:ext cx="3537800" cy="3848143"/>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航空行业：指研制和生产军用和民用航空器的行业，包括飞机、直升机、无人机等。</a:t>
            </a:r>
            <a:endParaRPr altLang="en-US" dirty="0" sz="2400" lang="zh-CN" spc="200">
              <a:solidFill>
                <a:schemeClr val="tx1">
                  <a:lumMod val="85000"/>
                  <a:lumOff val="15000"/>
                </a:schemeClr>
              </a:solidFill>
              <a:latin typeface="+mn-ea"/>
              <a:sym typeface="+mn-ea"/>
            </a:endParaRPr>
          </a:p>
        </p:txBody>
      </p:sp>
      <p:sp>
        <p:nvSpPr>
          <p:cNvPr id="1049018" name="圆角矩形 32"/>
          <p:cNvSpPr/>
          <p:nvPr>
            <p:custDataLst>
              <p:tags r:id="rId5"/>
            </p:custDataLst>
          </p:nvPr>
        </p:nvSpPr>
        <p:spPr>
          <a:xfrm>
            <a:off x="6383170"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9020" name="文本框 34"/>
          <p:cNvSpPr txBox="1"/>
          <p:nvPr>
            <p:custDataLst>
              <p:tags r:id="rId6"/>
            </p:custDataLst>
          </p:nvPr>
        </p:nvSpPr>
        <p:spPr>
          <a:xfrm>
            <a:off x="6686693" y="1982567"/>
            <a:ext cx="3536970" cy="3849925"/>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航天行业：指研制和生产航天器的行业，包括卫星、火箭、载人航天器等。</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9056" name="标题 1"/>
          <p:cNvSpPr>
            <a:spLocks noGrp="1"/>
          </p:cNvSpPr>
          <p:nvPr>
            <p:ph type="title"/>
          </p:nvPr>
        </p:nvSpPr>
        <p:spPr/>
        <p:txBody>
          <a:bodyPr/>
          <a:p>
            <a:r>
              <a:rPr altLang="en-US" lang="zh-CN"/>
              <a:t>航空与航天行业的发展历程</a:t>
            </a:r>
            <a:endParaRPr altLang="en-US" lang="zh-CN"/>
          </a:p>
        </p:txBody>
      </p:sp>
      <p:sp>
        <p:nvSpPr>
          <p:cNvPr id="104905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早期探索阶段：人类对天空的好奇和探索，如热气球和飞机的发明。</a:t>
            </a:r>
            <a:endParaRPr altLang="en-US" dirty="0" sz="1200" lang="zh-CN" spc="150">
              <a:solidFill>
                <a:schemeClr val="tx1">
                  <a:lumMod val="85000"/>
                  <a:lumOff val="15000"/>
                </a:schemeClr>
              </a:solidFill>
              <a:latin typeface="+mn-ea"/>
              <a:sym typeface="+mn-ea"/>
            </a:endParaRPr>
          </a:p>
        </p:txBody>
      </p:sp>
      <p:sp>
        <p:nvSpPr>
          <p:cNvPr id="104906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商业航空时代：随着技术的发展，飞机成为商业航空的主要工具。</a:t>
            </a:r>
            <a:endParaRPr altLang="en-US" dirty="0" sz="1200" lang="zh-CN" spc="150">
              <a:solidFill>
                <a:schemeClr val="tx1">
                  <a:lumMod val="85000"/>
                  <a:lumOff val="15000"/>
                </a:schemeClr>
              </a:solidFill>
              <a:latin typeface="+mn-ea"/>
              <a:sym typeface="+mn-ea"/>
            </a:endParaRPr>
          </a:p>
        </p:txBody>
      </p:sp>
      <p:sp>
        <p:nvSpPr>
          <p:cNvPr id="104906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航天探索阶段：随着冷战时期的太空竞赛，人类开始探索太空，发射卫星和载人航天。</a:t>
            </a:r>
            <a:endParaRPr altLang="en-US" dirty="0" sz="1200" lang="zh-CN" spc="150">
              <a:solidFill>
                <a:schemeClr val="tx1">
                  <a:lumMod val="85000"/>
                  <a:lumOff val="15000"/>
                </a:schemeClr>
              </a:solidFill>
              <a:latin typeface="+mn-ea"/>
              <a:sym typeface="+mn-ea"/>
            </a:endParaRPr>
          </a:p>
        </p:txBody>
      </p:sp>
      <p:sp>
        <p:nvSpPr>
          <p:cNvPr id="104907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航空与航天行业的融合：随着技术的发展，航空和航天行业逐渐融合，如无人机和太空旅游的发展。</a:t>
            </a:r>
            <a:endParaRPr altLang="en-US" dirty="0" sz="1200" lang="zh-CN" spc="150">
              <a:solidFill>
                <a:schemeClr val="tx1">
                  <a:lumMod val="85000"/>
                  <a:lumOff val="15000"/>
                </a:schemeClr>
              </a:solidFill>
              <a:latin typeface="+mn-ea"/>
              <a:sym typeface="+mn-ea"/>
            </a:endParaRPr>
          </a:p>
        </p:txBody>
      </p:sp>
      <p:sp>
        <p:nvSpPr>
          <p:cNvPr id="104907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16" name="标题 1"/>
          <p:cNvSpPr>
            <a:spLocks noGrp="1"/>
          </p:cNvSpPr>
          <p:nvPr>
            <p:ph type="title"/>
          </p:nvPr>
        </p:nvSpPr>
        <p:spPr/>
        <p:txBody>
          <a:bodyPr/>
          <a:p>
            <a:r>
              <a:rPr altLang="en-US" lang="zh-CN"/>
              <a:t>航空与航天行业的重要地位和作用</a:t>
            </a:r>
            <a:endParaRPr altLang="en-US" lang="zh-CN"/>
          </a:p>
        </p:txBody>
      </p:sp>
      <p:sp>
        <p:nvSpPr>
          <p:cNvPr id="104911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引领科技创新和产业升级</a:t>
            </a:r>
            <a:endParaRPr altLang="en-US" sz="1400" lang="zh-CN" spc="150">
              <a:solidFill>
                <a:schemeClr val="tx1"/>
              </a:solidFill>
              <a:effectLst/>
              <a:latin typeface="+mn-ea"/>
              <a:sym typeface="+mn-ea"/>
            </a:endParaRPr>
          </a:p>
        </p:txBody>
      </p:sp>
      <p:sp>
        <p:nvSpPr>
          <p:cNvPr id="104912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促进国家安全和国际竞争力</a:t>
            </a:r>
            <a:endParaRPr altLang="en-US" dirty="0" sz="1400" lang="zh-CN" spc="150">
              <a:solidFill>
                <a:schemeClr val="tx1"/>
              </a:solidFill>
              <a:effectLst/>
              <a:latin typeface="+mn-ea"/>
              <a:sym typeface="+mn-ea"/>
            </a:endParaRPr>
          </a:p>
        </p:txBody>
      </p:sp>
      <p:sp>
        <p:nvSpPr>
          <p:cNvPr id="104913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推动经济发展和就业增长</a:t>
            </a:r>
            <a:endParaRPr altLang="en-US" sz="1400" lang="zh-CN" spc="150">
              <a:solidFill>
                <a:schemeClr val="tx1"/>
              </a:solidFill>
              <a:effectLst/>
              <a:latin typeface="+mn-ea"/>
              <a:sym typeface="+mn-ea"/>
            </a:endParaRPr>
          </a:p>
        </p:txBody>
      </p:sp>
      <p:sp>
        <p:nvSpPr>
          <p:cNvPr id="104913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提高人类生活质量和探索宇宙的能力</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68" name="标题"/>
          <p:cNvSpPr>
            <a:spLocks noGrp="1"/>
          </p:cNvSpPr>
          <p:nvPr>
            <p:ph type="title"/>
            <p:custDataLst>
              <p:tags r:id="rId1"/>
            </p:custDataLst>
          </p:nvPr>
        </p:nvSpPr>
        <p:spPr/>
        <p:txBody>
          <a:bodyPr/>
          <a:p>
            <a:r>
              <a:rPr altLang="en-US" dirty="0" lang="zh-CN"/>
              <a:t>市场趋势分析</a:t>
            </a:r>
            <a:endParaRPr altLang="en-US" dirty="0" lang="zh-CN"/>
          </a:p>
        </p:txBody>
      </p:sp>
      <p:sp>
        <p:nvSpPr>
          <p:cNvPr id="1049170"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30" name="标题 1"/>
          <p:cNvSpPr>
            <a:spLocks noGrp="1"/>
          </p:cNvSpPr>
          <p:nvPr>
            <p:ph type="title"/>
          </p:nvPr>
        </p:nvSpPr>
        <p:spPr/>
        <p:txBody>
          <a:bodyPr/>
          <a:p>
            <a:r>
              <a:rPr altLang="en-US" lang="zh-CN"/>
              <a:t>全球航空与航天市场的发展趋势</a:t>
            </a:r>
            <a:endParaRPr altLang="en-US" lang="zh-CN"/>
          </a:p>
        </p:txBody>
      </p:sp>
      <p:sp>
        <p:nvSpPr>
          <p:cNvPr id="104923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持续增长：航空与航天市场在2024年及未来几年内预计将保持增长趋势，主要受益于全球经济的复苏和技术进步的推动。</a:t>
            </a:r>
            <a:endParaRPr altLang="en-US" dirty="0" sz="1200" lang="zh-CN" spc="150">
              <a:solidFill>
                <a:schemeClr val="tx1">
                  <a:lumMod val="65000"/>
                  <a:lumOff val="35000"/>
                </a:schemeClr>
              </a:solidFill>
              <a:latin typeface="+mn-ea"/>
              <a:sym typeface="+mn-ea"/>
            </a:endParaRPr>
          </a:p>
        </p:txBody>
      </p:sp>
      <p:sp>
        <p:nvSpPr>
          <p:cNvPr id="104923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绿色环保：随着环保意识的提高，可持续性和绿色航空技术将得到更多的关注和应用，推动市场向更环保的方向发展。</a:t>
            </a:r>
            <a:endParaRPr altLang="en-US" dirty="0" sz="1200" lang="zh-CN" spc="150">
              <a:solidFill>
                <a:schemeClr val="tx1">
                  <a:lumMod val="65000"/>
                  <a:lumOff val="35000"/>
                </a:schemeClr>
              </a:solidFill>
              <a:latin typeface="+mn-ea"/>
              <a:sym typeface="+mn-ea"/>
            </a:endParaRPr>
          </a:p>
        </p:txBody>
      </p:sp>
      <p:sp>
        <p:nvSpPr>
          <p:cNvPr id="104923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数字化转型：数字化和智能化技术的应用将加速航空与航天行业的变革，包括无人驾驶飞机、智能航空管理系统等领域的创新。</a:t>
            </a:r>
            <a:endParaRPr altLang="en-US" dirty="0" sz="1200" lang="zh-CN" spc="150">
              <a:solidFill>
                <a:schemeClr val="tx1">
                  <a:lumMod val="65000"/>
                  <a:lumOff val="35000"/>
                </a:schemeClr>
              </a:solidFill>
              <a:latin typeface="+mn-ea"/>
              <a:sym typeface="+mn-ea"/>
            </a:endParaRPr>
          </a:p>
        </p:txBody>
      </p:sp>
      <p:sp>
        <p:nvSpPr>
          <p:cNvPr id="104923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市场竞争：市场竞争将更加激烈，主要厂商将通过技术创新、并购和合作等方式提高竞争力，同时新兴市场也将涌现出更多的参与者。</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74" name="标题 1"/>
          <p:cNvSpPr>
            <a:spLocks noGrp="1"/>
          </p:cNvSpPr>
          <p:nvPr>
            <p:ph type="title"/>
          </p:nvPr>
        </p:nvSpPr>
        <p:spPr/>
        <p:txBody>
          <a:bodyPr/>
          <a:p>
            <a:r>
              <a:rPr altLang="en-US" lang="zh-CN"/>
              <a:t>中国航空与航天市场的现状和特点</a:t>
            </a:r>
            <a:endParaRPr altLang="en-US" lang="zh-CN"/>
          </a:p>
        </p:txBody>
      </p:sp>
      <p:sp>
        <p:nvSpPr>
          <p:cNvPr id="104927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市场规模持续扩大，增长速度较快</a:t>
            </a:r>
            <a:endParaRPr altLang="en-US" dirty="0" sz="1200" lang="zh-CN" spc="150">
              <a:solidFill>
                <a:schemeClr val="tx1">
                  <a:lumMod val="65000"/>
                  <a:lumOff val="35000"/>
                </a:schemeClr>
              </a:solidFill>
              <a:latin typeface="+mn-ea"/>
              <a:sym typeface="+mn-ea"/>
            </a:endParaRPr>
          </a:p>
        </p:txBody>
      </p:sp>
      <p:sp>
        <p:nvSpPr>
          <p:cNvPr id="104927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政策支持力度加大，推动行业快速发展</a:t>
            </a:r>
            <a:endParaRPr altLang="en-US" dirty="0" sz="1200" lang="zh-CN" spc="150">
              <a:solidFill>
                <a:schemeClr val="tx1">
                  <a:lumMod val="65000"/>
                  <a:lumOff val="35000"/>
                </a:schemeClr>
              </a:solidFill>
              <a:latin typeface="+mn-ea"/>
              <a:sym typeface="+mn-ea"/>
            </a:endParaRPr>
          </a:p>
        </p:txBody>
      </p:sp>
      <p:sp>
        <p:nvSpPr>
          <p:cNvPr id="104928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技术创新不断涌现，提升行业竞争力</a:t>
            </a:r>
            <a:endParaRPr altLang="en-US" dirty="0" sz="1200" lang="zh-CN" spc="150">
              <a:solidFill>
                <a:schemeClr val="tx1">
                  <a:lumMod val="65000"/>
                  <a:lumOff val="35000"/>
                </a:schemeClr>
              </a:solidFill>
              <a:latin typeface="+mn-ea"/>
              <a:sym typeface="+mn-ea"/>
            </a:endParaRPr>
          </a:p>
        </p:txBody>
      </p:sp>
      <p:sp>
        <p:nvSpPr>
          <p:cNvPr id="104928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产业链不断完善，推动行业可持续发展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18" name="标题 1"/>
          <p:cNvSpPr>
            <a:spLocks noGrp="1"/>
          </p:cNvSpPr>
          <p:nvPr>
            <p:ph type="title"/>
          </p:nvPr>
        </p:nvSpPr>
        <p:spPr/>
        <p:txBody>
          <a:bodyPr/>
          <a:p>
            <a:r>
              <a:rPr altLang="en-US" lang="zh-CN"/>
              <a:t>航空与航天市场的竞争格局和市场份额</a:t>
            </a:r>
            <a:endParaRPr altLang="en-US" lang="zh-CN"/>
          </a:p>
        </p:txBody>
      </p:sp>
      <p:sp>
        <p:nvSpPr>
          <p:cNvPr id="104932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2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2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竞争格局：全球航空与航天市场呈现寡头竞争格局，主要参与者包括波音、空客、洛克希德·马丁等知名企业。</a:t>
            </a:r>
            <a:endParaRPr altLang="en-US" dirty="0" sz="2000" lang="zh-CN" spc="200">
              <a:solidFill>
                <a:schemeClr val="tx1">
                  <a:lumMod val="85000"/>
                  <a:lumOff val="15000"/>
                </a:schemeClr>
              </a:solidFill>
              <a:latin typeface="+mn-ea"/>
              <a:sym typeface="+mn-ea"/>
            </a:endParaRPr>
          </a:p>
        </p:txBody>
      </p:sp>
      <p:sp>
        <p:nvSpPr>
          <p:cNvPr id="104932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2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30" name="文本框 34"/>
          <p:cNvSpPr txBox="1"/>
          <p:nvPr>
            <p:custDataLst>
              <p:tags r:id="rId6"/>
            </p:custDataLst>
          </p:nvPr>
        </p:nvSpPr>
        <p:spPr>
          <a:xfrm>
            <a:off x="3665904" y="2256680"/>
            <a:ext cx="2185815" cy="3265652"/>
          </a:xfrm>
          <a:prstGeom prst="rect"/>
          <a:noFill/>
        </p:spPr>
        <p:txBody>
          <a:bodyPr anchor="t" anchorCtr="0" rtlCol="0" wrap="square">
            <a:normAutofit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市场份额：波音和空客在航空市场占据主导地位，而在航天市场，洛克希德·马丁、诺斯洛普·格鲁门和通用动力等公司拥有较大的市场份额。</a:t>
            </a:r>
            <a:endParaRPr altLang="en-US" dirty="0" sz="2000" lang="zh-CN" spc="200">
              <a:solidFill>
                <a:schemeClr val="tx1">
                  <a:lumMod val="85000"/>
                  <a:lumOff val="15000"/>
                </a:schemeClr>
              </a:solidFill>
              <a:latin typeface="+mn-ea"/>
              <a:sym typeface="+mn-ea"/>
            </a:endParaRPr>
          </a:p>
        </p:txBody>
      </p:sp>
      <p:sp>
        <p:nvSpPr>
          <p:cNvPr id="104933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3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3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竞争态势：随着技术的不断发展，新兴市场参与者逐渐涌现，给传统巨头带来一定压力。</a:t>
            </a:r>
            <a:endParaRPr altLang="en-US" dirty="0" sz="2000" lang="zh-CN" spc="200">
              <a:solidFill>
                <a:schemeClr val="tx1">
                  <a:lumMod val="85000"/>
                  <a:lumOff val="15000"/>
                </a:schemeClr>
              </a:solidFill>
              <a:latin typeface="+mn-ea"/>
              <a:sym typeface="+mn-ea"/>
            </a:endParaRPr>
          </a:p>
        </p:txBody>
      </p:sp>
      <p:sp>
        <p:nvSpPr>
          <p:cNvPr id="104933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4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4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市场预测：未来几年，航空与航天市场预计将继续保持稳定增长，竞争格局也将更加多元化。</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78" name="标题 1"/>
          <p:cNvSpPr>
            <a:spLocks noGrp="1"/>
          </p:cNvSpPr>
          <p:nvPr>
            <p:ph type="title"/>
          </p:nvPr>
        </p:nvSpPr>
        <p:spPr/>
        <p:txBody>
          <a:bodyPr/>
          <a:p>
            <a:r>
              <a:rPr altLang="en-US" lang="zh-CN"/>
              <a:t>航空与航天市场的未来发展方向和趋势</a:t>
            </a:r>
            <a:endParaRPr altLang="en-US" lang="zh-CN"/>
          </a:p>
        </p:txBody>
      </p:sp>
      <p:sp>
        <p:nvSpPr>
          <p:cNvPr id="104938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电动飞机和绿色能源的应用将逐渐普及，减少对传统燃料的依赖。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商业太空旅游将逐渐成为常态，为更多人提供太空探索的机会。</a:t>
            </a:r>
            <a:endParaRPr dirty="0" sz="2000" err="1">
              <a:solidFill>
                <a:schemeClr val="tx1">
                  <a:lumMod val="75000"/>
                  <a:lumOff val="25000"/>
                </a:schemeClr>
              </a:solidFill>
              <a:latin typeface="+mn-ea"/>
              <a:ea typeface="+mn-ea"/>
              <a:cs typeface="+mn-ea"/>
              <a:sym typeface="+mn-lt"/>
            </a:endParaRPr>
          </a:p>
        </p:txBody>
      </p:sp>
      <p:sp>
        <p:nvSpPr>
          <p:cNvPr id="104940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0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航空与航天行业将更加注重可持续发展和环境保护，推动绿色航空技术的发展。</a:t>
            </a:r>
            <a:endParaRPr dirty="0" sz="2000" err="1">
              <a:solidFill>
                <a:schemeClr val="tx1">
                  <a:lumMod val="75000"/>
                  <a:lumOff val="25000"/>
                </a:schemeClr>
              </a:solidFill>
              <a:latin typeface="+mn-ea"/>
              <a:ea typeface="+mn-ea"/>
              <a:cs typeface="+mn-ea"/>
              <a:sym typeface="+mn-lt"/>
            </a:endParaRPr>
          </a:p>
        </p:txBody>
      </p:sp>
      <p:sp>
        <p:nvSpPr>
          <p:cNvPr id="10494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无人机和航空物流市场将持续增长，改变传统物流模式。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454" name="标题"/>
          <p:cNvSpPr>
            <a:spLocks noGrp="1"/>
          </p:cNvSpPr>
          <p:nvPr>
            <p:ph type="title"/>
            <p:custDataLst>
              <p:tags r:id="rId1"/>
            </p:custDataLst>
          </p:nvPr>
        </p:nvSpPr>
        <p:spPr/>
        <p:txBody>
          <a:bodyPr/>
          <a:p>
            <a:r>
              <a:rPr altLang="en-US" dirty="0" lang="zh-CN"/>
              <a:t>技术发展与创新</a:t>
            </a:r>
            <a:endParaRPr altLang="en-US" dirty="0" lang="zh-CN"/>
          </a:p>
        </p:txBody>
      </p:sp>
      <p:sp>
        <p:nvSpPr>
          <p:cNvPr id="1049456"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16" name="标题 1"/>
          <p:cNvSpPr>
            <a:spLocks noGrp="1"/>
          </p:cNvSpPr>
          <p:nvPr>
            <p:ph type="title"/>
          </p:nvPr>
        </p:nvSpPr>
        <p:spPr/>
        <p:txBody>
          <a:bodyPr/>
          <a:p>
            <a:r>
              <a:rPr altLang="en-US" lang="zh-CN"/>
              <a:t>航空与航天领域的新技术和发展趋势</a:t>
            </a:r>
            <a:endParaRPr altLang="en-US" lang="zh-CN"/>
          </a:p>
        </p:txBody>
      </p:sp>
      <p:sp>
        <p:nvSpPr>
          <p:cNvPr id="104951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人工智能在航空与航天领域的应用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2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先进复合材料在航天器制造中的普及</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3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3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3D打印技术在航空发动机制造中的突破</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3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4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绿色能源在航空航天领域的探索与实践</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576" name="标题 1"/>
          <p:cNvSpPr>
            <a:spLocks noGrp="1"/>
          </p:cNvSpPr>
          <p:nvPr>
            <p:ph type="title"/>
          </p:nvPr>
        </p:nvSpPr>
        <p:spPr/>
        <p:txBody>
          <a:bodyPr/>
          <a:p>
            <a:r>
              <a:rPr altLang="en-US" lang="zh-CN"/>
              <a:t>航空与航天技术的创新和应用</a:t>
            </a:r>
            <a:endParaRPr altLang="en-US" lang="zh-CN"/>
          </a:p>
        </p:txBody>
      </p:sp>
      <p:sp>
        <p:nvSpPr>
          <p:cNvPr id="104957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航空发动机技术：新材料、新工艺的应用，提高燃油效率、降低排放</a:t>
            </a:r>
            <a:endParaRPr altLang="en-US" dirty="0" sz="1200" lang="zh-CN" spc="150">
              <a:solidFill>
                <a:schemeClr val="tx1">
                  <a:lumMod val="85000"/>
                  <a:lumOff val="15000"/>
                </a:schemeClr>
              </a:solidFill>
              <a:latin typeface="+mn-ea"/>
              <a:sym typeface="+mn-ea"/>
            </a:endParaRPr>
          </a:p>
        </p:txBody>
      </p:sp>
      <p:sp>
        <p:nvSpPr>
          <p:cNvPr id="104958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航天器制造技术：轻量化、可重复使用火箭技术，降低发射成本</a:t>
            </a:r>
            <a:endParaRPr altLang="en-US" dirty="0" sz="1200" lang="zh-CN" spc="150">
              <a:solidFill>
                <a:schemeClr val="tx1">
                  <a:lumMod val="85000"/>
                  <a:lumOff val="15000"/>
                </a:schemeClr>
              </a:solidFill>
              <a:latin typeface="+mn-ea"/>
              <a:sym typeface="+mn-ea"/>
            </a:endParaRPr>
          </a:p>
        </p:txBody>
      </p:sp>
      <p:sp>
        <p:nvSpPr>
          <p:cNvPr id="104958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航空电子与航空电子系统：智能化、自动化技术的应用，提高飞行安全性</a:t>
            </a:r>
            <a:endParaRPr altLang="en-US" dirty="0" sz="1200" lang="zh-CN" spc="150">
              <a:solidFill>
                <a:schemeClr val="tx1">
                  <a:lumMod val="85000"/>
                  <a:lumOff val="15000"/>
                </a:schemeClr>
              </a:solidFill>
              <a:latin typeface="+mn-ea"/>
              <a:sym typeface="+mn-ea"/>
            </a:endParaRPr>
          </a:p>
        </p:txBody>
      </p:sp>
      <p:sp>
        <p:nvSpPr>
          <p:cNvPr id="104959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航空与航天材料技术：新型复合材料、超强钢等材料的应用，提高结构强度和耐久性</a:t>
            </a:r>
            <a:endParaRPr altLang="en-US" dirty="0" sz="1200" lang="zh-CN" spc="150">
              <a:solidFill>
                <a:schemeClr val="tx1">
                  <a:lumMod val="85000"/>
                  <a:lumOff val="15000"/>
                </a:schemeClr>
              </a:solidFill>
              <a:latin typeface="+mn-ea"/>
              <a:sym typeface="+mn-ea"/>
            </a:endParaRPr>
          </a:p>
        </p:txBody>
      </p:sp>
      <p:sp>
        <p:nvSpPr>
          <p:cNvPr id="104959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636" name="标题 1"/>
          <p:cNvSpPr>
            <a:spLocks noGrp="1"/>
          </p:cNvSpPr>
          <p:nvPr>
            <p:ph type="title"/>
          </p:nvPr>
        </p:nvSpPr>
        <p:spPr/>
        <p:txBody>
          <a:bodyPr/>
          <a:p>
            <a:r>
              <a:rPr altLang="en-US" lang="zh-CN"/>
              <a:t>航空与航天技术的研发和产业化</a:t>
            </a:r>
            <a:endParaRPr altLang="en-US" lang="zh-CN"/>
          </a:p>
        </p:txBody>
      </p:sp>
      <p:sp>
        <p:nvSpPr>
          <p:cNvPr id="104963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航空技术：新一代航空发动机、先进复合材料、无人机等技术不断取得突破</a:t>
            </a:r>
            <a:endParaRPr altLang="en-US" dirty="0" sz="2000" lang="zh-CN" spc="150">
              <a:solidFill>
                <a:schemeClr val="tx1">
                  <a:lumMod val="75000"/>
                  <a:lumOff val="25000"/>
                </a:schemeClr>
              </a:solidFill>
              <a:latin typeface="+mn-ea"/>
              <a:sym typeface="+mn-ea"/>
            </a:endParaRPr>
          </a:p>
        </p:txBody>
      </p:sp>
      <p:sp>
        <p:nvSpPr>
          <p:cNvPr id="104964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航天技术：卫星互联网、太空探索、载人航天等领域取得重大进展</a:t>
            </a:r>
            <a:endParaRPr altLang="en-US" dirty="0" sz="2000" lang="zh-CN" spc="150">
              <a:solidFill>
                <a:schemeClr val="tx1">
                  <a:lumMod val="75000"/>
                  <a:lumOff val="25000"/>
                </a:schemeClr>
              </a:solidFill>
              <a:latin typeface="+mn-ea"/>
              <a:sym typeface="+mn-ea"/>
            </a:endParaRPr>
          </a:p>
        </p:txBody>
      </p:sp>
      <p:sp>
        <p:nvSpPr>
          <p:cNvPr id="104964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产业化进程：航空与航天技术逐渐实现商业化，推动相关产业的发展</a:t>
            </a:r>
            <a:endParaRPr altLang="en-US" dirty="0" sz="2000" lang="zh-CN" spc="150">
              <a:solidFill>
                <a:schemeClr val="tx1">
                  <a:lumMod val="75000"/>
                  <a:lumOff val="25000"/>
                </a:schemeClr>
              </a:solidFill>
              <a:latin typeface="+mn-ea"/>
              <a:sym typeface="+mn-ea"/>
            </a:endParaRPr>
          </a:p>
        </p:txBody>
      </p:sp>
      <p:sp>
        <p:nvSpPr>
          <p:cNvPr id="104965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技术合作与交流：国际间的技术合作与交流日益频繁，共同推动航空与航天技术的发展</a:t>
            </a:r>
            <a:endParaRPr altLang="en-US" dirty="0" sz="2000" lang="zh-CN" spc="150">
              <a:solidFill>
                <a:schemeClr val="tx1">
                  <a:lumMod val="75000"/>
                  <a:lumOff val="25000"/>
                </a:schemeClr>
              </a:solidFill>
              <a:latin typeface="+mn-ea"/>
              <a:sym typeface="+mn-ea"/>
            </a:endParaRPr>
          </a:p>
        </p:txBody>
      </p:sp>
      <p:sp>
        <p:nvSpPr>
          <p:cNvPr id="104966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696" name="标题 1"/>
          <p:cNvSpPr>
            <a:spLocks noGrp="1"/>
          </p:cNvSpPr>
          <p:nvPr>
            <p:ph type="title"/>
          </p:nvPr>
        </p:nvSpPr>
        <p:spPr/>
        <p:txBody>
          <a:bodyPr/>
          <a:p>
            <a:r>
              <a:rPr altLang="en-US" lang="zh-CN"/>
              <a:t>航空与航天技术的国际合作和交流</a:t>
            </a:r>
            <a:endParaRPr altLang="en-US" lang="zh-CN"/>
          </a:p>
        </p:txBody>
      </p:sp>
      <p:sp>
        <p:nvSpPr>
          <p:cNvPr id="104969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0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全球合作项目：国际空间站、火星探测等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0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0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技术共享：卫星通信、导航系统等技术领域的合作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1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1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跨国公司合作：波音、空客等航空巨头与各国航天局合作</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1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1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学术交流：国际航空航天学术会议、研究机构间的合作研究</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756" name="标题"/>
          <p:cNvSpPr>
            <a:spLocks noGrp="1"/>
          </p:cNvSpPr>
          <p:nvPr>
            <p:ph type="title"/>
            <p:custDataLst>
              <p:tags r:id="rId1"/>
            </p:custDataLst>
          </p:nvPr>
        </p:nvSpPr>
        <p:spPr/>
        <p:txBody>
          <a:bodyPr/>
          <a:p>
            <a:r>
              <a:rPr altLang="en-US" dirty="0" lang="zh-CN"/>
              <a:t>政策环境与市场机遇</a:t>
            </a:r>
            <a:endParaRPr altLang="en-US" dirty="0" lang="zh-CN"/>
          </a:p>
        </p:txBody>
      </p:sp>
      <p:sp>
        <p:nvSpPr>
          <p:cNvPr id="1049758"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818" name="标题 1"/>
          <p:cNvSpPr>
            <a:spLocks noGrp="1"/>
          </p:cNvSpPr>
          <p:nvPr>
            <p:ph type="title"/>
          </p:nvPr>
        </p:nvSpPr>
        <p:spPr/>
        <p:txBody>
          <a:bodyPr/>
          <a:p>
            <a:r>
              <a:rPr altLang="en-US" lang="zh-CN"/>
              <a:t>航空与航天行业的政策环境和政策影响</a:t>
            </a:r>
            <a:endParaRPr altLang="en-US" lang="zh-CN"/>
          </a:p>
        </p:txBody>
      </p:sp>
      <p:sp>
        <p:nvSpPr>
          <p:cNvPr id="1049820" name="任意多边形: 形状 47"/>
          <p:cNvSpPr/>
          <p:nvPr>
            <p:custDataLst>
              <p:tags r:id="rId1"/>
            </p:custDataLst>
          </p:nvPr>
        </p:nvSpPr>
        <p:spPr>
          <a:xfrm rot="10800000">
            <a:off x="962465" y="2037994"/>
            <a:ext cx="4888875" cy="346688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22" name="矩形 48"/>
          <p:cNvSpPr/>
          <p:nvPr>
            <p:custDataLst>
              <p:tags r:id="rId2"/>
            </p:custDataLst>
          </p:nvPr>
        </p:nvSpPr>
        <p:spPr>
          <a:xfrm>
            <a:off x="838200" y="2538099"/>
            <a:ext cx="248442" cy="250353"/>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4" name="文本框 52"/>
          <p:cNvSpPr txBox="1"/>
          <p:nvPr>
            <p:custDataLst>
              <p:tags r:id="rId3"/>
            </p:custDataLst>
          </p:nvPr>
        </p:nvSpPr>
        <p:spPr>
          <a:xfrm>
            <a:off x="1316376" y="2332209"/>
            <a:ext cx="4222732" cy="2337707"/>
          </a:xfrm>
          <a:prstGeom prst="rect"/>
          <a:noFill/>
        </p:spPr>
        <p:txBody>
          <a:bodyPr anchor="t" anchorCtr="0" bIns="46800" lIns="90000" rIns="90000" rtlCol="0" tIns="46800" vert="horz" wrap="square">
            <a:normAutofit/>
          </a:bodyPr>
          <a:p>
            <a:pPr algn="l" lvl="0">
              <a:lnSpc>
                <a:spcPct val="130000"/>
              </a:lnSpc>
              <a:buClrTx/>
              <a:buSzTx/>
              <a:buFontTx/>
            </a:pPr>
            <a:r>
              <a:rPr altLang="en-US" dirty="0" sz="2700" lang="zh-CN" spc="150">
                <a:solidFill>
                  <a:schemeClr val="lt1">
                    <a:lumMod val="100000"/>
                  </a:schemeClr>
                </a:solidFill>
                <a:latin typeface="Arial" panose="02080604020202020204" pitchFamily="34" charset="0"/>
                <a:ea typeface="微软雅黑" panose="020B0503020204020204" charset="-122"/>
                <a:sym typeface="+mn-ea"/>
              </a:rPr>
              <a:t>政策环境：国家对航空与航天行业的支持和鼓励政策，如财政补贴、税收优惠等</a:t>
            </a:r>
            <a:endParaRPr altLang="en-US" dirty="0" sz="27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26" name="任意多边形: 形状 19"/>
          <p:cNvSpPr/>
          <p:nvPr>
            <p:custDataLst>
              <p:tags r:id="rId4"/>
            </p:custDataLst>
          </p:nvPr>
        </p:nvSpPr>
        <p:spPr>
          <a:xfrm rot="10800000">
            <a:off x="6464835" y="2037994"/>
            <a:ext cx="4888875" cy="346688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28" name="矩形 20"/>
          <p:cNvSpPr/>
          <p:nvPr>
            <p:custDataLst>
              <p:tags r:id="rId5"/>
            </p:custDataLst>
          </p:nvPr>
        </p:nvSpPr>
        <p:spPr>
          <a:xfrm>
            <a:off x="6340570" y="2538099"/>
            <a:ext cx="248442" cy="250353"/>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0" name="文本框 3"/>
          <p:cNvSpPr txBox="1"/>
          <p:nvPr>
            <p:custDataLst>
              <p:tags r:id="rId6"/>
            </p:custDataLst>
          </p:nvPr>
        </p:nvSpPr>
        <p:spPr>
          <a:xfrm>
            <a:off x="6818746" y="2332209"/>
            <a:ext cx="4222732" cy="2337707"/>
          </a:xfrm>
          <a:prstGeom prst="rect"/>
          <a:noFill/>
        </p:spPr>
        <p:txBody>
          <a:bodyPr anchor="t" anchorCtr="0" bIns="46800" lIns="90000" rIns="90000" rtlCol="0" tIns="46800" vert="horz" wrap="square">
            <a:normAutofit fontScale="90000"/>
          </a:bodyPr>
          <a:p>
            <a:pPr algn="l" lvl="0">
              <a:lnSpc>
                <a:spcPct val="130000"/>
              </a:lnSpc>
              <a:buClrTx/>
              <a:buSzTx/>
              <a:buFontTx/>
            </a:pPr>
            <a:r>
              <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rPr>
              <a:t>政策影响：政策环境对航空与航天行业市场趋势的影响，如促进技术创新、提高产业竞争力等</a:t>
            </a:r>
            <a:endPar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66" name="标题 1"/>
          <p:cNvSpPr>
            <a:spLocks noGrp="1"/>
          </p:cNvSpPr>
          <p:nvPr>
            <p:ph type="title"/>
          </p:nvPr>
        </p:nvSpPr>
        <p:spPr/>
        <p:txBody>
          <a:bodyPr/>
          <a:p>
            <a:r>
              <a:rPr altLang="en-US" lang="zh-CN"/>
              <a:t>航空与航天市场的机遇和挑战</a:t>
            </a:r>
            <a:endParaRPr altLang="en-US" lang="zh-CN"/>
          </a:p>
        </p:txBody>
      </p:sp>
      <p:sp>
        <p:nvSpPr>
          <p:cNvPr id="1049868"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870"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872"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74"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876"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78"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80"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机遇：随着科技的发展和人类对太空探索的不断深入，航空与航天市场将迎来更多的商业机会和市场需求。</a:t>
            </a:r>
            <a:endParaRPr altLang="en-US" sz="1600" lang="zh-CN" spc="150">
              <a:solidFill>
                <a:schemeClr val="tx1">
                  <a:lumMod val="65000"/>
                  <a:lumOff val="35000"/>
                </a:schemeClr>
              </a:solidFill>
              <a:latin typeface="+mn-ea"/>
            </a:endParaRPr>
          </a:p>
        </p:txBody>
      </p:sp>
      <p:sp>
        <p:nvSpPr>
          <p:cNvPr id="1049882"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挑战：航空与航天技术的高风险、高投入和高技术门槛等特点，使得市场竞争激烈，需要不断提升技术水平和创新能力。</a:t>
            </a:r>
            <a:endParaRPr altLang="en-US" sz="1600" lang="zh-CN" spc="150">
              <a:solidFill>
                <a:schemeClr val="tx1">
                  <a:lumMod val="65000"/>
                  <a:lumOff val="35000"/>
                </a:schemeClr>
              </a:solidFill>
              <a:latin typeface="+mn-ea"/>
            </a:endParaRPr>
          </a:p>
        </p:txBody>
      </p:sp>
      <p:sp>
        <p:nvSpPr>
          <p:cNvPr id="1049884"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政策环境：政府对航空与航天行业的支持和政策导向，将直接影响市场的竞争格局和发展方向。</a:t>
            </a:r>
            <a:endParaRPr altLang="en-US" sz="1600" lang="zh-CN" spc="150">
              <a:solidFill>
                <a:schemeClr val="tx1">
                  <a:lumMod val="65000"/>
                  <a:lumOff val="35000"/>
                </a:schemeClr>
              </a:solidFill>
              <a:latin typeface="+mn-ea"/>
            </a:endParaRPr>
          </a:p>
        </p:txBody>
      </p:sp>
      <p:sp>
        <p:nvSpPr>
          <p:cNvPr id="1049886"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市场机遇：随着全球经济的复苏和新兴市场的崛起，航空与航天市场将迎来更多的商业机会和市场需求，同时，新兴技术的应用也将为市场带来新的机遇和挑战。</a:t>
            </a:r>
            <a:endParaRPr altLang="en-US" sz="1600" lang="zh-CN" spc="150">
              <a:solidFill>
                <a:schemeClr val="tx1">
                  <a:lumMod val="65000"/>
                  <a:lumOff val="35000"/>
                </a:schemeClr>
              </a:solidFill>
              <a:latin typeface="+mn-ea"/>
            </a:endParaRPr>
          </a:p>
        </p:txBody>
      </p:sp>
      <p:sp>
        <p:nvSpPr>
          <p:cNvPr id="1049888"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924" name="标题 1"/>
          <p:cNvSpPr>
            <a:spLocks noGrp="1"/>
          </p:cNvSpPr>
          <p:nvPr>
            <p:ph type="title"/>
          </p:nvPr>
        </p:nvSpPr>
        <p:spPr/>
        <p:txBody>
          <a:bodyPr/>
          <a:p>
            <a:r>
              <a:rPr altLang="en-US" lang="zh-CN"/>
              <a:t>航空与航天企业的战略调整和市场布局</a:t>
            </a:r>
            <a:endParaRPr altLang="en-US" lang="zh-CN"/>
          </a:p>
        </p:txBody>
      </p:sp>
      <p:sp>
        <p:nvSpPr>
          <p:cNvPr id="104992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2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3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3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3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3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3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4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4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技术创新和产品升级的必要性</a:t>
            </a:r>
            <a:endParaRPr altLang="en-US" dirty="0" sz="2400" lang="zh-CN">
              <a:latin typeface="+mn-ea"/>
              <a:ea typeface="+mn-ea"/>
            </a:endParaRPr>
          </a:p>
        </p:txBody>
      </p:sp>
      <p:sp>
        <p:nvSpPr>
          <p:cNvPr id="104994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国际合作与竞争的态势分析</a:t>
            </a:r>
            <a:endParaRPr altLang="en-US" dirty="0" sz="2400" lang="zh-CN">
              <a:latin typeface="+mn-ea"/>
              <a:ea typeface="+mn-ea"/>
            </a:endParaRPr>
          </a:p>
        </p:txBody>
      </p:sp>
      <p:sp>
        <p:nvSpPr>
          <p:cNvPr id="104994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政策环境的变化对企业战略的影响</a:t>
            </a:r>
            <a:endParaRPr altLang="en-US" dirty="0" sz="2400" lang="zh-CN">
              <a:latin typeface="+mn-ea"/>
              <a:ea typeface="+mn-ea"/>
            </a:endParaRPr>
          </a:p>
        </p:txBody>
      </p:sp>
      <p:sp>
        <p:nvSpPr>
          <p:cNvPr id="104994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市场机遇的把握和拓展</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84" name="标题 1"/>
          <p:cNvSpPr>
            <a:spLocks noGrp="1"/>
          </p:cNvSpPr>
          <p:nvPr>
            <p:ph type="title"/>
          </p:nvPr>
        </p:nvSpPr>
        <p:spPr/>
        <p:txBody>
          <a:bodyPr/>
          <a:p>
            <a:r>
              <a:rPr altLang="en-US" lang="zh-CN"/>
              <a:t>航空与航天行业的投资和融资趋势</a:t>
            </a:r>
            <a:endParaRPr altLang="en-US" lang="zh-CN"/>
          </a:p>
        </p:txBody>
      </p:sp>
      <p:sp>
        <p:nvSpPr>
          <p:cNvPr id="104998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政策环境：国家对航空与航天行业的政策支持力度加大，鼓励民间资本进入</a:t>
            </a:r>
            <a:endParaRPr altLang="en-US" dirty="0" sz="1200" lang="zh-CN" spc="150">
              <a:solidFill>
                <a:schemeClr val="tx1">
                  <a:lumMod val="65000"/>
                  <a:lumOff val="35000"/>
                </a:schemeClr>
              </a:solidFill>
              <a:latin typeface="+mn-ea"/>
              <a:sym typeface="+mn-ea"/>
            </a:endParaRPr>
          </a:p>
        </p:txBody>
      </p:sp>
      <p:sp>
        <p:nvSpPr>
          <p:cNvPr id="104998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融资渠道：多元化的融资渠道，包括股权融资、债券融资和政府补贴等</a:t>
            </a:r>
            <a:endParaRPr altLang="en-US" dirty="0" sz="1200" lang="zh-CN" spc="150">
              <a:solidFill>
                <a:schemeClr val="tx1">
                  <a:lumMod val="65000"/>
                  <a:lumOff val="35000"/>
                </a:schemeClr>
              </a:solidFill>
              <a:latin typeface="+mn-ea"/>
              <a:sym typeface="+mn-ea"/>
            </a:endParaRPr>
          </a:p>
        </p:txBody>
      </p:sp>
      <p:sp>
        <p:nvSpPr>
          <p:cNvPr id="104999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投资热点：航空发动机、无人机、商业航天等领域成为投资热点</a:t>
            </a:r>
            <a:endParaRPr altLang="en-US" dirty="0" sz="1200" lang="zh-CN" spc="150">
              <a:solidFill>
                <a:schemeClr val="tx1">
                  <a:lumMod val="65000"/>
                  <a:lumOff val="35000"/>
                </a:schemeClr>
              </a:solidFill>
              <a:latin typeface="+mn-ea"/>
              <a:sym typeface="+mn-ea"/>
            </a:endParaRPr>
          </a:p>
        </p:txBody>
      </p:sp>
      <p:sp>
        <p:nvSpPr>
          <p:cNvPr id="104999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发展趋势：未来几年，航空与航天行业的投资和融资规模将继续保持增长趋势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028" name="标题"/>
          <p:cNvSpPr>
            <a:spLocks noGrp="1"/>
          </p:cNvSpPr>
          <p:nvPr>
            <p:ph type="title"/>
            <p:custDataLst>
              <p:tags r:id="rId1"/>
            </p:custDataLst>
          </p:nvPr>
        </p:nvSpPr>
        <p:spPr/>
        <p:txBody>
          <a:bodyPr/>
          <a:p>
            <a:r>
              <a:rPr altLang="en-US" dirty="0" lang="zh-CN"/>
              <a:t>未来展望和前景预测</a:t>
            </a:r>
            <a:endParaRPr altLang="en-US" dirty="0" lang="zh-CN"/>
          </a:p>
        </p:txBody>
      </p:sp>
      <p:sp>
        <p:nvSpPr>
          <p:cNvPr id="1050030"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90" name="标题 1"/>
          <p:cNvSpPr>
            <a:spLocks noGrp="1"/>
          </p:cNvSpPr>
          <p:nvPr>
            <p:ph type="title"/>
          </p:nvPr>
        </p:nvSpPr>
        <p:spPr/>
        <p:txBody>
          <a:bodyPr/>
          <a:p>
            <a:r>
              <a:rPr altLang="en-US" lang="zh-CN"/>
              <a:t>航空与航天行业的未来发展趋势和前景预测</a:t>
            </a:r>
            <a:endParaRPr altLang="en-US" lang="zh-CN"/>
          </a:p>
        </p:txBody>
      </p:sp>
      <p:sp>
        <p:nvSpPr>
          <p:cNvPr id="105009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航空与航天技术不断创新，推动行业持续发展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人工智能和数字化技术将进一步改变行业生态</a:t>
            </a:r>
            <a:endParaRPr dirty="0" sz="2000" err="1">
              <a:solidFill>
                <a:schemeClr val="tx1">
                  <a:lumMod val="75000"/>
                  <a:lumOff val="25000"/>
                </a:schemeClr>
              </a:solidFill>
              <a:latin typeface="+mn-ea"/>
              <a:ea typeface="+mn-ea"/>
              <a:cs typeface="+mn-ea"/>
              <a:sym typeface="+mn-lt"/>
            </a:endParaRPr>
          </a:p>
        </p:txBody>
      </p:sp>
      <p:sp>
        <p:nvSpPr>
          <p:cNvPr id="105011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1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航空与航天行业将面临更多国际合作与竞争</a:t>
            </a:r>
            <a:endParaRPr dirty="0" sz="2000" err="1">
              <a:solidFill>
                <a:schemeClr val="tx1">
                  <a:lumMod val="75000"/>
                  <a:lumOff val="25000"/>
                </a:schemeClr>
              </a:solidFill>
              <a:latin typeface="+mn-ea"/>
              <a:ea typeface="+mn-ea"/>
              <a:cs typeface="+mn-ea"/>
              <a:sym typeface="+mn-lt"/>
            </a:endParaRPr>
          </a:p>
        </p:txBody>
      </p:sp>
      <p:sp>
        <p:nvSpPr>
          <p:cNvPr id="10501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环保和可持续发展成为行业重要发展方向</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166" name="标题 1"/>
          <p:cNvSpPr>
            <a:spLocks noGrp="1"/>
          </p:cNvSpPr>
          <p:nvPr>
            <p:ph type="title"/>
          </p:nvPr>
        </p:nvSpPr>
        <p:spPr/>
        <p:txBody>
          <a:bodyPr/>
          <a:p>
            <a:r>
              <a:rPr altLang="en-US" lang="zh-CN"/>
              <a:t>航空与航天技术的未来发展方向和趋势</a:t>
            </a:r>
            <a:endParaRPr altLang="en-US" lang="zh-CN"/>
          </a:p>
        </p:txBody>
      </p:sp>
      <p:sp>
        <p:nvSpPr>
          <p:cNvPr id="1050168" name="梯形 7"/>
          <p:cNvSpPr/>
          <p:nvPr>
            <p:custDataLst>
              <p:tags r:id="rId1"/>
            </p:custDataLst>
          </p:nvPr>
        </p:nvSpPr>
        <p:spPr>
          <a:xfrm flipV="1">
            <a:off x="838200"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170" name="任意多边形: 形状 9"/>
          <p:cNvSpPr/>
          <p:nvPr>
            <p:custDataLst>
              <p:tags r:id="rId2"/>
            </p:custDataLst>
          </p:nvPr>
        </p:nvSpPr>
        <p:spPr>
          <a:xfrm>
            <a:off x="916166"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172" name="矩形: 圆顶角 10"/>
          <p:cNvSpPr/>
          <p:nvPr>
            <p:custDataLst>
              <p:tags r:id="rId3"/>
            </p:custDataLst>
          </p:nvPr>
        </p:nvSpPr>
        <p:spPr>
          <a:xfrm flipH="1">
            <a:off x="838200"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174" name="正文"/>
          <p:cNvSpPr txBox="1"/>
          <p:nvPr>
            <p:custDataLst>
              <p:tags r:id="rId4"/>
            </p:custDataLst>
          </p:nvPr>
        </p:nvSpPr>
        <p:spPr>
          <a:xfrm>
            <a:off x="961239"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600" lang="zh-CN" spc="150">
                <a:solidFill>
                  <a:schemeClr val="tx1">
                    <a:lumMod val="65000"/>
                    <a:lumOff val="35000"/>
                  </a:schemeClr>
                </a:solidFill>
                <a:latin typeface="+mn-ea"/>
              </a:rPr>
              <a:t>可持续发展：随着环境保护意识的提高，航空与航天行业将更加注重可持续发展，推动绿色能源和低碳排放技术的应用。</a:t>
            </a:r>
            <a:endParaRPr altLang="en-US" sz="1600" lang="zh-CN" spc="150">
              <a:solidFill>
                <a:schemeClr val="tx1">
                  <a:lumMod val="65000"/>
                  <a:lumOff val="35000"/>
                </a:schemeClr>
              </a:solidFill>
              <a:latin typeface="+mn-ea"/>
            </a:endParaRPr>
          </a:p>
        </p:txBody>
      </p:sp>
      <p:sp>
        <p:nvSpPr>
          <p:cNvPr id="1050176" name="梯形 40"/>
          <p:cNvSpPr/>
          <p:nvPr>
            <p:custDataLst>
              <p:tags r:id="rId5"/>
            </p:custDataLst>
          </p:nvPr>
        </p:nvSpPr>
        <p:spPr>
          <a:xfrm flipV="1">
            <a:off x="354567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178" name="任意多边形: 形状 41"/>
          <p:cNvSpPr/>
          <p:nvPr>
            <p:custDataLst>
              <p:tags r:id="rId6"/>
            </p:custDataLst>
          </p:nvPr>
        </p:nvSpPr>
        <p:spPr>
          <a:xfrm>
            <a:off x="3623640"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180" name="矩形: 圆顶角 42"/>
          <p:cNvSpPr/>
          <p:nvPr>
            <p:custDataLst>
              <p:tags r:id="rId7"/>
            </p:custDataLst>
          </p:nvPr>
        </p:nvSpPr>
        <p:spPr>
          <a:xfrm flipH="1">
            <a:off x="354567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182" name="正文"/>
          <p:cNvSpPr txBox="1"/>
          <p:nvPr>
            <p:custDataLst>
              <p:tags r:id="rId8"/>
            </p:custDataLst>
          </p:nvPr>
        </p:nvSpPr>
        <p:spPr>
          <a:xfrm>
            <a:off x="3668714" y="2925866"/>
            <a:ext cx="2147853" cy="2565101"/>
          </a:xfrm>
          <a:prstGeom prst="rect"/>
          <a:noFill/>
        </p:spPr>
        <p:txBody>
          <a:bodyPr anchor="t" anchorCtr="0" bIns="46800" lIns="90000" rIns="90000" rtlCol="0" tIns="46800" wrap="square">
            <a:normAutofit fontScale="93750" lnSpcReduction="20000"/>
          </a:bodyPr>
          <a:p>
            <a:pPr algn="ctr" fontAlgn="auto" indent="0">
              <a:lnSpc>
                <a:spcPct val="130000"/>
              </a:lnSpc>
              <a:spcAft>
                <a:spcPts val="1000"/>
              </a:spcAft>
            </a:pPr>
            <a:r>
              <a:rPr altLang="en-US" sz="1600" lang="zh-CN" spc="150">
                <a:solidFill>
                  <a:schemeClr val="tx1">
                    <a:lumMod val="65000"/>
                    <a:lumOff val="35000"/>
                  </a:schemeClr>
                </a:solidFill>
                <a:latin typeface="+mn-ea"/>
              </a:rPr>
              <a:t>智能化和自主化：人工智能和机器学习技术的快速发展将推动航空与航天领域的智能化和自主化进程，提高飞行器和空间器的自主导航、控制和决策能力。</a:t>
            </a:r>
            <a:endParaRPr altLang="en-US" sz="1600" lang="zh-CN" spc="150">
              <a:solidFill>
                <a:schemeClr val="tx1">
                  <a:lumMod val="65000"/>
                  <a:lumOff val="35000"/>
                </a:schemeClr>
              </a:solidFill>
              <a:latin typeface="+mn-ea"/>
            </a:endParaRPr>
          </a:p>
        </p:txBody>
      </p:sp>
      <p:sp>
        <p:nvSpPr>
          <p:cNvPr id="1050184" name="梯形 46"/>
          <p:cNvSpPr/>
          <p:nvPr>
            <p:custDataLst>
              <p:tags r:id="rId9"/>
            </p:custDataLst>
          </p:nvPr>
        </p:nvSpPr>
        <p:spPr>
          <a:xfrm flipV="1">
            <a:off x="6253149"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186" name="任意多边形: 形状 47"/>
          <p:cNvSpPr/>
          <p:nvPr>
            <p:custDataLst>
              <p:tags r:id="rId10"/>
            </p:custDataLst>
          </p:nvPr>
        </p:nvSpPr>
        <p:spPr>
          <a:xfrm>
            <a:off x="6331115"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188" name="矩形: 圆顶角 48"/>
          <p:cNvSpPr/>
          <p:nvPr>
            <p:custDataLst>
              <p:tags r:id="rId11"/>
            </p:custDataLst>
          </p:nvPr>
        </p:nvSpPr>
        <p:spPr>
          <a:xfrm flipH="1">
            <a:off x="6253149"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190" name="正文"/>
          <p:cNvSpPr txBox="1"/>
          <p:nvPr>
            <p:custDataLst>
              <p:tags r:id="rId12"/>
            </p:custDataLst>
          </p:nvPr>
        </p:nvSpPr>
        <p:spPr>
          <a:xfrm>
            <a:off x="6376189" y="2925866"/>
            <a:ext cx="2147853" cy="2565101"/>
          </a:xfrm>
          <a:prstGeom prst="rect"/>
          <a:noFill/>
        </p:spPr>
        <p:txBody>
          <a:bodyPr anchor="t" anchorCtr="0" bIns="46800" lIns="90000" rIns="90000" rtlCol="0" tIns="46800" wrap="square">
            <a:normAutofit fontScale="93750" lnSpcReduction="20000"/>
          </a:bodyPr>
          <a:p>
            <a:pPr algn="ctr" fontAlgn="auto" indent="0">
              <a:lnSpc>
                <a:spcPct val="130000"/>
              </a:lnSpc>
              <a:spcAft>
                <a:spcPts val="1000"/>
              </a:spcAft>
            </a:pPr>
            <a:r>
              <a:rPr altLang="en-US" sz="1600" lang="zh-CN" spc="150">
                <a:solidFill>
                  <a:schemeClr val="tx1">
                    <a:lumMod val="65000"/>
                    <a:lumOff val="35000"/>
                  </a:schemeClr>
                </a:solidFill>
                <a:latin typeface="+mn-ea"/>
              </a:rPr>
              <a:t>高速交通：随着城市化进程的加速和人们出行需求的增加，高速交通成为航空与航天领域的重要发展方向，包括高超声速飞行器、高速列车和城市空轨等。</a:t>
            </a:r>
            <a:endParaRPr altLang="en-US" sz="1600" lang="zh-CN" spc="150">
              <a:solidFill>
                <a:schemeClr val="tx1">
                  <a:lumMod val="65000"/>
                  <a:lumOff val="35000"/>
                </a:schemeClr>
              </a:solidFill>
              <a:latin typeface="+mn-ea"/>
            </a:endParaRPr>
          </a:p>
        </p:txBody>
      </p:sp>
      <p:sp>
        <p:nvSpPr>
          <p:cNvPr id="1050192" name="梯形 52"/>
          <p:cNvSpPr/>
          <p:nvPr>
            <p:custDataLst>
              <p:tags r:id="rId13"/>
            </p:custDataLst>
          </p:nvPr>
        </p:nvSpPr>
        <p:spPr>
          <a:xfrm flipV="1">
            <a:off x="896001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194" name="任意多边形: 形状 53"/>
          <p:cNvSpPr/>
          <p:nvPr>
            <p:custDataLst>
              <p:tags r:id="rId14"/>
            </p:custDataLst>
          </p:nvPr>
        </p:nvSpPr>
        <p:spPr>
          <a:xfrm>
            <a:off x="9038589"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196" name="矩形: 圆顶角 54"/>
          <p:cNvSpPr/>
          <p:nvPr>
            <p:custDataLst>
              <p:tags r:id="rId15"/>
            </p:custDataLst>
          </p:nvPr>
        </p:nvSpPr>
        <p:spPr>
          <a:xfrm flipH="1">
            <a:off x="896001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198" name="正文"/>
          <p:cNvSpPr txBox="1"/>
          <p:nvPr>
            <p:custDataLst>
              <p:tags r:id="rId16"/>
            </p:custDataLst>
          </p:nvPr>
        </p:nvSpPr>
        <p:spPr>
          <a:xfrm>
            <a:off x="9083054" y="2925866"/>
            <a:ext cx="2147853" cy="2565101"/>
          </a:xfrm>
          <a:prstGeom prst="rect"/>
          <a:noFill/>
        </p:spPr>
        <p:txBody>
          <a:bodyPr anchor="t" anchorCtr="0" bIns="46800" lIns="90000" rIns="90000" rtlCol="0" tIns="46800" wrap="square">
            <a:normAutofit lnSpcReduction="10000"/>
          </a:bodyPr>
          <a:p>
            <a:pPr algn="ctr" fontAlgn="auto" indent="0">
              <a:lnSpc>
                <a:spcPct val="130000"/>
              </a:lnSpc>
              <a:spcAft>
                <a:spcPts val="1000"/>
              </a:spcAft>
            </a:pPr>
            <a:r>
              <a:rPr altLang="en-US" dirty="0" sz="1600" lang="zh-CN" spc="150">
                <a:solidFill>
                  <a:schemeClr val="tx1">
                    <a:lumMod val="65000"/>
                    <a:lumOff val="35000"/>
                  </a:schemeClr>
                </a:solidFill>
                <a:latin typeface="+mn-ea"/>
              </a:rPr>
              <a:t>深空探索和太空旅游：随着科技的不断进步和人类对宇宙的探索欲望，深空探索和太空旅游将成为航空与航天领域的新兴市场和发展方向。</a:t>
            </a:r>
            <a:endParaRPr altLang="en-US" dirty="0" sz="1600" lang="zh-CN" spc="150">
              <a:solidFill>
                <a:schemeClr val="tx1">
                  <a:lumMod val="65000"/>
                  <a:lumOff val="35000"/>
                </a:schemeClr>
              </a:solidFill>
              <a:latin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234" name="标题 1"/>
          <p:cNvSpPr>
            <a:spLocks noGrp="1"/>
          </p:cNvSpPr>
          <p:nvPr>
            <p:ph type="title"/>
          </p:nvPr>
        </p:nvSpPr>
        <p:spPr/>
        <p:txBody>
          <a:bodyPr/>
          <a:p>
            <a:r>
              <a:rPr altLang="en-US" lang="zh-CN"/>
              <a:t>航空与航天市场的未来机遇和挑战</a:t>
            </a:r>
            <a:endParaRPr altLang="en-US" lang="zh-CN"/>
          </a:p>
        </p:txBody>
      </p:sp>
      <p:sp>
        <p:nvSpPr>
          <p:cNvPr id="105023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机遇：随着科技的不断进步，航空与航天市场将迎来更多的商业机会，如太空旅游、卫星通信、无人机配送等。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政策环境：各国政府对航空与航天市场的政策支持力度将直接影响市场的发展方向和速度。</a:t>
            </a:r>
            <a:endParaRPr dirty="0" sz="1400" err="1">
              <a:solidFill>
                <a:schemeClr val="tx1">
                  <a:lumMod val="75000"/>
                  <a:lumOff val="25000"/>
                </a:schemeClr>
              </a:solidFill>
              <a:latin typeface="+mn-ea"/>
              <a:ea typeface="+mn-ea"/>
              <a:cs typeface="+mn-ea"/>
              <a:sym typeface="+mn-lt"/>
            </a:endParaRPr>
          </a:p>
        </p:txBody>
      </p:sp>
      <p:sp>
        <p:nvSpPr>
          <p:cNvPr id="105025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6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环保问题：随着全球气候变化问题日益严重，航空与航天行业需要承担更大的环保责任和压力。</a:t>
            </a:r>
            <a:endParaRPr dirty="0" sz="1400" err="1">
              <a:solidFill>
                <a:schemeClr val="tx1">
                  <a:lumMod val="75000"/>
                  <a:lumOff val="25000"/>
                </a:schemeClr>
              </a:solidFill>
              <a:latin typeface="+mn-ea"/>
              <a:ea typeface="+mn-ea"/>
              <a:cs typeface="+mn-ea"/>
              <a:sym typeface="+mn-lt"/>
            </a:endParaRPr>
          </a:p>
        </p:txBody>
      </p:sp>
      <p:sp>
        <p:nvSpPr>
          <p:cNvPr id="10502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400" lang="zh-CN">
                <a:solidFill>
                  <a:schemeClr val="tx1">
                    <a:lumMod val="75000"/>
                    <a:lumOff val="25000"/>
                  </a:schemeClr>
                </a:solidFill>
                <a:latin typeface="+mn-ea"/>
                <a:ea typeface="+mn-ea"/>
                <a:cs typeface="+mn-ea"/>
                <a:sym typeface="+mn-lt"/>
              </a:rPr>
              <a:t>挑战：航空与航天市场的发展也面临着诸多挑战，如技术难题、高昂的成本、国际竞争等。</a:t>
            </a:r>
            <a:endParaRPr altLang="en-US" dirty="0" sz="14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310" name="标题 1"/>
          <p:cNvSpPr>
            <a:spLocks noGrp="1"/>
          </p:cNvSpPr>
          <p:nvPr>
            <p:ph type="title"/>
          </p:nvPr>
        </p:nvSpPr>
        <p:spPr/>
        <p:txBody>
          <a:bodyPr/>
          <a:p>
            <a:r>
              <a:rPr altLang="en-US" lang="zh-CN"/>
              <a:t>航空与航天企业的未来战略规划和市场布局</a:t>
            </a:r>
            <a:endParaRPr altLang="en-US" lang="zh-CN"/>
          </a:p>
        </p:txBody>
      </p:sp>
      <p:sp>
        <p:nvSpPr>
          <p:cNvPr id="105031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持续推进技术创新，提高航空与航天产品的竞争力</a:t>
            </a:r>
            <a:endParaRPr altLang="en-US" dirty="0" sz="1200" lang="zh-CN" spc="150">
              <a:solidFill>
                <a:schemeClr val="tx1">
                  <a:lumMod val="65000"/>
                  <a:lumOff val="35000"/>
                </a:schemeClr>
              </a:solidFill>
              <a:latin typeface="+mn-ea"/>
              <a:sym typeface="+mn-ea"/>
            </a:endParaRPr>
          </a:p>
        </p:txBody>
      </p:sp>
      <p:sp>
        <p:nvSpPr>
          <p:cNvPr id="105031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加强国际合作，共同开发国际市场</a:t>
            </a:r>
            <a:endParaRPr altLang="en-US" dirty="0" sz="1200" lang="zh-CN" spc="150">
              <a:solidFill>
                <a:schemeClr val="tx1">
                  <a:lumMod val="65000"/>
                  <a:lumOff val="35000"/>
                </a:schemeClr>
              </a:solidFill>
              <a:latin typeface="+mn-ea"/>
              <a:sym typeface="+mn-ea"/>
            </a:endParaRPr>
          </a:p>
        </p:txBody>
      </p:sp>
      <p:sp>
        <p:nvSpPr>
          <p:cNvPr id="105031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优化产业布局，提高产业链协同效应</a:t>
            </a:r>
            <a:endParaRPr altLang="en-US" dirty="0" sz="1200" lang="zh-CN" spc="150">
              <a:solidFill>
                <a:schemeClr val="tx1">
                  <a:lumMod val="65000"/>
                  <a:lumOff val="35000"/>
                </a:schemeClr>
              </a:solidFill>
              <a:latin typeface="+mn-ea"/>
              <a:sym typeface="+mn-ea"/>
            </a:endParaRPr>
          </a:p>
        </p:txBody>
      </p:sp>
      <p:sp>
        <p:nvSpPr>
          <p:cNvPr id="105031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提升人才培养和引进力度，加强企业核心竞争力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354"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356" name="署名"/>
          <p:cNvSpPr>
            <a:spLocks noGrp="1"/>
          </p:cNvSpPr>
          <p:nvPr>
            <p:ph type="body" sz="quarter" idx="17"/>
            <p:custDataLst>
              <p:tags r:id="rId2"/>
            </p:custDataLst>
          </p:nvPr>
        </p:nvSpPr>
        <p:spPr/>
        <p:txBody>
          <a:bodyPr>
            <a:normAutofit/>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1"/>
  <p:tag name="KSO_WM_TEMPLATE_CATEGORY" val="custom"/>
  <p:tag name="KSO_WM_TEMPLATE_INDEX" val="20230977"/>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3"/>
  <p:tag name="KSO_WM_TEMPLATE_CATEGORY" val="custom"/>
  <p:tag name="KSO_WM_TEMPLATE_INDEX" val="20230977"/>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4"/>
  <p:tag name="KSO_WM_TEMPLATE_CATEGORY" val="custom"/>
  <p:tag name="KSO_WM_TEMPLATE_INDEX" val="20230977"/>
  <p:tag name="KSO_WM_UNIT_LAYERLEVEL" val="1_1_1"/>
  <p:tag name="KSO_WM_TAG_VERSION" val="1.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5*l_h_i*1_1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5*l_h_a*1_1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1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1"/>
  <p:tag name="KSO_WM_TEMPLATE_CATEGORY" val="custom"/>
  <p:tag name="KSO_WM_TEMPLATE_INDEX" val="20230977"/>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3"/>
  <p:tag name="KSO_WM_TEMPLATE_CATEGORY" val="custom"/>
  <p:tag name="KSO_WM_TEMPLATE_INDEX" val="20230977"/>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4"/>
  <p:tag name="KSO_WM_TEMPLATE_CATEGORY" val="custom"/>
  <p:tag name="KSO_WM_TEMPLATE_INDEX" val="20230977"/>
  <p:tag name="KSO_WM_UNIT_LAYERLEVEL" val="1_1_1"/>
  <p:tag name="KSO_WM_TAG_VERSION" val="1.0"/>
  <p:tag name="KSO_WM_DIAGRAM_GROUP_CODE" val="l1-1"/>
  <p:tag name="KSO_WM_UNIT_TYPE" val="l_h_i"/>
  <p:tag name="KSO_WM_UNIT_INDEX" val="1_3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5*l_h_i*1_3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5*l_h_a*1_3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3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1"/>
  <p:tag name="KSO_WM_TEMPLATE_CATEGORY" val="custom"/>
  <p:tag name="KSO_WM_TEMPLATE_INDEX" val="20230977"/>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3"/>
  <p:tag name="KSO_WM_TEMPLATE_CATEGORY" val="custom"/>
  <p:tag name="KSO_WM_TEMPLATE_INDEX" val="20230977"/>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4"/>
  <p:tag name="KSO_WM_TEMPLATE_CATEGORY" val="custom"/>
  <p:tag name="KSO_WM_TEMPLATE_INDEX" val="20230977"/>
  <p:tag name="KSO_WM_UNIT_LAYERLEVEL" val="1_1_1"/>
  <p:tag name="KSO_WM_TAG_VERSION" val="1.0"/>
  <p:tag name="KSO_WM_DIAGRAM_GROUP_CODE" val="l1-1"/>
  <p:tag name="KSO_WM_UNIT_TYPE" val="l_h_i"/>
  <p:tag name="KSO_WM_UNIT_INDEX" val="1_2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5*l_h_i*1_2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5*l_h_a*1_2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2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1"/>
  <p:tag name="KSO_WM_TEMPLATE_CATEGORY" val="custom"/>
  <p:tag name="KSO_WM_TEMPLATE_INDEX" val="20230977"/>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3"/>
  <p:tag name="KSO_WM_TEMPLATE_CATEGORY" val="custom"/>
  <p:tag name="KSO_WM_TEMPLATE_INDEX" val="20230977"/>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4"/>
  <p:tag name="KSO_WM_TEMPLATE_CATEGORY" val="custom"/>
  <p:tag name="KSO_WM_TEMPLATE_INDEX" val="20230977"/>
  <p:tag name="KSO_WM_UNIT_LAYERLEVEL" val="1_1_1"/>
  <p:tag name="KSO_WM_TAG_VERSION" val="1.0"/>
  <p:tag name="KSO_WM_DIAGRAM_GROUP_CODE" val="l1-1"/>
  <p:tag name="KSO_WM_UNIT_TYPE" val="l_h_i"/>
  <p:tag name="KSO_WM_UNIT_INDEX" val="1_4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5*l_h_i*1_4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5*l_h_a*1_4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4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1"/>
  <p:tag name="KSO_WM_TEMPLATE_CATEGORY" val="custom"/>
  <p:tag name="KSO_WM_TEMPLATE_INDEX" val="20230977"/>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3"/>
  <p:tag name="KSO_WM_TEMPLATE_CATEGORY" val="custom"/>
  <p:tag name="KSO_WM_TEMPLATE_INDEX" val="20230977"/>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4"/>
  <p:tag name="KSO_WM_TEMPLATE_CATEGORY" val="custom"/>
  <p:tag name="KSO_WM_TEMPLATE_INDEX" val="20230977"/>
  <p:tag name="KSO_WM_UNIT_LAYERLEVEL" val="1_1_1"/>
  <p:tag name="KSO_WM_TAG_VERSION" val="1.0"/>
  <p:tag name="KSO_WM_DIAGRAM_GROUP_CODE" val="l1-1"/>
  <p:tag name="KSO_WM_UNIT_TYPE" val="l_h_i"/>
  <p:tag name="KSO_WM_UNIT_INDEX" val="1_5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5*l_h_i*1_5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5*l_h_a*1_5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5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5*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5*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26.xml><?xml version="1.0" encoding="utf-8"?>
<p:tagLst xmlns:p="http://schemas.openxmlformats.org/presentationml/2006/main">
  <p:tag name="KSO_WM_SLIDE_ID" val="custom2023097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2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5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01.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52.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1*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1*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1*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1*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1*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1*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8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351.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2024-01-06T05:09:47Z</dcterms:created>
  <dcterms:modified xsi:type="dcterms:W3CDTF">2024-01-06T05:09:47Z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49d362d5c94843a89d7f6d5c14e99d17_21</vt:lpwstr>
  </property>
</Properties>
</file>