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9" r:id="rId3"/>
    <p:sldId id="333" r:id="rId5"/>
    <p:sldId id="329" r:id="rId6"/>
    <p:sldId id="300" r:id="rId7"/>
    <p:sldId id="303" r:id="rId8"/>
    <p:sldId id="302" r:id="rId9"/>
    <p:sldId id="319" r:id="rId10"/>
    <p:sldId id="309" r:id="rId11"/>
    <p:sldId id="323" r:id="rId12"/>
    <p:sldId id="330" r:id="rId13"/>
    <p:sldId id="295" r:id="rId14"/>
  </p:sldIdLst>
  <p:sldSz cx="12195175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76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90" autoAdjust="0"/>
    <p:restoredTop sz="94660"/>
  </p:normalViewPr>
  <p:slideViewPr>
    <p:cSldViewPr showGuides="1">
      <p:cViewPr>
        <p:scale>
          <a:sx n="50" d="100"/>
          <a:sy n="50" d="100"/>
        </p:scale>
        <p:origin x="-468" y="-1434"/>
      </p:cViewPr>
      <p:guideLst>
        <p:guide orient="horz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44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6139A-A79B-4645-92A0-09FBA3C9B7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06AC1-A2C3-49E6-95F4-01B67F45C1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D36-4E38-48AE-9B2C-3ABFEA0CB5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microsoft.com/office/2007/relationships/hdphoto" Target="../media/image3.wdp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0" Type="http://schemas.openxmlformats.org/officeDocument/2006/relationships/notesSlide" Target="../notesSlides/notesSlide6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tags" Target="../tags/tag19.xml"/><Relationship Id="rId2" Type="http://schemas.openxmlformats.org/officeDocument/2006/relationships/image" Target="../media/image11.png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7107" y="2732137"/>
            <a:ext cx="8181050" cy="4129385"/>
            <a:chOff x="1732961" y="3100255"/>
            <a:chExt cx="5935383" cy="2995885"/>
          </a:xfrm>
        </p:grpSpPr>
        <p:sp>
          <p:nvSpPr>
            <p:cNvPr id="223" name="TextBox 100"/>
            <p:cNvSpPr txBox="1"/>
            <p:nvPr/>
          </p:nvSpPr>
          <p:spPr>
            <a:xfrm>
              <a:off x="5860107" y="3710501"/>
              <a:ext cx="684132" cy="177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Kuangan001</a:t>
              </a:r>
              <a:endPara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圆角矩形 224"/>
            <p:cNvSpPr/>
            <p:nvPr/>
          </p:nvSpPr>
          <p:spPr>
            <a:xfrm>
              <a:off x="2012545" y="3147814"/>
              <a:ext cx="5655799" cy="504056"/>
            </a:xfrm>
            <a:prstGeom prst="roundRect">
              <a:avLst>
                <a:gd name="adj" fmla="val 4227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127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TextBox 103"/>
            <p:cNvSpPr txBox="1"/>
            <p:nvPr/>
          </p:nvSpPr>
          <p:spPr>
            <a:xfrm>
              <a:off x="3610753" y="3204372"/>
              <a:ext cx="3245596" cy="468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PL80扒渣机</a:t>
              </a:r>
              <a:endParaRPr lang="zh-CN" alt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1852112" y="3100255"/>
              <a:ext cx="720079" cy="574619"/>
              <a:chOff x="899592" y="2377261"/>
              <a:chExt cx="720079" cy="574619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8" name="圆角矩形 227"/>
              <p:cNvSpPr/>
              <p:nvPr/>
            </p:nvSpPr>
            <p:spPr>
              <a:xfrm>
                <a:off x="899592" y="2377261"/>
                <a:ext cx="720079" cy="574619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圆角矩形 228"/>
              <p:cNvSpPr/>
              <p:nvPr/>
            </p:nvSpPr>
            <p:spPr>
              <a:xfrm>
                <a:off x="920241" y="2397813"/>
                <a:ext cx="681258" cy="533516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30" name="Picture 2" descr="C:\Users\Administrator\Desktop\手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1732961" y="3219822"/>
              <a:ext cx="2959860" cy="2876318"/>
            </a:xfrm>
            <a:prstGeom prst="rect">
              <a:avLst/>
            </a:prstGeom>
            <a:noFill/>
          </p:spPr>
        </p:pic>
      </p:grpSp>
      <p:grpSp>
        <p:nvGrpSpPr>
          <p:cNvPr id="233" name="组合 232"/>
          <p:cNvGrpSpPr/>
          <p:nvPr/>
        </p:nvGrpSpPr>
        <p:grpSpPr>
          <a:xfrm>
            <a:off x="10130035" y="279371"/>
            <a:ext cx="343825" cy="309997"/>
            <a:chOff x="4634991" y="2138335"/>
            <a:chExt cx="428348" cy="386204"/>
          </a:xfrm>
        </p:grpSpPr>
        <p:sp>
          <p:nvSpPr>
            <p:cNvPr id="234" name="Freeform 5"/>
            <p:cNvSpPr/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5" name="KSO_Shape"/>
            <p:cNvSpPr/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10489274" y="279371"/>
            <a:ext cx="343825" cy="309997"/>
            <a:chOff x="5076056" y="2138335"/>
            <a:chExt cx="428348" cy="386204"/>
          </a:xfrm>
        </p:grpSpPr>
        <p:sp>
          <p:nvSpPr>
            <p:cNvPr id="237" name="Freeform 5"/>
            <p:cNvSpPr/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8" name="KSO_Shape"/>
            <p:cNvSpPr/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10848513" y="279371"/>
            <a:ext cx="343825" cy="309997"/>
            <a:chOff x="5557128" y="2138335"/>
            <a:chExt cx="428348" cy="386204"/>
          </a:xfrm>
        </p:grpSpPr>
        <p:sp>
          <p:nvSpPr>
            <p:cNvPr id="240" name="Freeform 5"/>
            <p:cNvSpPr/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1" name="KSO_Shape"/>
            <p:cNvSpPr/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11207752" y="279371"/>
            <a:ext cx="343825" cy="309997"/>
            <a:chOff x="6068610" y="2138335"/>
            <a:chExt cx="428348" cy="386204"/>
          </a:xfrm>
        </p:grpSpPr>
        <p:sp>
          <p:nvSpPr>
            <p:cNvPr id="243" name="Freeform 5"/>
            <p:cNvSpPr/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4" name="KSO_Shape"/>
            <p:cNvSpPr/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11566990" y="279371"/>
            <a:ext cx="343825" cy="309997"/>
            <a:chOff x="6623914" y="2138335"/>
            <a:chExt cx="428348" cy="386204"/>
          </a:xfrm>
        </p:grpSpPr>
        <p:sp>
          <p:nvSpPr>
            <p:cNvPr id="246" name="Freeform 5"/>
            <p:cNvSpPr/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7" name="KSO_Shape"/>
            <p:cNvSpPr/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11292252" y="1396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847" y="5437177"/>
            <a:ext cx="11298288" cy="1420824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 rot="10800000" flipH="1">
            <a:off x="-106457" y="0"/>
            <a:ext cx="3737333" cy="685800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0" name="椭圆 9"/>
          <p:cNvSpPr/>
          <p:nvPr/>
        </p:nvSpPr>
        <p:spPr>
          <a:xfrm>
            <a:off x="2292758" y="1982085"/>
            <a:ext cx="2844722" cy="2844722"/>
          </a:xfrm>
          <a:prstGeom prst="ellipse">
            <a:avLst/>
          </a:prstGeom>
          <a:noFill/>
          <a:ln w="190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38" name="组合 37"/>
          <p:cNvGrpSpPr/>
          <p:nvPr/>
        </p:nvGrpSpPr>
        <p:grpSpPr>
          <a:xfrm>
            <a:off x="2540802" y="2230129"/>
            <a:ext cx="2357960" cy="2357960"/>
            <a:chOff x="8964761" y="1889143"/>
            <a:chExt cx="2475858" cy="2475858"/>
          </a:xfrm>
        </p:grpSpPr>
        <p:sp>
          <p:nvSpPr>
            <p:cNvPr id="3" name="椭圆 2"/>
            <p:cNvSpPr/>
            <p:nvPr/>
          </p:nvSpPr>
          <p:spPr>
            <a:xfrm>
              <a:off x="8964761" y="1889143"/>
              <a:ext cx="2475858" cy="2475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9503496" y="2571894"/>
              <a:ext cx="1528976" cy="1115401"/>
              <a:chOff x="1345281" y="1550493"/>
              <a:chExt cx="1618090" cy="118041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345281" y="1550493"/>
                <a:ext cx="1618090" cy="933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855" b="1" spc="9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855" b="1" spc="9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30692" y="2335180"/>
                <a:ext cx="1207618" cy="395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715" spc="95" dirty="0"/>
                  <a:t>CATALOG</a:t>
                </a:r>
                <a:endParaRPr lang="zh-CN" altLang="en-US" sz="1715" spc="95" dirty="0"/>
              </a:p>
            </p:txBody>
          </p:sp>
        </p:grpSp>
      </p:grpSp>
      <p:cxnSp>
        <p:nvCxnSpPr>
          <p:cNvPr id="40" name="直接连接符 39"/>
          <p:cNvCxnSpPr>
            <a:stCxn id="3" idx="6"/>
          </p:cNvCxnSpPr>
          <p:nvPr/>
        </p:nvCxnSpPr>
        <p:spPr>
          <a:xfrm flipV="1">
            <a:off x="4898762" y="3408691"/>
            <a:ext cx="685790" cy="41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3"/>
            </p:custDataLst>
          </p:nvPr>
        </p:nvCxnSpPr>
        <p:spPr>
          <a:xfrm flipH="1" flipV="1">
            <a:off x="5569659" y="2213285"/>
            <a:ext cx="7599" cy="224308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>
            <p:custDataLst>
              <p:tags r:id="rId4"/>
            </p:custDataLst>
          </p:nvPr>
        </p:nvSpPr>
        <p:spPr>
          <a:xfrm>
            <a:off x="6065520" y="2046605"/>
            <a:ext cx="463105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PL80扒渣机介绍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>
            <a:off x="5569659" y="2229386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>
            <p:custDataLst>
              <p:tags r:id="rId6"/>
            </p:custDataLst>
          </p:nvPr>
        </p:nvSpPr>
        <p:spPr>
          <a:xfrm>
            <a:off x="6065520" y="2766060"/>
            <a:ext cx="512127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PL80扒渣机技术参数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>
            <p:custDataLst>
              <p:tags r:id="rId7"/>
            </p:custDataLst>
          </p:nvPr>
        </p:nvSpPr>
        <p:spPr>
          <a:xfrm>
            <a:off x="6065520" y="3528695"/>
            <a:ext cx="483743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PL80扒渣机主要特征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>
            <p:custDataLst>
              <p:tags r:id="rId8"/>
            </p:custDataLst>
          </p:nvPr>
        </p:nvSpPr>
        <p:spPr>
          <a:xfrm>
            <a:off x="6065520" y="4290695"/>
            <a:ext cx="549211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PL80扒渣机用途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9"/>
            </p:custDataLst>
          </p:nvPr>
        </p:nvCxnSpPr>
        <p:spPr>
          <a:xfrm>
            <a:off x="5569659" y="2961923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>
            <p:custDataLst>
              <p:tags r:id="rId10"/>
            </p:custDataLst>
          </p:nvPr>
        </p:nvCxnSpPr>
        <p:spPr>
          <a:xfrm>
            <a:off x="5569659" y="3716584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>
            <p:custDataLst>
              <p:tags r:id="rId11"/>
            </p:custDataLst>
          </p:nvPr>
        </p:nvCxnSpPr>
        <p:spPr>
          <a:xfrm>
            <a:off x="5569659" y="4486918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739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0" grpId="0" animBg="1"/>
      <p:bldP spid="45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34720" y="404495"/>
            <a:ext cx="2035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PL80扒渣机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6061752" y="1654735"/>
            <a:ext cx="0" cy="381554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656530" y="2966877"/>
            <a:ext cx="828334" cy="6461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扒渣机水印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1510" y="2277110"/>
            <a:ext cx="3013710" cy="3013710"/>
          </a:xfrm>
          <a:prstGeom prst="rect">
            <a:avLst/>
          </a:prstGeom>
        </p:spPr>
      </p:pic>
      <p:pic>
        <p:nvPicPr>
          <p:cNvPr id="5" name="图片 4" descr="扒渣机水印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275" y="2277110"/>
            <a:ext cx="3013710" cy="301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39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39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337765" y="1806193"/>
            <a:ext cx="3743549" cy="3743549"/>
            <a:chOff x="3851920" y="836712"/>
            <a:chExt cx="3744416" cy="3744416"/>
          </a:xfrm>
        </p:grpSpPr>
        <p:grpSp>
          <p:nvGrpSpPr>
            <p:cNvPr id="54" name="组合 53"/>
            <p:cNvGrpSpPr/>
            <p:nvPr/>
          </p:nvGrpSpPr>
          <p:grpSpPr>
            <a:xfrm>
              <a:off x="3851920" y="836712"/>
              <a:ext cx="3744416" cy="3744416"/>
              <a:chOff x="3851920" y="836712"/>
              <a:chExt cx="3744416" cy="3744416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3851920" y="836712"/>
                <a:ext cx="3744416" cy="3744416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4004500" y="989292"/>
                <a:ext cx="3439257" cy="3439257"/>
                <a:chOff x="2758018" y="1768555"/>
                <a:chExt cx="3439257" cy="3439257"/>
              </a:xfrm>
              <a:effectLst>
                <a:outerShdw blurRad="25400" sx="101000" sy="101000" algn="ctr" rotWithShape="0">
                  <a:schemeClr val="accent1">
                    <a:lumMod val="50000"/>
                    <a:alpha val="21000"/>
                  </a:schemeClr>
                </a:outerShdw>
              </a:effectLst>
            </p:grpSpPr>
            <p:sp>
              <p:nvSpPr>
                <p:cNvPr id="58" name="任意多边形 57"/>
                <p:cNvSpPr/>
                <p:nvPr/>
              </p:nvSpPr>
              <p:spPr>
                <a:xfrm>
                  <a:off x="2783515" y="1768555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0 h 3413760"/>
                    <a:gd name="connsiteX1" fmla="*/ 341376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0"/>
                      </a:moveTo>
                      <a:cubicBezTo>
                        <a:pt x="2649564" y="0"/>
                        <a:pt x="3413760" y="764196"/>
                        <a:pt x="3413760" y="1706880"/>
                      </a:cubicBezTo>
                      <a:lnTo>
                        <a:pt x="1706880" y="1706880"/>
                      </a:lnTo>
                      <a:lnTo>
                        <a:pt x="1706880" y="0"/>
                      </a:lnTo>
                      <a:close/>
                    </a:path>
                  </a:pathLst>
                </a:custGeom>
                <a:blipFill dpi="0" rotWithShape="1">
                  <a:blip r:embed="rId1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96279" tIns="682187" rIns="458719" bIns="1816595" numCol="1" spcCol="1270" anchor="ctr" anchorCtr="0">
                  <a:noAutofit/>
                </a:bodyPr>
                <a:lstStyle/>
                <a:p>
                  <a:pPr algn="ctr" defTabSz="17773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/>
                </a:p>
              </p:txBody>
            </p:sp>
            <p:sp>
              <p:nvSpPr>
                <p:cNvPr id="59" name="任意多边形 58"/>
                <p:cNvSpPr/>
                <p:nvPr/>
              </p:nvSpPr>
              <p:spPr>
                <a:xfrm>
                  <a:off x="2781464" y="1794052"/>
                  <a:ext cx="3413760" cy="3413760"/>
                </a:xfrm>
                <a:custGeom>
                  <a:avLst/>
                  <a:gdLst>
                    <a:gd name="connsiteX0" fmla="*/ 3413760 w 3413760"/>
                    <a:gd name="connsiteY0" fmla="*/ 1706880 h 3413760"/>
                    <a:gd name="connsiteX1" fmla="*/ 1706880 w 3413760"/>
                    <a:gd name="connsiteY1" fmla="*/ 3413760 h 3413760"/>
                    <a:gd name="connsiteX2" fmla="*/ 1706880 w 3413760"/>
                    <a:gd name="connsiteY2" fmla="*/ 1706880 h 3413760"/>
                    <a:gd name="connsiteX3" fmla="*/ 341376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3413760" y="1706880"/>
                      </a:moveTo>
                      <a:cubicBezTo>
                        <a:pt x="3413760" y="2649564"/>
                        <a:pt x="2649564" y="3413760"/>
                        <a:pt x="1706880" y="3413760"/>
                      </a:cubicBezTo>
                      <a:lnTo>
                        <a:pt x="1706880" y="1706880"/>
                      </a:lnTo>
                      <a:lnTo>
                        <a:pt x="3413760" y="1706880"/>
                      </a:lnTo>
                      <a:close/>
                    </a:path>
                  </a:pathLst>
                </a:custGeom>
                <a:blipFill dpi="0" rotWithShape="1">
                  <a:blip r:embed="rId2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48692" tIns="1848692" rIns="467252" bIns="711036" numCol="1" spcCol="1270" anchor="ctr" anchorCtr="0">
                  <a:noAutofit/>
                </a:bodyPr>
                <a:lstStyle/>
                <a:p>
                  <a:pPr algn="ctr" defTabSz="28441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6400"/>
                </a:p>
              </p:txBody>
            </p:sp>
            <p:sp>
              <p:nvSpPr>
                <p:cNvPr id="60" name="任意多边形 59"/>
                <p:cNvSpPr/>
                <p:nvPr/>
              </p:nvSpPr>
              <p:spPr>
                <a:xfrm>
                  <a:off x="2758018" y="1794052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3413760 h 3413760"/>
                    <a:gd name="connsiteX1" fmla="*/ 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341376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3413760"/>
                      </a:moveTo>
                      <a:cubicBezTo>
                        <a:pt x="764196" y="3413760"/>
                        <a:pt x="0" y="2649564"/>
                        <a:pt x="0" y="1706880"/>
                      </a:cubicBezTo>
                      <a:lnTo>
                        <a:pt x="1706880" y="1706880"/>
                      </a:lnTo>
                      <a:lnTo>
                        <a:pt x="1706880" y="3413760"/>
                      </a:lnTo>
                      <a:close/>
                    </a:path>
                  </a:pathLst>
                </a:custGeom>
                <a:blipFill dpi="0" rotWithShape="1">
                  <a:blip r:embed="rId3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779" tIns="1818219" rIns="1818219" bIns="680563" numCol="1" spcCol="1270" anchor="ctr" anchorCtr="0">
                  <a:noAutofit/>
                </a:bodyPr>
                <a:lstStyle/>
                <a:p>
                  <a:pPr algn="ctr" defTabSz="17773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/>
                </a:p>
              </p:txBody>
            </p:sp>
            <p:sp>
              <p:nvSpPr>
                <p:cNvPr id="61" name="任意多边形 60"/>
                <p:cNvSpPr/>
                <p:nvPr/>
              </p:nvSpPr>
              <p:spPr>
                <a:xfrm>
                  <a:off x="2758018" y="1770606"/>
                  <a:ext cx="3413760" cy="3413760"/>
                </a:xfrm>
                <a:custGeom>
                  <a:avLst/>
                  <a:gdLst>
                    <a:gd name="connsiteX0" fmla="*/ 0 w 3413760"/>
                    <a:gd name="connsiteY0" fmla="*/ 1706880 h 3413760"/>
                    <a:gd name="connsiteX1" fmla="*/ 1706880 w 3413760"/>
                    <a:gd name="connsiteY1" fmla="*/ 0 h 3413760"/>
                    <a:gd name="connsiteX2" fmla="*/ 1706880 w 3413760"/>
                    <a:gd name="connsiteY2" fmla="*/ 1706880 h 3413760"/>
                    <a:gd name="connsiteX3" fmla="*/ 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0" y="1706880"/>
                      </a:moveTo>
                      <a:cubicBezTo>
                        <a:pt x="0" y="764196"/>
                        <a:pt x="764196" y="0"/>
                        <a:pt x="1706880" y="0"/>
                      </a:cubicBezTo>
                      <a:lnTo>
                        <a:pt x="1706880" y="1706880"/>
                      </a:lnTo>
                      <a:lnTo>
                        <a:pt x="0" y="1706880"/>
                      </a:lnTo>
                      <a:close/>
                    </a:path>
                  </a:pathLst>
                </a:custGeom>
                <a:blipFill dpi="0" rotWithShape="1">
                  <a:blip r:embed="rId4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779" tIns="680562" rIns="1818219" bIns="1818220" numCol="1" spcCol="1270" anchor="ctr" anchorCtr="0">
                  <a:noAutofit/>
                </a:bodyPr>
                <a:lstStyle/>
                <a:p>
                  <a:pPr algn="ctr" defTabSz="17773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/>
                </a:p>
              </p:txBody>
            </p:sp>
          </p:grpSp>
        </p:grpSp>
        <p:sp>
          <p:nvSpPr>
            <p:cNvPr id="55" name="椭圆 54"/>
            <p:cNvSpPr/>
            <p:nvPr/>
          </p:nvSpPr>
          <p:spPr>
            <a:xfrm>
              <a:off x="4772883" y="1952665"/>
              <a:ext cx="1808264" cy="151228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ts val="2380"/>
                </a:lnSpc>
              </a:pPr>
              <a:r>
                <a:rPr lang="zh-CN" altLang="en-US" b="1" spc="19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PL80扒渣机介绍</a:t>
              </a:r>
              <a:endParaRPr lang="zh-CN" altLang="en-US" b="1" spc="19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383530" y="2080895"/>
            <a:ext cx="57429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zh-CN" dirty="0">
                <a:solidFill>
                  <a:schemeClr val="tx1"/>
                </a:solidFill>
              </a:rPr>
              <a:t>PL80扒渣机采用机械手与运输机相结合，集挖掘、运输为一体。并使用轮胎进行前进，电力作为能源，具有环保清洁、灵巧方便的特点。在矿产、能源以及公路、水利、隧道等工程施工场所中应用及其广泛。该新品通过机械手臂挖掘，并使用运输机快速装卸。肆零零捌捌陆零伍叁柒，能够迅速完成对施工现场的清洁运输工作。与传统人工作业相比，可明显提高工作效率达10倍以上，并可减少施工方对人力资源的依赖与使用。</a:t>
            </a:r>
            <a:endParaRPr lang="zh-CN" altLang="zh-CN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0740" y="373380"/>
            <a:ext cx="2486025" cy="401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PL80扒渣机介绍</a:t>
            </a:r>
            <a:endParaRPr lang="zh-CN" altLang="en-US" sz="2000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4" name="矩形 23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0" name="矩形 29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9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725170" y="364490"/>
            <a:ext cx="454723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PL80扒渣机</a:t>
            </a:r>
            <a:endParaRPr lang="en-US" altLang="zh-CN" sz="2000" dirty="0"/>
          </a:p>
          <a:p>
            <a:endParaRPr lang="en-US" altLang="zh-CN" sz="14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3791" y="1845191"/>
            <a:ext cx="1487144" cy="21597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605197" y="4618166"/>
            <a:ext cx="1030857" cy="711631"/>
            <a:chOff x="-25577" y="3582094"/>
            <a:chExt cx="1031096" cy="711796"/>
          </a:xfrm>
        </p:grpSpPr>
        <p:sp>
          <p:nvSpPr>
            <p:cNvPr id="92" name="Oval 16"/>
            <p:cNvSpPr>
              <a:spLocks noChangeArrowheads="1"/>
            </p:cNvSpPr>
            <p:nvPr/>
          </p:nvSpPr>
          <p:spPr bwMode="auto">
            <a:xfrm>
              <a:off x="-25577" y="3582094"/>
              <a:ext cx="295999" cy="295999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3" name="Oval 17"/>
            <p:cNvSpPr>
              <a:spLocks noChangeArrowheads="1"/>
            </p:cNvSpPr>
            <p:nvPr/>
          </p:nvSpPr>
          <p:spPr bwMode="auto">
            <a:xfrm>
              <a:off x="394471" y="3839809"/>
              <a:ext cx="454081" cy="454081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4" name="Oval 3"/>
            <p:cNvSpPr>
              <a:spLocks noChangeArrowheads="1"/>
            </p:cNvSpPr>
            <p:nvPr/>
          </p:nvSpPr>
          <p:spPr bwMode="auto">
            <a:xfrm>
              <a:off x="684883" y="3693506"/>
              <a:ext cx="320636" cy="320636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pic>
        <p:nvPicPr>
          <p:cNvPr id="3" name="图片 2" descr="扒渣机水印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6795" y="1557020"/>
            <a:ext cx="5884545" cy="4856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39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39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840740" y="364490"/>
            <a:ext cx="574294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2380"/>
              </a:lnSpc>
            </a:pPr>
            <a:r>
              <a:rPr lang="zh-CN" altLang="en-US" sz="2000" b="1" spc="190" dirty="0">
                <a:sym typeface="+mn-ea"/>
              </a:rPr>
              <a:t>PL80扒渣机技术参数</a:t>
            </a:r>
            <a:endParaRPr lang="en-US" altLang="zh-CN" sz="20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39794" y="1413242"/>
            <a:ext cx="12189178" cy="575931"/>
            <a:chOff x="-143619" y="1413570"/>
            <a:chExt cx="12192000" cy="576064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-143619" y="1701602"/>
              <a:ext cx="57359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312421" y="1701602"/>
              <a:ext cx="57359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5707655" y="1413570"/>
              <a:ext cx="540400" cy="576064"/>
              <a:chOff x="9372024" y="260648"/>
              <a:chExt cx="540400" cy="57606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9372024" y="260648"/>
                <a:ext cx="540400" cy="57606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14"/>
              <p:cNvSpPr txBox="1"/>
              <p:nvPr/>
            </p:nvSpPr>
            <p:spPr>
              <a:xfrm>
                <a:off x="9408148" y="333237"/>
                <a:ext cx="4681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华康俪金黑W8(P)" panose="020B0800000000000000" pitchFamily="34" charset="-122"/>
                    <a:ea typeface="华康俪金黑W8(P)" panose="020B0800000000000000" pitchFamily="34" charset="-122"/>
                  </a:rPr>
                  <a:t>团队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endParaRPr>
              </a:p>
              <a:p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华康俪金黑W8(P)" panose="020B0800000000000000" pitchFamily="34" charset="-122"/>
                    <a:ea typeface="华康俪金黑W8(P)" panose="020B0800000000000000" pitchFamily="34" charset="-122"/>
                  </a:rPr>
                  <a:t>介绍</a:t>
                </a:r>
                <a:endPara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endParaRPr>
              </a:p>
            </p:txBody>
          </p:sp>
        </p:grpSp>
      </p:grpSp>
      <p:cxnSp>
        <p:nvCxnSpPr>
          <p:cNvPr id="61" name="直接连接符 60"/>
          <p:cNvCxnSpPr/>
          <p:nvPr>
            <p:custDataLst>
              <p:tags r:id="rId1"/>
            </p:custDataLst>
          </p:nvPr>
        </p:nvCxnSpPr>
        <p:spPr>
          <a:xfrm>
            <a:off x="2428735" y="2550919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>
            <p:custDataLst>
              <p:tags r:id="rId2"/>
            </p:custDataLst>
          </p:nvPr>
        </p:nvCxnSpPr>
        <p:spPr>
          <a:xfrm>
            <a:off x="1998205" y="4664175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>
            <p:custDataLst>
              <p:tags r:id="rId3"/>
            </p:custDataLst>
          </p:nvPr>
        </p:nvCxnSpPr>
        <p:spPr>
          <a:xfrm>
            <a:off x="6918542" y="4630044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>
            <p:custDataLst>
              <p:tags r:id="rId4"/>
            </p:custDataLst>
          </p:nvPr>
        </p:nvCxnSpPr>
        <p:spPr>
          <a:xfrm>
            <a:off x="7349072" y="2550919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8"/>
          <p:cNvSpPr txBox="1"/>
          <p:nvPr>
            <p:custDataLst>
              <p:tags r:id="rId5"/>
            </p:custDataLst>
          </p:nvPr>
        </p:nvSpPr>
        <p:spPr>
          <a:xfrm>
            <a:off x="1969770" y="2659380"/>
            <a:ext cx="340487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型号LS80T	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装载能力m3/h≥80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整机质量kg2900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轴距mm	1600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zui小转弯半径m4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28"/>
          <p:cNvSpPr txBox="1"/>
          <p:nvPr>
            <p:custDataLst>
              <p:tags r:id="rId6"/>
            </p:custDataLst>
          </p:nvPr>
        </p:nvSpPr>
        <p:spPr>
          <a:xfrm>
            <a:off x="6849110" y="2638425"/>
            <a:ext cx="357060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轮距mm	1470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离地间距mm188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挖掘宽度mm≥2900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挖掘高度mm≥2600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挖取距离（距铲口）mm≥1440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32"/>
          <p:cNvSpPr txBox="1"/>
          <p:nvPr>
            <p:custDataLst>
              <p:tags r:id="rId7"/>
            </p:custDataLst>
          </p:nvPr>
        </p:nvSpPr>
        <p:spPr>
          <a:xfrm>
            <a:off x="6788150" y="4582160"/>
            <a:ext cx="45980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zui大物料通过尺寸mm810×600×450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额定工作压力MPa14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外形尺寸（长×宽×高）mm5500×1700×1800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大臂zui大回转角度(o)±30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适应巷到zui小断面m2×2.2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33"/>
          <p:cNvSpPr txBox="1"/>
          <p:nvPr>
            <p:custDataLst>
              <p:tags r:id="rId8"/>
            </p:custDataLst>
          </p:nvPr>
        </p:nvSpPr>
        <p:spPr>
          <a:xfrm>
            <a:off x="1918970" y="4653915"/>
            <a:ext cx="406527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卸载高度mm1700（可加高）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挖掘深度mm≥750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爬坡能力(o)≤10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皮带速度m/min39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电机总功率KW15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9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9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99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5" grpId="0"/>
      <p:bldP spid="66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40740" y="356870"/>
            <a:ext cx="43529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PL80扒渣机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/>
          <a:srcRect l="16010" t="71194" r="15480" b="14470"/>
          <a:stretch>
            <a:fillRect/>
          </a:stretch>
        </p:blipFill>
        <p:spPr>
          <a:xfrm rot="16200000" flipV="1">
            <a:off x="7861300" y="3757295"/>
            <a:ext cx="3827145" cy="87122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screen"/>
          <a:srcRect l="16010" t="71194" r="15480" b="14470"/>
          <a:stretch>
            <a:fillRect/>
          </a:stretch>
        </p:blipFill>
        <p:spPr>
          <a:xfrm rot="5400000" flipH="1" flipV="1">
            <a:off x="241300" y="3265805"/>
            <a:ext cx="3827145" cy="871220"/>
          </a:xfrm>
          <a:prstGeom prst="rect">
            <a:avLst/>
          </a:prstGeom>
        </p:spPr>
      </p:pic>
      <p:pic>
        <p:nvPicPr>
          <p:cNvPr id="2" name="图片 1" descr="履带扒渣机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620" y="2421255"/>
            <a:ext cx="3056255" cy="3056255"/>
          </a:xfrm>
          <a:prstGeom prst="rect">
            <a:avLst/>
          </a:prstGeom>
        </p:spPr>
      </p:pic>
      <p:pic>
        <p:nvPicPr>
          <p:cNvPr id="5" name="图片 4" descr="履带扒渣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270" y="2421255"/>
            <a:ext cx="3056255" cy="3056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13130" y="380365"/>
            <a:ext cx="544639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2380"/>
              </a:lnSpc>
            </a:pPr>
            <a:r>
              <a:rPr lang="zh-CN" altLang="en-US" sz="2000" b="1" spc="190" dirty="0">
                <a:sym typeface="+mn-ea"/>
              </a:rPr>
              <a:t>PL80扒渣机主要特征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915795" y="2099310"/>
            <a:ext cx="8783955" cy="3511550"/>
          </a:xfrm>
          <a:prstGeom prst="rect">
            <a:avLst/>
          </a:prstGeom>
        </p:spPr>
      </p:pic>
      <p:sp>
        <p:nvSpPr>
          <p:cNvPr id="61" name="文本框 32"/>
          <p:cNvSpPr txBox="1"/>
          <p:nvPr/>
        </p:nvSpPr>
        <p:spPr>
          <a:xfrm>
            <a:off x="3533775" y="2060575"/>
            <a:ext cx="55987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1800" dirty="0">
                <a:solidFill>
                  <a:schemeClr val="tx1"/>
                </a:solidFill>
                <a:effectLst/>
              </a:rPr>
              <a:t>它是由机械手与输送机相接合，采集和输送功能合二为一，采用电动液压控制系统的生产装置，具有安全环保、能耗小、效率高的特点。</a:t>
            </a:r>
            <a:endParaRPr lang="zh-CN" altLang="zh-CN" sz="18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文本框 32"/>
          <p:cNvSpPr txBox="1"/>
          <p:nvPr/>
        </p:nvSpPr>
        <p:spPr>
          <a:xfrm>
            <a:off x="3722370" y="4868545"/>
            <a:ext cx="55987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1800" dirty="0">
                <a:solidFill>
                  <a:schemeClr val="tx1"/>
                </a:solidFill>
                <a:effectLst/>
              </a:rPr>
              <a:t>是矿山及遂洞必不可少的先进的掘进采矿装备，是人工和其它机械的替代产品。</a:t>
            </a:r>
            <a:endParaRPr lang="zh-CN" altLang="zh-CN" sz="18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33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33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83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1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40105" y="404495"/>
            <a:ext cx="4307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PL80扒渣机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圆角矩形 18"/>
          <p:cNvSpPr/>
          <p:nvPr>
            <p:custDataLst>
              <p:tags r:id="rId1"/>
            </p:custDataLst>
          </p:nvPr>
        </p:nvSpPr>
        <p:spPr bwMode="auto">
          <a:xfrm>
            <a:off x="2215143" y="3772265"/>
            <a:ext cx="1564773" cy="152377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圆角矩形 40"/>
          <p:cNvSpPr/>
          <p:nvPr>
            <p:custDataLst>
              <p:tags r:id="rId2"/>
            </p:custDataLst>
          </p:nvPr>
        </p:nvSpPr>
        <p:spPr bwMode="auto">
          <a:xfrm>
            <a:off x="8280287" y="2498303"/>
            <a:ext cx="1535512" cy="1535512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圆角矩形 41"/>
          <p:cNvSpPr/>
          <p:nvPr>
            <p:custDataLst>
              <p:tags r:id="rId3"/>
            </p:custDataLst>
          </p:nvPr>
        </p:nvSpPr>
        <p:spPr bwMode="auto">
          <a:xfrm>
            <a:off x="9439375" y="3635155"/>
            <a:ext cx="603792" cy="603792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5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文本框 27"/>
          <p:cNvSpPr txBox="1"/>
          <p:nvPr>
            <p:custDataLst>
              <p:tags r:id="rId4"/>
            </p:custDataLst>
          </p:nvPr>
        </p:nvSpPr>
        <p:spPr>
          <a:xfrm>
            <a:off x="2509520" y="3933190"/>
            <a:ext cx="11620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90" dirty="0">
                <a:sym typeface="+mn-ea"/>
              </a:rPr>
              <a:t>PL80扒渣机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圆角矩形 57"/>
          <p:cNvSpPr/>
          <p:nvPr>
            <p:custDataLst>
              <p:tags r:id="rId5"/>
            </p:custDataLst>
          </p:nvPr>
        </p:nvSpPr>
        <p:spPr bwMode="auto">
          <a:xfrm>
            <a:off x="1446170" y="4891617"/>
            <a:ext cx="714215" cy="714215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圆角矩形 60"/>
          <p:cNvSpPr/>
          <p:nvPr>
            <p:custDataLst>
              <p:tags r:id="rId6"/>
            </p:custDataLst>
          </p:nvPr>
        </p:nvSpPr>
        <p:spPr bwMode="auto">
          <a:xfrm>
            <a:off x="1874699" y="4605932"/>
            <a:ext cx="499950" cy="49995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4" name="圆角矩形 63"/>
          <p:cNvSpPr/>
          <p:nvPr>
            <p:custDataLst>
              <p:tags r:id="rId7"/>
            </p:custDataLst>
          </p:nvPr>
        </p:nvSpPr>
        <p:spPr bwMode="auto">
          <a:xfrm>
            <a:off x="9919426" y="3312751"/>
            <a:ext cx="768943" cy="62430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6" name="文本框 27"/>
          <p:cNvSpPr txBox="1"/>
          <p:nvPr>
            <p:custDataLst>
              <p:tags r:id="rId8"/>
            </p:custDataLst>
          </p:nvPr>
        </p:nvSpPr>
        <p:spPr>
          <a:xfrm>
            <a:off x="8425291" y="2996312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实物图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履带扒渣机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9390" y="2132965"/>
            <a:ext cx="4054475" cy="4054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3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39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3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3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39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39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39"/>
                            </p:stCondLst>
                            <p:childTnLst>
                              <p:par>
                                <p:cTn id="5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39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39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 animBg="1"/>
      <p:bldP spid="41" grpId="0" animBg="1"/>
      <p:bldP spid="42" grpId="0" animBg="1"/>
      <p:bldP spid="51" grpId="0"/>
      <p:bldP spid="51" grpId="1"/>
      <p:bldP spid="58" grpId="0" animBg="1"/>
      <p:bldP spid="61" grpId="0" animBg="1"/>
      <p:bldP spid="64" grpId="0" animBg="1"/>
      <p:bldP spid="76" grpId="0"/>
      <p:bldP spid="7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66140" y="356870"/>
            <a:ext cx="608393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2380"/>
              </a:lnSpc>
            </a:pPr>
            <a:r>
              <a:rPr lang="zh-CN" altLang="en-US" sz="2000" b="1" spc="190" dirty="0">
                <a:sym typeface="+mn-ea"/>
              </a:rPr>
              <a:t>PL80扒渣机用途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>
            <p:custDataLst>
              <p:tags r:id="rId1"/>
            </p:custDataLst>
          </p:nvPr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>
              <p:custDataLst>
                <p:tags r:id="rId2"/>
              </p:custDataLst>
            </p:nvPr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>
              <p:custDataLst>
                <p:tags r:id="rId3"/>
              </p:custDataLst>
            </p:nvPr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4"/>
              </p:custDataLst>
            </p:nvPr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 rot="3152971">
            <a:off x="1113790" y="1790065"/>
            <a:ext cx="5012690" cy="3211195"/>
            <a:chOff x="2482316" y="2299046"/>
            <a:chExt cx="4752528" cy="1940042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3"/>
            <p:cNvSpPr/>
            <p:nvPr>
              <p:custDataLst>
                <p:tags r:id="rId7"/>
              </p:custDataLst>
            </p:nvPr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椭圆 6"/>
            <p:cNvSpPr/>
            <p:nvPr>
              <p:custDataLst>
                <p:tags r:id="rId8"/>
              </p:custDataLst>
            </p:nvPr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6"/>
            <p:cNvSpPr/>
            <p:nvPr>
              <p:custDataLst>
                <p:tags r:id="rId9"/>
              </p:custDataLst>
            </p:nvPr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 rot="3152971">
            <a:off x="6694170" y="1790065"/>
            <a:ext cx="5012690" cy="3211195"/>
            <a:chOff x="2482316" y="2299046"/>
            <a:chExt cx="4752528" cy="1940042"/>
          </a:xfrm>
        </p:grpSpPr>
        <p:sp>
          <p:nvSpPr>
            <p:cNvPr id="39" name="矩形 38"/>
            <p:cNvSpPr/>
            <p:nvPr>
              <p:custDataLst>
                <p:tags r:id="rId11"/>
              </p:custDataLst>
            </p:nvPr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"/>
            <p:cNvSpPr/>
            <p:nvPr>
              <p:custDataLst>
                <p:tags r:id="rId12"/>
              </p:custDataLst>
            </p:nvPr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6"/>
            <p:cNvSpPr/>
            <p:nvPr>
              <p:custDataLst>
                <p:tags r:id="rId13"/>
              </p:custDataLst>
            </p:nvPr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椭圆 6"/>
            <p:cNvSpPr/>
            <p:nvPr>
              <p:custDataLst>
                <p:tags r:id="rId14"/>
              </p:custDataLst>
            </p:nvPr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innerShdw blurRad="114300">
                <a:schemeClr val="accent3">
                  <a:lumMod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>
            <p:custDataLst>
              <p:tags r:id="rId15"/>
            </p:custDataLst>
          </p:nvPr>
        </p:nvSpPr>
        <p:spPr>
          <a:xfrm>
            <a:off x="1921510" y="2545080"/>
            <a:ext cx="250126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适用于隧洞挖掘装运，矿山工程，水利工程等工程的施工机械及中小断面引水洞，矿山出渣（矿）机械，煤矿专用履带式挖掘式装载机（扒渣机）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>
            <p:custDataLst>
              <p:tags r:id="rId16"/>
            </p:custDataLst>
          </p:nvPr>
        </p:nvSpPr>
        <p:spPr>
          <a:xfrm>
            <a:off x="7682230" y="2643505"/>
            <a:ext cx="255968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主要用于一些生产做业空间狭窄的煤矿、山东矿安机电有限公司，磷矿、铁矿、金属非金属矿等隧洞、矿山的石土料采集及输送装车施工。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86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86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86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86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5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" y="1628800"/>
            <a:ext cx="8408402" cy="35283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85047" y="1484784"/>
            <a:ext cx="64741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6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谢谢您的指导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4"/>
          <p:cNvSpPr txBox="1"/>
          <p:nvPr/>
        </p:nvSpPr>
        <p:spPr>
          <a:xfrm>
            <a:off x="408955" y="3561962"/>
            <a:ext cx="4596011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我们将竭尽全力做的更好！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043985" y="2132856"/>
            <a:ext cx="715716" cy="719823"/>
            <a:chOff x="1721162" y="4373847"/>
            <a:chExt cx="715716" cy="719823"/>
          </a:xfrm>
        </p:grpSpPr>
        <p:sp>
          <p:nvSpPr>
            <p:cNvPr id="25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1892225" y="4715743"/>
              <a:ext cx="388938" cy="225425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1990650" y="4469681"/>
              <a:ext cx="196850" cy="230188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8617841" y="3069089"/>
            <a:ext cx="19685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Kuangan001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681409" y="3385895"/>
            <a:ext cx="599800" cy="405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96259" y="338589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99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9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9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99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  <p:bldP spid="29" grpId="0"/>
      <p:bldP spid="30" grpId="0" animBg="1"/>
      <p:bldP spid="31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2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3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4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5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6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7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8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9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10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1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2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3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4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5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6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7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8.xml><?xml version="1.0" encoding="utf-8"?>
<p:tagLst xmlns:p="http://schemas.openxmlformats.org/presentationml/2006/main">
  <p:tag name="KSO_WM_DIAGRAM_VIRTUALLY_FRAME" val="{&quot;height&quot;:340.07881889763786,&quot;left&quot;:135.375,&quot;top&quot;:140.7551968503937,&quot;width&quot;:668.6133464566929}"/>
</p:tagLst>
</file>

<file path=ppt/tags/tag19.xml><?xml version="1.0" encoding="utf-8"?>
<p:tagLst xmlns:p="http://schemas.openxmlformats.org/presentationml/2006/main">
  <p:tag name="KSO_WM_DIAGRAM_VIRTUALLY_FRAME" val="{&quot;height&quot;:340.07881889763786,&quot;left&quot;:135.375,&quot;top&quot;:140.7551968503937,&quot;width&quot;:668.6133464566929}"/>
</p:tagLst>
</file>

<file path=ppt/tags/tag20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1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2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3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4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5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6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7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8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29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0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1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2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3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4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5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6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7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8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9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0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1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2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3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4.xml><?xml version="1.0" encoding="utf-8"?>
<p:tagLst xmlns:p="http://schemas.openxmlformats.org/presentationml/2006/main">
  <p:tag name="ISPRING_RESOURCE_PATHS_HASH_PRESENTER" val="279f886d91965d3ffffa23f853ac6f55391e328f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1387</Words>
  <Application>WPS 演示</Application>
  <PresentationFormat>自定义</PresentationFormat>
  <Paragraphs>95</Paragraphs>
  <Slides>11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汉仪菱心体简</vt:lpstr>
      <vt:lpstr>华康俪金黑W8(P)</vt:lpstr>
      <vt:lpstr>黑体</vt:lpstr>
      <vt:lpstr>Calibri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动态手势</dc:title>
  <dc:creator>第一PPT模板网：www.1ppt.com</dc:creator>
  <cp:keywords>第一PPT模板网：www.1ppt.com</cp:keywords>
  <cp:lastModifiedBy>Administrator</cp:lastModifiedBy>
  <cp:revision>80</cp:revision>
  <dcterms:created xsi:type="dcterms:W3CDTF">2015-10-14T02:42:00Z</dcterms:created>
  <dcterms:modified xsi:type="dcterms:W3CDTF">2024-10-22T07:26:27Z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6254118C97944133B21B79436E660690_13</vt:lpwstr>
  </property>
  <property fmtid="{D5CDD505-2E9C-101B-9397-08002B2CF9AE}" pid="3" name="KSOProductBuildVer">
    <vt:lpwstr>2052-12.1.0.18276</vt:lpwstr>
  </property>
</Properties>
</file>