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320" r:id="rId1"/>
    <p:sldMasterId id="2147484357" r:id="rId2"/>
  </p:sldMasterIdLst>
  <p:notesMasterIdLst>
    <p:notesMasterId r:id="rId3"/>
  </p:notesMasterIdLst>
  <p:sldIdLst>
    <p:sldId id="552" r:id="rId4"/>
    <p:sldId id="555" r:id="rId5"/>
    <p:sldId id="558" r:id="rId6"/>
    <p:sldId id="561" r:id="rId7"/>
    <p:sldId id="567" r:id="rId9"/>
    <p:sldId id="570" r:id="rId10"/>
    <p:sldId id="573" r:id="rId11"/>
    <p:sldId id="576" r:id="rId12"/>
    <p:sldId id="579" r:id="rId13"/>
    <p:sldId id="585" r:id="rId15"/>
    <p:sldId id="588" r:id="rId16"/>
    <p:sldId id="591" r:id="rId17"/>
    <p:sldId id="594" r:id="rId18"/>
    <p:sldId id="597" r:id="rId19"/>
    <p:sldId id="603" r:id="rId21"/>
    <p:sldId id="606" r:id="rId22"/>
    <p:sldId id="609" r:id="rId23"/>
    <p:sldId id="612" r:id="rId24"/>
    <p:sldId id="615" r:id="rId25"/>
    <p:sldId id="621" r:id="rId27"/>
    <p:sldId id="624" r:id="rId28"/>
    <p:sldId id="627" r:id="rId29"/>
    <p:sldId id="630" r:id="rId30"/>
    <p:sldId id="633" r:id="rId31"/>
    <p:sldId id="639" r:id="rId33"/>
    <p:sldId id="642" r:id="rId34"/>
    <p:sldId id="645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321" r:id="rId1"/>
    <p:sldLayoutId id="2147484322" r:id="rId2"/>
    <p:sldLayoutId id="2147484323" r:id="rId3"/>
    <p:sldLayoutId id="2147484324" r:id="rId4"/>
    <p:sldLayoutId id="2147484325" r:id="rId5"/>
    <p:sldLayoutId id="2147484326" r:id="rId6"/>
    <p:sldLayoutId id="2147484327" r:id="rId7"/>
    <p:sldLayoutId id="2147484328" r:id="rId8"/>
    <p:sldLayoutId id="2147484329" r:id="rId9"/>
    <p:sldLayoutId id="2147484330" r:id="rId10"/>
    <p:sldLayoutId id="214748433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358" r:id="rId1"/>
    <p:sldLayoutId id="2147484359" r:id="rId2"/>
    <p:sldLayoutId id="2147484360" r:id="rId3"/>
    <p:sldLayoutId id="2147484361" r:id="rId4"/>
    <p:sldLayoutId id="2147484362" r:id="rId5"/>
    <p:sldLayoutId id="2147484363" r:id="rId6"/>
    <p:sldLayoutId id="2147484364" r:id="rId7"/>
    <p:sldLayoutId id="2147484365" r:id="rId8"/>
    <p:sldLayoutId id="2147484366" r:id="rId9"/>
    <p:sldLayoutId id="2147484367" r:id="rId10"/>
    <p:sldLayoutId id="214748436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tags" Target="../tags/tag115.xml"/><Relationship Id="rId14" Type="http://schemas.openxmlformats.org/officeDocument/2006/relationships/tags" Target="../tags/tag116.xml"/><Relationship Id="rId15" Type="http://schemas.openxmlformats.org/officeDocument/2006/relationships/tags" Target="../tags/tag117.xml"/><Relationship Id="rId16" Type="http://schemas.openxmlformats.org/officeDocument/2006/relationships/tags" Target="../tags/tag118.xml"/><Relationship Id="rId17" Type="http://schemas.openxmlformats.org/officeDocument/2006/relationships/tags" Target="../tags/tag119.xml"/><Relationship Id="rId18" Type="http://schemas.openxmlformats.org/officeDocument/2006/relationships/tags" Target="../tags/tag120.xml"/><Relationship Id="rId19" Type="http://schemas.openxmlformats.org/officeDocument/2006/relationships/tags" Target="../tags/tag121.xml"/><Relationship Id="rId20" Type="http://schemas.openxmlformats.org/officeDocument/2006/relationships/tags" Target="../tags/tag122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tags" Target="../tags/tag147.xml"/><Relationship Id="rId14" Type="http://schemas.openxmlformats.org/officeDocument/2006/relationships/tags" Target="../tags/tag148.xml"/><Relationship Id="rId15" Type="http://schemas.openxmlformats.org/officeDocument/2006/relationships/tags" Target="../tags/tag149.xml"/><Relationship Id="rId16" Type="http://schemas.openxmlformats.org/officeDocument/2006/relationships/tags" Target="../tags/tag150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tags" Target="../tags/tag190.xml"/><Relationship Id="rId14" Type="http://schemas.openxmlformats.org/officeDocument/2006/relationships/tags" Target="../tags/tag191.xml"/><Relationship Id="rId15" Type="http://schemas.openxmlformats.org/officeDocument/2006/relationships/tags" Target="../tags/tag192.xml"/><Relationship Id="rId16" Type="http://schemas.openxmlformats.org/officeDocument/2006/relationships/tags" Target="../tags/tag193.xml"/><Relationship Id="rId17" Type="http://schemas.openxmlformats.org/officeDocument/2006/relationships/tags" Target="../tags/tag194.xml"/><Relationship Id="rId18" Type="http://schemas.openxmlformats.org/officeDocument/2006/relationships/tags" Target="../tags/tag195.xml"/><Relationship Id="rId19" Type="http://schemas.openxmlformats.org/officeDocument/2006/relationships/tags" Target="../tags/tag196.xml"/><Relationship Id="rId20" Type="http://schemas.openxmlformats.org/officeDocument/2006/relationships/tags" Target="../tags/tag197.xml"/><Relationship Id="rId21" Type="http://schemas.openxmlformats.org/officeDocument/2006/relationships/tags" Target="../tags/tag198.xml"/><Relationship Id="rId22" Type="http://schemas.openxmlformats.org/officeDocument/2006/relationships/tags" Target="../tags/tag199.xml"/><Relationship Id="rId23" Type="http://schemas.openxmlformats.org/officeDocument/2006/relationships/tags" Target="../tags/tag200.xml"/><Relationship Id="rId24" Type="http://schemas.openxmlformats.org/officeDocument/2006/relationships/tags" Target="../tags/tag201.xml"/><Relationship Id="rId25" Type="http://schemas.openxmlformats.org/officeDocument/2006/relationships/tags" Target="../tags/tag202.xml"/><Relationship Id="rId26" Type="http://schemas.openxmlformats.org/officeDocument/2006/relationships/tags" Target="../tags/tag203.xml"/><Relationship Id="rId27" Type="http://schemas.openxmlformats.org/officeDocument/2006/relationships/tags" Target="../tags/tag204.xml"/><Relationship Id="rId28" Type="http://schemas.openxmlformats.org/officeDocument/2006/relationships/tags" Target="../tags/tag205.xml"/><Relationship Id="rId29" Type="http://schemas.openxmlformats.org/officeDocument/2006/relationships/tags" Target="../tags/tag206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tags" Target="../tags/tag233.xml"/><Relationship Id="rId16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tags" Target="../tags/tag252.xml"/><Relationship Id="rId17" Type="http://schemas.openxmlformats.org/officeDocument/2006/relationships/tags" Target="../tags/tag253.xml"/><Relationship Id="rId18" Type="http://schemas.openxmlformats.org/officeDocument/2006/relationships/tags" Target="../tags/tag254.xml"/><Relationship Id="rId19" Type="http://schemas.openxmlformats.org/officeDocument/2006/relationships/tags" Target="../tags/tag255.xml"/><Relationship Id="rId20" Type="http://schemas.openxmlformats.org/officeDocument/2006/relationships/tags" Target="../tags/tag256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tags" Target="../tags/tag271.xml"/><Relationship Id="rId16" Type="http://schemas.openxmlformats.org/officeDocument/2006/relationships/tags" Target="../tags/tag272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tags" Target="../tags/tag285.xml"/><Relationship Id="rId14" Type="http://schemas.openxmlformats.org/officeDocument/2006/relationships/tags" Target="../tags/tag286.xml"/><Relationship Id="rId15" Type="http://schemas.openxmlformats.org/officeDocument/2006/relationships/tags" Target="../tags/tag287.xml"/><Relationship Id="rId16" Type="http://schemas.openxmlformats.org/officeDocument/2006/relationships/tags" Target="../tags/tag288.xml"/><Relationship Id="rId17" Type="http://schemas.openxmlformats.org/officeDocument/2006/relationships/tags" Target="../tags/tag289.xml"/><Relationship Id="rId18" Type="http://schemas.openxmlformats.org/officeDocument/2006/relationships/tags" Target="../tags/tag290.xml"/><Relationship Id="rId19" Type="http://schemas.openxmlformats.org/officeDocument/2006/relationships/tags" Target="../tags/tag291.xml"/><Relationship Id="rId20" Type="http://schemas.openxmlformats.org/officeDocument/2006/relationships/tags" Target="../tags/tag292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tags" Target="../tags/tag332.xml"/><Relationship Id="rId14" Type="http://schemas.openxmlformats.org/officeDocument/2006/relationships/tags" Target="../tags/tag333.xml"/><Relationship Id="rId15" Type="http://schemas.openxmlformats.org/officeDocument/2006/relationships/tags" Target="../tags/tag334.xml"/><Relationship Id="rId16" Type="http://schemas.openxmlformats.org/officeDocument/2006/relationships/tags" Target="../tags/tag335.xml"/><Relationship Id="rId17" Type="http://schemas.openxmlformats.org/officeDocument/2006/relationships/tags" Target="../tags/tag336.xml"/><Relationship Id="rId18" Type="http://schemas.openxmlformats.org/officeDocument/2006/relationships/tags" Target="../tags/tag337.xml"/><Relationship Id="rId19" Type="http://schemas.openxmlformats.org/officeDocument/2006/relationships/tags" Target="../tags/tag338.xml"/><Relationship Id="rId20" Type="http://schemas.openxmlformats.org/officeDocument/2006/relationships/tags" Target="../tags/tag339.xml"/><Relationship Id="rId21" Type="http://schemas.openxmlformats.org/officeDocument/2006/relationships/tags" Target="../tags/tag340.xml"/><Relationship Id="rId22" Type="http://schemas.openxmlformats.org/officeDocument/2006/relationships/tags" Target="../tags/tag341.xml"/><Relationship Id="rId23" Type="http://schemas.openxmlformats.org/officeDocument/2006/relationships/tags" Target="../tags/tag342.xml"/><Relationship Id="rId24" Type="http://schemas.openxmlformats.org/officeDocument/2006/relationships/tags" Target="../tags/tag343.xml"/><Relationship Id="rId25" Type="http://schemas.openxmlformats.org/officeDocument/2006/relationships/tags" Target="../tags/tag344.xml"/><Relationship Id="rId26" Type="http://schemas.openxmlformats.org/officeDocument/2006/relationships/tags" Target="../tags/tag345.xml"/><Relationship Id="rId27" Type="http://schemas.openxmlformats.org/officeDocument/2006/relationships/tags" Target="../tags/tag346.xml"/><Relationship Id="rId28" Type="http://schemas.openxmlformats.org/officeDocument/2006/relationships/tags" Target="../tags/tag347.xml"/><Relationship Id="rId29" Type="http://schemas.openxmlformats.org/officeDocument/2006/relationships/tags" Target="../tags/tag348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tags" Target="../tags/tag357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tags" Target="../tags/tag372.xml"/><Relationship Id="rId5" Type="http://schemas.openxmlformats.org/officeDocument/2006/relationships/tags" Target="../tags/tag373.xml"/><Relationship Id="rId6" Type="http://schemas.openxmlformats.org/officeDocument/2006/relationships/tags" Target="../tags/tag374.xml"/><Relationship Id="rId7" Type="http://schemas.openxmlformats.org/officeDocument/2006/relationships/tags" Target="../tags/tag375.xml"/><Relationship Id="rId8" Type="http://schemas.openxmlformats.org/officeDocument/2006/relationships/tags" Target="../tags/tag376.xml"/><Relationship Id="rId9" Type="http://schemas.openxmlformats.org/officeDocument/2006/relationships/tags" Target="../tags/tag377.xml"/><Relationship Id="rId10" Type="http://schemas.openxmlformats.org/officeDocument/2006/relationships/tags" Target="../tags/tag378.xml"/><Relationship Id="rId11" Type="http://schemas.openxmlformats.org/officeDocument/2006/relationships/tags" Target="../tags/tag379.xml"/><Relationship Id="rId12" Type="http://schemas.openxmlformats.org/officeDocument/2006/relationships/tags" Target="../tags/tag380.xml"/><Relationship Id="rId13" Type="http://schemas.openxmlformats.org/officeDocument/2006/relationships/tags" Target="../tags/tag381.xml"/><Relationship Id="rId14" Type="http://schemas.openxmlformats.org/officeDocument/2006/relationships/tags" Target="../tags/tag382.xml"/><Relationship Id="rId15" Type="http://schemas.openxmlformats.org/officeDocument/2006/relationships/tags" Target="../tags/tag383.xml"/><Relationship Id="rId16" Type="http://schemas.openxmlformats.org/officeDocument/2006/relationships/tags" Target="../tags/tag384.xml"/><Relationship Id="rId17" Type="http://schemas.openxmlformats.org/officeDocument/2006/relationships/tags" Target="../tags/tag385.xml"/><Relationship Id="rId18" Type="http://schemas.openxmlformats.org/officeDocument/2006/relationships/tags" Target="../tags/tag386.xml"/><Relationship Id="rId19" Type="http://schemas.openxmlformats.org/officeDocument/2006/relationships/tags" Target="../tags/tag387.xml"/><Relationship Id="rId20" Type="http://schemas.openxmlformats.org/officeDocument/2006/relationships/tags" Target="../tags/tag388.xml"/><Relationship Id="rId21" Type="http://schemas.openxmlformats.org/officeDocument/2006/relationships/tags" Target="../tags/tag389.xml"/><Relationship Id="rId22" Type="http://schemas.openxmlformats.org/officeDocument/2006/relationships/tags" Target="../tags/tag390.xml"/><Relationship Id="rId23" Type="http://schemas.openxmlformats.org/officeDocument/2006/relationships/tags" Target="../tags/tag391.xml"/><Relationship Id="rId24" Type="http://schemas.openxmlformats.org/officeDocument/2006/relationships/tags" Target="../tags/tag392.xml"/><Relationship Id="rId25" Type="http://schemas.openxmlformats.org/officeDocument/2006/relationships/tags" Target="../tags/tag393.xml"/><Relationship Id="rId26" Type="http://schemas.openxmlformats.org/officeDocument/2006/relationships/tags" Target="../tags/tag394.xml"/><Relationship Id="rId27" Type="http://schemas.openxmlformats.org/officeDocument/2006/relationships/tags" Target="../tags/tag395.xml"/><Relationship Id="rId28" Type="http://schemas.openxmlformats.org/officeDocument/2006/relationships/tags" Target="../tags/tag396.xml"/><Relationship Id="rId29" Type="http://schemas.openxmlformats.org/officeDocument/2006/relationships/tags" Target="../tags/tag397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8.xml"/><Relationship Id="rId2" Type="http://schemas.openxmlformats.org/officeDocument/2006/relationships/tags" Target="../tags/tag399.xml"/><Relationship Id="rId3" Type="http://schemas.openxmlformats.org/officeDocument/2006/relationships/tags" Target="../tags/tag400.xml"/><Relationship Id="rId4" Type="http://schemas.openxmlformats.org/officeDocument/2006/relationships/tags" Target="../tags/tag401.xml"/><Relationship Id="rId5" Type="http://schemas.openxmlformats.org/officeDocument/2006/relationships/tags" Target="../tags/tag402.xml"/><Relationship Id="rId6" Type="http://schemas.openxmlformats.org/officeDocument/2006/relationships/tags" Target="../tags/tag403.xml"/><Relationship Id="rId7" Type="http://schemas.openxmlformats.org/officeDocument/2006/relationships/tags" Target="../tags/tag404.xml"/><Relationship Id="rId8" Type="http://schemas.openxmlformats.org/officeDocument/2006/relationships/tags" Target="../tags/tag405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6.xml"/><Relationship Id="rId2" Type="http://schemas.openxmlformats.org/officeDocument/2006/relationships/tags" Target="../tags/tag407.xml"/><Relationship Id="rId3" Type="http://schemas.openxmlformats.org/officeDocument/2006/relationships/tags" Target="../tags/tag408.xml"/><Relationship Id="rId4" Type="http://schemas.openxmlformats.org/officeDocument/2006/relationships/tags" Target="../tags/tag409.xml"/><Relationship Id="rId5" Type="http://schemas.openxmlformats.org/officeDocument/2006/relationships/tags" Target="../tags/tag410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3333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电子行业工作总结及工作展望2024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电子行业概述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电子行业工作总结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电子行业发展趋势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电子行业工作展望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结论与建议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电子行业概述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489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电子行业的定义和范围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电子行业的主要产品和服务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电子行业在国民经济中的地位和作用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电子行业的发展历程和阶段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行业规模与增长趋势</a:t>
            </a:r>
            <a:endParaRPr altLang="en-US" lang="zh-CN"/>
          </a:p>
        </p:txBody>
      </p:sp>
      <p:sp>
        <p:nvSpPr>
          <p:cNvPr id="104905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5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5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电子行业规模：全球电子行业规模持续增长，涵盖多个领域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6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6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增长趋势：受益于技术进步和市场需求，电子行业将持续保持增长态势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6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6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行业细分：电子行业包括多个细分领域，如半导体、消费电子、汽车电子等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7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7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竞争格局：全球范围内，电子行业竞争激烈，各大企业积极投入研发和技术创新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主要产品与服务</a:t>
            </a:r>
            <a:endParaRPr altLang="en-US" lang="zh-CN"/>
          </a:p>
        </p:txBody>
      </p:sp>
      <p:sp>
        <p:nvSpPr>
          <p:cNvPr id="1049110" name="文本框 20"/>
          <p:cNvSpPr txBox="1"/>
          <p:nvPr>
            <p:custDataLst>
              <p:tags r:id="rId1"/>
            </p:custDataLst>
          </p:nvPr>
        </p:nvSpPr>
        <p:spPr>
          <a:xfrm>
            <a:off x="6781376" y="1390545"/>
            <a:ext cx="1358068" cy="1189240"/>
          </a:xfrm>
          <a:prstGeom prst="rect"/>
          <a:noFill/>
        </p:spPr>
        <p:txBody>
          <a:bodyPr anchor="ctr" rtlCol="0" wrap="square">
            <a:normAutofit fontScale="10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3"/>
                    </a:gs>
                    <a:gs pos="67000">
                      <a:schemeClr val="accent3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charset="-122"/>
                <a:sym typeface="+mn-ea"/>
              </a:rPr>
              <a:t>03</a:t>
            </a:r>
            <a:endParaRPr altLang="zh-CN" b="1" dirty="0" sz="6600" lang="en-US" spc="100">
              <a:gradFill>
                <a:gsLst>
                  <a:gs pos="34000">
                    <a:schemeClr val="accent3"/>
                  </a:gs>
                  <a:gs pos="67000">
                    <a:schemeClr val="accent3">
                      <a:alpha val="0"/>
                    </a:schemeClr>
                  </a:gs>
                </a:gsLst>
                <a:lin ang="5400000" scaled="1"/>
              </a:gradFill>
              <a:latin typeface="微软雅黑" panose="020B0503020204020204" charset="-122"/>
              <a:sym typeface="+mn-ea"/>
            </a:endParaRPr>
          </a:p>
        </p:txBody>
      </p:sp>
      <p:sp>
        <p:nvSpPr>
          <p:cNvPr id="1049112" name="文本框 25"/>
          <p:cNvSpPr txBox="1"/>
          <p:nvPr>
            <p:custDataLst>
              <p:tags r:id="rId2"/>
            </p:custDataLst>
          </p:nvPr>
        </p:nvSpPr>
        <p:spPr>
          <a:xfrm>
            <a:off x="6781376" y="3833720"/>
            <a:ext cx="1358068" cy="1189240"/>
          </a:xfrm>
          <a:prstGeom prst="rect"/>
          <a:noFill/>
        </p:spPr>
        <p:txBody>
          <a:bodyPr anchor="ctr" rtlCol="0" wrap="square">
            <a:normAutofit fontScale="10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charset="-122"/>
                <a:sym typeface="+mn-ea"/>
              </a:rPr>
              <a:t>07</a:t>
            </a:r>
            <a:endParaRPr altLang="zh-CN" b="1" dirty="0" sz="6600" lang="en-US" spc="100">
              <a:gradFill>
                <a:gsLst>
                  <a:gs pos="34000">
                    <a:schemeClr val="accent1"/>
                  </a:gs>
                  <a:gs pos="67000">
                    <a:schemeClr val="accent1">
                      <a:alpha val="0"/>
                    </a:schemeClr>
                  </a:gs>
                </a:gsLst>
                <a:lin ang="5400000" scaled="1"/>
              </a:gradFill>
              <a:latin typeface="微软雅黑" panose="020B0503020204020204" charset="-122"/>
              <a:sym typeface="+mn-ea"/>
            </a:endParaRPr>
          </a:p>
        </p:txBody>
      </p:sp>
      <p:sp>
        <p:nvSpPr>
          <p:cNvPr id="1049114" name="文本框 178"/>
          <p:cNvSpPr txBox="1"/>
          <p:nvPr>
            <p:custDataLst>
              <p:tags r:id="rId3"/>
            </p:custDataLst>
          </p:nvPr>
        </p:nvSpPr>
        <p:spPr>
          <a:xfrm>
            <a:off x="6295211" y="2254983"/>
            <a:ext cx="2330805" cy="143393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半导体：硅片、化合物半导体等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116" name="文本框 180"/>
          <p:cNvSpPr txBox="1"/>
          <p:nvPr>
            <p:custDataLst>
              <p:tags r:id="rId4"/>
            </p:custDataLst>
          </p:nvPr>
        </p:nvSpPr>
        <p:spPr>
          <a:xfrm>
            <a:off x="6293911" y="4717007"/>
            <a:ext cx="2332606" cy="143393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物联网与智能家居：传感器、控制器等智能家居产品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118" name="文本框 18"/>
          <p:cNvSpPr txBox="1"/>
          <p:nvPr>
            <p:custDataLst>
              <p:tags r:id="rId5"/>
            </p:custDataLst>
          </p:nvPr>
        </p:nvSpPr>
        <p:spPr>
          <a:xfrm>
            <a:off x="1325015" y="1390545"/>
            <a:ext cx="1358068" cy="1189240"/>
          </a:xfrm>
          <a:prstGeom prst="rect"/>
          <a:noFill/>
        </p:spPr>
        <p:txBody>
          <a:bodyPr anchor="ctr" rtlCol="0" wrap="square">
            <a:normAutofit fontScale="10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charset="-122"/>
                <a:sym typeface="+mn-ea"/>
              </a:rPr>
              <a:t>01</a:t>
            </a:r>
            <a:endParaRPr altLang="zh-CN" b="1" dirty="0" sz="6600" lang="en-US" spc="100">
              <a:gradFill>
                <a:gsLst>
                  <a:gs pos="34000">
                    <a:schemeClr val="accent1"/>
                  </a:gs>
                  <a:gs pos="67000">
                    <a:schemeClr val="accent1">
                      <a:alpha val="0"/>
                    </a:schemeClr>
                  </a:gs>
                </a:gsLst>
                <a:lin ang="5400000" scaled="1"/>
              </a:gradFill>
              <a:latin typeface="微软雅黑" panose="020B0503020204020204" charset="-122"/>
              <a:sym typeface="+mn-ea"/>
            </a:endParaRPr>
          </a:p>
        </p:txBody>
      </p:sp>
      <p:sp>
        <p:nvSpPr>
          <p:cNvPr id="1049120" name="文本框 23"/>
          <p:cNvSpPr txBox="1"/>
          <p:nvPr>
            <p:custDataLst>
              <p:tags r:id="rId6"/>
            </p:custDataLst>
          </p:nvPr>
        </p:nvSpPr>
        <p:spPr>
          <a:xfrm>
            <a:off x="1325015" y="3833720"/>
            <a:ext cx="1358068" cy="1189240"/>
          </a:xfrm>
          <a:prstGeom prst="rect"/>
          <a:noFill/>
        </p:spPr>
        <p:txBody>
          <a:bodyPr anchor="ctr" rtlCol="0" wrap="square">
            <a:normAutofit fontScale="100000"/>
          </a:bodyPr>
          <a:lstStyle>
            <a:defPPr>
              <a:defRPr lang="zh-CN"/>
            </a:defPPr>
            <a:lvl1pPr algn="ctr">
              <a:defRPr b="1" sz="6000" spc="100">
                <a:gradFill>
                  <a:gsLst>
                    <a:gs pos="0">
                      <a:schemeClr val="accent1"/>
                    </a:gs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zh-CN" dirty="0" sz="6600" lang="en-US">
                <a:gradFill>
                  <a:gsLst>
                    <a:gs pos="34000">
                      <a:schemeClr val="accent5"/>
                    </a:gs>
                    <a:gs pos="67000">
                      <a:schemeClr val="accent5">
                        <a:alpha val="0"/>
                      </a:schemeClr>
                    </a:gs>
                  </a:gsLst>
                  <a:lin ang="5400000" scaled="1"/>
                </a:gradFill>
                <a:sym typeface="+mn-ea"/>
              </a:rPr>
              <a:t>05</a:t>
            </a:r>
            <a:endParaRPr altLang="zh-CN" dirty="0" sz="6600" lang="en-US">
              <a:gradFill>
                <a:gsLst>
                  <a:gs pos="34000">
                    <a:schemeClr val="accent5"/>
                  </a:gs>
                  <a:gs pos="67000">
                    <a:schemeClr val="accent5">
                      <a:alpha val="0"/>
                    </a:schemeClr>
                  </a:gs>
                </a:gsLst>
                <a:lin ang="5400000" scaled="1"/>
              </a:gradFill>
              <a:sym typeface="+mn-ea"/>
            </a:endParaRPr>
          </a:p>
        </p:txBody>
      </p:sp>
      <p:sp>
        <p:nvSpPr>
          <p:cNvPr id="1049122" name="文本框 176"/>
          <p:cNvSpPr txBox="1"/>
          <p:nvPr>
            <p:custDataLst>
              <p:tags r:id="rId7"/>
            </p:custDataLst>
          </p:nvPr>
        </p:nvSpPr>
        <p:spPr>
          <a:xfrm>
            <a:off x="838850" y="2254983"/>
            <a:ext cx="2330805" cy="143393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电子元器件：电阻、电容、电感等基础元件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124" name="文本框 181"/>
          <p:cNvSpPr txBox="1"/>
          <p:nvPr>
            <p:custDataLst>
              <p:tags r:id="rId8"/>
            </p:custDataLst>
          </p:nvPr>
        </p:nvSpPr>
        <p:spPr>
          <a:xfrm>
            <a:off x="838200" y="4717007"/>
            <a:ext cx="2332606" cy="143393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电子测量仪器：示波器、信号发生器等测试设备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126" name="文本框 19"/>
          <p:cNvSpPr txBox="1"/>
          <p:nvPr>
            <p:custDataLst>
              <p:tags r:id="rId9"/>
            </p:custDataLst>
          </p:nvPr>
        </p:nvSpPr>
        <p:spPr>
          <a:xfrm>
            <a:off x="4053521" y="1390545"/>
            <a:ext cx="1358068" cy="1189240"/>
          </a:xfrm>
          <a:prstGeom prst="rect"/>
          <a:noFill/>
        </p:spPr>
        <p:txBody>
          <a:bodyPr anchor="ctr" rtlCol="0" wrap="square">
            <a:normAutofit fontScale="10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2"/>
                    </a:gs>
                    <a:gs pos="67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charset="-122"/>
                <a:sym typeface="+mn-ea"/>
              </a:rPr>
              <a:t>02</a:t>
            </a:r>
            <a:endParaRPr altLang="zh-CN" b="1" dirty="0" sz="6600" lang="en-US" spc="100">
              <a:gradFill>
                <a:gsLst>
                  <a:gs pos="34000">
                    <a:schemeClr val="accent2"/>
                  </a:gs>
                  <a:gs pos="67000">
                    <a:schemeClr val="accent2">
                      <a:alpha val="0"/>
                    </a:schemeClr>
                  </a:gs>
                </a:gsLst>
                <a:lin ang="5400000" scaled="1"/>
              </a:gradFill>
              <a:latin typeface="微软雅黑" panose="020B0503020204020204" charset="-122"/>
              <a:sym typeface="+mn-ea"/>
            </a:endParaRPr>
          </a:p>
        </p:txBody>
      </p:sp>
      <p:sp>
        <p:nvSpPr>
          <p:cNvPr id="1049128" name="文本框 24"/>
          <p:cNvSpPr txBox="1"/>
          <p:nvPr>
            <p:custDataLst>
              <p:tags r:id="rId10"/>
            </p:custDataLst>
          </p:nvPr>
        </p:nvSpPr>
        <p:spPr>
          <a:xfrm>
            <a:off x="4053521" y="3833720"/>
            <a:ext cx="1358068" cy="1189240"/>
          </a:xfrm>
          <a:prstGeom prst="rect"/>
          <a:noFill/>
        </p:spPr>
        <p:txBody>
          <a:bodyPr anchor="ctr" rtlCol="0" wrap="square">
            <a:normAutofit fontScale="10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0">
                      <a:schemeClr val="accent6"/>
                    </a:gs>
                    <a:gs pos="34000">
                      <a:schemeClr val="accent6"/>
                    </a:gs>
                    <a:gs pos="67000">
                      <a:schemeClr val="accent6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charset="-122"/>
                <a:sym typeface="+mn-ea"/>
              </a:rPr>
              <a:t>06</a:t>
            </a:r>
            <a:endParaRPr altLang="zh-CN" b="1" dirty="0" sz="6600" lang="en-US" spc="100">
              <a:gradFill>
                <a:gsLst>
                  <a:gs pos="0">
                    <a:schemeClr val="accent6"/>
                  </a:gs>
                  <a:gs pos="34000">
                    <a:schemeClr val="accent6"/>
                  </a:gs>
                  <a:gs pos="67000">
                    <a:schemeClr val="accent6">
                      <a:alpha val="0"/>
                    </a:schemeClr>
                  </a:gs>
                </a:gsLst>
                <a:lin ang="5400000" scaled="1"/>
              </a:gradFill>
              <a:latin typeface="微软雅黑" panose="020B0503020204020204" charset="-122"/>
              <a:sym typeface="+mn-ea"/>
            </a:endParaRPr>
          </a:p>
        </p:txBody>
      </p:sp>
      <p:sp>
        <p:nvSpPr>
          <p:cNvPr id="1049130" name="文本框 177"/>
          <p:cNvSpPr txBox="1"/>
          <p:nvPr>
            <p:custDataLst>
              <p:tags r:id="rId11"/>
            </p:custDataLst>
          </p:nvPr>
        </p:nvSpPr>
        <p:spPr>
          <a:xfrm>
            <a:off x="3566705" y="2254983"/>
            <a:ext cx="2330805" cy="143393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集成电路：微处理器、存储器、传感器等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132" name="文本框 182"/>
          <p:cNvSpPr txBox="1"/>
          <p:nvPr>
            <p:custDataLst>
              <p:tags r:id="rId12"/>
            </p:custDataLst>
          </p:nvPr>
        </p:nvSpPr>
        <p:spPr>
          <a:xfrm>
            <a:off x="3566055" y="4702709"/>
            <a:ext cx="2332606" cy="143393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汽车电子：车载音响、导航系统等汽车电子产品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134" name="文本框 21"/>
          <p:cNvSpPr txBox="1"/>
          <p:nvPr>
            <p:custDataLst>
              <p:tags r:id="rId13"/>
            </p:custDataLst>
          </p:nvPr>
        </p:nvSpPr>
        <p:spPr>
          <a:xfrm>
            <a:off x="9509232" y="1390545"/>
            <a:ext cx="1358068" cy="1189240"/>
          </a:xfrm>
          <a:prstGeom prst="rect"/>
          <a:noFill/>
        </p:spPr>
        <p:txBody>
          <a:bodyPr anchor="ctr" rtlCol="0" wrap="square">
            <a:normAutofit fontScale="100000"/>
          </a:bodyPr>
          <a:lstStyle>
            <a:defPPr>
              <a:defRPr lang="zh-CN"/>
            </a:defPPr>
            <a:lvl1pPr algn="ctr">
              <a:defRPr b="1" sz="6000" spc="100">
                <a:gradFill>
                  <a:gsLst>
                    <a:gs pos="0">
                      <a:schemeClr val="accent4"/>
                    </a:gs>
                    <a:gs pos="34000">
                      <a:schemeClr val="accent4"/>
                    </a:gs>
                    <a:gs pos="67000">
                      <a:schemeClr val="accent4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charset="-122"/>
              </a:defRPr>
            </a:lvl1pPr>
          </a:lstStyle>
          <a:p>
            <a:r>
              <a:rPr altLang="zh-CN" dirty="0" sz="6600" lang="en-US"/>
              <a:t>04</a:t>
            </a:r>
            <a:endParaRPr altLang="en-US" dirty="0" sz="6600" lang="zh-CN"/>
          </a:p>
        </p:txBody>
      </p:sp>
      <p:sp>
        <p:nvSpPr>
          <p:cNvPr id="1049136" name="文本框 26"/>
          <p:cNvSpPr txBox="1"/>
          <p:nvPr>
            <p:custDataLst>
              <p:tags r:id="rId14"/>
            </p:custDataLst>
          </p:nvPr>
        </p:nvSpPr>
        <p:spPr>
          <a:xfrm>
            <a:off x="9509232" y="3833720"/>
            <a:ext cx="1358068" cy="1189240"/>
          </a:xfrm>
          <a:prstGeom prst="rect"/>
          <a:noFill/>
        </p:spPr>
        <p:txBody>
          <a:bodyPr anchor="ctr" rtlCol="0" wrap="square">
            <a:normAutofit fontScale="10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2"/>
                    </a:gs>
                    <a:gs pos="67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charset="-122"/>
                <a:sym typeface="+mn-ea"/>
              </a:rPr>
              <a:t>08</a:t>
            </a:r>
            <a:endParaRPr altLang="zh-CN" b="1" dirty="0" sz="6600" lang="en-US" spc="100">
              <a:gradFill>
                <a:gsLst>
                  <a:gs pos="34000">
                    <a:schemeClr val="accent2"/>
                  </a:gs>
                  <a:gs pos="67000">
                    <a:schemeClr val="accent2">
                      <a:alpha val="0"/>
                    </a:schemeClr>
                  </a:gs>
                </a:gsLst>
                <a:lin ang="5400000" scaled="1"/>
              </a:gradFill>
              <a:latin typeface="微软雅黑" panose="020B0503020204020204" charset="-122"/>
              <a:sym typeface="+mn-ea"/>
            </a:endParaRPr>
          </a:p>
        </p:txBody>
      </p:sp>
      <p:sp>
        <p:nvSpPr>
          <p:cNvPr id="1049138" name="文本框 179"/>
          <p:cNvSpPr txBox="1"/>
          <p:nvPr>
            <p:custDataLst>
              <p:tags r:id="rId15"/>
            </p:custDataLst>
          </p:nvPr>
        </p:nvSpPr>
        <p:spPr>
          <a:xfrm>
            <a:off x="9023066" y="2178939"/>
            <a:ext cx="2330805" cy="143393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显示面板：LCD、OLED等显示技术及产品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140" name="文本框 183"/>
          <p:cNvSpPr txBox="1"/>
          <p:nvPr>
            <p:custDataLst>
              <p:tags r:id="rId16"/>
            </p:custDataLst>
          </p:nvPr>
        </p:nvSpPr>
        <p:spPr>
          <a:xfrm>
            <a:off x="9021766" y="4717657"/>
            <a:ext cx="2332606" cy="143393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新能源与环保：太阳能电池、风力发电等新能源设备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行业地位与作用</a:t>
            </a:r>
            <a:endParaRPr altLang="en-US" lang="zh-CN"/>
          </a:p>
        </p:txBody>
      </p:sp>
      <p:sp>
        <p:nvSpPr>
          <p:cNvPr id="104917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电子行业在国民经济中的地位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电子行业对其他行业的影响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电子行业在科技发展中的作用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电子行业在国际贸易中的地位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电子行业工作总结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行业工作成果</a:t>
            </a:r>
            <a:endParaRPr altLang="en-US" lang="zh-CN"/>
          </a:p>
        </p:txBody>
      </p:sp>
      <p:sp>
        <p:nvSpPr>
          <p:cNvPr id="104929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0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电子行业的发展趋势和市场规模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0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0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行业技术创新和产品升级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1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1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行业人才培养和团队建设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1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1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行业社会责任和可持续发展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行业工作亮点</a:t>
            </a:r>
            <a:endParaRPr altLang="en-US" lang="zh-CN"/>
          </a:p>
        </p:txBody>
      </p:sp>
      <p:sp>
        <p:nvSpPr>
          <p:cNvPr id="104935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5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6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6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6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6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7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7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7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电子行业在2024年的发展概况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电子行业在2024年的社会责任与贡献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电子行业在2024年的市场拓展与合作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电子行业在2024年的技术创新与突破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行业工作问题与挑战</a:t>
            </a:r>
            <a:endParaRPr altLang="en-US" lang="zh-CN"/>
          </a:p>
        </p:txBody>
      </p:sp>
      <p:sp>
        <p:nvSpPr>
          <p:cNvPr id="104943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市场竞争激烈：电子行业市场竞争激烈，企业需要不断提高产品质量和服务水平才能保持竞争优势。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技术更新迅速：电子行业技术更新迅速，企业需要不断跟进新技术，加强研发和创新才能保持领先地位。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人才短缺：电子行业人才短缺，企业需要加强人才培养和引进，提高员工素质和技能水平才能满足市场需求。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供应链管理困难：电子行业供应链管理困难，企业需要加强供应商管理和物流管理，确保供应链的稳定性和可靠性。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行业工作改进措施与效果</a:t>
            </a:r>
            <a:endParaRPr altLang="en-US" lang="zh-CN"/>
          </a:p>
        </p:txBody>
      </p:sp>
      <p:sp>
        <p:nvSpPr>
          <p:cNvPr id="1049492" name="圆角矩形 3"/>
          <p:cNvSpPr/>
          <p:nvPr>
            <p:custDataLst>
              <p:tags r:id="rId1"/>
            </p:custDataLst>
          </p:nvPr>
        </p:nvSpPr>
        <p:spPr>
          <a:xfrm rot="16200000">
            <a:off x="5702418" y="-2489057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圆角矩形 4"/>
          <p:cNvSpPr/>
          <p:nvPr>
            <p:custDataLst>
              <p:tags r:id="rId2"/>
            </p:custDataLst>
          </p:nvPr>
        </p:nvSpPr>
        <p:spPr>
          <a:xfrm rot="16200000">
            <a:off x="514912" y="2699097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6" name="圆角矩形 5"/>
          <p:cNvSpPr/>
          <p:nvPr>
            <p:custDataLst>
              <p:tags r:id="rId3"/>
            </p:custDataLst>
          </p:nvPr>
        </p:nvSpPr>
        <p:spPr>
          <a:xfrm rot="16200000">
            <a:off x="5702418" y="-3491314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圆角矩形 6"/>
          <p:cNvSpPr/>
          <p:nvPr>
            <p:custDataLst>
              <p:tags r:id="rId4"/>
            </p:custDataLst>
          </p:nvPr>
        </p:nvSpPr>
        <p:spPr>
          <a:xfrm rot="16200000">
            <a:off x="514912" y="1696192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0" name="圆角矩形 11"/>
          <p:cNvSpPr/>
          <p:nvPr>
            <p:custDataLst>
              <p:tags r:id="rId5"/>
            </p:custDataLst>
          </p:nvPr>
        </p:nvSpPr>
        <p:spPr>
          <a:xfrm rot="16200000">
            <a:off x="5702418" y="-483895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圆角矩形 12"/>
          <p:cNvSpPr/>
          <p:nvPr>
            <p:custDataLst>
              <p:tags r:id="rId6"/>
            </p:custDataLst>
          </p:nvPr>
        </p:nvSpPr>
        <p:spPr>
          <a:xfrm rot="16200000">
            <a:off x="514912" y="4704259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4" name="圆角矩形 9"/>
          <p:cNvSpPr/>
          <p:nvPr>
            <p:custDataLst>
              <p:tags r:id="rId7"/>
            </p:custDataLst>
          </p:nvPr>
        </p:nvSpPr>
        <p:spPr>
          <a:xfrm rot="16200000">
            <a:off x="5702418" y="-1486152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圆角矩形 10"/>
          <p:cNvSpPr/>
          <p:nvPr>
            <p:custDataLst>
              <p:tags r:id="rId8"/>
            </p:custDataLst>
          </p:nvPr>
        </p:nvSpPr>
        <p:spPr>
          <a:xfrm rot="16200000">
            <a:off x="514912" y="3701354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8" name="圆角矩形 7"/>
          <p:cNvSpPr/>
          <p:nvPr>
            <p:custDataLst>
              <p:tags r:id="rId9"/>
            </p:custDataLst>
          </p:nvPr>
        </p:nvSpPr>
        <p:spPr>
          <a:xfrm rot="16200000">
            <a:off x="5702418" y="517714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圆角矩形 8"/>
          <p:cNvSpPr/>
          <p:nvPr>
            <p:custDataLst>
              <p:tags r:id="rId10"/>
            </p:custDataLst>
          </p:nvPr>
        </p:nvSpPr>
        <p:spPr>
          <a:xfrm rot="16200000">
            <a:off x="514912" y="5705868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2" name="文本框 14"/>
          <p:cNvSpPr txBox="1"/>
          <p:nvPr>
            <p:custDataLst>
              <p:tags r:id="rId11"/>
            </p:custDataLst>
          </p:nvPr>
        </p:nvSpPr>
        <p:spPr>
          <a:xfrm>
            <a:off x="1280048" y="5383228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提升员工素质：加强员工培训和职业规划，提高员工素质和技能水平，增强企业核心竞争力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14" name="文本框 15"/>
          <p:cNvSpPr txBox="1"/>
          <p:nvPr>
            <p:custDataLst>
              <p:tags r:id="rId12"/>
            </p:custDataLst>
          </p:nvPr>
        </p:nvSpPr>
        <p:spPr>
          <a:xfrm>
            <a:off x="1280696" y="3377418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加强研发创新：加大研发投入，提高技术水平和创新能力，推出更具竞争力的新产品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16" name="文本框 16"/>
          <p:cNvSpPr txBox="1"/>
          <p:nvPr>
            <p:custDataLst>
              <p:tags r:id="rId13"/>
            </p:custDataLst>
          </p:nvPr>
        </p:nvSpPr>
        <p:spPr>
          <a:xfrm>
            <a:off x="1280048" y="4380971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拓展市场渠道：加强市场营销和品牌建设，拓展国内外市场渠道，提高市场份额和销售额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18" name="文本框 17"/>
          <p:cNvSpPr txBox="1"/>
          <p:nvPr>
            <p:custDataLst>
              <p:tags r:id="rId14"/>
            </p:custDataLst>
          </p:nvPr>
        </p:nvSpPr>
        <p:spPr>
          <a:xfrm>
            <a:off x="1280696" y="1372256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提升产品质量：通过改进生产工艺和加强质量检测，提高产品质量和稳定性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20" name="文本框 18"/>
          <p:cNvSpPr txBox="1"/>
          <p:nvPr>
            <p:custDataLst>
              <p:tags r:id="rId15"/>
            </p:custDataLst>
          </p:nvPr>
        </p:nvSpPr>
        <p:spPr>
          <a:xfrm>
            <a:off x="1280048" y="2375809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降低成本：通过优化供应链管理和提高生产效率，降低生产成本和原材料采购成本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电子行业发展趋势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技术创新趋势</a:t>
            </a:r>
            <a:endParaRPr altLang="en-US" lang="zh-CN"/>
          </a:p>
        </p:txBody>
      </p:sp>
      <p:sp>
        <p:nvSpPr>
          <p:cNvPr id="104962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人工智能与机器学习在电子行业的应用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半导体技术的突破与挑战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环保与可持续发展趋势对电子行业的影响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5G、物联网等通信技术的推动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产品与服务创新趋势</a:t>
            </a:r>
            <a:endParaRPr altLang="en-US" lang="zh-CN"/>
          </a:p>
        </p:txBody>
      </p:sp>
      <p:sp>
        <p:nvSpPr>
          <p:cNvPr id="104969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人工智能与机器学习：人工智能和机器学习技术在电子行业的应用将更加广泛，推动产品和服务向智能化、自动化方向发展。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智能家居与物联网：电子行业将更加注重智能家居和物联网技术的研发与应用，推动产品和服务创新。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5G与通信技术：随着5G技术的普及，电子行业将进一步推动通信技术的创新和发展，为消费者提供更快速、更稳定的网络连接。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绿色环保与可持续发展：电子行业将更加注重环保和可持续发展，推动绿色环保技术的研发和应用，为消费者提供更加环保、可持续的产品和服务。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市场竞争格局变化趋势</a:t>
            </a:r>
            <a:endParaRPr altLang="en-US" lang="zh-CN"/>
          </a:p>
        </p:txBody>
      </p:sp>
      <p:sp>
        <p:nvSpPr>
          <p:cNvPr id="10497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市场竞争激烈，企业数量不断增加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技术创新成为竞争核心，新产品不断涌现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产业链上下游合作紧密，协同发展成为趋势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行业整合加速，大型企业市场份额提升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政策法规变化趋势</a:t>
            </a:r>
            <a:endParaRPr altLang="en-US" lang="zh-CN"/>
          </a:p>
        </p:txBody>
      </p:sp>
      <p:sp>
        <p:nvSpPr>
          <p:cNvPr id="104983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环保政策：电子行业将更加注重环保，推动绿色生产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技术法规：电子行业将面临更加严格的技术法规，推动技术创新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贸易政策：电子行业将受到国际贸易政策的影响，促进全球合作与发展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人才政策：电子行业将更加注重人才培养和引进，推动行业可持续发展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电子行业工作展望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工作目标与计划</a:t>
            </a:r>
            <a:endParaRPr altLang="en-US" lang="zh-CN"/>
          </a:p>
        </p:txBody>
      </p:sp>
      <p:sp>
        <p:nvSpPr>
          <p:cNvPr id="104995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5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提高产品质量和稳定性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6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6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拓展市场份额和客户群体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6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7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提升品牌知名度和影响力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7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加强研发能力和创新能力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工作重点与难点</a:t>
            </a:r>
            <a:endParaRPr altLang="en-US" lang="zh-CN"/>
          </a:p>
        </p:txBody>
      </p:sp>
      <p:sp>
        <p:nvSpPr>
          <p:cNvPr id="105001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1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1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2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2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2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2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3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3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5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重点：提高产品质量、降低成本、拓展市场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未来展望：随着科技的发展，电子行业将更加智能化、绿色化、个性化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应对策略：加强技术创新、提高生产效率、加强人才培养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难点：技术更新快、市场竞争激烈、人才流失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工作策略与方法</a:t>
            </a:r>
            <a:endParaRPr altLang="en-US" lang="zh-CN"/>
          </a:p>
        </p:txBody>
      </p:sp>
      <p:sp>
        <p:nvSpPr>
          <p:cNvPr id="105009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9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提升技术水平：加强技术研发，提高产品竞争力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9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0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拓展市场：扩大市场份额，拓展销售渠道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0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0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优化管理：提高管理效率，降低成本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0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1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加强人才培养：培养高素质人才，提升团队整体实力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工作保障措施与资源需求</a:t>
            </a:r>
            <a:endParaRPr altLang="en-US" lang="zh-CN"/>
          </a:p>
        </p:txBody>
      </p:sp>
      <p:sp>
        <p:nvSpPr>
          <p:cNvPr id="1050150" name="矩形 31"/>
          <p:cNvSpPr/>
          <p:nvPr>
            <p:custDataLst>
              <p:tags r:id="rId1"/>
            </p:custDataLst>
          </p:nvPr>
        </p:nvSpPr>
        <p:spPr>
          <a:xfrm>
            <a:off x="3353427" y="1364400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人力资源保障：加强人才培养和引进，提高员工素质和技能水平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矩形 4"/>
          <p:cNvSpPr/>
          <p:nvPr>
            <p:custDataLst>
              <p:tags r:id="rId2"/>
            </p:custDataLst>
          </p:nvPr>
        </p:nvSpPr>
        <p:spPr>
          <a:xfrm>
            <a:off x="3353427" y="2356206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资金保障：加大投入，确保项目研发和生产所需资金充足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矩形 5"/>
          <p:cNvSpPr/>
          <p:nvPr>
            <p:custDataLst>
              <p:tags r:id="rId3"/>
            </p:custDataLst>
          </p:nvPr>
        </p:nvSpPr>
        <p:spPr>
          <a:xfrm>
            <a:off x="3353427" y="3348012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技术保障：加强技术研发和创新，提高产品技术含量和竞争力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矩形 7"/>
          <p:cNvSpPr/>
          <p:nvPr>
            <p:custDataLst>
              <p:tags r:id="rId4"/>
            </p:custDataLst>
          </p:nvPr>
        </p:nvSpPr>
        <p:spPr>
          <a:xfrm>
            <a:off x="3353427" y="4339818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供应链保障：优化供应链管理，确保原材料供应稳定可靠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矩形 3"/>
          <p:cNvSpPr/>
          <p:nvPr>
            <p:custDataLst>
              <p:tags r:id="rId5"/>
            </p:custDataLst>
          </p:nvPr>
        </p:nvSpPr>
        <p:spPr>
          <a:xfrm>
            <a:off x="3353427" y="5331624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销售保障：加强市场营销和推广，提高产品知名度和市场份额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结论与建议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工作结论</a:t>
            </a:r>
            <a:endParaRPr altLang="en-US" lang="zh-CN"/>
          </a:p>
        </p:txBody>
      </p:sp>
      <p:sp>
        <p:nvSpPr>
          <p:cNvPr id="105025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6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6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6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6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6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7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7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7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7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7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8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8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8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8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8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9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9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9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行业趋势：电子行业将继续发展，但增速放缓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政策环境：政策支持力度加大，但监管也更加严格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技术创新：新技术不断涌现，但人才短缺成为瓶颈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竞争格局：国内企业竞争力增强，但国际品牌仍占主导地位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建议与展望</a:t>
            </a:r>
            <a:endParaRPr altLang="en-US" lang="zh-CN"/>
          </a:p>
        </p:txBody>
      </p:sp>
      <p:sp>
        <p:nvSpPr>
          <p:cNvPr id="105033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3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4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4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4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加强产业链合作，实现共赢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提升技术水平，加强研发能力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推动数字化转型，提高生产效率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5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加强人才培养和引进，提升企业核心竞争力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38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38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39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7*l_h_i*1_3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3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7,&quot;pos&quot;:0.6700000166893005,&quot;transparency&quot;:1},{&quot;brightness&quot;:0,&quot;colorType&quot;:1,&quot;foreColorIndex&quot;:7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7*l_h_i*1_7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7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700000166893005,&quot;transparency&quot;:1},{&quot;brightness&quot;:0,&quot;colorType&quot;:1,&quot;foreColorIndex&quot;:5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2_7*l_h_f*1_3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7_1"/>
  <p:tag name="KSO_WM_UNIT_ID" val="diagram20231322_7*l_h_f*1_7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7*l_h_i*1_1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1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700000166893005,&quot;transparency&quot;:1},{&quot;brightness&quot;:0,&quot;colorType&quot;:1,&quot;foreColorIndex&quot;:5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7*l_h_i*1_5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5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9,&quot;pos&quot;:0.6700000166893005,&quot;transparency&quot;:1},{&quot;brightness&quot;:0,&quot;colorType&quot;:1,&quot;foreColorIndex&quot;:9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2_7*l_h_f*1_1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2_7*l_h_f*1_5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7*l_h_i*1_2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2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.6700000166893005,&quot;transparency&quot;:1},{&quot;brightness&quot;:0,&quot;colorType&quot;:1,&quot;foreColorIndex&quot;:6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7*l_h_i*1_6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6_1"/>
  <p:tag name="KSO_WM_DIAGRAM_VERSION" val="3"/>
  <p:tag name="KSO_WM_DIAGRAM_COLOR_TEXT_CAN_REMOVE" val="n"/>
  <p:tag name="KSO_WM_UNIT_TEXT_FILL_FORE_SCHEMECOLOR_INDEX" val="10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0,&quot;pos&quot;:0,&quot;transparency&quot;:0},{&quot;brightness&quot;:0,&quot;colorType&quot;:1,&quot;foreColorIndex&quot;:10,&quot;pos&quot;:0.6700000166893005,&quot;transparency&quot;:1},{&quot;brightness&quot;:0,&quot;colorType&quot;:1,&quot;foreColorIndex&quot;:10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2_7*l_h_f*1_2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22_7*l_h_f*1_6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7*l_h_i*1_4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4_1"/>
  <p:tag name="KSO_WM_DIAGRAM_VERSION" val="3"/>
  <p:tag name="KSO_WM_DIAGRAM_COLOR_TEXT_CAN_REMOVE" val="n"/>
  <p:tag name="KSO_WM_UNIT_TEXT_FILL_FORE_SCHEMECOLOR_INDEX" val="8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8,&quot;pos&quot;:0,&quot;transparency&quot;:0},{&quot;brightness&quot;:0,&quot;colorType&quot;:1,&quot;foreColorIndex&quot;:8,&quot;pos&quot;:0.6700000166893005,&quot;transparency&quot;:1},{&quot;brightness&quot;:0,&quot;colorType&quot;:1,&quot;foreColorIndex&quot;:8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7*l_h_i*1_8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8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.6700000166893005,&quot;transparency&quot;:1},{&quot;brightness&quot;:0,&quot;colorType&quot;:1,&quot;foreColorIndex&quot;:6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2_7*l_h_f*1_4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8_1"/>
  <p:tag name="KSO_WM_UNIT_ID" val="diagram20231322_7*l_h_f*1_8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6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0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0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4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4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4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4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4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6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68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410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2023-12-17T19:23:48Z</dcterms:created>
  <dcterms:modified xsi:type="dcterms:W3CDTF">2023-12-17T19:23:48Z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3d5aa4403a8f4f5588e5a50793fbbee9_21</vt:lpwstr>
  </property>
</Properties>
</file>