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834" r:id="rId1"/>
    <p:sldMasterId id="2147489871" r:id="rId2"/>
  </p:sldMasterIdLst>
  <p:notesMasterIdLst>
    <p:notesMasterId r:id="rId3"/>
  </p:notesMasterIdLst>
  <p:sldIdLst>
    <p:sldId id="3088" r:id="rId4"/>
    <p:sldId id="3093" r:id="rId5"/>
    <p:sldId id="3098" r:id="rId6"/>
    <p:sldId id="3102" r:id="rId7"/>
    <p:sldId id="3105" r:id="rId8"/>
    <p:sldId id="3108" r:id="rId9"/>
    <p:sldId id="3112" r:id="rId10"/>
    <p:sldId id="3116" r:id="rId11"/>
    <p:sldId id="3119" r:id="rId12"/>
    <p:sldId id="3122" r:id="rId13"/>
    <p:sldId id="3125" r:id="rId14"/>
    <p:sldId id="3129" r:id="rId15"/>
    <p:sldId id="3133" r:id="rId16"/>
    <p:sldId id="3136" r:id="rId17"/>
    <p:sldId id="3139" r:id="rId18"/>
    <p:sldId id="3143" r:id="rId19"/>
    <p:sldId id="3147" r:id="rId20"/>
    <p:sldId id="3150" r:id="rId21"/>
    <p:sldId id="3153" r:id="rId22"/>
    <p:sldId id="3157" r:id="rId23"/>
    <p:sldId id="3161" r:id="rId24"/>
    <p:sldId id="3164" r:id="rId25"/>
    <p:sldId id="3167" r:id="rId26"/>
    <p:sldId id="3171"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835" r:id="rId1"/>
    <p:sldLayoutId id="2147489836" r:id="rId2"/>
    <p:sldLayoutId id="2147489837" r:id="rId3"/>
    <p:sldLayoutId id="2147489838" r:id="rId4"/>
    <p:sldLayoutId id="2147489839" r:id="rId5"/>
    <p:sldLayoutId id="2147489840" r:id="rId6"/>
    <p:sldLayoutId id="2147489841" r:id="rId7"/>
    <p:sldLayoutId id="2147489842" r:id="rId8"/>
    <p:sldLayoutId id="2147489843" r:id="rId9"/>
    <p:sldLayoutId id="2147489844" r:id="rId10"/>
    <p:sldLayoutId id="214748984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872" r:id="rId1"/>
    <p:sldLayoutId id="2147489873" r:id="rId2"/>
    <p:sldLayoutId id="2147489874" r:id="rId3"/>
    <p:sldLayoutId id="2147489875" r:id="rId4"/>
    <p:sldLayoutId id="2147489876" r:id="rId5"/>
    <p:sldLayoutId id="2147489877" r:id="rId6"/>
    <p:sldLayoutId id="2147489878" r:id="rId7"/>
    <p:sldLayoutId id="2147489879" r:id="rId8"/>
    <p:sldLayoutId id="2147489880" r:id="rId9"/>
    <p:sldLayoutId id="2147489881" r:id="rId10"/>
    <p:sldLayoutId id="2147489882"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tags" Target="../tags/tag227.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normAutofit fontScale="90000"/>
          </a:bodyPr>
          <a:p>
            <a:r>
              <a:rPr altLang="en-US" dirty="0" lang="zh-CN"/>
              <a:t>创建舒适的初中学习环境对学生成绩的影响</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舒适的初中学习环境对学生成绩的重要性</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如何创建舒适的初中学习环境</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舒适的初中学习环境对学生成绩的实际影响</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如何评估初中学习环境的舒适度</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如何持续改进初中学习环境</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舒适的初中学习环境对学生成绩的重要性</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良好的学习环境有助于提高学生的学习动力</a:t>
            </a:r>
            <a:endParaRPr altLang="en-US" lang="zh-CN"/>
          </a:p>
        </p:txBody>
      </p:sp>
      <p:sp>
        <p:nvSpPr>
          <p:cNvPr id="1048918"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0"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2"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4"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8"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0"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舒适的物理环境：良好的学习设施和教室布局有助于提高学生的学习效率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多元化的学习资源：丰富的图书、数字资源等能够拓宽学生的学习视野，激发学习兴趣</a:t>
            </a:r>
            <a:endParaRPr dirty="0" sz="2000" err="1">
              <a:solidFill>
                <a:schemeClr val="tx1">
                  <a:lumMod val="75000"/>
                  <a:lumOff val="25000"/>
                </a:schemeClr>
              </a:solidFill>
              <a:latin typeface="+mn-ea"/>
              <a:ea typeface="+mn-ea"/>
              <a:cs typeface="+mn-ea"/>
              <a:sym typeface="+mn-lt"/>
            </a:endParaRPr>
          </a:p>
        </p:txBody>
      </p:sp>
      <p:sp>
        <p:nvSpPr>
          <p:cNvPr id="1048938"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2"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44"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良好的师生关系：教师与学生之间的良好互动和沟通能够增强学生的学习动力和参与度</a:t>
            </a:r>
            <a:endParaRPr dirty="0" sz="2000" err="1">
              <a:solidFill>
                <a:schemeClr val="tx1">
                  <a:lumMod val="75000"/>
                  <a:lumOff val="25000"/>
                </a:schemeClr>
              </a:solidFill>
              <a:latin typeface="+mn-ea"/>
              <a:ea typeface="+mn-ea"/>
              <a:cs typeface="+mn-ea"/>
              <a:sym typeface="+mn-lt"/>
            </a:endParaRPr>
          </a:p>
        </p:txBody>
      </p:sp>
      <p:sp>
        <p:nvSpPr>
          <p:cNvPr id="1048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积极的心理环境：鼓励、支持和理解的学习氛围能够增强学生的学习自信心和积极性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0" name="标题 2"/>
          <p:cNvSpPr>
            <a:spLocks noGrp="1"/>
          </p:cNvSpPr>
          <p:nvPr>
            <p:ph type="title" idx="2"/>
          </p:nvPr>
        </p:nvSpPr>
        <p:spPr/>
        <p:txBody>
          <a:bodyPr/>
          <a:p>
            <a:r>
              <a:rPr altLang="en-US" lang="zh-CN"/>
              <a:t>舒适的环境有助于学生集中注意力</a:t>
            </a:r>
            <a:endParaRPr altLang="en-US" lang="zh-CN"/>
          </a:p>
        </p:txBody>
      </p:sp>
      <p:sp>
        <p:nvSpPr>
          <p:cNvPr id="1048992"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舒适的环境可以提供更好的学习体验，使学生更加享受学习过程。</a:t>
            </a:r>
            <a:endParaRPr altLang="zh-CN" dirty="0" lang="en-US">
              <a:solidFill>
                <a:schemeClr val="dk1">
                  <a:lumMod val="80000"/>
                  <a:lumOff val="20000"/>
                </a:schemeClr>
              </a:solidFill>
              <a:latin typeface="+mn-ea"/>
              <a:sym typeface="+mn-ea"/>
            </a:endParaRPr>
          </a:p>
        </p:txBody>
      </p:sp>
      <p:sp>
        <p:nvSpPr>
          <p:cNvPr id="1049000"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舒适的环境可以减少学生的压力和焦虑，从而有助于他们更好地集中注意力。</a:t>
            </a:r>
            <a:endParaRPr altLang="en-US" dirty="0" lang="zh-CN">
              <a:solidFill>
                <a:schemeClr val="dk1">
                  <a:lumMod val="80000"/>
                  <a:lumOff val="20000"/>
                </a:schemeClr>
              </a:solidFill>
              <a:latin typeface="+mn-ea"/>
              <a:sym typeface="+mn-ea"/>
            </a:endParaRPr>
          </a:p>
        </p:txBody>
      </p:sp>
      <p:sp>
        <p:nvSpPr>
          <p:cNvPr id="1049008"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4"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良好的学习环境可以提供更好的学习氛围，使学生更容易进入学习状态。</a:t>
            </a:r>
            <a:endParaRPr altLang="en-US" dirty="0" lang="zh-CN">
              <a:solidFill>
                <a:schemeClr val="dk1">
                  <a:lumMod val="80000"/>
                  <a:lumOff val="20000"/>
                </a:schemeClr>
              </a:solidFill>
              <a:latin typeface="+mn-ea"/>
              <a:sym typeface="+mn-ea"/>
            </a:endParaRPr>
          </a:p>
        </p:txBody>
      </p:sp>
      <p:sp>
        <p:nvSpPr>
          <p:cNvPr id="1049016"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舒适的环境可以提供更好的学习条件，使学生更加容易掌握知识。</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6" name="标题 2"/>
          <p:cNvSpPr>
            <a:spLocks noGrp="1"/>
          </p:cNvSpPr>
          <p:nvPr>
            <p:ph type="title" idx="2"/>
          </p:nvPr>
        </p:nvSpPr>
        <p:spPr/>
        <p:txBody>
          <a:bodyPr/>
          <a:p>
            <a:r>
              <a:rPr altLang="en-US" lang="zh-CN"/>
              <a:t>积极的学习氛围有助于培养学生的自主学习能力</a:t>
            </a:r>
            <a:endParaRPr altLang="en-US" lang="zh-CN"/>
          </a:p>
        </p:txBody>
      </p:sp>
      <p:sp>
        <p:nvSpPr>
          <p:cNvPr id="1049058"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激发学习兴趣：良好的学习氛围能够激发学生的好奇心和求知欲，使他们更加积极主动地学习。</a:t>
            </a:r>
            <a:endParaRPr altLang="en-US" dirty="0" sz="1200" lang="zh-CN" spc="150">
              <a:solidFill>
                <a:schemeClr val="tx1">
                  <a:lumMod val="85000"/>
                  <a:lumOff val="15000"/>
                </a:schemeClr>
              </a:solidFill>
              <a:latin typeface="+mn-ea"/>
              <a:sym typeface="+mn-ea"/>
            </a:endParaRPr>
          </a:p>
        </p:txBody>
      </p:sp>
      <p:sp>
        <p:nvSpPr>
          <p:cNvPr id="1049060"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2"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4"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提高学习效率：在积极的学习氛围中，学生更容易集中注意力，提高学习效率。</a:t>
            </a:r>
            <a:endParaRPr altLang="en-US" dirty="0" sz="1200" lang="zh-CN" spc="150">
              <a:solidFill>
                <a:schemeClr val="tx1">
                  <a:lumMod val="85000"/>
                  <a:lumOff val="15000"/>
                </a:schemeClr>
              </a:solidFill>
              <a:latin typeface="+mn-ea"/>
              <a:sym typeface="+mn-ea"/>
            </a:endParaRPr>
          </a:p>
        </p:txBody>
      </p:sp>
      <p:sp>
        <p:nvSpPr>
          <p:cNvPr id="1049066"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68"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0"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培养合作精神：良好的学习氛围能够促进学生之间的交流与合作，培养学生的合作精神和协作能力。</a:t>
            </a:r>
            <a:endParaRPr altLang="en-US" dirty="0" sz="1200" lang="zh-CN" spc="150">
              <a:solidFill>
                <a:schemeClr val="tx1">
                  <a:lumMod val="85000"/>
                  <a:lumOff val="15000"/>
                </a:schemeClr>
              </a:solidFill>
              <a:latin typeface="+mn-ea"/>
              <a:sym typeface="+mn-ea"/>
            </a:endParaRPr>
          </a:p>
        </p:txBody>
      </p:sp>
      <p:sp>
        <p:nvSpPr>
          <p:cNvPr id="1049072"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4"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76"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增强自信心：在积极的学习氛围中，学生更容易获得成功体验，从而增强自信心，提高学习动力。</a:t>
            </a:r>
            <a:endParaRPr altLang="en-US" dirty="0" sz="1200" lang="zh-CN" spc="150">
              <a:solidFill>
                <a:schemeClr val="tx1">
                  <a:lumMod val="85000"/>
                  <a:lumOff val="15000"/>
                </a:schemeClr>
              </a:solidFill>
              <a:latin typeface="+mn-ea"/>
              <a:sym typeface="+mn-ea"/>
            </a:endParaRPr>
          </a:p>
        </p:txBody>
      </p:sp>
      <p:sp>
        <p:nvSpPr>
          <p:cNvPr id="1049078"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80"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4" name="标题 1"/>
          <p:cNvSpPr>
            <a:spLocks noGrp="1"/>
          </p:cNvSpPr>
          <p:nvPr>
            <p:ph type="title" idx="5"/>
            <p:custDataLst>
              <p:tags r:id="rId1"/>
            </p:custDataLst>
          </p:nvPr>
        </p:nvSpPr>
        <p:spPr/>
        <p:txBody>
          <a:bodyPr/>
          <a:p>
            <a:r>
              <a:rPr altLang="en-US" dirty="0" lang="zh-CN"/>
              <a:t>如何创建舒适的初中学习环境</a:t>
            </a:r>
            <a:endParaRPr altLang="en-US" dirty="0" lang="zh-CN"/>
          </a:p>
        </p:txBody>
      </p:sp>
      <p:sp>
        <p:nvSpPr>
          <p:cNvPr id="1049116"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62" name="标题 2"/>
          <p:cNvSpPr>
            <a:spLocks noGrp="1"/>
          </p:cNvSpPr>
          <p:nvPr>
            <p:ph type="title" idx="2"/>
          </p:nvPr>
        </p:nvSpPr>
        <p:spPr/>
        <p:txBody>
          <a:bodyPr/>
          <a:p>
            <a:r>
              <a:rPr altLang="en-US" lang="zh-CN"/>
              <a:t>提供足够的个人学习空间</a:t>
            </a:r>
            <a:endParaRPr altLang="en-US" lang="zh-CN"/>
          </a:p>
        </p:txBody>
      </p:sp>
      <p:sp>
        <p:nvSpPr>
          <p:cNvPr id="1049164"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为每个学生提供足够的学习空间，有助于减少学习压力和焦虑情绪。</a:t>
            </a:r>
            <a:endParaRPr altLang="en-US" dirty="0" sz="1200" lang="zh-CN" spc="150">
              <a:solidFill>
                <a:schemeClr val="tx1">
                  <a:lumMod val="85000"/>
                  <a:lumOff val="15000"/>
                </a:schemeClr>
              </a:solidFill>
              <a:latin typeface="+mn-ea"/>
              <a:sym typeface="+mn-ea"/>
            </a:endParaRPr>
          </a:p>
        </p:txBody>
      </p:sp>
      <p:sp>
        <p:nvSpPr>
          <p:cNvPr id="1049166"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8"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70"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提供足够的个人学习空间，可以让学生更好地专注于学习任务，提高学习效率。</a:t>
            </a:r>
            <a:endParaRPr altLang="en-US" dirty="0" sz="1200" lang="zh-CN" spc="150">
              <a:solidFill>
                <a:schemeClr val="tx1">
                  <a:lumMod val="85000"/>
                  <a:lumOff val="15000"/>
                </a:schemeClr>
              </a:solidFill>
              <a:latin typeface="+mn-ea"/>
              <a:sym typeface="+mn-ea"/>
            </a:endParaRPr>
          </a:p>
        </p:txBody>
      </p:sp>
      <p:sp>
        <p:nvSpPr>
          <p:cNvPr id="1049172"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74"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76"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创造一个安静、整洁、舒适的学习环境，有助于培养学生的自主学习能力和创造力。</a:t>
            </a:r>
            <a:endParaRPr altLang="en-US" dirty="0" sz="1200" lang="zh-CN" spc="150">
              <a:solidFill>
                <a:schemeClr val="tx1">
                  <a:lumMod val="85000"/>
                  <a:lumOff val="15000"/>
                </a:schemeClr>
              </a:solidFill>
              <a:latin typeface="+mn-ea"/>
              <a:sym typeface="+mn-ea"/>
            </a:endParaRPr>
          </a:p>
        </p:txBody>
      </p:sp>
      <p:sp>
        <p:nvSpPr>
          <p:cNvPr id="1049178"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80"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82"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提供足够的个人学习空间，可以让学生更好地安排自己的学习时间和进度，提高学习效果。</a:t>
            </a:r>
            <a:endParaRPr altLang="en-US" dirty="0" sz="1200" lang="zh-CN" spc="150">
              <a:solidFill>
                <a:schemeClr val="tx1">
                  <a:lumMod val="85000"/>
                  <a:lumOff val="15000"/>
                </a:schemeClr>
              </a:solidFill>
              <a:latin typeface="+mn-ea"/>
              <a:sym typeface="+mn-ea"/>
            </a:endParaRPr>
          </a:p>
        </p:txBody>
      </p:sp>
      <p:sp>
        <p:nvSpPr>
          <p:cNvPr id="1049184"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86"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0" name="标题 2"/>
          <p:cNvSpPr>
            <a:spLocks noGrp="1"/>
          </p:cNvSpPr>
          <p:nvPr>
            <p:ph type="title" idx="2"/>
          </p:nvPr>
        </p:nvSpPr>
        <p:spPr/>
        <p:txBody>
          <a:bodyPr/>
          <a:p>
            <a:r>
              <a:rPr altLang="en-US" lang="zh-CN"/>
              <a:t>保持教室整洁和安静</a:t>
            </a:r>
            <a:endParaRPr altLang="en-US" lang="zh-CN"/>
          </a:p>
        </p:txBody>
      </p:sp>
      <p:sp>
        <p:nvSpPr>
          <p:cNvPr id="1049222"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定期打扫教室，保持环境卫生</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合理布置教室，提供舒适的学习空间</a:t>
            </a:r>
            <a:endParaRPr dirty="0" sz="2000" err="1">
              <a:solidFill>
                <a:schemeClr val="tx1">
                  <a:lumMod val="75000"/>
                  <a:lumOff val="25000"/>
                </a:schemeClr>
              </a:solidFill>
              <a:latin typeface="+mn-ea"/>
              <a:ea typeface="+mn-ea"/>
              <a:cs typeface="+mn-ea"/>
              <a:sym typeface="+mn-lt"/>
            </a:endParaRPr>
          </a:p>
        </p:txBody>
      </p:sp>
      <p:sp>
        <p:nvSpPr>
          <p:cNvPr id="1049242"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48"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鼓励学生参与维护教室环境</a:t>
            </a:r>
            <a:endParaRPr dirty="0" sz="2000" err="1">
              <a:solidFill>
                <a:schemeClr val="tx1">
                  <a:lumMod val="75000"/>
                  <a:lumOff val="25000"/>
                </a:schemeClr>
              </a:solidFill>
              <a:latin typeface="+mn-ea"/>
              <a:ea typeface="+mn-ea"/>
              <a:cs typeface="+mn-ea"/>
              <a:sym typeface="+mn-lt"/>
            </a:endParaRPr>
          </a:p>
        </p:txBody>
      </p:sp>
      <p:sp>
        <p:nvSpPr>
          <p:cNvPr id="10492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制定并遵守课堂纪律，保持安静</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4" name="标题 2"/>
          <p:cNvSpPr>
            <a:spLocks noGrp="1"/>
          </p:cNvSpPr>
          <p:nvPr>
            <p:ph type="title" idx="2"/>
          </p:nvPr>
        </p:nvSpPr>
        <p:spPr/>
        <p:txBody>
          <a:bodyPr/>
          <a:p>
            <a:r>
              <a:rPr altLang="en-US" lang="zh-CN"/>
              <a:t>建立积极的学习氛围和师生关系</a:t>
            </a:r>
            <a:endParaRPr altLang="en-US" lang="zh-CN"/>
          </a:p>
        </p:txBody>
      </p:sp>
      <p:sp>
        <p:nvSpPr>
          <p:cNvPr id="1049296"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0"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鼓励自主学习和合作学习相结合，培养学生的团队协作能力和自主学习能力。</a:t>
            </a:r>
            <a:endParaRPr altLang="en-US" dirty="0" sz="2000" lang="zh-CN" spc="150">
              <a:solidFill>
                <a:schemeClr val="tx1">
                  <a:lumMod val="85000"/>
                  <a:lumOff val="15000"/>
                </a:schemeClr>
              </a:solidFill>
              <a:latin typeface="+mn-ea"/>
              <a:sym typeface="+mn-ea"/>
            </a:endParaRPr>
          </a:p>
        </p:txBody>
      </p:sp>
      <p:sp>
        <p:nvSpPr>
          <p:cNvPr id="1049302"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建立和谐的师生关系，加强师生之间的沟通和互动，增强学生的学习动力和自信心。</a:t>
            </a:r>
            <a:endParaRPr altLang="en-US" dirty="0" sz="2000" lang="zh-CN" spc="150">
              <a:solidFill>
                <a:schemeClr val="tx1">
                  <a:lumMod val="85000"/>
                  <a:lumOff val="15000"/>
                </a:schemeClr>
              </a:solidFill>
              <a:latin typeface="+mn-ea"/>
              <a:sym typeface="+mn-ea"/>
            </a:endParaRPr>
          </a:p>
        </p:txBody>
      </p:sp>
      <p:sp>
        <p:nvSpPr>
          <p:cNvPr id="1049308"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营造积极向上的学习氛围，通过开展多样化的学习活动和竞赛，激发学生的学习兴趣和创造力。</a:t>
            </a:r>
            <a:endParaRPr altLang="en-US" dirty="0" sz="2000" lang="zh-CN" spc="150">
              <a:solidFill>
                <a:schemeClr val="tx1">
                  <a:lumMod val="85000"/>
                  <a:lumOff val="15000"/>
                </a:schemeClr>
              </a:solidFill>
              <a:latin typeface="+mn-ea"/>
              <a:sym typeface="+mn-ea"/>
            </a:endParaRPr>
          </a:p>
        </p:txBody>
      </p:sp>
      <p:sp>
        <p:nvSpPr>
          <p:cNvPr id="1049314"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关注学生的个体差异，尊重学生的个性发展，提供个性化的学习指导和支持。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2" name="标题 2"/>
          <p:cNvSpPr>
            <a:spLocks noGrp="1"/>
          </p:cNvSpPr>
          <p:nvPr>
            <p:ph type="title" idx="2"/>
          </p:nvPr>
        </p:nvSpPr>
        <p:spPr/>
        <p:txBody>
          <a:bodyPr/>
          <a:p>
            <a:r>
              <a:rPr altLang="en-US" lang="zh-CN"/>
              <a:t>提供必要的学习资源和学习支持</a:t>
            </a:r>
            <a:endParaRPr altLang="en-US" lang="zh-CN"/>
          </a:p>
        </p:txBody>
      </p:sp>
      <p:sp>
        <p:nvSpPr>
          <p:cNvPr id="104935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提供学习软件和在线资源</a:t>
            </a:r>
            <a:endParaRPr altLang="zh-CN" dirty="0" lang="en-US">
              <a:solidFill>
                <a:schemeClr val="dk1">
                  <a:lumMod val="80000"/>
                  <a:lumOff val="20000"/>
                </a:schemeClr>
              </a:solidFill>
              <a:latin typeface="+mn-ea"/>
              <a:sym typeface="+mn-ea"/>
            </a:endParaRPr>
          </a:p>
        </p:txBody>
      </p:sp>
      <p:sp>
        <p:nvSpPr>
          <p:cNvPr id="104936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提供足够的学习空间和座位</a:t>
            </a:r>
            <a:endParaRPr altLang="en-US" dirty="0" lang="zh-CN">
              <a:solidFill>
                <a:schemeClr val="dk1">
                  <a:lumMod val="80000"/>
                  <a:lumOff val="20000"/>
                </a:schemeClr>
              </a:solidFill>
              <a:latin typeface="+mn-ea"/>
              <a:sym typeface="+mn-ea"/>
            </a:endParaRPr>
          </a:p>
        </p:txBody>
      </p:sp>
      <p:sp>
        <p:nvSpPr>
          <p:cNvPr id="104937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提供适合学生需求的教材和参考书</a:t>
            </a:r>
            <a:endParaRPr altLang="en-US" dirty="0" lang="zh-CN">
              <a:solidFill>
                <a:schemeClr val="dk1">
                  <a:lumMod val="80000"/>
                  <a:lumOff val="20000"/>
                </a:schemeClr>
              </a:solidFill>
              <a:latin typeface="+mn-ea"/>
              <a:sym typeface="+mn-ea"/>
            </a:endParaRPr>
          </a:p>
        </p:txBody>
      </p:sp>
      <p:sp>
        <p:nvSpPr>
          <p:cNvPr id="104937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提供学习辅导和学术支持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8" name="标题 1"/>
          <p:cNvSpPr>
            <a:spLocks noGrp="1"/>
          </p:cNvSpPr>
          <p:nvPr>
            <p:ph type="title" idx="5"/>
            <p:custDataLst>
              <p:tags r:id="rId1"/>
            </p:custDataLst>
          </p:nvPr>
        </p:nvSpPr>
        <p:spPr/>
        <p:txBody>
          <a:bodyPr/>
          <a:p>
            <a:r>
              <a:rPr altLang="en-US" dirty="0" lang="zh-CN"/>
              <a:t>舒适的初中学习环境对学生成绩的实际影响</a:t>
            </a:r>
            <a:endParaRPr altLang="en-US" dirty="0" lang="zh-CN"/>
          </a:p>
        </p:txBody>
      </p:sp>
      <p:sp>
        <p:nvSpPr>
          <p:cNvPr id="1049420"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6" name="标题 2"/>
          <p:cNvSpPr>
            <a:spLocks noGrp="1"/>
          </p:cNvSpPr>
          <p:nvPr>
            <p:ph type="title" idx="2"/>
          </p:nvPr>
        </p:nvSpPr>
        <p:spPr/>
        <p:txBody>
          <a:bodyPr/>
          <a:p>
            <a:r>
              <a:rPr altLang="en-US" lang="zh-CN"/>
              <a:t>提高学生的学习成绩和考试表现</a:t>
            </a:r>
            <a:endParaRPr altLang="en-US" lang="zh-CN"/>
          </a:p>
        </p:txBody>
      </p:sp>
      <p:sp>
        <p:nvSpPr>
          <p:cNvPr id="1049468"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0"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72"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4"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76"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8"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80"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2"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4"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在舒适的环境中，学生能够更好地应对考试压力，发挥出更好的水平。</a:t>
            </a:r>
            <a:endParaRPr altLang="en-US" dirty="0" sz="2400" lang="zh-CN">
              <a:latin typeface="+mn-ea"/>
              <a:ea typeface="+mn-ea"/>
            </a:endParaRPr>
          </a:p>
        </p:txBody>
      </p:sp>
      <p:sp>
        <p:nvSpPr>
          <p:cNvPr id="1049486"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创建舒适的学习环境可以培养学生的积极心态，增强自信心。</a:t>
            </a:r>
            <a:endParaRPr altLang="en-US" dirty="0" sz="2400" lang="zh-CN">
              <a:latin typeface="+mn-ea"/>
              <a:ea typeface="+mn-ea"/>
            </a:endParaRPr>
          </a:p>
        </p:txBody>
      </p:sp>
      <p:sp>
        <p:nvSpPr>
          <p:cNvPr id="1049488"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舒适的初中学习环境能够激发学生的学习兴趣，提高学习动力。</a:t>
            </a:r>
            <a:endParaRPr altLang="en-US" dirty="0" sz="2400" lang="zh-CN">
              <a:latin typeface="+mn-ea"/>
              <a:ea typeface="+mn-ea"/>
            </a:endParaRPr>
          </a:p>
        </p:txBody>
      </p:sp>
      <p:sp>
        <p:nvSpPr>
          <p:cNvPr id="1049490"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良好的学习环境有助于学生更好地掌握知识，提高学习效率。</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4" name="标题 2"/>
          <p:cNvSpPr>
            <a:spLocks noGrp="1"/>
          </p:cNvSpPr>
          <p:nvPr>
            <p:ph type="title" idx="2"/>
          </p:nvPr>
        </p:nvSpPr>
        <p:spPr/>
        <p:txBody>
          <a:bodyPr/>
          <a:p>
            <a:r>
              <a:rPr altLang="en-US" lang="zh-CN"/>
              <a:t>增强学生的学习自信心和自我管理能力</a:t>
            </a:r>
            <a:endParaRPr altLang="en-US" lang="zh-CN"/>
          </a:p>
        </p:txBody>
      </p:sp>
      <p:sp>
        <p:nvSpPr>
          <p:cNvPr id="1049526"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28"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0"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增强学生的学习自信心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32"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4"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6"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提高学生的自我管理能力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38"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40"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促进学生的学习积极性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42"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46"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培养学生的团队协作精神</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2" name="标题 2"/>
          <p:cNvSpPr>
            <a:spLocks noGrp="1"/>
          </p:cNvSpPr>
          <p:nvPr>
            <p:ph type="title" idx="2"/>
          </p:nvPr>
        </p:nvSpPr>
        <p:spPr/>
        <p:txBody>
          <a:bodyPr/>
          <a:p>
            <a:r>
              <a:rPr altLang="en-US" lang="zh-CN"/>
              <a:t>培养学生的学习习惯和终身学习的能力</a:t>
            </a:r>
            <a:endParaRPr altLang="en-US" lang="zh-CN"/>
          </a:p>
        </p:txBody>
      </p:sp>
      <p:sp>
        <p:nvSpPr>
          <p:cNvPr id="1049584"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良好的学习环境可以培养学生的自主学习和终身学习能力，为未来的学习和工作打下基础。</a:t>
            </a:r>
            <a:endParaRPr altLang="zh-CN" dirty="0" lang="en-US">
              <a:solidFill>
                <a:schemeClr val="dk1">
                  <a:lumMod val="80000"/>
                  <a:lumOff val="20000"/>
                </a:schemeClr>
              </a:solidFill>
              <a:latin typeface="+mn-ea"/>
              <a:sym typeface="+mn-ea"/>
            </a:endParaRPr>
          </a:p>
        </p:txBody>
      </p:sp>
      <p:sp>
        <p:nvSpPr>
          <p:cNvPr id="1049592"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文本框 56"/>
          <p:cNvSpPr txBox="1"/>
          <p:nvPr>
            <p:custDataLst>
              <p:tags r:id="rId8"/>
            </p:custDataLst>
          </p:nvPr>
        </p:nvSpPr>
        <p:spPr>
          <a:xfrm>
            <a:off x="1925582" y="1439657"/>
            <a:ext cx="8652018" cy="793200"/>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舒适的初中学习环境有助于学生形成良好的学习习惯，如定时复习、合理安排学习时间等。</a:t>
            </a:r>
            <a:endParaRPr altLang="en-US" dirty="0" lang="zh-CN">
              <a:solidFill>
                <a:schemeClr val="dk1">
                  <a:lumMod val="80000"/>
                  <a:lumOff val="20000"/>
                </a:schemeClr>
              </a:solidFill>
              <a:latin typeface="+mn-ea"/>
              <a:sym typeface="+mn-ea"/>
            </a:endParaRPr>
          </a:p>
        </p:txBody>
      </p:sp>
      <p:sp>
        <p:nvSpPr>
          <p:cNvPr id="1049600"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4"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在舒适的学习环境中，学生更容易积极参与课堂讨论，提高学习效果和思考能力。</a:t>
            </a:r>
            <a:endParaRPr altLang="en-US" dirty="0" sz="1600" lang="zh-CN">
              <a:solidFill>
                <a:schemeClr val="dk1">
                  <a:lumMod val="80000"/>
                  <a:lumOff val="20000"/>
                </a:schemeClr>
              </a:solidFill>
              <a:latin typeface="+mn-ea"/>
              <a:sym typeface="+mn-ea"/>
            </a:endParaRPr>
          </a:p>
        </p:txBody>
      </p:sp>
      <p:sp>
        <p:nvSpPr>
          <p:cNvPr id="1049608"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2"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舒适的学习环境有助于激发学生的学习兴趣和动力，促使学生主动探索和学习新知识。</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8" name="标题 1"/>
          <p:cNvSpPr>
            <a:spLocks noGrp="1"/>
          </p:cNvSpPr>
          <p:nvPr>
            <p:ph type="title" idx="5"/>
            <p:custDataLst>
              <p:tags r:id="rId1"/>
            </p:custDataLst>
          </p:nvPr>
        </p:nvSpPr>
        <p:spPr/>
        <p:txBody>
          <a:bodyPr/>
          <a:p>
            <a:r>
              <a:rPr altLang="en-US" dirty="0" lang="zh-CN"/>
              <a:t>如何评估初中学习环境的舒适度</a:t>
            </a:r>
            <a:endParaRPr altLang="en-US" dirty="0" lang="zh-CN"/>
          </a:p>
        </p:txBody>
      </p:sp>
      <p:sp>
        <p:nvSpPr>
          <p:cNvPr id="1049650"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96" name="标题 2"/>
          <p:cNvSpPr>
            <a:spLocks noGrp="1"/>
          </p:cNvSpPr>
          <p:nvPr>
            <p:ph type="title" idx="2"/>
          </p:nvPr>
        </p:nvSpPr>
        <p:spPr/>
        <p:txBody>
          <a:bodyPr/>
          <a:p>
            <a:r>
              <a:rPr altLang="en-US" lang="zh-CN"/>
              <a:t>通过学生满意度调查评估学习环境</a:t>
            </a:r>
            <a:endParaRPr altLang="en-US" lang="zh-CN"/>
          </a:p>
        </p:txBody>
      </p:sp>
      <p:sp>
        <p:nvSpPr>
          <p:cNvPr id="1049698"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调查实施：通过线上或线下方式进行调查，确保调查的覆盖面和参与度。</a:t>
            </a:r>
            <a:endParaRPr altLang="zh-CN" dirty="0" lang="en-US">
              <a:solidFill>
                <a:schemeClr val="dk1">
                  <a:lumMod val="80000"/>
                  <a:lumOff val="20000"/>
                </a:schemeClr>
              </a:solidFill>
              <a:latin typeface="+mn-ea"/>
              <a:sym typeface="+mn-ea"/>
            </a:endParaRPr>
          </a:p>
        </p:txBody>
      </p:sp>
      <p:sp>
        <p:nvSpPr>
          <p:cNvPr id="1049706"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调查问卷设计：针对学习环境相关的因素，设计合理的调查问卷。</a:t>
            </a:r>
            <a:endParaRPr altLang="en-US" dirty="0" lang="zh-CN">
              <a:solidFill>
                <a:schemeClr val="dk1">
                  <a:lumMod val="80000"/>
                  <a:lumOff val="20000"/>
                </a:schemeClr>
              </a:solidFill>
              <a:latin typeface="+mn-ea"/>
              <a:sym typeface="+mn-ea"/>
            </a:endParaRPr>
          </a:p>
        </p:txBody>
      </p:sp>
      <p:sp>
        <p:nvSpPr>
          <p:cNvPr id="1049714"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调查对象：针对初中学生，确保调查结果的代表性。</a:t>
            </a:r>
            <a:endParaRPr altLang="en-US" dirty="0" lang="zh-CN">
              <a:solidFill>
                <a:schemeClr val="dk1">
                  <a:lumMod val="80000"/>
                  <a:lumOff val="20000"/>
                </a:schemeClr>
              </a:solidFill>
              <a:latin typeface="+mn-ea"/>
              <a:sym typeface="+mn-ea"/>
            </a:endParaRPr>
          </a:p>
        </p:txBody>
      </p:sp>
      <p:sp>
        <p:nvSpPr>
          <p:cNvPr id="1049722"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结果分析：对调查结果进行统计分析，得出学习环境舒适度的评估结果。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62" name="标题 2"/>
          <p:cNvSpPr>
            <a:spLocks noGrp="1"/>
          </p:cNvSpPr>
          <p:nvPr>
            <p:ph type="title" idx="2"/>
          </p:nvPr>
        </p:nvSpPr>
        <p:spPr/>
        <p:txBody>
          <a:bodyPr/>
          <a:p>
            <a:r>
              <a:rPr altLang="en-US" lang="zh-CN"/>
              <a:t>通过教师观察和反馈评估学习环境</a:t>
            </a:r>
            <a:endParaRPr altLang="en-US" lang="zh-CN"/>
          </a:p>
        </p:txBody>
      </p:sp>
      <p:sp>
        <p:nvSpPr>
          <p:cNvPr id="1049764"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教师观察：教师通过日常课堂观察，评估学习环境的舒适度和学生的学习状态</a:t>
            </a:r>
            <a:endParaRPr altLang="en-US" dirty="0" sz="1200" lang="zh-CN" spc="150">
              <a:solidFill>
                <a:schemeClr val="tx1">
                  <a:lumMod val="65000"/>
                  <a:lumOff val="35000"/>
                </a:schemeClr>
              </a:solidFill>
              <a:latin typeface="+mn-ea"/>
              <a:sym typeface="+mn-ea"/>
            </a:endParaRPr>
          </a:p>
        </p:txBody>
      </p:sp>
      <p:sp>
        <p:nvSpPr>
          <p:cNvPr id="1049766"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反馈机制：建立定期的教师反馈机制，收集教师对学习环境的意见和建议</a:t>
            </a:r>
            <a:endParaRPr altLang="en-US" dirty="0" sz="1200" lang="zh-CN" spc="150">
              <a:solidFill>
                <a:schemeClr val="tx1">
                  <a:lumMod val="65000"/>
                  <a:lumOff val="35000"/>
                </a:schemeClr>
              </a:solidFill>
              <a:latin typeface="+mn-ea"/>
              <a:sym typeface="+mn-ea"/>
            </a:endParaRPr>
          </a:p>
        </p:txBody>
      </p:sp>
      <p:sp>
        <p:nvSpPr>
          <p:cNvPr id="1049768"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数据分析：对教师观察和反馈的数据进行整理和分析，了解学习环境的优缺点</a:t>
            </a:r>
            <a:endParaRPr altLang="en-US" dirty="0" sz="1200" lang="zh-CN" spc="150">
              <a:solidFill>
                <a:schemeClr val="tx1">
                  <a:lumMod val="65000"/>
                  <a:lumOff val="35000"/>
                </a:schemeClr>
              </a:solidFill>
              <a:latin typeface="+mn-ea"/>
              <a:sym typeface="+mn-ea"/>
            </a:endParaRPr>
          </a:p>
        </p:txBody>
      </p:sp>
      <p:sp>
        <p:nvSpPr>
          <p:cNvPr id="1049770"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调整改进：根据数据分析结果，针对性地调整和改进学习环境，提升学生的学习体验和成绩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04" name="标题 2"/>
          <p:cNvSpPr>
            <a:spLocks noGrp="1"/>
          </p:cNvSpPr>
          <p:nvPr>
            <p:ph type="title" idx="2"/>
          </p:nvPr>
        </p:nvSpPr>
        <p:spPr/>
        <p:txBody>
          <a:bodyPr/>
          <a:p>
            <a:r>
              <a:rPr altLang="en-US" lang="zh-CN"/>
              <a:t>通过学习成绩和表现评估学习环境的影响</a:t>
            </a:r>
            <a:endParaRPr altLang="en-US" lang="zh-CN"/>
          </a:p>
        </p:txBody>
      </p:sp>
      <p:sp>
        <p:nvSpPr>
          <p:cNvPr id="1049806"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0"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评估学习成绩：观察学生在不同学习环境下的学习成绩变化，以评估学习环境的舒适度对学习成绩的影响。</a:t>
            </a:r>
            <a:endParaRPr altLang="en-US" dirty="0" sz="2000" lang="zh-CN" spc="150">
              <a:solidFill>
                <a:schemeClr val="tx1">
                  <a:lumMod val="85000"/>
                  <a:lumOff val="15000"/>
                </a:schemeClr>
              </a:solidFill>
              <a:latin typeface="+mn-ea"/>
              <a:sym typeface="+mn-ea"/>
            </a:endParaRPr>
          </a:p>
        </p:txBody>
      </p:sp>
      <p:sp>
        <p:nvSpPr>
          <p:cNvPr id="1049812"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4"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评估学习表现：观察学生在不同学习环境下的学习表现，包括课堂参与度、学习态度、学习方法等，以评估学习环境的舒适度对学习表现的影响。</a:t>
            </a:r>
            <a:endParaRPr altLang="en-US" dirty="0" sz="2000" lang="zh-CN" spc="150">
              <a:solidFill>
                <a:schemeClr val="tx1">
                  <a:lumMod val="85000"/>
                  <a:lumOff val="15000"/>
                </a:schemeClr>
              </a:solidFill>
              <a:latin typeface="+mn-ea"/>
              <a:sym typeface="+mn-ea"/>
            </a:endParaRPr>
          </a:p>
        </p:txBody>
      </p:sp>
      <p:sp>
        <p:nvSpPr>
          <p:cNvPr id="1049818"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对比评估结果：将不同学习环境下的评估结果进行对比，分析学习环境的舒适度对学习成绩和学习表现的具体影响。</a:t>
            </a:r>
            <a:endParaRPr altLang="en-US" dirty="0" sz="2000" lang="zh-CN" spc="150">
              <a:solidFill>
                <a:schemeClr val="tx1">
                  <a:lumMod val="85000"/>
                  <a:lumOff val="15000"/>
                </a:schemeClr>
              </a:solidFill>
              <a:latin typeface="+mn-ea"/>
              <a:sym typeface="+mn-ea"/>
            </a:endParaRPr>
          </a:p>
        </p:txBody>
      </p:sp>
      <p:sp>
        <p:nvSpPr>
          <p:cNvPr id="1049824"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制定改进措施：根据评估结果，制定相应的改进措施，以提高学习环境的舒适度，进而提高学生的学习成绩和学习表现。</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62" name="标题 1"/>
          <p:cNvSpPr>
            <a:spLocks noGrp="1"/>
          </p:cNvSpPr>
          <p:nvPr>
            <p:ph type="title" idx="5"/>
            <p:custDataLst>
              <p:tags r:id="rId1"/>
            </p:custDataLst>
          </p:nvPr>
        </p:nvSpPr>
        <p:spPr/>
        <p:txBody>
          <a:bodyPr/>
          <a:p>
            <a:r>
              <a:rPr altLang="en-US" dirty="0" lang="zh-CN"/>
              <a:t>如何持续改进初中学习环境</a:t>
            </a:r>
            <a:endParaRPr altLang="en-US" dirty="0" lang="zh-CN"/>
          </a:p>
        </p:txBody>
      </p:sp>
      <p:sp>
        <p:nvSpPr>
          <p:cNvPr id="1049864"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10" name="标题 2"/>
          <p:cNvSpPr>
            <a:spLocks noGrp="1"/>
          </p:cNvSpPr>
          <p:nvPr>
            <p:ph type="title" idx="2"/>
          </p:nvPr>
        </p:nvSpPr>
        <p:spPr/>
        <p:txBody>
          <a:bodyPr/>
          <a:p>
            <a:r>
              <a:rPr altLang="en-US" lang="zh-CN"/>
              <a:t>定期收集学生和教师的反馈意见</a:t>
            </a:r>
            <a:endParaRPr altLang="en-US" lang="zh-CN"/>
          </a:p>
        </p:txBody>
      </p:sp>
      <p:sp>
        <p:nvSpPr>
          <p:cNvPr id="1049912"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4"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6"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8"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0"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根据反馈意见制定改进计划，明确改进目标、措施和时间表。</a:t>
            </a:r>
            <a:endParaRPr altLang="en-US" sz="1400" lang="zh-CN" spc="150">
              <a:solidFill>
                <a:schemeClr val="tx1"/>
              </a:solidFill>
              <a:effectLst/>
              <a:latin typeface="+mn-ea"/>
              <a:sym typeface="+mn-ea"/>
            </a:endParaRPr>
          </a:p>
        </p:txBody>
      </p:sp>
      <p:sp>
        <p:nvSpPr>
          <p:cNvPr id="1049922"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定期收集学生和教师的反馈意见，了解学习环境存在的问题和不足。</a:t>
            </a:r>
            <a:endParaRPr altLang="en-US" dirty="0" sz="1400" lang="zh-CN" spc="150">
              <a:solidFill>
                <a:schemeClr val="tx1"/>
              </a:solidFill>
              <a:effectLst/>
              <a:latin typeface="+mn-ea"/>
              <a:sym typeface="+mn-ea"/>
            </a:endParaRPr>
          </a:p>
        </p:txBody>
      </p:sp>
      <p:sp>
        <p:nvSpPr>
          <p:cNvPr id="1049924"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实施改进计划，加强监督和评估，确保改进措施的有效性和可行性。</a:t>
            </a:r>
            <a:endParaRPr altLang="en-US" sz="1400" lang="zh-CN" spc="150">
              <a:solidFill>
                <a:schemeClr val="tx1"/>
              </a:solidFill>
              <a:effectLst/>
              <a:latin typeface="+mn-ea"/>
              <a:sym typeface="+mn-ea"/>
            </a:endParaRPr>
          </a:p>
        </p:txBody>
      </p:sp>
      <p:sp>
        <p:nvSpPr>
          <p:cNvPr id="1049926"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定期总结改进成果，及时调整改进计划，持续优化学习环境。</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60" name="标题 2"/>
          <p:cNvSpPr>
            <a:spLocks noGrp="1"/>
          </p:cNvSpPr>
          <p:nvPr>
            <p:ph type="title" idx="2"/>
          </p:nvPr>
        </p:nvSpPr>
        <p:spPr/>
        <p:txBody>
          <a:bodyPr/>
          <a:p>
            <a:r>
              <a:rPr altLang="en-US" lang="zh-CN"/>
              <a:t>针对问题制定改进计划并实施改进措施</a:t>
            </a:r>
            <a:endParaRPr altLang="en-US" lang="zh-CN"/>
          </a:p>
        </p:txBody>
      </p:sp>
      <p:sp>
        <p:nvSpPr>
          <p:cNvPr id="1049962"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4"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6"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8"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0"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制定计划：根据问题制定详细的改进计划，包括目标、时间表和责任人。</a:t>
            </a:r>
            <a:endParaRPr altLang="en-US" sz="1400" lang="zh-CN" spc="150">
              <a:solidFill>
                <a:schemeClr val="tx1"/>
              </a:solidFill>
              <a:effectLst/>
              <a:latin typeface="+mn-ea"/>
              <a:sym typeface="+mn-ea"/>
            </a:endParaRPr>
          </a:p>
        </p:txBody>
      </p:sp>
      <p:sp>
        <p:nvSpPr>
          <p:cNvPr id="1049972"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确定问题：通过调查和观察，确定影响学习环境的主要问题。</a:t>
            </a:r>
            <a:endParaRPr altLang="en-US" dirty="0" sz="1400" lang="zh-CN" spc="150">
              <a:solidFill>
                <a:schemeClr val="tx1"/>
              </a:solidFill>
              <a:effectLst/>
              <a:latin typeface="+mn-ea"/>
              <a:sym typeface="+mn-ea"/>
            </a:endParaRPr>
          </a:p>
        </p:txBody>
      </p:sp>
      <p:sp>
        <p:nvSpPr>
          <p:cNvPr id="1049974"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实施措施：按照计划逐步实施改进措施，确保每一步都得到有效执行。</a:t>
            </a:r>
            <a:endParaRPr altLang="en-US" sz="1400" lang="zh-CN" spc="150">
              <a:solidFill>
                <a:schemeClr val="tx1"/>
              </a:solidFill>
              <a:effectLst/>
              <a:latin typeface="+mn-ea"/>
              <a:sym typeface="+mn-ea"/>
            </a:endParaRPr>
          </a:p>
        </p:txBody>
      </p:sp>
      <p:sp>
        <p:nvSpPr>
          <p:cNvPr id="1049976"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监测与评估：定期监测改进效果，对未达到预期效果的措施进行调整和优化。</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10" name="标题 2"/>
          <p:cNvSpPr>
            <a:spLocks noGrp="1"/>
          </p:cNvSpPr>
          <p:nvPr>
            <p:ph type="title" idx="2"/>
          </p:nvPr>
        </p:nvSpPr>
        <p:spPr/>
        <p:txBody>
          <a:bodyPr/>
          <a:p>
            <a:r>
              <a:rPr altLang="en-US" lang="zh-CN"/>
              <a:t>定期评估改进效果并调整改进计划</a:t>
            </a:r>
            <a:endParaRPr altLang="en-US" lang="zh-CN"/>
          </a:p>
        </p:txBody>
      </p:sp>
      <p:sp>
        <p:nvSpPr>
          <p:cNvPr id="1050012"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6"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定期评估学生的学习状态和学习环境，了解改进效果</a:t>
            </a:r>
            <a:endParaRPr altLang="en-US" dirty="0" sz="2000" lang="zh-CN" spc="150">
              <a:solidFill>
                <a:schemeClr val="tx1">
                  <a:lumMod val="85000"/>
                  <a:lumOff val="15000"/>
                </a:schemeClr>
              </a:solidFill>
              <a:latin typeface="+mn-ea"/>
              <a:sym typeface="+mn-ea"/>
            </a:endParaRPr>
          </a:p>
        </p:txBody>
      </p:sp>
      <p:sp>
        <p:nvSpPr>
          <p:cNvPr id="1050018"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根据评估结果调整改进计划，针对性地解决问题</a:t>
            </a:r>
            <a:endParaRPr altLang="en-US" dirty="0" sz="2000" lang="zh-CN" spc="150">
              <a:solidFill>
                <a:schemeClr val="tx1">
                  <a:lumMod val="85000"/>
                  <a:lumOff val="15000"/>
                </a:schemeClr>
              </a:solidFill>
              <a:latin typeface="+mn-ea"/>
              <a:sym typeface="+mn-ea"/>
            </a:endParaRPr>
          </a:p>
        </p:txBody>
      </p:sp>
      <p:sp>
        <p:nvSpPr>
          <p:cNvPr id="1050024"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及时反馈调整情况，确保改进计划的可行性和有效性</a:t>
            </a:r>
            <a:endParaRPr altLang="en-US" dirty="0" sz="2000" lang="zh-CN" spc="150">
              <a:solidFill>
                <a:schemeClr val="tx1">
                  <a:lumMod val="85000"/>
                  <a:lumOff val="15000"/>
                </a:schemeClr>
              </a:solidFill>
              <a:latin typeface="+mn-ea"/>
              <a:sym typeface="+mn-ea"/>
            </a:endParaRPr>
          </a:p>
        </p:txBody>
      </p:sp>
      <p:sp>
        <p:nvSpPr>
          <p:cNvPr id="1050030"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持续跟踪改进效果，不断优化改进计划，提高学生的学习成绩</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68" name="文本占位符 4"/>
          <p:cNvSpPr>
            <a:spLocks noGrp="1"/>
          </p:cNvSpPr>
          <p:nvPr>
            <p:ph type="body" idx="2"/>
            <p:custDataLst>
              <p:tags r:id="rId1"/>
            </p:custDataLst>
          </p:nvPr>
        </p:nvSpPr>
        <p:spPr/>
        <p:txBody>
          <a:bodyPr/>
          <a:p>
            <a:r>
              <a:rPr altLang="en-US" lang="zh-CN"/>
              <a:t>汇报人：</a:t>
            </a:r>
            <a:r>
              <a:rPr altLang="zh-CN" lang="en-US"/>
              <a:t>xxx</a:t>
            </a:r>
            <a:endParaRPr altLang="en-US" dirty="0" lang="zh-CN"/>
          </a:p>
        </p:txBody>
      </p:sp>
      <p:sp>
        <p:nvSpPr>
          <p:cNvPr id="1050070"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67.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3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73.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30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39.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2023-12-31T13:53:48Z</dcterms:created>
  <dcterms:modified xsi:type="dcterms:W3CDTF">2023-12-31T13:53:48Z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a8f17aa4170f4692855183db4a3a4654_21</vt:lpwstr>
  </property>
</Properties>
</file>