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1.svg" ContentType="image/svg+xml"/>
  <Override PartName="/ppt/media/image13.svg" ContentType="image/svg+xml"/>
  <Override PartName="/ppt/media/image3.svg" ContentType="image/svg+xml"/>
  <Override PartName="/ppt/media/image5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57" r:id="rId4"/>
    <p:sldId id="258" r:id="rId5"/>
    <p:sldId id="259" r:id="rId6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ableStyles" Target="tableStyles.xml"/><Relationship Id="rId30" Type="http://schemas.openxmlformats.org/officeDocument/2006/relationships/tags" Target="tags/tag38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image" Target="../media/image1.png"/><Relationship Id="rId4" Type="http://schemas.openxmlformats.org/officeDocument/2006/relationships/tags" Target="../tags/tag64.xml"/><Relationship Id="rId5" Type="http://schemas.openxmlformats.org/officeDocument/2006/relationships/image" Target="../media/image2.png"/><Relationship Id="rId6" Type="http://schemas.openxmlformats.org/officeDocument/2006/relationships/image" Target="../media/image3.svg"/><Relationship Id="rId7" Type="http://schemas.openxmlformats.org/officeDocument/2006/relationships/tags" Target="../tags/tag65.xml"/><Relationship Id="rId8" Type="http://schemas.openxmlformats.org/officeDocument/2006/relationships/image" Target="../media/image4.png"/><Relationship Id="rId9" Type="http://schemas.openxmlformats.org/officeDocument/2006/relationships/image" Target="../media/image5.svg"/><Relationship Id="rId10" Type="http://schemas.openxmlformats.org/officeDocument/2006/relationships/tags" Target="../tags/tag66.xml"/><Relationship Id="rId11" Type="http://schemas.openxmlformats.org/officeDocument/2006/relationships/tags" Target="../tags/tag67.xml"/><Relationship Id="rId12" Type="http://schemas.openxmlformats.org/officeDocument/2006/relationships/tags" Target="../tags/tag68.xml"/><Relationship Id="rId13" Type="http://schemas.openxmlformats.org/officeDocument/2006/relationships/tags" Target="../tags/tag69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0.xml"/><Relationship Id="rId3" Type="http://schemas.openxmlformats.org/officeDocument/2006/relationships/image" Target="../media/image6.png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6.xml"/><Relationship Id="rId3" Type="http://schemas.openxmlformats.org/officeDocument/2006/relationships/image" Target="../media/image7.png"/><Relationship Id="rId4" Type="http://schemas.openxmlformats.org/officeDocument/2006/relationships/tags" Target="../tags/tag77.xml"/><Relationship Id="rId5" Type="http://schemas.openxmlformats.org/officeDocument/2006/relationships/image" Target="../media/image2.png"/><Relationship Id="rId6" Type="http://schemas.openxmlformats.org/officeDocument/2006/relationships/image" Target="../media/image8.svg"/><Relationship Id="rId7" Type="http://schemas.openxmlformats.org/officeDocument/2006/relationships/tags" Target="../tags/tag78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9.xml"/><Relationship Id="rId3" Type="http://schemas.openxmlformats.org/officeDocument/2006/relationships/image" Target="../media/image9.png"/><Relationship Id="rId4" Type="http://schemas.openxmlformats.org/officeDocument/2006/relationships/tags" Target="../tags/tag80.xml"/><Relationship Id="rId5" Type="http://schemas.openxmlformats.org/officeDocument/2006/relationships/image" Target="../media/image4.png"/><Relationship Id="rId6" Type="http://schemas.openxmlformats.org/officeDocument/2006/relationships/image" Target="../media/image10.svg"/><Relationship Id="rId7" Type="http://schemas.openxmlformats.org/officeDocument/2006/relationships/tags" Target="../tags/tag81.xml"/><Relationship Id="rId8" Type="http://schemas.openxmlformats.org/officeDocument/2006/relationships/image" Target="../media/image2.png"/><Relationship Id="rId9" Type="http://schemas.openxmlformats.org/officeDocument/2006/relationships/image" Target="../media/image11.svg"/><Relationship Id="rId10" Type="http://schemas.openxmlformats.org/officeDocument/2006/relationships/tags" Target="../tags/tag82.xml"/><Relationship Id="rId11" Type="http://schemas.openxmlformats.org/officeDocument/2006/relationships/tags" Target="../tags/tag83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4.xml"/><Relationship Id="rId3" Type="http://schemas.openxmlformats.org/officeDocument/2006/relationships/image" Target="../media/image12.png"/><Relationship Id="rId4" Type="http://schemas.openxmlformats.org/officeDocument/2006/relationships/tags" Target="../tags/tag115.xml"/><Relationship Id="rId5" Type="http://schemas.openxmlformats.org/officeDocument/2006/relationships/image" Target="../media/image2.png"/><Relationship Id="rId6" Type="http://schemas.openxmlformats.org/officeDocument/2006/relationships/image" Target="../media/image13.svg"/><Relationship Id="rId7" Type="http://schemas.openxmlformats.org/officeDocument/2006/relationships/tags" Target="../tags/tag116.xml"/><Relationship Id="rId8" Type="http://schemas.openxmlformats.org/officeDocument/2006/relationships/tags" Target="../tags/tag1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pic>
        <p:nvPicPr>
          <p:cNvPr id="33" name="@svg_line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7095" y="901065"/>
            <a:ext cx="10414000" cy="4445"/>
          </a:xfrm>
          <a:prstGeom prst="rect">
            <a:avLst/>
          </a:prstGeom>
        </p:spPr>
      </p:pic>
      <p:pic>
        <p:nvPicPr>
          <p:cNvPr id="34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7095" y="5842635"/>
            <a:ext cx="887095" cy="1282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0"/>
            </p:custDataLst>
          </p:nvPr>
        </p:nvSpPr>
        <p:spPr>
          <a:xfrm>
            <a:off x="838200" y="1550221"/>
            <a:ext cx="10515600" cy="2420857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1"/>
            </p:custDataLst>
          </p:nvPr>
        </p:nvSpPr>
        <p:spPr>
          <a:xfrm>
            <a:off x="838200" y="4202936"/>
            <a:ext cx="10515600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000"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773714" y="5544000"/>
            <a:ext cx="9580086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62000"/>
            <a:ext cx="12192000" cy="4896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6" name="@svg_line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7095" y="900430"/>
            <a:ext cx="10414000" cy="444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38200" y="1124350"/>
            <a:ext cx="2880000" cy="1081088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762" y="0"/>
            <a:ext cx="12193524" cy="6858000"/>
          </a:xfrm>
          <a:prstGeom prst="rect">
            <a:avLst/>
          </a:prstGeom>
        </p:spPr>
      </p:pic>
      <p:pic>
        <p:nvPicPr>
          <p:cNvPr id="9" name="@svg_logo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14254" y="5843016"/>
            <a:ext cx="886968" cy="128016"/>
          </a:xfrm>
          <a:prstGeom prst="rect">
            <a:avLst/>
          </a:prstGeom>
        </p:spPr>
      </p:pic>
      <p:pic>
        <p:nvPicPr>
          <p:cNvPr id="10" name="@svg_line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6206" y="900684"/>
            <a:ext cx="10415016" cy="457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10"/>
            </p:custDataLst>
          </p:nvPr>
        </p:nvSpPr>
        <p:spPr>
          <a:xfrm>
            <a:off x="1526400" y="2968700"/>
            <a:ext cx="9144000" cy="2485200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1524000" y="1493000"/>
            <a:ext cx="9144000" cy="1224000"/>
          </a:xfrm>
        </p:spPr>
        <p:txBody>
          <a:bodyPr anchor="ctr">
            <a:noAutofit/>
          </a:bodyPr>
          <a:lstStyle>
            <a:lvl1pPr marL="0" indent="0" algn="ctr">
              <a:buNone/>
              <a:defRPr sz="8000" b="1"/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@png_b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762" y="0"/>
            <a:ext cx="12193524" cy="6858000"/>
          </a:xfrm>
          <a:prstGeom prst="rect">
            <a:avLst/>
          </a:prstGeom>
        </p:spPr>
      </p:pic>
      <p:pic>
        <p:nvPicPr>
          <p:cNvPr id="8" name="@svg_line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6206" y="900684"/>
            <a:ext cx="10415016" cy="457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838200" y="900430"/>
            <a:ext cx="10514965" cy="278447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8"/>
            </p:custDataLst>
          </p:nvPr>
        </p:nvSpPr>
        <p:spPr>
          <a:xfrm>
            <a:off x="885825" y="4164535"/>
            <a:ext cx="10467975" cy="50419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18.xml"/><Relationship Id="rId13" Type="http://schemas.openxmlformats.org/officeDocument/2006/relationships/image" Target="../media/image6.png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@png_b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1962000"/>
            <a:ext cx="12192000" cy="4896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tags" Target="../tags/tag180.xml"/><Relationship Id="rId22" Type="http://schemas.openxmlformats.org/officeDocument/2006/relationships/tags" Target="../tags/tag181.xml"/><Relationship Id="rId23" Type="http://schemas.openxmlformats.org/officeDocument/2006/relationships/tags" Target="../tags/tag182.xml"/><Relationship Id="rId24" Type="http://schemas.openxmlformats.org/officeDocument/2006/relationships/tags" Target="../tags/tag183.xml"/><Relationship Id="rId25" Type="http://schemas.openxmlformats.org/officeDocument/2006/relationships/tags" Target="../tags/tag184.xml"/><Relationship Id="rId26" Type="http://schemas.openxmlformats.org/officeDocument/2006/relationships/tags" Target="../tags/tag185.xml"/><Relationship Id="rId27" Type="http://schemas.openxmlformats.org/officeDocument/2006/relationships/tags" Target="../tags/tag186.xml"/><Relationship Id="rId28" Type="http://schemas.openxmlformats.org/officeDocument/2006/relationships/tags" Target="../tags/tag187.xml"/><Relationship Id="rId29" Type="http://schemas.openxmlformats.org/officeDocument/2006/relationships/tags" Target="../tags/tag188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550221"/>
            <a:ext cx="10515600" cy="2420857"/>
          </a:xfrm>
        </p:spPr>
        <p:txBody>
          <a:bodyPr/>
          <a:lstStyle/>
          <a:p>
            <a:r>
              <a:rPr lang="zh-CN" altLang="en-US"/>
              <a:t>初中双减政策对教育质量的影响研究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4202936"/>
            <a:ext cx="10515600" cy="972000"/>
          </a:xfrm>
        </p:spPr>
        <p:txBody>
          <a:bodyPr/>
          <a:lstStyle/>
          <a:p>
            <a:r>
              <a:rPr lang="zh-CN" altLang="en-US"/>
              <a:t>单击添加副标题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zh-CN" altLang="en-US"/>
              <a:t>xxx学院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773714" y="5544000"/>
            <a:ext cx="9580086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124350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1065530" y="2840990"/>
            <a:ext cx="658495" cy="83375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1565275" y="2840990"/>
            <a:ext cx="4208780" cy="8337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双减政策背景</a:t>
            </a:r>
            <a:endParaRPr lang="zh-CN" altLang="en-US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1045845" y="3820160"/>
            <a:ext cx="4692650" cy="0"/>
          </a:xfrm>
          <a:prstGeom prst="line">
            <a:avLst/>
          </a:prstGeom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序号"/>
          <p:cNvSpPr txBox="1"/>
          <p:nvPr>
            <p:custDataLst>
              <p:tags r:id="rId5"/>
            </p:custDataLst>
          </p:nvPr>
        </p:nvSpPr>
        <p:spPr>
          <a:xfrm>
            <a:off x="1065530" y="4142105"/>
            <a:ext cx="658495" cy="83375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项标题"/>
          <p:cNvSpPr txBox="1"/>
          <p:nvPr>
            <p:custDataLst>
              <p:tags r:id="rId6"/>
            </p:custDataLst>
          </p:nvPr>
        </p:nvSpPr>
        <p:spPr>
          <a:xfrm>
            <a:off x="1565275" y="4142105"/>
            <a:ext cx="4208780" cy="8337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双减政策的实施效果</a:t>
            </a:r>
            <a:endParaRPr lang="zh-CN" altLang="en-US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7"/>
            </p:custDataLst>
          </p:nvPr>
        </p:nvCxnSpPr>
        <p:spPr>
          <a:xfrm>
            <a:off x="1045845" y="5121275"/>
            <a:ext cx="4692650" cy="0"/>
          </a:xfrm>
          <a:prstGeom prst="line">
            <a:avLst/>
          </a:prstGeom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" name="序号"/>
          <p:cNvSpPr txBox="1"/>
          <p:nvPr>
            <p:custDataLst>
              <p:tags r:id="rId8"/>
            </p:custDataLst>
          </p:nvPr>
        </p:nvSpPr>
        <p:spPr>
          <a:xfrm>
            <a:off x="6437630" y="2840990"/>
            <a:ext cx="658495" cy="83375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项标题"/>
          <p:cNvSpPr txBox="1"/>
          <p:nvPr>
            <p:custDataLst>
              <p:tags r:id="rId9"/>
            </p:custDataLst>
          </p:nvPr>
        </p:nvSpPr>
        <p:spPr>
          <a:xfrm>
            <a:off x="6937375" y="2840990"/>
            <a:ext cx="4208780" cy="8337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双减政策对教育质量的影响</a:t>
            </a:r>
            <a:endParaRPr lang="zh-CN" altLang="en-US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5" name="直接连接符 34"/>
          <p:cNvCxnSpPr/>
          <p:nvPr>
            <p:custDataLst>
              <p:tags r:id="rId10"/>
            </p:custDataLst>
          </p:nvPr>
        </p:nvCxnSpPr>
        <p:spPr>
          <a:xfrm>
            <a:off x="6417945" y="3820160"/>
            <a:ext cx="4692650" cy="0"/>
          </a:xfrm>
          <a:prstGeom prst="line">
            <a:avLst/>
          </a:prstGeom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7" name="序号"/>
          <p:cNvSpPr txBox="1"/>
          <p:nvPr>
            <p:custDataLst>
              <p:tags r:id="rId11"/>
            </p:custDataLst>
          </p:nvPr>
        </p:nvSpPr>
        <p:spPr>
          <a:xfrm>
            <a:off x="6437630" y="4142105"/>
            <a:ext cx="658495" cy="83375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项标题"/>
          <p:cNvSpPr txBox="1"/>
          <p:nvPr>
            <p:custDataLst>
              <p:tags r:id="rId12"/>
            </p:custDataLst>
          </p:nvPr>
        </p:nvSpPr>
        <p:spPr>
          <a:xfrm>
            <a:off x="6937375" y="4142105"/>
            <a:ext cx="4208780" cy="8337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双减政策的未来发展</a:t>
            </a:r>
            <a:endParaRPr lang="zh-CN" altLang="en-US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9" name="直接连接符 38"/>
          <p:cNvCxnSpPr/>
          <p:nvPr>
            <p:custDataLst>
              <p:tags r:id="rId13"/>
            </p:custDataLst>
          </p:nvPr>
        </p:nvCxnSpPr>
        <p:spPr>
          <a:xfrm>
            <a:off x="6417945" y="5121275"/>
            <a:ext cx="4692650" cy="0"/>
          </a:xfrm>
          <a:prstGeom prst="line">
            <a:avLst/>
          </a:prstGeom>
          <a:ln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lstStyle/>
          <a:p>
            <a:r>
              <a:rPr lang="zh-CN" altLang="en-US"/>
              <a:t>双减政策背景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政策出台背景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7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当前教育焦虑普遍存在，学生课业负担过重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1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义务教育阶段存在过度竞争现象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75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>
              <a:lnSpc>
                <a:spcPct val="140000"/>
              </a:lnSpc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部分学校存在违规补课、超前教学等问题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85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家长对教育资源的需求与供给不匹配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政策目的和意义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优化教育生态，促进教育改革发展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推进素质教育，培养创新型人才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提高教育质量，增强教育公平性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政策实施情况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政策发布时间：XXXX年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实施范围：全国范围内的义务教育阶段学校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实施效果：在一定程度上减轻了学生和家庭的负担，提高了教育质量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政策目的：减轻学生和家庭的负担，提高教育质量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lstStyle/>
          <a:p>
            <a:r>
              <a:rPr lang="zh-CN" altLang="en-US"/>
              <a:t>双减政策对教育质量的影响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减轻学生负担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减少作业量，降低作业难度，避免题海战术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减轻考试压力，取消或减少考试次数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增加学生课外活动时间，促进学生全面发展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优化课程设置，提高课堂教学质量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提高教育质量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双减政策减轻了学生的学业负担，让他们有更多的时间进行自我探索和兴趣发展。</a:t>
            </a:r>
            <a:endParaRPr lang="zh-CN" altLang="en-US" sz="14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双减政策鼓励学校和教师提高教学质量，注重学生的个性化需求，促进教育公平。</a:t>
            </a:r>
            <a:endParaRPr lang="zh-CN" altLang="en-US" sz="14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双减政策推动了教育评价体系的改革，从单一的考试成绩评价转向多元评价，注重学生的综合素质和能力。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双减政策促进了教育资源的均衡分配，缩小了城乡、区域之间的教育差距，提高了整体教育质量。</a:t>
            </a:r>
            <a:endParaRPr lang="zh-CN" altLang="en-US" sz="14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促进教育公平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双减政策减轻了学生的课业负担，让教育资源更加均衡地分配。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双减政策推动了教育评价体系的改革，不再只注重学生的分数，更加注重学生的综合素质和能力。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双减政策促进了教育信息化和数字化的发展，让优质教育资源得以共享，提高了教育质量。</a:t>
            </a:r>
            <a:endParaRPr sz="16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双减政策鼓励了多元化、个性化的教育方式，让不同背景的学生都能得到适合自己的教育。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提升教师素质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教师需要关注学生的个性化需求，提高教育针对性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教师需要更加注重培养学生的创新能力和实践能力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双减政策要求教师具备更高的教学水平和专业素养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政策推动教师进行定期培训和考核，提升教学质量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lstStyle/>
          <a:p>
            <a:r>
              <a:rPr lang="zh-CN" altLang="en-US"/>
              <a:t>双减政策的实施效果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实施效果的评估方法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调查问卷：了解学生和家长的满意度和反馈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教师评估：教师对双减政策实施效果的评估和意见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对比分析：与其他未实施双减政策的学校进行对比分析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考试成绩：分析双减政策实施前后学生成绩的变化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实施效果的评估结果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增强学生综合素质，培养创新能力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优化教育生态，提升教育质量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减轻学生课业负担，提高学习效率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促进教育公平，减少教育差距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实施效果的问题和挑战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家长和学生对减负的理解和接受程度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实施过程中的监管问题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教学质量和学生学习效果的保障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教育资源的不均衡分配问题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实施效果的改进建议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完善监督机制：加强对双减政策执行情况的监督，确保政策落地生根。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强化学校责任：学校应承担更多的教育责任，提高教学质量和效果。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优化教育资源：合理配置教育资源，缩小城乡、区域之间的教育差距。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引导家长观念：加强对家长的宣传教育，引导他们树立正确的教育观念。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968700"/>
            <a:ext cx="9144000" cy="2485200"/>
          </a:xfrm>
        </p:spPr>
        <p:txBody>
          <a:bodyPr/>
          <a:lstStyle/>
          <a:p>
            <a:r>
              <a:rPr lang="zh-CN" altLang="en-US"/>
              <a:t>双减政策的未来发展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1493000"/>
            <a:ext cx="9144000" cy="122400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未来发展的趋势和方向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政策调整和完善：双减政策在实施过程中可能会根据实际情况进行调整和完善，以更好地满足学生和家长的需求。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教育质量提升：双减政策的实施将有助于减轻学生负担，提高教育质量，推动教育公平和优质发展。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家校共育：双减政策将促进家校共育，加强学校与家庭、社区之间的合作，共同关注学生的成长和发展。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教育评价体系改革：双减政策的实施将推动教育评价体系改革，从单一的考试成绩评价转向更加全面和多元的评价体系。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未来发展的重点和难点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重点：持续优化教育环境，减轻学生负担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机遇：探索新的教育模式，提高教育质量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挑战：如何确保减负措施的有效实施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难点：如何平衡减负与教育质量的关系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未来发展的机遇和挑战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机遇：减轻学生和家长负担，提高教育质量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挑战：如何平衡减负与教育质量的关系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机遇：促进教育公平和均衡发展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挑战：如何应对双减政策对教育行业的冲击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未来发展的政策建议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完善评价体系，注重学生综合素质和创新能力培养。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优化课程设置，提高课堂教学质量，加强个性化教育。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强化家庭教育指导，引导家长树立正确教育观念。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推进教育信息化，利用现代技术手段提高教育效率。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900430"/>
            <a:ext cx="10514965" cy="2784475"/>
          </a:xfrm>
        </p:spPr>
        <p:txBody>
          <a:bodyPr/>
          <a:lstStyle/>
          <a:p>
            <a:r>
              <a:rPr lang="zh-CN" altLang="en-US" dirty="0"/>
              <a:t>感谢观看</a:t>
            </a:r>
            <a:endParaRPr lang="zh-CN" altLang="en-US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85825" y="4164535"/>
            <a:ext cx="10467975" cy="50419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7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1217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7"/>
  <p:tag name="KSO_WM_TEMPLATE_THUMBS_INDEX" val="1、11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7_1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单击此处添加&#10;文档标题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7_1*b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单击添加副标题"/>
</p:tagLst>
</file>

<file path=ppt/tags/tag127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17_1*f*5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SUBTYPE" val="g"/>
  <p:tag name="KSO_WM_UNIT_PRESET_TEXT" val="稻壳学院"/>
</p:tagLst>
</file>

<file path=ppt/tags/tag128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7_1*f*4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PRESET_TEXT" val="汇报人：WPS"/>
</p:tagLst>
</file>

<file path=ppt/tags/tag129.xml><?xml version="1.0" encoding="utf-8"?>
<p:tagLst xmlns:p="http://schemas.openxmlformats.org/presentationml/2006/main">
  <p:tag name="KSO_WM_SLIDE_ID" val="custom202312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7"/>
  <p:tag name="KSO_WM_SLIDE_LAYOUT" val="a_b_f"/>
  <p:tag name="KSO_WM_SLIDE_LAYOUT_CNT" val="1_1_2"/>
  <p:tag name="KSO_WM_SLIDE_TYPE" val="title"/>
  <p:tag name="KSO_WM_SLIDE_SUBTYPE" val="pureTxt"/>
  <p:tag name="KSO_WM_TEMPLATE_THUMBS_INDEX" val="1、1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4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  <p:tag name="KSO_WM_UNIT_TEXT_FILL_FORE_SCHEMECOLOR_INDEX" val="13"/>
  <p:tag name="KSO_WM_UNIT_TEXT_FILL_TYPE" val="1"/>
  <p:tag name="KSO_WM_UNIT_USESOURCEFORMAT_APPLY" val="0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1217_4*l_h_i*1_1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1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7_4*l_h_a*1_1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4*l_h_i*1_1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UNIT_TYPE" val="l_h_i"/>
  <p:tag name="KSO_WM_UNIT_INDEX" val="1_1_1"/>
  <p:tag name="KSO_WM_DIAGRAM_GROUP_CODE" val="l1-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7_4*l_h_i*1_3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3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7_4*l_h_a*1_3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4*l_h_i*1_3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GROUP_CODE" val="l1-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1217_4*l_h_i*1_2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2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7_4*l_h_a*1_2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4*l_h_i*1_2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UNIT_TYPE" val="l_h_i"/>
  <p:tag name="KSO_WM_UNIT_INDEX" val="1_2_1"/>
  <p:tag name="KSO_WM_DIAGRAM_GROUP_CODE" val="l1-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7_4*l_h_i*1_4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04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7_4*l_h_a*1_4_1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EXT_CAN_REMOVE" val="n"/>
  <p:tag name="KSO_WM_UNIT_PRESET_TEXT" val="单击添加目录项标题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4*l_h_i*1_4_2"/>
  <p:tag name="KSO_WM_TEMPLATE_CATEGORY" val="custom"/>
  <p:tag name="KSO_WM_TEMPLATE_INDEX" val="2023121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GROUP_CODE" val="l1-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265.84999999999997,&quot;width&quot;:795.3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143.xml><?xml version="1.0" encoding="utf-8"?>
<p:tagLst xmlns:p="http://schemas.openxmlformats.org/presentationml/2006/main">
  <p:tag name="KSO_WM_SLIDE_ID" val="custom2023121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46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59.xml><?xml version="1.0" encoding="utf-8"?>
<p:tagLst xmlns:p="http://schemas.openxmlformats.org/presentationml/2006/main">
  <p:tag name="KSO_WM_TEMPLATE_CATEGORY" val="custom"/>
  <p:tag name="KSO_WM_TEMPLATE_INDEX" val="20231217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211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TEMPLATE_CATEGORY" val="custom"/>
  <p:tag name="KSO_WM_TEMPLATE_INDEX" val="20231217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71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TEMPLATE_CATEGORY" val="custom"/>
  <p:tag name="KSO_WM_TEMPLATE_INDEX" val="20231217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9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7_9*e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19.xml><?xml version="1.0" encoding="utf-8"?>
<p:tagLst xmlns:p="http://schemas.openxmlformats.org/presentationml/2006/main">
  <p:tag name="KSO_WM_SLIDE_ID" val="custom202312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7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4.xml><?xml version="1.0" encoding="utf-8"?>
<p:tagLst xmlns:p="http://schemas.openxmlformats.org/presentationml/2006/main">
  <p:tag name="KSO_WM_TEMPLATE_CATEGORY" val="custom"/>
  <p:tag name="KSO_WM_TEMPLATE_INDEX" val="20231217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11*a*1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7_11*f*4"/>
  <p:tag name="KSO_WM_TEMPLATE_CATEGORY" val="custom"/>
  <p:tag name="KSO_WM_TEMPLATE_INDEX" val="202312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80.xml><?xml version="1.0" encoding="utf-8"?>
<p:tagLst xmlns:p="http://schemas.openxmlformats.org/presentationml/2006/main">
  <p:tag name="KSO_WM_SLIDE_ID" val="custom202312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17"/>
  <p:tag name="KSO_WM_SLIDE_TYPE" val="endPage"/>
  <p:tag name="KSO_WM_SLIDE_SUBTYPE" val="pureTxt"/>
  <p:tag name="KSO_WM_SLIDE_LAYOUT" val="a_f"/>
  <p:tag name="KSO_WM_SLIDE_LAYOUT_CNT" val="1_1"/>
</p:tagLst>
</file>

<file path=ppt/tags/tag381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83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376FFF"/>
      </a:accent1>
      <a:accent2>
        <a:srgbClr val="FF7429"/>
      </a:accent2>
      <a:accent3>
        <a:srgbClr val="8830FE"/>
      </a:accent3>
      <a:accent4>
        <a:srgbClr val="17D594"/>
      </a:accent4>
      <a:accent5>
        <a:srgbClr val="F84949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rtlCol="0" anchor="ctr"/>
      <a:lstStyle>
        <a:defPPr algn="ctr">
          <a:defRPr lang="zh-CN" altLang="en-US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b">
        <a:normAutofit/>
      </a:bodyPr>
      <a:lstStyle>
        <a:defPPr algn="r">
          <a:lnSpc>
            <a:spcPct val="100000"/>
          </a:lnSpc>
          <a:defRPr b="1" spc="300" dirty="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1692</Words>
  <Application>WPS 演示</Application>
  <PresentationFormat>宽屏</PresentationFormat>
  <Paragraphs>204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Arial</vt:lpstr>
      <vt:lpstr>WPS</vt:lpstr>
      <vt:lpstr>Office 主题​​</vt:lpstr>
      <vt:lpstr>初中双减政策对教育质量的影响研究</vt:lpstr>
      <vt:lpstr>目录</vt:lpstr>
      <vt:lpstr>双减政策背景</vt:lpstr>
      <vt:lpstr>政策出台背景</vt:lpstr>
      <vt:lpstr>政策目的和意义</vt:lpstr>
      <vt:lpstr>政策实施情况</vt:lpstr>
      <vt:lpstr>双减政策对教育质量的影响</vt:lpstr>
      <vt:lpstr>减轻学生负担</vt:lpstr>
      <vt:lpstr>提高教育质量</vt:lpstr>
      <vt:lpstr>促进教育公平</vt:lpstr>
      <vt:lpstr>提升教师素质</vt:lpstr>
      <vt:lpstr>双减政策的实施效果</vt:lpstr>
      <vt:lpstr>实施效果的评估方法</vt:lpstr>
      <vt:lpstr>实施效果的评估结果</vt:lpstr>
      <vt:lpstr>实施效果的问题和挑战</vt:lpstr>
      <vt:lpstr>实施效果的改进建议</vt:lpstr>
      <vt:lpstr>双减政策的未来发展</vt:lpstr>
      <vt:lpstr>未来发展的趋势和方向</vt:lpstr>
      <vt:lpstr>未来发展的重点和难点</vt:lpstr>
      <vt:lpstr>未来发展的机遇和挑战</vt:lpstr>
      <vt:lpstr>未来发展的政策建议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2023-12-29T05:11:56Z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58B927A53578490B9303BD2CAF2D3ED5_11</vt:lpwstr>
  </property>
</Properties>
</file>