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0970" r:id="rId1"/>
    <p:sldMasterId id="2147491007" r:id="rId2"/>
  </p:sldMasterIdLst>
  <p:notesMasterIdLst>
    <p:notesMasterId r:id="rId3"/>
  </p:notesMasterIdLst>
  <p:sldIdLst>
    <p:sldId id="3678" r:id="rId4"/>
    <p:sldId id="3681" r:id="rId5"/>
    <p:sldId id="3684" r:id="rId6"/>
    <p:sldId id="3687" r:id="rId7"/>
    <p:sldId id="3690" r:id="rId8"/>
    <p:sldId id="3693" r:id="rId9"/>
    <p:sldId id="3696" r:id="rId10"/>
    <p:sldId id="3699" r:id="rId11"/>
    <p:sldId id="3702" r:id="rId12"/>
    <p:sldId id="3705" r:id="rId13"/>
    <p:sldId id="3708" r:id="rId14"/>
    <p:sldId id="3711" r:id="rId15"/>
    <p:sldId id="3714" r:id="rId16"/>
    <p:sldId id="3717" r:id="rId17"/>
    <p:sldId id="3720" r:id="rId18"/>
    <p:sldId id="3723" r:id="rId19"/>
    <p:sldId id="3726" r:id="rId20"/>
    <p:sldId id="3729" r:id="rId21"/>
    <p:sldId id="3732" r:id="rId22"/>
    <p:sldId id="3735" r:id="rId23"/>
    <p:sldId id="3738" r:id="rId24"/>
    <p:sldId id="3741" r:id="rId25"/>
    <p:sldId id="3744" r:id="rId26"/>
    <p:sldId id="3747" r:id="rId27"/>
    <p:sldId id="3750" r:id="rId28"/>
    <p:sldId id="3753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2.pn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4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tags" Target="../tags/tag68.xml"/><Relationship Id="rId12" Type="http://schemas.openxmlformats.org/officeDocument/2006/relationships/tags" Target="../tags/tag69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anchor="t" anchorCtr="0" tIns="144145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algn="ctr" indent="0" marL="0">
              <a:buNone/>
              <a:defRPr b="1" sz="11500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anchor="t" anchorCtr="0" bIns="0" lIns="0" rIns="0" rtlCol="0" tIns="179705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0.xml"/><Relationship Id="rId13" Type="http://schemas.openxmlformats.org/officeDocument/2006/relationships/image" Target="../media/image5.png"/><Relationship Id="rId14" Type="http://schemas.openxmlformats.org/officeDocument/2006/relationships/tags" Target="../tags/tag71.xml"/><Relationship Id="rId15" Type="http://schemas.openxmlformats.org/officeDocument/2006/relationships/tags" Target="../tags/tag72.xml"/><Relationship Id="rId16" Type="http://schemas.openxmlformats.org/officeDocument/2006/relationships/tags" Target="../tags/tag73.xml"/><Relationship Id="rId17" Type="http://schemas.openxmlformats.org/officeDocument/2006/relationships/tags" Target="../tags/tag74.xml"/><Relationship Id="rId18" Type="http://schemas.openxmlformats.org/officeDocument/2006/relationships/tags" Target="../tags/tag75.xml"/><Relationship Id="rId19" Type="http://schemas.openxmlformats.org/officeDocument/2006/relationships/tags" Target="../tags/tag7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971" r:id="rId1"/>
    <p:sldLayoutId id="2147490972" r:id="rId2"/>
    <p:sldLayoutId id="2147490973" r:id="rId3"/>
    <p:sldLayoutId id="2147490974" r:id="rId4"/>
    <p:sldLayoutId id="2147490975" r:id="rId5"/>
    <p:sldLayoutId id="2147490976" r:id="rId6"/>
    <p:sldLayoutId id="2147490977" r:id="rId7"/>
    <p:sldLayoutId id="2147490978" r:id="rId8"/>
    <p:sldLayoutId id="2147490979" r:id="rId9"/>
    <p:sldLayoutId id="2147490980" r:id="rId10"/>
    <p:sldLayoutId id="214749098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1008" r:id="rId1"/>
    <p:sldLayoutId id="2147491009" r:id="rId2"/>
    <p:sldLayoutId id="2147491010" r:id="rId3"/>
    <p:sldLayoutId id="2147491011" r:id="rId4"/>
    <p:sldLayoutId id="2147491012" r:id="rId5"/>
    <p:sldLayoutId id="2147491013" r:id="rId6"/>
    <p:sldLayoutId id="2147491014" r:id="rId7"/>
    <p:sldLayoutId id="2147491015" r:id="rId8"/>
    <p:sldLayoutId id="2147491016" r:id="rId9"/>
    <p:sldLayoutId id="2147491017" r:id="rId10"/>
    <p:sldLayoutId id="214749101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tags" Target="../tags/tag106.xml"/><Relationship Id="rId5" Type="http://schemas.openxmlformats.org/officeDocument/2006/relationships/tags" Target="../tags/tag107.xml"/><Relationship Id="rId6" Type="http://schemas.openxmlformats.org/officeDocument/2006/relationships/tags" Target="../tags/tag108.xml"/><Relationship Id="rId7" Type="http://schemas.openxmlformats.org/officeDocument/2006/relationships/tags" Target="../tags/tag109.xml"/><Relationship Id="rId8" Type="http://schemas.openxmlformats.org/officeDocument/2006/relationships/tags" Target="../tags/tag110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tags" Target="../tags/tag114.xml"/><Relationship Id="rId5" Type="http://schemas.openxmlformats.org/officeDocument/2006/relationships/tags" Target="../tags/tag115.xml"/><Relationship Id="rId6" Type="http://schemas.openxmlformats.org/officeDocument/2006/relationships/tags" Target="../tags/tag116.xml"/><Relationship Id="rId7" Type="http://schemas.openxmlformats.org/officeDocument/2006/relationships/tags" Target="../tags/tag117.xml"/><Relationship Id="rId8" Type="http://schemas.openxmlformats.org/officeDocument/2006/relationships/tags" Target="../tags/tag118.xml"/><Relationship Id="rId9" Type="http://schemas.openxmlformats.org/officeDocument/2006/relationships/tags" Target="../tags/tag119.xml"/><Relationship Id="rId10" Type="http://schemas.openxmlformats.org/officeDocument/2006/relationships/tags" Target="../tags/tag120.xml"/><Relationship Id="rId11" Type="http://schemas.openxmlformats.org/officeDocument/2006/relationships/tags" Target="../tags/tag121.xml"/><Relationship Id="rId12" Type="http://schemas.openxmlformats.org/officeDocument/2006/relationships/tags" Target="../tags/tag12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tags" Target="../tags/tag131.xml"/><Relationship Id="rId10" Type="http://schemas.openxmlformats.org/officeDocument/2006/relationships/tags" Target="../tags/tag132.xml"/><Relationship Id="rId11" Type="http://schemas.openxmlformats.org/officeDocument/2006/relationships/tags" Target="../tags/tag133.xml"/><Relationship Id="rId12" Type="http://schemas.openxmlformats.org/officeDocument/2006/relationships/tags" Target="../tags/tag134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tags" Target="../tags/tag156.xml"/><Relationship Id="rId8" Type="http://schemas.openxmlformats.org/officeDocument/2006/relationships/tags" Target="../tags/tag157.xml"/><Relationship Id="rId9" Type="http://schemas.openxmlformats.org/officeDocument/2006/relationships/tags" Target="../tags/tag158.xml"/><Relationship Id="rId10" Type="http://schemas.openxmlformats.org/officeDocument/2006/relationships/tags" Target="../tags/tag159.xml"/><Relationship Id="rId11" Type="http://schemas.openxmlformats.org/officeDocument/2006/relationships/tags" Target="../tags/tag160.xml"/><Relationship Id="rId12" Type="http://schemas.openxmlformats.org/officeDocument/2006/relationships/tags" Target="../tags/tag161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tags" Target="../tags/tag170.xml"/><Relationship Id="rId10" Type="http://schemas.openxmlformats.org/officeDocument/2006/relationships/tags" Target="../tags/tag171.xml"/><Relationship Id="rId11" Type="http://schemas.openxmlformats.org/officeDocument/2006/relationships/tags" Target="../tags/tag172.xml"/><Relationship Id="rId12" Type="http://schemas.openxmlformats.org/officeDocument/2006/relationships/tags" Target="../tags/tag173.xml"/><Relationship Id="rId13" Type="http://schemas.openxmlformats.org/officeDocument/2006/relationships/tags" Target="../tags/tag174.xml"/><Relationship Id="rId14" Type="http://schemas.openxmlformats.org/officeDocument/2006/relationships/tags" Target="../tags/tag175.xml"/><Relationship Id="rId15" Type="http://schemas.openxmlformats.org/officeDocument/2006/relationships/tags" Target="../tags/tag176.xml"/><Relationship Id="rId16" Type="http://schemas.openxmlformats.org/officeDocument/2006/relationships/tags" Target="../tags/tag177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tags" Target="../tags/tag189.xml"/><Relationship Id="rId10" Type="http://schemas.openxmlformats.org/officeDocument/2006/relationships/tags" Target="../tags/tag190.xml"/><Relationship Id="rId11" Type="http://schemas.openxmlformats.org/officeDocument/2006/relationships/tags" Target="../tags/tag191.xml"/><Relationship Id="rId12" Type="http://schemas.openxmlformats.org/officeDocument/2006/relationships/tags" Target="../tags/tag192.xml"/><Relationship Id="rId13" Type="http://schemas.openxmlformats.org/officeDocument/2006/relationships/tags" Target="../tags/tag193.xml"/><Relationship Id="rId14" Type="http://schemas.openxmlformats.org/officeDocument/2006/relationships/tags" Target="../tags/tag194.xml"/><Relationship Id="rId15" Type="http://schemas.openxmlformats.org/officeDocument/2006/relationships/tags" Target="../tags/tag195.xml"/><Relationship Id="rId16" Type="http://schemas.openxmlformats.org/officeDocument/2006/relationships/tags" Target="../tags/tag196.xml"/><Relationship Id="rId17" Type="http://schemas.openxmlformats.org/officeDocument/2006/relationships/tags" Target="../tags/tag197.xml"/><Relationship Id="rId18" Type="http://schemas.openxmlformats.org/officeDocument/2006/relationships/tags" Target="../tags/tag198.xml"/><Relationship Id="rId19" Type="http://schemas.openxmlformats.org/officeDocument/2006/relationships/tags" Target="../tags/tag199.xml"/><Relationship Id="rId20" Type="http://schemas.openxmlformats.org/officeDocument/2006/relationships/tags" Target="../tags/tag200.xml"/><Relationship Id="rId21" Type="http://schemas.openxmlformats.org/officeDocument/2006/relationships/tags" Target="../tags/tag201.xml"/><Relationship Id="rId22" Type="http://schemas.openxmlformats.org/officeDocument/2006/relationships/tags" Target="../tags/tag202.xml"/><Relationship Id="rId23" Type="http://schemas.openxmlformats.org/officeDocument/2006/relationships/tags" Target="../tags/tag203.xml"/><Relationship Id="rId24" Type="http://schemas.openxmlformats.org/officeDocument/2006/relationships/tags" Target="../tags/tag204.xml"/><Relationship Id="rId25" Type="http://schemas.openxmlformats.org/officeDocument/2006/relationships/tags" Target="../tags/tag205.xml"/><Relationship Id="rId26" Type="http://schemas.openxmlformats.org/officeDocument/2006/relationships/tags" Target="../tags/tag206.xml"/><Relationship Id="rId27" Type="http://schemas.openxmlformats.org/officeDocument/2006/relationships/tags" Target="../tags/tag207.xml"/><Relationship Id="rId28" Type="http://schemas.openxmlformats.org/officeDocument/2006/relationships/tags" Target="../tags/tag208.xml"/><Relationship Id="rId29" Type="http://schemas.openxmlformats.org/officeDocument/2006/relationships/tags" Target="../tags/tag209.xml"/><Relationship Id="rId30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tags" Target="../tags/tag234.xml"/><Relationship Id="rId14" Type="http://schemas.openxmlformats.org/officeDocument/2006/relationships/tags" Target="../tags/tag235.xml"/><Relationship Id="rId15" Type="http://schemas.openxmlformats.org/officeDocument/2006/relationships/tags" Target="../tags/tag236.xml"/><Relationship Id="rId16" Type="http://schemas.openxmlformats.org/officeDocument/2006/relationships/tags" Target="../tags/tag237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tags" Target="../tags/tag261.xml"/><Relationship Id="rId10" Type="http://schemas.openxmlformats.org/officeDocument/2006/relationships/tags" Target="../tags/tag262.xml"/><Relationship Id="rId11" Type="http://schemas.openxmlformats.org/officeDocument/2006/relationships/tags" Target="../tags/tag263.xml"/><Relationship Id="rId12" Type="http://schemas.openxmlformats.org/officeDocument/2006/relationships/tags" Target="../tags/tag264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tags" Target="../tags/tag269.xml"/><Relationship Id="rId6" Type="http://schemas.openxmlformats.org/officeDocument/2006/relationships/tags" Target="../tags/tag270.xml"/><Relationship Id="rId7" Type="http://schemas.openxmlformats.org/officeDocument/2006/relationships/tags" Target="../tags/tag271.xml"/><Relationship Id="rId8" Type="http://schemas.openxmlformats.org/officeDocument/2006/relationships/tags" Target="../tags/tag272.xml"/><Relationship Id="rId9" Type="http://schemas.openxmlformats.org/officeDocument/2006/relationships/tags" Target="../tags/tag273.xml"/><Relationship Id="rId10" Type="http://schemas.openxmlformats.org/officeDocument/2006/relationships/tags" Target="../tags/tag274.xml"/><Relationship Id="rId11" Type="http://schemas.openxmlformats.org/officeDocument/2006/relationships/tags" Target="../tags/tag275.xml"/><Relationship Id="rId12" Type="http://schemas.openxmlformats.org/officeDocument/2006/relationships/tags" Target="../tags/tag276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tags" Target="../tags/tag304.xml"/><Relationship Id="rId10" Type="http://schemas.openxmlformats.org/officeDocument/2006/relationships/tags" Target="../tags/tag305.xml"/><Relationship Id="rId11" Type="http://schemas.openxmlformats.org/officeDocument/2006/relationships/tags" Target="../tags/tag306.xml"/><Relationship Id="rId12" Type="http://schemas.openxmlformats.org/officeDocument/2006/relationships/tags" Target="../tags/tag307.xml"/><Relationship Id="rId13" Type="http://schemas.openxmlformats.org/officeDocument/2006/relationships/tags" Target="../tags/tag308.xml"/><Relationship Id="rId14" Type="http://schemas.openxmlformats.org/officeDocument/2006/relationships/tags" Target="../tags/tag309.xml"/><Relationship Id="rId1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tags" Target="../tags/tag314.xml"/><Relationship Id="rId6" Type="http://schemas.openxmlformats.org/officeDocument/2006/relationships/tags" Target="../tags/tag315.xml"/><Relationship Id="rId7" Type="http://schemas.openxmlformats.org/officeDocument/2006/relationships/tags" Target="../tags/tag316.xml"/><Relationship Id="rId8" Type="http://schemas.openxmlformats.org/officeDocument/2006/relationships/tags" Target="../tags/tag317.xml"/><Relationship Id="rId9" Type="http://schemas.openxmlformats.org/officeDocument/2006/relationships/tags" Target="../tags/tag318.xml"/><Relationship Id="rId10" Type="http://schemas.openxmlformats.org/officeDocument/2006/relationships/tags" Target="../tags/tag319.xml"/><Relationship Id="rId11" Type="http://schemas.openxmlformats.org/officeDocument/2006/relationships/tags" Target="../tags/tag320.xml"/><Relationship Id="rId12" Type="http://schemas.openxmlformats.org/officeDocument/2006/relationships/tags" Target="../tags/tag321.xml"/><Relationship Id="rId13" Type="http://schemas.openxmlformats.org/officeDocument/2006/relationships/tags" Target="../tags/tag322.xml"/><Relationship Id="rId14" Type="http://schemas.openxmlformats.org/officeDocument/2006/relationships/tags" Target="../tags/tag323.xml"/><Relationship Id="rId15" Type="http://schemas.openxmlformats.org/officeDocument/2006/relationships/tags" Target="../tags/tag324.xml"/><Relationship Id="rId16" Type="http://schemas.openxmlformats.org/officeDocument/2006/relationships/tags" Target="../tags/tag325.xml"/><Relationship Id="rId17" Type="http://schemas.openxmlformats.org/officeDocument/2006/relationships/tags" Target="../tags/tag326.xml"/><Relationship Id="rId18" Type="http://schemas.openxmlformats.org/officeDocument/2006/relationships/tags" Target="../tags/tag327.xml"/><Relationship Id="rId19" Type="http://schemas.openxmlformats.org/officeDocument/2006/relationships/tags" Target="../tags/tag328.xml"/><Relationship Id="rId20" Type="http://schemas.openxmlformats.org/officeDocument/2006/relationships/tags" Target="../tags/tag329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tags" Target="../tags/tag334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2024年工程技术咨询行业工作总结与展望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xxx,a click to unlimited possibilities</a:t>
            </a:r>
            <a:endParaRPr altLang="en-US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zh-CN" lang="en-US"/>
              <a:t>目录</a:t>
            </a:r>
            <a:endParaRPr altLang="zh-CN" lang="en-US"/>
          </a:p>
        </p:txBody>
      </p:sp>
      <p:sp>
        <p:nvSpPr>
          <p:cNvPr id="1048824" name="序号"/>
          <p:cNvSpPr txBox="1"/>
          <p:nvPr>
            <p:custDataLst>
              <p:tags r:id="rId2"/>
            </p:custDataLst>
          </p:nvPr>
        </p:nvSpPr>
        <p:spPr>
          <a:xfrm>
            <a:off x="11715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3"/>
            </p:custDataLst>
          </p:nvPr>
        </p:nvSpPr>
        <p:spPr>
          <a:xfrm>
            <a:off x="11715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添加目录标题</a:t>
            </a:r>
            <a:endParaRPr altLang="zh-CN" b="1" dirty="0" sz="1900" lang="en-US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4"/>
            </p:custDataLst>
          </p:nvPr>
        </p:nvSpPr>
        <p:spPr>
          <a:xfrm>
            <a:off x="487362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5"/>
            </p:custDataLst>
          </p:nvPr>
        </p:nvSpPr>
        <p:spPr>
          <a:xfrm>
            <a:off x="487362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工程技术咨询行业概述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6"/>
            </p:custDataLst>
          </p:nvPr>
        </p:nvSpPr>
        <p:spPr>
          <a:xfrm>
            <a:off x="85756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7"/>
            </p:custDataLst>
          </p:nvPr>
        </p:nvSpPr>
        <p:spPr>
          <a:xfrm>
            <a:off x="85756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fontScale="88333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2024年工程技术咨询行业工作总结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8"/>
            </p:custDataLst>
          </p:nvPr>
        </p:nvSpPr>
        <p:spPr>
          <a:xfrm>
            <a:off x="11715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9"/>
            </p:custDataLst>
          </p:nvPr>
        </p:nvSpPr>
        <p:spPr>
          <a:xfrm>
            <a:off x="11715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fontScale="88333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工程技术咨询行业存在的问题与不足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0"/>
            </p:custDataLst>
          </p:nvPr>
        </p:nvSpPr>
        <p:spPr>
          <a:xfrm>
            <a:off x="487362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1"/>
            </p:custDataLst>
          </p:nvPr>
        </p:nvSpPr>
        <p:spPr>
          <a:xfrm>
            <a:off x="487362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工程技术咨询行业未来展望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/>
          <p:nvPr>
            <p:custDataLst>
              <p:tags r:id="rId12"/>
            </p:custDataLst>
          </p:nvPr>
        </p:nvSpPr>
        <p:spPr>
          <a:xfrm>
            <a:off x="85756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06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13"/>
            </p:custDataLst>
          </p:nvPr>
        </p:nvSpPr>
        <p:spPr>
          <a:xfrm>
            <a:off x="85756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结论与建议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单击添加章节标题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工程技术咨询行业概述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行业定义与发展历程</a:t>
            </a:r>
            <a:endParaRPr altLang="en-US" lang="zh-CN"/>
          </a:p>
        </p:txBody>
      </p:sp>
      <p:sp>
        <p:nvSpPr>
          <p:cNvPr id="104895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5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5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5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5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行业的发展历程和现状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6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工程技术咨询行业的定义和范围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6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行业的主要业务领域和特点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6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行业在国民经济中的地位和作用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主要业务领域</a:t>
            </a:r>
            <a:endParaRPr altLang="en-US" lang="zh-CN"/>
          </a:p>
        </p:txBody>
      </p:sp>
      <p:sp>
        <p:nvSpPr>
          <p:cNvPr id="104900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0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0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1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1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方案设计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1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项目管理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2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规划咨询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2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专题研究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行业现状与特点</a:t>
            </a:r>
            <a:endParaRPr altLang="en-US" lang="zh-CN"/>
          </a:p>
        </p:txBody>
      </p:sp>
      <p:sp>
        <p:nvSpPr>
          <p:cNvPr id="104905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行业规模与增长：工程技术咨询行业的规模不断扩大，增长率逐年提高。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行业结构：包括多个子领域，如建筑设计、工程管理、工程造价等。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行业特点：以专业知识为基础，提供全方位的咨询服务，涉及多个领域。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行业发展趋势：随着科技的不断进步，工程技术咨询行业将更加注重数字化、智能化和绿色化发展。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9259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2024年工程技术咨询行业工作总结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11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工作成果与业绩</a:t>
            </a:r>
            <a:endParaRPr altLang="en-US" lang="zh-CN"/>
          </a:p>
        </p:txBody>
      </p:sp>
      <p:sp>
        <p:nvSpPr>
          <p:cNvPr id="104915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完成项目数量与质量：详细列举了2024年工程技术咨询行业所完成的项目数量、质量以及客户满意度等数据。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创新与突破：介绍了在2024年工程技术咨询行业中，所取得的重大创新和突破，如技术研发、市场拓展等方面的成果。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客户满意度：通过客户反馈和评价，展示了2024年工程技术咨询行业在客户满意度方面的表现。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行业地位与影响力：分析了2024年工程技术咨询行业在行业内的地位和影响力，以及对于未来发展的影响。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行业发展趋势分析</a:t>
            </a:r>
            <a:endParaRPr altLang="en-US" lang="zh-CN"/>
          </a:p>
        </p:txBody>
      </p:sp>
      <p:sp>
        <p:nvSpPr>
          <p:cNvPr id="104921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工程技术咨询行业概述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行业发展趋势分析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行业面临的挑战与机遇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未来发展方向预测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面临的挑战与机遇</a:t>
            </a:r>
            <a:endParaRPr altLang="en-US" lang="zh-CN"/>
          </a:p>
        </p:txBody>
      </p:sp>
      <p:sp>
        <p:nvSpPr>
          <p:cNvPr id="104926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应对策略：加强市场调研、提高服务质量、加大研发投入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挑战：市场竞争激烈、客户需求多样化、技术更新迅速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机遇：政策支持、行业发展趋势、技术创新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未来展望：拓展业务领域、提升品牌影响力、实现可持续发展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成功案例分享</a:t>
            </a:r>
            <a:endParaRPr altLang="en-US" lang="zh-CN"/>
          </a:p>
        </p:txBody>
      </p:sp>
      <p:sp>
        <p:nvSpPr>
          <p:cNvPr id="1049334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45000"/>
          </a:bodyPr>
          <a:p>
            <a:r>
              <a:rPr altLang="en-US" lang="zh-CN"/>
              <a:t>案例名称：XX大桥工程技术咨询</a:t>
            </a:r>
            <a:endParaRPr altLang="en-US" lang="zh-CN"/>
          </a:p>
          <a:p>
            <a:r>
              <a:rPr altLang="en-US" lang="zh-CN"/>
              <a:t>项目背景：XX大桥是连接城市A和城市B的重要交通枢纽</a:t>
            </a:r>
            <a:endParaRPr altLang="en-US" lang="zh-CN"/>
          </a:p>
          <a:p>
            <a:r>
              <a:rPr altLang="en-US" lang="zh-CN"/>
              <a:t>工程技术咨询内容：为大桥建设提供全面的工程技术咨询服务，包括结构设计、施工方案制定、质量检测等</a:t>
            </a:r>
            <a:endParaRPr altLang="en-US" lang="zh-CN"/>
          </a:p>
          <a:p>
            <a:r>
              <a:rPr altLang="en-US" lang="zh-CN"/>
              <a:t>咨询成果：大桥建设顺利完成，质量达到国家标准，提高了城市间的交通效率  成功案例分享</a:t>
            </a:r>
            <a:endParaRPr altLang="en-US" lang="zh-CN"/>
          </a:p>
          <a:p>
            <a:pPr lvl="1"/>
            <a:r>
              <a:rPr altLang="en-US" lang="zh-CN"/>
              <a:t>成功案例分享</a:t>
            </a:r>
            <a:endParaRPr altLang="en-US" lang="zh-CN"/>
          </a:p>
          <a:p>
            <a:r>
              <a:rPr altLang="en-US" lang="zh-CN"/>
              <a:t>案例名称：XX地铁工程技术咨询</a:t>
            </a:r>
            <a:endParaRPr altLang="en-US" lang="zh-CN"/>
          </a:p>
          <a:p>
            <a:r>
              <a:rPr altLang="en-US" lang="zh-CN"/>
              <a:t>项目背景：XX地铁是缓解城市交通拥堵的重要举措</a:t>
            </a:r>
            <a:endParaRPr altLang="en-US" lang="zh-CN"/>
          </a:p>
          <a:p>
            <a:r>
              <a:rPr altLang="en-US" lang="zh-CN"/>
              <a:t>工程技术咨询内容：为地铁线路规划、车站设计、施工方案制定等提供专业意见</a:t>
            </a:r>
            <a:endParaRPr altLang="en-US" lang="zh-CN"/>
          </a:p>
          <a:p>
            <a:r>
              <a:rPr altLang="en-US" lang="zh-CN"/>
              <a:t>咨询成果：地铁项目顺利推进，为城市交通发展做出贡献  成功案例分享</a:t>
            </a:r>
            <a:endParaRPr altLang="en-US" lang="zh-CN"/>
          </a:p>
          <a:p>
            <a:pPr lvl="1"/>
            <a:r>
              <a:rPr altLang="en-US" lang="zh-CN"/>
              <a:t>成功案例分享</a:t>
            </a:r>
            <a:endParaRPr altLang="en-US" lang="zh-CN"/>
          </a:p>
          <a:p>
            <a:r>
              <a:rPr altLang="en-US" lang="zh-CN"/>
              <a:t>案例名称：XX核电站工程技术咨询</a:t>
            </a:r>
            <a:endParaRPr altLang="en-US" lang="zh-CN"/>
          </a:p>
          <a:p>
            <a:r>
              <a:rPr altLang="en-US" lang="zh-CN"/>
              <a:t>项目背景：XX核电站是保障国家能源安全的重要设施</a:t>
            </a:r>
            <a:endParaRPr altLang="en-US" lang="zh-CN"/>
          </a:p>
          <a:p>
            <a:r>
              <a:rPr altLang="en-US" lang="zh-CN"/>
              <a:t>工程技术咨询内容：为核电站建设提供全面的工程技术咨询服务，包括设备选型、施工方案制定、安全监管等</a:t>
            </a:r>
            <a:endParaRPr altLang="en-US" lang="zh-CN"/>
          </a:p>
          <a:p>
            <a:r>
              <a:rPr altLang="en-US" lang="zh-CN"/>
              <a:t>咨询成果：核电站建设顺利完成，达到国际先进水平，为国家能源安全做出贡献  成功案例分享</a:t>
            </a:r>
            <a:endParaRPr altLang="en-US" lang="zh-CN"/>
          </a:p>
          <a:p>
            <a:pPr lvl="1"/>
            <a:r>
              <a:rPr altLang="en-US" lang="zh-CN"/>
              <a:t>成功案例分享</a:t>
            </a:r>
            <a:endParaRPr altLang="en-US" lang="zh-CN"/>
          </a:p>
          <a:p>
            <a:r>
              <a:rPr altLang="en-US" lang="zh-CN"/>
              <a:t>案例名称：XX高速公路工程技术咨询</a:t>
            </a:r>
            <a:endParaRPr altLang="en-US" lang="zh-CN"/>
          </a:p>
          <a:p>
            <a:r>
              <a:rPr altLang="en-US" lang="zh-CN"/>
              <a:t>项目背景：XX高速公路是连接城市C和城市D的重要交通干线</a:t>
            </a:r>
            <a:endParaRPr altLang="en-US" lang="zh-CN"/>
          </a:p>
          <a:p>
            <a:r>
              <a:rPr altLang="en-US" lang="zh-CN"/>
              <a:t>工程技术咨询内容：为高速公路建设提供全面的工程技术咨询服务，包括路线规划、路基设计、桥梁施工等</a:t>
            </a:r>
            <a:endParaRPr altLang="en-US" lang="zh-CN"/>
          </a:p>
          <a:p>
            <a:r>
              <a:rPr altLang="en-US" lang="zh-CN"/>
              <a:t>咨询成果：高速公路建设顺利完成，提高两地间的交通效率，促进区域经济发展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7407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工程技术咨询行业存在的问题与不足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3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行业规范与标准建设</a:t>
            </a:r>
            <a:endParaRPr altLang="en-US" lang="zh-CN"/>
          </a:p>
        </p:txBody>
      </p:sp>
      <p:sp>
        <p:nvSpPr>
          <p:cNvPr id="104940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0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1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1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1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1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1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2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2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2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3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3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4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4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行业规范：缺乏统一的标准和规范，导致市场混乱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人才培养：加强人才培养和引进，提高行业整体素质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监管机制：加强监管力度，确保行业规范和标准的执行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标准化建设：建立完善的行业标准和规范，提高市场竞争力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技术创新与人才培养</a:t>
            </a:r>
            <a:endParaRPr altLang="en-US" lang="zh-CN"/>
          </a:p>
        </p:txBody>
      </p:sp>
      <p:sp>
        <p:nvSpPr>
          <p:cNvPr id="104948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8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8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9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9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人才培养机制不完善：缺乏专业人才和复合型人才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技术创新不足：缺乏自主创新能力和核心技术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人才流失严重：高层次人才流失现象普遍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人才结构不合理：缺乏高端人才和国际化人才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市场竞争与合作机制</a:t>
            </a:r>
            <a:endParaRPr altLang="en-US" lang="zh-CN"/>
          </a:p>
        </p:txBody>
      </p:sp>
      <p:sp>
        <p:nvSpPr>
          <p:cNvPr id="104953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市场竞争激烈：企业数量众多，竞争激烈，需要不断提高自身实力和水平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合作机制不完善：缺乏有效的合作机制，企业之间缺乏信任和合作意识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法律法规不完善：缺乏完善的法律法规体系，需要加强监管和规范市场秩序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行业标准不统一：缺乏统一的标准和规范，需要加强行业自律和标准化建设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政策法规与监管体系</a:t>
            </a:r>
            <a:endParaRPr altLang="en-US" lang="zh-CN"/>
          </a:p>
        </p:txBody>
      </p:sp>
      <p:sp>
        <p:nvSpPr>
          <p:cNvPr id="104957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行业标准不一：缺乏统一的技术标准和规范，影响行业健康发展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政策法规不完善：缺乏针对工程技术咨询行业的专门法规和政策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监管体系不健全：缺乏有效的监管机制和手段，导致行业乱象丛生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人才短缺：缺乏高素质、专业化的工程技术咨询人才，制约行业发展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工程技术咨询行业未来展望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64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发展趋势预测</a:t>
            </a:r>
            <a:endParaRPr altLang="en-US" lang="zh-CN"/>
          </a:p>
        </p:txBody>
      </p:sp>
      <p:sp>
        <p:nvSpPr>
          <p:cNvPr id="104967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数字化转型：利用大数据、人工智能等技术提高咨询效率和质量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绿色可持续发展：关注环保和可持续发展，推广绿色工程技术咨询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国际化趋势：加强国际交流与合作，拓展海外市场，提高国际竞争力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专业化细分：针对不同领域和行业，提供更加专业化和精细化的工程技术咨询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技术创新方向探讨</a:t>
            </a:r>
            <a:endParaRPr altLang="en-US" lang="zh-CN"/>
          </a:p>
        </p:txBody>
      </p:sp>
      <p:sp>
        <p:nvSpPr>
          <p:cNvPr id="104973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数字化转型：利用大数据、人工智能等技术提高咨询效率和质量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绿色环保：推广绿色建筑、节能减排等技术，促进可持续发展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智能化咨询：应用机器学习、自然语言处理等技术，提高咨询智能化水平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跨界融合：与其他领域进行合作，拓展工程技术咨询的应用范围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人才培养与团队建设建议</a:t>
            </a:r>
            <a:endParaRPr altLang="en-US" lang="zh-CN"/>
          </a:p>
        </p:txBody>
      </p:sp>
      <p:sp>
        <p:nvSpPr>
          <p:cNvPr id="104979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培养专业人才：加强工程技术咨询行业人才的专业技能培训，提高行业整体水平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0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建立高效团队：通过团队合作、跨部门协作等方式，提高工作效率和团队协作能力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0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激励机制：建立合理的激励机制，激发员工的工作积极性和创造力，提高员工满意度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1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企业文化建设：加强企业文化建设，营造良好的工作氛围，增强员工的归属感和凝聚力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政策法规与监管体系完善建议</a:t>
            </a:r>
            <a:endParaRPr altLang="en-US" lang="zh-CN"/>
          </a:p>
        </p:txBody>
      </p:sp>
      <p:sp>
        <p:nvSpPr>
          <p:cNvPr id="104985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完善行业标准，提高工程技术咨询水平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建立健全政策法规体系，为工程技术咨询行业提供有力保障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加强监管力度，确保行业规范发展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推动行业创新发展，鼓励企业自主创新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结论与建议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9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对工程技术咨询行业的认识与理解</a:t>
            </a:r>
            <a:endParaRPr altLang="en-US" lang="zh-CN"/>
          </a:p>
        </p:txBody>
      </p:sp>
      <p:sp>
        <p:nvSpPr>
          <p:cNvPr id="1049954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6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8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0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2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工程技术咨询行业的未来发展方向与建议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64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6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8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工程技术咨询行业的发展趋势与挑战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0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2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4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工程技术咨询行业的现状与特点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76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8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0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工程技术咨询行业的发展历程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对未来发展的思考与建议</a:t>
            </a:r>
            <a:endParaRPr altLang="en-US" lang="zh-CN"/>
          </a:p>
        </p:txBody>
      </p:sp>
      <p:sp>
        <p:nvSpPr>
          <p:cNvPr id="105001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16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行业趋势分析：探讨工程技术咨询行业的发展趋势，包括技术进步、市场需求等方面的变化。</a:t>
            </a:r>
            <a:endParaRPr altLang="en-US" baseline="0" b="0" cap="none" dirty="0" sz="16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6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行业创新与发展：探讨工程技术咨询行业的创新与发展方向，包括技术创新、模式创新等方面的内容。</a:t>
            </a:r>
            <a:endParaRPr dirty="0" sz="16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3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8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行业人才培养与引进：提出加强工程技术咨询行业人才培养和引进的建议，为行业发展提供人才保障。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16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行业挑战与机遇：分析当前工程技术咨询行业面临的挑战和机遇，提出应对策略和措施。</a:t>
            </a:r>
            <a:endParaRPr altLang="en-US" dirty="0" sz="16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09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5009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5009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2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  <p:tag name="KSO_WM_UNIT_VALUE" val="128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  <p:tag name="KSO_WM_UNIT_VALUE" val="128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72"/>
  <p:tag name="KSO_WM_UNIT_TYPE" val="f"/>
  <p:tag name="KSO_WM_UNIT_INDEX" val="3"/>
  <p:tag name="KSO_WM_UNIT_SUBTYPE" val="g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2"/>
  <p:tag name="KSO_WM_TEMPLATE_THUMBS_INDEX" val="1、9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2_1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单击添加标题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2_1*b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79.xml><?xml version="1.0" encoding="utf-8"?>
<p:tagLst xmlns:p="http://schemas.openxmlformats.org/presentationml/2006/main"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2_1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0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2_1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时间：20X-XX-XX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2_1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098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2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6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2_6*l_h_i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2_6*l_h_a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2_6*l_h_i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2_6*l_h_a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2_6*l_h_i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2_6*l_h_a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2_6*l_h_i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2_6*l_h_a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2_6*l_h_i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2_6*l_h_a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2_6*l_h_i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2_6*l_h_a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SLIDE_ID" val="custom20230982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0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02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3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37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7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80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40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9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95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69"/>
  <p:tag name="KSO_WM_UNIT_TYPE" val="f"/>
  <p:tag name="KSO_WM_UNIT_INDEX" val="2"/>
  <p:tag name="KSO_WM_UNIT_SUBTYPE" val="g"/>
  <p:tag name="KSO_WM_UNIT_PRESET_TEXT" val="YOUR LOGO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-XX-XX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44"/>
  <p:tag name="KSO_WM_UNIT_TYPE" val="f"/>
  <p:tag name="KSO_WM_UNIT_INDEX" val="3"/>
  <p:tag name="KSO_WM_UNIT_PRESET_TEXT" val="汇报人：WPS"/>
</p:tagLst>
</file>

<file path=ppt/tags/tag334.xml><?xml version="1.0" encoding="utf-8"?>
<p:tagLst xmlns:p="http://schemas.openxmlformats.org/presentationml/2006/main">
  <p:tag name="KSO_WM_SLIDE_ID" val="custom2023098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2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2023-12-17T19:49:07Z</dcterms:created>
  <dcterms:modified xsi:type="dcterms:W3CDTF">2023-12-17T19:49:07Z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d5599b571415428a8649151ce6b1f1dd_21</vt:lpwstr>
  </property>
</Properties>
</file>