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803" r:id="rId1"/>
    <p:sldMasterId id="2147486840" r:id="rId2"/>
  </p:sldMasterIdLst>
  <p:notesMasterIdLst>
    <p:notesMasterId r:id="rId3"/>
  </p:notesMasterIdLst>
  <p:sldIdLst>
    <p:sldId id="1710" r:id="rId4"/>
    <p:sldId id="1715" r:id="rId5"/>
    <p:sldId id="1719" r:id="rId6"/>
    <p:sldId id="1722" r:id="rId7"/>
    <p:sldId id="1725" r:id="rId8"/>
    <p:sldId id="1728" r:id="rId9"/>
    <p:sldId id="1731" r:id="rId10"/>
    <p:sldId id="1734" r:id="rId11"/>
    <p:sldId id="1737" r:id="rId12"/>
    <p:sldId id="1740" r:id="rId13"/>
    <p:sldId id="1743" r:id="rId14"/>
    <p:sldId id="1746" r:id="rId15"/>
    <p:sldId id="1749" r:id="rId16"/>
    <p:sldId id="1752" r:id="rId17"/>
    <p:sldId id="1755" r:id="rId18"/>
    <p:sldId id="1758" r:id="rId19"/>
    <p:sldId id="1761" r:id="rId20"/>
    <p:sldId id="1764" r:id="rId21"/>
    <p:sldId id="1767" r:id="rId22"/>
    <p:sldId id="1770" r:id="rId23"/>
    <p:sldId id="1773" r:id="rId24"/>
    <p:sldId id="1776" r:id="rId25"/>
    <p:sldId id="1779" r:id="rId26"/>
    <p:sldId id="1782" r:id="rId27"/>
    <p:sldId id="1785" r:id="rId28"/>
    <p:sldId id="1788" r:id="rId29"/>
    <p:sldId id="1791" r:id="rId30"/>
    <p:sldId id="1794" r:id="rId31"/>
    <p:sldId id="1797" r:id="rId32"/>
    <p:sldId id="1800" r:id="rId33"/>
    <p:sldId id="1803" r:id="rId34"/>
    <p:sldId id="180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04" r:id="rId1"/>
    <p:sldLayoutId id="2147486805" r:id="rId2"/>
    <p:sldLayoutId id="2147486806" r:id="rId3"/>
    <p:sldLayoutId id="2147486807" r:id="rId4"/>
    <p:sldLayoutId id="2147486808" r:id="rId5"/>
    <p:sldLayoutId id="2147486809" r:id="rId6"/>
    <p:sldLayoutId id="2147486810" r:id="rId7"/>
    <p:sldLayoutId id="2147486811" r:id="rId8"/>
    <p:sldLayoutId id="2147486812" r:id="rId9"/>
    <p:sldLayoutId id="2147486813" r:id="rId10"/>
    <p:sldLayoutId id="21474868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841" r:id="rId1"/>
    <p:sldLayoutId id="2147486842" r:id="rId2"/>
    <p:sldLayoutId id="2147486843" r:id="rId3"/>
    <p:sldLayoutId id="2147486844" r:id="rId4"/>
    <p:sldLayoutId id="2147486845" r:id="rId5"/>
    <p:sldLayoutId id="2147486846" r:id="rId6"/>
    <p:sldLayoutId id="2147486847" r:id="rId7"/>
    <p:sldLayoutId id="2147486848" r:id="rId8"/>
    <p:sldLayoutId id="2147486849" r:id="rId9"/>
    <p:sldLayoutId id="2147486850" r:id="rId10"/>
    <p:sldLayoutId id="21474868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tags" Target="../tags/tag148.xml"/><Relationship Id="rId22" Type="http://schemas.openxmlformats.org/officeDocument/2006/relationships/tags" Target="../tags/tag149.xml"/><Relationship Id="rId23" Type="http://schemas.openxmlformats.org/officeDocument/2006/relationships/tags" Target="../tags/tag150.xml"/><Relationship Id="rId24" Type="http://schemas.openxmlformats.org/officeDocument/2006/relationships/tags" Target="../tags/tag151.xml"/><Relationship Id="rId25" Type="http://schemas.openxmlformats.org/officeDocument/2006/relationships/tags" Target="../tags/tag152.xml"/><Relationship Id="rId26" Type="http://schemas.openxmlformats.org/officeDocument/2006/relationships/tags" Target="../tags/tag153.xml"/><Relationship Id="rId27" Type="http://schemas.openxmlformats.org/officeDocument/2006/relationships/tags" Target="../tags/tag154.xml"/><Relationship Id="rId28" Type="http://schemas.openxmlformats.org/officeDocument/2006/relationships/tags" Target="../tags/tag155.xml"/><Relationship Id="rId29" Type="http://schemas.openxmlformats.org/officeDocument/2006/relationships/tags" Target="../tags/tag156.xml"/><Relationship Id="rId30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tags" Target="../tags/tag222.xml"/><Relationship Id="rId22" Type="http://schemas.openxmlformats.org/officeDocument/2006/relationships/tags" Target="../tags/tag223.xml"/><Relationship Id="rId23" Type="http://schemas.openxmlformats.org/officeDocument/2006/relationships/tags" Target="../tags/tag224.xml"/><Relationship Id="rId24" Type="http://schemas.openxmlformats.org/officeDocument/2006/relationships/tags" Target="../tags/tag225.xml"/><Relationship Id="rId25" Type="http://schemas.openxmlformats.org/officeDocument/2006/relationships/tags" Target="../tags/tag226.xml"/><Relationship Id="rId26" Type="http://schemas.openxmlformats.org/officeDocument/2006/relationships/tags" Target="../tags/tag227.xml"/><Relationship Id="rId27" Type="http://schemas.openxmlformats.org/officeDocument/2006/relationships/tags" Target="../tags/tag228.xml"/><Relationship Id="rId28" Type="http://schemas.openxmlformats.org/officeDocument/2006/relationships/tags" Target="../tags/tag229.xml"/><Relationship Id="rId29" Type="http://schemas.openxmlformats.org/officeDocument/2006/relationships/tags" Target="../tags/tag230.xml"/><Relationship Id="rId30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未来教育：数字校园的无限可能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未来教育的发展趋势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数字校园的建设与挑战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数字校园在教育中的应用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数字校园的实践案例与效果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未来教育的展望与建议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48992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数字化转型是未来教育发展的必然趋势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8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数字化转型将带来教育模式的创新和变革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数字化转型将提高教育质量和效率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数字化转型需要教育机构、技术企业和政府等多方面的合作与努力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个性化教育</a:t>
            </a:r>
            <a:endParaRPr altLang="en-US" lang="zh-CN"/>
          </a:p>
        </p:txBody>
      </p:sp>
      <p:sp>
        <p:nvSpPr>
          <p:cNvPr id="104905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定义：根据学生的个体差异和需求，提供定制化的教学计划和资源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实践案例：介绍一些个性化教育的实践案例和成果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技术支持：利用大数据、人工智能等技术分析学生的学习情况和需求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优势：提高学生的学习效果和兴趣，促进学生的全面发展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智能化教学</a:t>
            </a:r>
            <a:endParaRPr altLang="en-US" lang="zh-CN"/>
          </a:p>
        </p:txBody>
      </p:sp>
      <p:sp>
        <p:nvSpPr>
          <p:cNvPr id="10491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在线学习平台的普及：方便学生随时随地学习，提高学习效率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智能化评估和反馈：实时评估学生的学习进度和能力水平，为教师和学生提供及时反馈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人工智能技术的应用：实现个性化教学和智能辅导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虚拟现实技术的融合：提供沉浸式学习体验和模拟实践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多元化评价</a:t>
            </a:r>
            <a:endParaRPr altLang="en-US" lang="zh-CN"/>
          </a:p>
        </p:txBody>
      </p:sp>
      <p:sp>
        <p:nvSpPr>
          <p:cNvPr id="10491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评价主体：多元化评价主体，包括教师、学生、家长、社会等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评价结果：评价结果更加客观、全面，能够更好地反映学生的真实水平和发展潜力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评价方式：采用多种评价方式，包括考试、作品、项目、实践等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评价标准：注重学生的综合素质和创新能力，关注学生的个性发展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4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数字校园的建设与挑战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数字校园的定义与特点</a:t>
            </a:r>
            <a:endParaRPr altLang="en-US" lang="zh-CN"/>
          </a:p>
        </p:txBody>
      </p:sp>
      <p:sp>
        <p:nvSpPr>
          <p:cNvPr id="1049308" name="矩形 3"/>
          <p:cNvSpPr/>
          <p:nvPr>
            <p:custDataLst>
              <p:tags r:id="rId1"/>
            </p:custDataLst>
          </p:nvPr>
        </p:nvSpPr>
        <p:spPr>
          <a:xfrm>
            <a:off x="1185885" y="2181671"/>
            <a:ext cx="10391878" cy="154451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10" name="矩形 13"/>
          <p:cNvSpPr/>
          <p:nvPr>
            <p:custDataLst>
              <p:tags r:id="rId2"/>
            </p:custDataLst>
          </p:nvPr>
        </p:nvSpPr>
        <p:spPr>
          <a:xfrm>
            <a:off x="608330" y="2181671"/>
            <a:ext cx="281824" cy="154451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4"/>
          <p:cNvSpPr txBox="1"/>
          <p:nvPr>
            <p:custDataLst>
              <p:tags r:id="rId3"/>
            </p:custDataLst>
          </p:nvPr>
        </p:nvSpPr>
        <p:spPr>
          <a:xfrm>
            <a:off x="1484440" y="2314652"/>
            <a:ext cx="9943200" cy="12777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定义：数字校园是一种基于互联网和信息技术，将学校的教学、管理、服务等方面进行数字化、网络化、智能化的新型校园模式。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39"/>
          <p:cNvSpPr/>
          <p:nvPr>
            <p:custDataLst>
              <p:tags r:id="rId4"/>
            </p:custDataLst>
          </p:nvPr>
        </p:nvSpPr>
        <p:spPr>
          <a:xfrm>
            <a:off x="1185885" y="4014722"/>
            <a:ext cx="10391878" cy="154451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16" name="矩形 5"/>
          <p:cNvSpPr/>
          <p:nvPr>
            <p:custDataLst>
              <p:tags r:id="rId5"/>
            </p:custDataLst>
          </p:nvPr>
        </p:nvSpPr>
        <p:spPr>
          <a:xfrm>
            <a:off x="608330" y="4014722"/>
            <a:ext cx="281824" cy="154451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18" name="文本框 41"/>
          <p:cNvSpPr txBox="1"/>
          <p:nvPr>
            <p:custDataLst>
              <p:tags r:id="rId6"/>
            </p:custDataLst>
          </p:nvPr>
        </p:nvSpPr>
        <p:spPr>
          <a:xfrm>
            <a:off x="1484440" y="4148355"/>
            <a:ext cx="9943200" cy="12777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特点：数字化、网络化、智能化、个性化。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数字校园的建设内容</a:t>
            </a:r>
            <a:endParaRPr altLang="en-US" lang="zh-CN"/>
          </a:p>
        </p:txBody>
      </p:sp>
      <p:sp>
        <p:nvSpPr>
          <p:cNvPr id="1049354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基础设施建设：包括网络、硬件、软件等方面的建设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0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资源建设：包括数字化教材、课件、教学视频等资源的建设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6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平台建设：包括在线教学平台、学习管理系统、资源共享平台等的建设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2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制度建设：包括数字化校园管理规定、信息安全制度等的建设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数字校园面临的挑战</a:t>
            </a:r>
            <a:endParaRPr altLang="en-US" lang="zh-CN"/>
          </a:p>
        </p:txBody>
      </p:sp>
      <p:sp>
        <p:nvSpPr>
          <p:cNvPr id="1049412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技术难题：如何实现高效、稳定、安全的数字校园系统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学生管理：如何有效管理学生的在线学习行为和成绩评定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教师培训：如何提高教师的数字化素养和技能水平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教育资源整合：如何将各种教育资源整合到数字校园中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数字校园的发展趋势</a:t>
            </a:r>
            <a:endParaRPr altLang="en-US" lang="zh-CN"/>
          </a:p>
        </p:txBody>
      </p:sp>
      <p:sp>
        <p:nvSpPr>
          <p:cNvPr id="1049490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数字化教育资源建设：利用信息技术手段，建设丰富多样的数字化教育资源，满足学生的学习需求。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智能化教学管理：通过大数据、人工智能等技术手段，实现智能化教学管理，提高教学质量和效率。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个性化学习体验：借助数字化校园平台，为学生提供个性化学习体验，满足不同学生的学习需求和兴趣爱好。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跨学科融合教育：通过数字化校园平台，实现跨学科融合教育，促进不同学科之间的交叉融合和相互渗透。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4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数字校园在教育中的应用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数字化教学</a:t>
            </a:r>
            <a:endParaRPr altLang="en-US" lang="zh-CN"/>
          </a:p>
        </p:txBody>
      </p:sp>
      <p:sp>
        <p:nvSpPr>
          <p:cNvPr id="104961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数字化教学定义：利用数字技术辅助教师进行教学，提高教学效果和学生学习体验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数字化教学优势：个性化教学、互动性强、资源共享、学习方式灵活等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数字化教学应用场景：在线课程、虚拟实验室、智能评估等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数字化教学未来发展：人工智能辅助教学、虚拟现实技术应用等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个性化学习</a:t>
            </a:r>
            <a:endParaRPr altLang="en-US" lang="zh-CN"/>
          </a:p>
        </p:txBody>
      </p:sp>
      <p:sp>
        <p:nvSpPr>
          <p:cNvPr id="10496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定义：根据学生的兴趣、能力和需求，提供个性化的学习资源和教学方案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应用场景：在线课程、智能推荐学习资源、自适应教学系统等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未来发展：借助人工智能、大数据等技术，实现更精准的个性化学习推荐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优势：提高学习效果，激发学生的学习兴趣和动力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智能化管理</a:t>
            </a:r>
            <a:endParaRPr altLang="en-US" lang="zh-CN"/>
          </a:p>
        </p:txBody>
      </p:sp>
      <p:sp>
        <p:nvSpPr>
          <p:cNvPr id="104972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智能化教学：利用人工智能技术辅助教师进行教学，提高教学效果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智能化评估：通过大数据分析学生的学习情况，为个性化教学提供支持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智能化资源管理：实现教学资源的智能化管理和调度，提高资源利用效率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智能化安全监控：通过智能监控系统保障校园安全，提高安全管理水平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多元化评价</a:t>
            </a:r>
            <a:endParaRPr altLang="en-US" lang="zh-CN"/>
          </a:p>
        </p:txBody>
      </p:sp>
      <p:sp>
        <p:nvSpPr>
          <p:cNvPr id="10497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优点：更加客观、全面地评价学生，有助于发现学生的潜力和特长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挑战：需要教师掌握多种评价技能，同时也需要学生适应这种新的评价方式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定义：通过多种方式、多个角度进行评价，以全面了解学生的学习情况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8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实施方式：在线测试、课堂表现、小组讨论、个人作业等多种评价方式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4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数字校园的实践案例与效果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国内外数字校园实践案例</a:t>
            </a:r>
            <a:endParaRPr altLang="en-US" lang="zh-CN"/>
          </a:p>
        </p:txBody>
      </p:sp>
      <p:sp>
        <p:nvSpPr>
          <p:cNvPr id="1049908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2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国内案例：某小学利用数字校园平台实现远程教学，提高教学质量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国外案例：某高中通过数字化评估系统，实时监测学生学习进度和个性化辅导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国外案例：某大学利用数字化学习资源，促进教育公平和国际化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国内案例：某中学通过数字化管理，提高学校管理效率和学生综合素质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数字校园实践效果分析</a:t>
            </a:r>
            <a:endParaRPr altLang="en-US" lang="zh-CN"/>
          </a:p>
        </p:txBody>
      </p:sp>
      <p:sp>
        <p:nvSpPr>
          <p:cNvPr id="104998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提高教学效率：通过数字化工具和平台，教师能够更快速地准备和组织教学内容，减少重复性工作，提高教学效率。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增强学生学习体验：数字校园为学生提供了更加丰富的学习资源和个性化的学习体验，如在线课程、虚拟实验室、互动游戏等，使学生能够更加主动地参与学习。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促进教育公平：数字校园打破了地域和时间的限制，使得优质教育资源得以更加广泛地传播和分享，促进教育公平。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提升教育质量：数字化工具和平台能够实时收集和分析教学数据，帮助教师更好地了解学生的学习情况和需求，及时调整教学策略，提升教育质量。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数字校园实践经验总结</a:t>
            </a:r>
            <a:endParaRPr altLang="en-US" lang="zh-CN"/>
          </a:p>
        </p:txBody>
      </p:sp>
      <p:sp>
        <p:nvSpPr>
          <p:cNvPr id="10500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实践经验：注重顶层设计、强化技术应用、加强教师培训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未来展望：数字校园将成为教育发展的重要趋势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实践案例：某学校数字校园建设过程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实践效果：提高教学效率、促进教育公平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0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未来教育的展望与建议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未来教育的发展趋势展望</a:t>
            </a:r>
            <a:endParaRPr altLang="en-US" lang="zh-CN"/>
          </a:p>
        </p:txBody>
      </p:sp>
      <p:sp>
        <p:nvSpPr>
          <p:cNvPr id="1050166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数字化教育资源：利用大数据、人工智能等技术，提供更加个性化、精准化的教育资源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混合式学习模式：结合线上与线下教学，提高教学效果和学习体验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创新教育理念：注重培养学生的创新精神和实践能力，推动教育模式的变革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跨界合作与融合：加强学校、企业、政府等各方之间的合作，共同推动未来教育的发展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数字校园建设的建议与策略</a:t>
            </a:r>
            <a:endParaRPr altLang="en-US" lang="zh-CN"/>
          </a:p>
        </p:txBody>
      </p:sp>
      <p:sp>
        <p:nvSpPr>
          <p:cNvPr id="1050208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制定数字化校园建设规划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建立数字化校园基础设施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推广数字化教育资源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加强数字化校园安全管理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未来教育的创新与发展方向</a:t>
            </a:r>
            <a:endParaRPr altLang="en-US" lang="zh-CN"/>
          </a:p>
        </p:txBody>
      </p:sp>
      <p:sp>
        <p:nvSpPr>
          <p:cNvPr id="10502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创新教育模式：线上线下融合，个性化教学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数字化教育资源：利用大数据、人工智能等技术优化教育资源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跨学科教育：培养学生综合素质，提高解决问题的能力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终身学习：构建学习型社会，满足个人不断学习的需求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32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5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3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2023-12-15T14:48:25Z</dcterms:created>
  <dcterms:modified xsi:type="dcterms:W3CDTF">2023-12-15T14:48:25Z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5cb9d7d50f3f49c4a61c5d35f33fc7b9_21</vt:lpwstr>
  </property>
</Properties>
</file>