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  <p:sldId id="407" r:id="rId10"/>
    <p:sldId id="410" r:id="rId11"/>
    <p:sldId id="413" r:id="rId12"/>
    <p:sldId id="416" r:id="rId13"/>
    <p:sldId id="419" r:id="rId14"/>
    <p:sldId id="422" r:id="rId15"/>
    <p:sldId id="425" r:id="rId16"/>
    <p:sldId id="428" r:id="rId17"/>
    <p:sldId id="431" r:id="rId18"/>
    <p:sldId id="434" r:id="rId19"/>
    <p:sldId id="437" r:id="rId20"/>
    <p:sldId id="440" r:id="rId21"/>
    <p:sldId id="443" r:id="rId22"/>
    <p:sldId id="446" r:id="rId23"/>
    <p:sldId id="449" r:id="rId24"/>
    <p:sldId id="452" r:id="rId25"/>
    <p:sldId id="455" r:id="rId26"/>
    <p:sldId id="458" r:id="rId27"/>
    <p:sldId id="461" r:id="rId28"/>
    <p:sldId id="464" r:id="rId29"/>
    <p:sldId id="467" r:id="rId30"/>
    <p:sldId id="470" r:id="rId31"/>
    <p:sldId id="473" r:id="rId32"/>
    <p:sldId id="476" r:id="rId33"/>
    <p:sldId id="479" r:id="rId34"/>
    <p:sldId id="482" r:id="rId35"/>
    <p:sldId id="485" r:id="rId36"/>
    <p:sldId id="488" r:id="rId37"/>
    <p:sldId id="491" r:id="rId38"/>
    <p:sldId id="494" r:id="rId39"/>
    <p:sldId id="497" r:id="rId40"/>
    <p:sldId id="500" r:id="rId41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tags" Target="tags/tag1.xml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368213F0-050B-49F8-B6B3-83EB190E7B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37FED917-9E5D-40EC-AA48-F43AC34B1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AF435C1D-8DD3-41E1-80C5-4FC9CBD4D0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600" indent="-3810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4000" indent="-304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600" indent="-304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200" indent="-304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8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4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20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F836311-723D-4BEF-B6DF-ABF05C72116A}" type="slidenum">
              <a:rPr lang="zh-CN" altLang="en-US">
                <a:latin typeface="等线" panose="02010600030101010101" pitchFamily="2" charset="-122"/>
              </a:rPr>
              <a:t>1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941943DF-79AF-4331-96DD-96981E6665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435B599F-B383-4540-81EE-9D068C914C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B1C7EDAE-D28F-4197-8D88-886BF2042D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90600" indent="-3810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24000" indent="-304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33600" indent="-304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743200" indent="-304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528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624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5720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D655E91-69AA-44A9-95F5-7C35B216A733}" type="slidenum">
              <a:rPr lang="zh-CN" altLang="en-US">
                <a:latin typeface="等线" panose="02010600030101010101" pitchFamily="2" charset="-122"/>
              </a:rPr>
              <a:t>6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7" name="图片 2">
            <a:extLst>
              <a:ext uri="{FF2B5EF4-FFF2-40B4-BE49-F238E27FC236}">
                <a16:creationId xmlns:a16="http://schemas.microsoft.com/office/drawing/2014/main" id="{4A3B0212-9266-4037-BC4D-823627F69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0"/>
          <a:stretch>
            <a:fillRect/>
          </a:stretch>
        </p:blipFill>
        <p:spPr bwMode="auto">
          <a:xfrm>
            <a:off x="196851" y="213784"/>
            <a:ext cx="3484033" cy="61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标题 1">
            <a:extLst>
              <a:ext uri="{FF2B5EF4-FFF2-40B4-BE49-F238E27FC236}">
                <a16:creationId xmlns:a16="http://schemas.microsoft.com/office/drawing/2014/main" id="{F157CEC0-06B8-46E2-ABF5-820E6522A65D}"/>
              </a:ext>
            </a:extLst>
          </p:cNvPr>
          <p:cNvSpPr txBox="1"/>
          <p:nvPr/>
        </p:nvSpPr>
        <p:spPr bwMode="auto">
          <a:xfrm>
            <a:off x="2432051" y="1780117"/>
            <a:ext cx="7353300" cy="140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7200" b="1">
                <a:latin typeface="楷体" panose="02010609060101010101" pitchFamily="49" charset="-122"/>
                <a:ea typeface="楷体" panose="02010609060101010101" pitchFamily="49" charset="-122"/>
              </a:rPr>
              <a:t>课外古诗词诵读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图片 18">
            <a:extLst>
              <a:ext uri="{FF2B5EF4-FFF2-40B4-BE49-F238E27FC236}">
                <a16:creationId xmlns:a16="http://schemas.microsoft.com/office/drawing/2014/main" id="{056236A2-C740-4ECD-B333-48247A5D0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8" b="34885"/>
          <a:stretch>
            <a:fillRect/>
          </a:stretch>
        </p:blipFill>
        <p:spPr bwMode="auto">
          <a:xfrm>
            <a:off x="4339167" y="260351"/>
            <a:ext cx="3528484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CA0EB861-87AE-48E7-A744-7E7AE95B3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33" y="1555751"/>
            <a:ext cx="11137900" cy="477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苏轼（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1037—1101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），字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子瞻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，号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东坡居士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，眉山（今属四川）人，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文学家。与父苏洵、弟苏辙合称“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三苏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”。他在诗、文、词、书、画等领域，均取得了极大成就。散文方面，他是“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唐宋八大家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”之一；其诗题材广阔，清新豪健，善用夸张、比喻，独具风格，与黄庭坚并称“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苏黄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”；其词开豪放一派，与辛弃疾并称“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苏辛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”；又工书画。有诗文集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东坡七集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、词集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东坡乐府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等传世。代表词作有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念奴娇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赤壁怀古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水调歌头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</a:p>
        </p:txBody>
      </p:sp>
      <p:sp>
        <p:nvSpPr>
          <p:cNvPr id="13316" name="TextBox 4">
            <a:extLst>
              <a:ext uri="{FF2B5EF4-FFF2-40B4-BE49-F238E27FC236}">
                <a16:creationId xmlns:a16="http://schemas.microsoft.com/office/drawing/2014/main" id="{7786D45C-DB64-4F48-B8D0-D9DC198C5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300" y="387351"/>
            <a:ext cx="182033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定风波</a:t>
            </a:r>
          </a:p>
        </p:txBody>
      </p:sp>
      <p:grpSp>
        <p:nvGrpSpPr>
          <p:cNvPr id="13317" name="组合 16">
            <a:extLst>
              <a:ext uri="{FF2B5EF4-FFF2-40B4-BE49-F238E27FC236}">
                <a16:creationId xmlns:a16="http://schemas.microsoft.com/office/drawing/2014/main" id="{FACE570C-A816-4AED-A91B-C67224F6AABB}"/>
              </a:ext>
            </a:extLst>
          </p:cNvPr>
          <p:cNvGrpSpPr/>
          <p:nvPr/>
        </p:nvGrpSpPr>
        <p:grpSpPr>
          <a:xfrm>
            <a:off x="342900" y="766233"/>
            <a:ext cx="2722034" cy="833967"/>
            <a:chOff x="343114" y="766734"/>
            <a:chExt cx="2721736" cy="834341"/>
          </a:xfrm>
        </p:grpSpPr>
        <p:grpSp>
          <p:nvGrpSpPr>
            <p:cNvPr id="13318" name="组合 5">
              <a:extLst>
                <a:ext uri="{FF2B5EF4-FFF2-40B4-BE49-F238E27FC236}">
                  <a16:creationId xmlns:a16="http://schemas.microsoft.com/office/drawing/2014/main" id="{75291573-CAEE-4D24-AC0A-2C60ED14AF75}"/>
                </a:ext>
              </a:extLst>
            </p:cNvPr>
            <p:cNvGrpSpPr/>
            <p:nvPr/>
          </p:nvGrpSpPr>
          <p:grpSpPr>
            <a:xfrm>
              <a:off x="910319" y="766734"/>
              <a:ext cx="2154531" cy="692462"/>
              <a:chOff x="1804134" y="731898"/>
              <a:chExt cx="2153716" cy="692521"/>
            </a:xfrm>
          </p:grpSpPr>
          <p:grpSp>
            <p:nvGrpSpPr>
              <p:cNvPr id="13320" name="组合 6">
                <a:extLst>
                  <a:ext uri="{FF2B5EF4-FFF2-40B4-BE49-F238E27FC236}">
                    <a16:creationId xmlns:a16="http://schemas.microsoft.com/office/drawing/2014/main" id="{02BA0DA2-1115-4CC9-903A-FA2650020771}"/>
                  </a:ext>
                </a:extLst>
              </p:cNvPr>
              <p:cNvGrpSpPr/>
              <p:nvPr/>
            </p:nvGrpSpPr>
            <p:grpSpPr>
              <a:xfrm>
                <a:off x="1804135" y="772137"/>
                <a:ext cx="2153716" cy="652281"/>
                <a:chOff x="1745154" y="753933"/>
                <a:chExt cx="1960093" cy="593640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F4287AD0-F682-45D2-9711-33CAAB6A02C2}"/>
                    </a:ext>
                  </a:extLst>
                </p:cNvPr>
                <p:cNvSpPr/>
                <p:nvPr/>
              </p:nvSpPr>
              <p:spPr>
                <a:xfrm>
                  <a:off x="1745154" y="75393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id="{D1CBBDD9-67B3-4A76-9403-FFB32E193755}"/>
                    </a:ext>
                  </a:extLst>
                </p:cNvPr>
                <p:cNvSpPr/>
                <p:nvPr/>
              </p:nvSpPr>
              <p:spPr>
                <a:xfrm>
                  <a:off x="2195706" y="75393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1" name="椭圆 10">
                  <a:extLst>
                    <a:ext uri="{FF2B5EF4-FFF2-40B4-BE49-F238E27FC236}">
                      <a16:creationId xmlns:a16="http://schemas.microsoft.com/office/drawing/2014/main" id="{89A89928-8FE2-4554-A889-4972A80CE012}"/>
                    </a:ext>
                  </a:extLst>
                </p:cNvPr>
                <p:cNvSpPr/>
                <p:nvPr/>
              </p:nvSpPr>
              <p:spPr>
                <a:xfrm>
                  <a:off x="2657810" y="75393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2" name="椭圆 11">
                  <a:extLst>
                    <a:ext uri="{FF2B5EF4-FFF2-40B4-BE49-F238E27FC236}">
                      <a16:creationId xmlns:a16="http://schemas.microsoft.com/office/drawing/2014/main" id="{4AF159E3-6420-4089-8187-3AD8084A2D43}"/>
                    </a:ext>
                  </a:extLst>
                </p:cNvPr>
                <p:cNvSpPr/>
                <p:nvPr/>
              </p:nvSpPr>
              <p:spPr>
                <a:xfrm>
                  <a:off x="3112212" y="75393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10250" name="TextBox 4">
                <a:extLst>
                  <a:ext uri="{FF2B5EF4-FFF2-40B4-BE49-F238E27FC236}">
                    <a16:creationId xmlns:a16="http://schemas.microsoft.com/office/drawing/2014/main" id="{B177D6A6-6E58-4726-97F6-BE1C6F528D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731898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作者简介</a:t>
                </a:r>
              </a:p>
            </p:txBody>
          </p:sp>
        </p:grpSp>
        <p:pic>
          <p:nvPicPr>
            <p:cNvPr id="13319" name="图片 7">
              <a:extLst>
                <a:ext uri="{FF2B5EF4-FFF2-40B4-BE49-F238E27FC236}">
                  <a16:creationId xmlns:a16="http://schemas.microsoft.com/office/drawing/2014/main" id="{619603E9-F87B-46A3-AF5F-89FAB4590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133070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338" name="组合 10">
            <a:extLst>
              <a:ext uri="{FF2B5EF4-FFF2-40B4-BE49-F238E27FC236}">
                <a16:creationId xmlns:a16="http://schemas.microsoft.com/office/drawing/2014/main" id="{5D900F43-E196-408B-9D57-179CF7D51781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14340" name="组合 11">
              <a:extLst>
                <a:ext uri="{FF2B5EF4-FFF2-40B4-BE49-F238E27FC236}">
                  <a16:creationId xmlns:a16="http://schemas.microsoft.com/office/drawing/2014/main" id="{9A8A7694-66BC-458D-9CA2-EC6334875703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14342" name="组合 6">
                <a:extLst>
                  <a:ext uri="{FF2B5EF4-FFF2-40B4-BE49-F238E27FC236}">
                    <a16:creationId xmlns:a16="http://schemas.microsoft.com/office/drawing/2014/main" id="{7ED4122F-0B5F-4C12-9A29-4D7AC3CF7A58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id="{D39D8868-8724-4B12-8E82-2B5939AAB24B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64CC03C7-16A1-4621-88DB-0C145153C6FC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2DF3BA5E-1600-4D14-8010-CAC1F9033514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id="{9D2E9BC2-32ED-4D0F-9B04-F9E66E6AF10B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B1A712D5-5DBE-4071-B206-E5AD2BA0F2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背景链接</a:t>
                </a:r>
              </a:p>
            </p:txBody>
          </p:sp>
        </p:grpSp>
        <p:pic>
          <p:nvPicPr>
            <p:cNvPr id="14341" name="图片 12">
              <a:extLst>
                <a:ext uri="{FF2B5EF4-FFF2-40B4-BE49-F238E27FC236}">
                  <a16:creationId xmlns:a16="http://schemas.microsoft.com/office/drawing/2014/main" id="{25770994-14F7-4E76-AB06-2B4E8CE02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id="{8AE3E1D9-67D4-4D7B-AFE0-D64A3E3DF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29" y="1968774"/>
            <a:ext cx="11409262" cy="240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本词选自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东坡乐府笺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卷二（上海古籍出版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2009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年版）。这首词作于苏轼贬居黄州（今湖北黄冈）的第三年。词人与朋友春日出游，风雨骤至，而雨具先去，朋友均感狼狈，词人却泰然自若，在雨中吟咏长啸，于雨后作下此篇。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3ACE7D66-49B4-4B87-8CCE-055C7B2CE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395818"/>
            <a:ext cx="9779000" cy="598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定风波</a:t>
            </a:r>
            <a:endParaRPr lang="en-US" altLang="zh-CN" sz="3467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4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苏轼</a:t>
            </a:r>
            <a:endParaRPr lang="en-US" altLang="zh-CN" sz="3467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三月七日，沙湖道中遇雨，雨具先去，同行皆狼狈，余独不觉。已而遂晴，故作此词。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467" b="1">
                <a:latin typeface="宋体" panose="02010600030101010101" pitchFamily="2" charset="-122"/>
                <a:ea typeface="宋体" panose="02010600030101010101" pitchFamily="2" charset="-122"/>
              </a:rPr>
              <a:t>莫听穿林打叶声，何妨吟啸且徐行。竹杖芒鞋轻胜马，谁怕？一蓑烟雨任平生。    料峭春风吹酒醒，微冷，山头斜照却相迎。回首向来萧瑟处，归去，也无风雨也无晴。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C7C8C8B-FAE2-4008-B885-D989CC867E2E}"/>
              </a:ext>
            </a:extLst>
          </p:cNvPr>
          <p:cNvCxnSpPr/>
          <p:nvPr/>
        </p:nvCxnSpPr>
        <p:spPr>
          <a:xfrm flipH="1">
            <a:off x="2950633" y="3403600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5B798FE-6E8B-431F-B19D-DD7202EB5008}"/>
              </a:ext>
            </a:extLst>
          </p:cNvPr>
          <p:cNvCxnSpPr/>
          <p:nvPr/>
        </p:nvCxnSpPr>
        <p:spPr>
          <a:xfrm flipH="1">
            <a:off x="3848100" y="3403600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6E57CF2-E2F3-4907-9C73-021EEA7D2A16}"/>
              </a:ext>
            </a:extLst>
          </p:cNvPr>
          <p:cNvCxnSpPr/>
          <p:nvPr/>
        </p:nvCxnSpPr>
        <p:spPr>
          <a:xfrm flipH="1">
            <a:off x="6519334" y="3388784"/>
            <a:ext cx="234951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16880D9-435B-494B-A7A8-2E5673A079BA}"/>
              </a:ext>
            </a:extLst>
          </p:cNvPr>
          <p:cNvCxnSpPr/>
          <p:nvPr/>
        </p:nvCxnSpPr>
        <p:spPr>
          <a:xfrm flipH="1">
            <a:off x="7448551" y="3342218"/>
            <a:ext cx="232833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3CE3704-8CA6-4784-ADBE-585B91805555}"/>
              </a:ext>
            </a:extLst>
          </p:cNvPr>
          <p:cNvCxnSpPr/>
          <p:nvPr/>
        </p:nvCxnSpPr>
        <p:spPr>
          <a:xfrm flipH="1">
            <a:off x="10056285" y="3388784"/>
            <a:ext cx="234949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3426D1E-2CE7-4430-B2D7-62632FA84DBF}"/>
              </a:ext>
            </a:extLst>
          </p:cNvPr>
          <p:cNvCxnSpPr/>
          <p:nvPr/>
        </p:nvCxnSpPr>
        <p:spPr>
          <a:xfrm flipH="1">
            <a:off x="1640417" y="4074584"/>
            <a:ext cx="234949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C3371F4-E1EF-4597-ABAA-B79F8A43E3B9}"/>
              </a:ext>
            </a:extLst>
          </p:cNvPr>
          <p:cNvCxnSpPr/>
          <p:nvPr/>
        </p:nvCxnSpPr>
        <p:spPr>
          <a:xfrm flipH="1">
            <a:off x="6519334" y="4074584"/>
            <a:ext cx="234951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60F696E-92C5-4541-A644-1C6D1FE251F6}"/>
              </a:ext>
            </a:extLst>
          </p:cNvPr>
          <p:cNvCxnSpPr/>
          <p:nvPr/>
        </p:nvCxnSpPr>
        <p:spPr>
          <a:xfrm flipH="1">
            <a:off x="10056285" y="4074584"/>
            <a:ext cx="234949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245C04C-49D2-4E38-9A6F-7832303EA55F}"/>
              </a:ext>
            </a:extLst>
          </p:cNvPr>
          <p:cNvCxnSpPr/>
          <p:nvPr/>
        </p:nvCxnSpPr>
        <p:spPr>
          <a:xfrm flipH="1">
            <a:off x="1648884" y="4785784"/>
            <a:ext cx="234949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FCC18CC-4298-4BEF-9736-8529914F9CFC}"/>
              </a:ext>
            </a:extLst>
          </p:cNvPr>
          <p:cNvCxnSpPr/>
          <p:nvPr/>
        </p:nvCxnSpPr>
        <p:spPr>
          <a:xfrm flipH="1">
            <a:off x="5643033" y="4785784"/>
            <a:ext cx="234951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E6827C0-B7EF-492C-85D5-EDE499215422}"/>
              </a:ext>
            </a:extLst>
          </p:cNvPr>
          <p:cNvCxnSpPr/>
          <p:nvPr/>
        </p:nvCxnSpPr>
        <p:spPr>
          <a:xfrm flipH="1">
            <a:off x="6548967" y="4809067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B01A1FF-BE23-49B5-95E7-AE07BDF6B7BA}"/>
              </a:ext>
            </a:extLst>
          </p:cNvPr>
          <p:cNvCxnSpPr/>
          <p:nvPr/>
        </p:nvCxnSpPr>
        <p:spPr>
          <a:xfrm flipH="1">
            <a:off x="9171518" y="4861984"/>
            <a:ext cx="232833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760C44-9B82-4BF7-B483-D5A043EB08FC}"/>
              </a:ext>
            </a:extLst>
          </p:cNvPr>
          <p:cNvCxnSpPr/>
          <p:nvPr/>
        </p:nvCxnSpPr>
        <p:spPr>
          <a:xfrm flipH="1">
            <a:off x="10054167" y="4830233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2DADEF7-E421-4FE2-9975-DEDA863BEB46}"/>
              </a:ext>
            </a:extLst>
          </p:cNvPr>
          <p:cNvCxnSpPr/>
          <p:nvPr/>
        </p:nvCxnSpPr>
        <p:spPr>
          <a:xfrm flipH="1">
            <a:off x="5630333" y="5554133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>
            <a:extLst>
              <a:ext uri="{FF2B5EF4-FFF2-40B4-BE49-F238E27FC236}">
                <a16:creationId xmlns:a16="http://schemas.microsoft.com/office/drawing/2014/main" id="{23424FED-5D29-44C8-ABBF-F788321BE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1" y="3642784"/>
            <a:ext cx="916516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suō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B8529F9B-7071-4E44-A962-049DEE434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2300" y="3691467"/>
            <a:ext cx="1145117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qiào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5379" name="组合 30">
            <a:extLst>
              <a:ext uri="{FF2B5EF4-FFF2-40B4-BE49-F238E27FC236}">
                <a16:creationId xmlns:a16="http://schemas.microsoft.com/office/drawing/2014/main" id="{C4B27ACA-5952-4D78-ABE0-9EB9E8214F12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15380" name="组合 31">
              <a:extLst>
                <a:ext uri="{FF2B5EF4-FFF2-40B4-BE49-F238E27FC236}">
                  <a16:creationId xmlns:a16="http://schemas.microsoft.com/office/drawing/2014/main" id="{87215308-998F-44C1-9B5F-9BA42B3CA5F9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15382" name="组合 6">
                <a:extLst>
                  <a:ext uri="{FF2B5EF4-FFF2-40B4-BE49-F238E27FC236}">
                    <a16:creationId xmlns:a16="http://schemas.microsoft.com/office/drawing/2014/main" id="{E85E2BCB-34D2-41F8-84E0-0CF9876C3D2F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06BE3031-4714-441D-9FBC-50832E107205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B2570989-00C4-4DB9-B6D0-298517ECF308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1B1E2C52-E062-4F95-AE31-89FB2855DD26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35530E4C-EF74-4A91-B189-0CFAA0988F07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5" name="TextBox 4">
                <a:extLst>
                  <a:ext uri="{FF2B5EF4-FFF2-40B4-BE49-F238E27FC236}">
                    <a16:creationId xmlns:a16="http://schemas.microsoft.com/office/drawing/2014/main" id="{F8083C43-5D20-43B8-B772-4D8AC21352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解读赏析</a:t>
                </a:r>
              </a:p>
            </p:txBody>
          </p:sp>
        </p:grpSp>
        <p:pic>
          <p:nvPicPr>
            <p:cNvPr id="15381" name="图片 32">
              <a:extLst>
                <a:ext uri="{FF2B5EF4-FFF2-40B4-BE49-F238E27FC236}">
                  <a16:creationId xmlns:a16="http://schemas.microsoft.com/office/drawing/2014/main" id="{5F150C5C-2D98-4738-A7ED-79606F96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7" grpId="1"/>
      <p:bldP spid="2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B78E33C-77D7-4274-A2E7-950C844DB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467" y="999067"/>
            <a:ext cx="9779000" cy="141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    三月七日，沙湖道中遇雨，雨具先去，同行皆狼狈，余独不觉。已而遂晴，故作此词。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D5DEB6D-2804-4A5B-A4A3-AE4135D8D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784" y="2851151"/>
            <a:ext cx="10494434" cy="181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三月七日，在沙湖道上赶上下雨，有人带雨具先走了，同行的人均感狼狈，只有我不这么觉得。不久天晴了，就作了这首词。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15AAAC6-00D5-4C99-89A4-0D7FB599E75D}"/>
              </a:ext>
            </a:extLst>
          </p:cNvPr>
          <p:cNvSpPr/>
          <p:nvPr/>
        </p:nvSpPr>
        <p:spPr bwMode="auto">
          <a:xfrm>
            <a:off x="848784" y="1420284"/>
            <a:ext cx="10295467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莫听穿林打叶声，</a:t>
            </a:r>
            <a:r>
              <a:rPr lang="zh-CN" altLang="en-US" sz="32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何妨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吟啸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且徐行。竹杖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芒鞋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轻胜马，谁怕？一蓑烟雨任平生。 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EBA25F98-7652-4250-AF3E-DB379A422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0684" y="1418167"/>
            <a:ext cx="1238249" cy="50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不妨。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1B12C801-45FE-4A01-94C5-975AAC10F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933" y="1377951"/>
            <a:ext cx="1919817" cy="50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高声吟咏。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4E388204-CA5A-4532-89A1-349317D16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6700" y="1418167"/>
            <a:ext cx="1238251" cy="50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草鞋。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C68D4DAF-52DD-4B81-841B-ACB5612DB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784" y="3615267"/>
            <a:ext cx="10494434" cy="181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不必去理会那穿林打叶的雨声，不妨一边高声吟咏，一边悠然行走。拄着竹杖，穿着草鞋，比骑马都轻快，谁怕呢？一身蓑衣，足够在风雨中度过一生。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465FF8B7-E4A5-4FD2-9A90-EBBE4B2C0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784" y="1591089"/>
            <a:ext cx="10511367" cy="240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上片写“雨中”。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前两句写雨骤风狂的情形及词人面对骤雨时的坦然。第三句雨中悠闲行走，传达出一种无惧风雨的自信豪迈。“谁怕？一蓑烟雨任平生”体现了词人面对自然、人生风雨时不畏坎坷、毫不计较的超然情怀。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33D89CE-5268-4959-9F67-D62191706BBD}"/>
              </a:ext>
            </a:extLst>
          </p:cNvPr>
          <p:cNvSpPr/>
          <p:nvPr/>
        </p:nvSpPr>
        <p:spPr bwMode="auto">
          <a:xfrm>
            <a:off x="1263651" y="1519767"/>
            <a:ext cx="9948334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料峭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春风吹酒醒，微冷，山头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斜照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却相迎。回首</a:t>
            </a:r>
            <a:r>
              <a:rPr lang="zh-CN" altLang="en-US" sz="32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向来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萧瑟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处，归去，也无风雨也无晴。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1FBE2B76-8C41-4C8B-8B6D-4F8E2A82E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5171" y="1429303"/>
            <a:ext cx="1638300" cy="50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形容微寒。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E3A2C47-2BE9-45F0-8209-AB0ABF7C0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591" y="1504951"/>
            <a:ext cx="1143000" cy="50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斜阳。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2E659A-3542-4012-AC93-BDBEBC770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684" y="2396067"/>
            <a:ext cx="1143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刚才。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DC416834-9AB5-438B-84CB-0CEB0E4F7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684" y="3378200"/>
            <a:ext cx="3708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指风雨吹打树木的声音。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9022C84-3E0B-482E-B0AB-7AD2EF105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783" y="3926416"/>
            <a:ext cx="10494434" cy="181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微寒的春风将酒意吹醒，感觉有些冷，山头初晴的斜阳却来迎接。回头望一眼刚才遇到风雨的地方，我信步归去，既无所谓风雨，也无所谓天晴。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413E9D66-41E0-4ADB-AAF4-206E22D37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633" y="1498324"/>
            <a:ext cx="10511367" cy="2999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下片写“雨后”。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前三句写雨过天晴的景象以及自己的感受。末三句是精神上的再度升华。表面写雨过天晴，一切归于平静，实则蕴含深刻道理：无论遭遇多少苦难，只要坦然面对，一切都将过去。这里一语双关，表现了词人乐观旷达的生活态度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10365EDC-2AF7-4CBF-9C18-43DAA0D31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6900" y="1928284"/>
            <a:ext cx="7486651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这首词通过写词人在出游途中偶遇风雨一事，反映了他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虽常处逆境、屡遭挫折而不畏惧、不颓丧的倔强性格和旷达超脱的胸襟。</a:t>
            </a:r>
          </a:p>
        </p:txBody>
      </p:sp>
      <p:grpSp>
        <p:nvGrpSpPr>
          <p:cNvPr id="22531" name="组合 11">
            <a:extLst>
              <a:ext uri="{FF2B5EF4-FFF2-40B4-BE49-F238E27FC236}">
                <a16:creationId xmlns:a16="http://schemas.microsoft.com/office/drawing/2014/main" id="{3AB5E8C6-5156-4584-80EA-B1AE3CDD8EB3}"/>
              </a:ext>
            </a:extLst>
          </p:cNvPr>
          <p:cNvGrpSpPr/>
          <p:nvPr/>
        </p:nvGrpSpPr>
        <p:grpSpPr>
          <a:xfrm>
            <a:off x="4406901" y="908050"/>
            <a:ext cx="2722034" cy="833967"/>
            <a:chOff x="1359004" y="802204"/>
            <a:chExt cx="2721737" cy="834342"/>
          </a:xfrm>
        </p:grpSpPr>
        <p:grpSp>
          <p:nvGrpSpPr>
            <p:cNvPr id="22532" name="组合 12">
              <a:extLst>
                <a:ext uri="{FF2B5EF4-FFF2-40B4-BE49-F238E27FC236}">
                  <a16:creationId xmlns:a16="http://schemas.microsoft.com/office/drawing/2014/main" id="{09E5B20D-D6BB-48B0-9627-B16CF646D369}"/>
                </a:ext>
              </a:extLst>
            </p:cNvPr>
            <p:cNvGrpSpPr/>
            <p:nvPr/>
          </p:nvGrpSpPr>
          <p:grpSpPr>
            <a:xfrm>
              <a:off x="1926208" y="802204"/>
              <a:ext cx="2154532" cy="692460"/>
              <a:chOff x="2819639" y="767371"/>
              <a:chExt cx="2153717" cy="692519"/>
            </a:xfrm>
          </p:grpSpPr>
          <p:grpSp>
            <p:nvGrpSpPr>
              <p:cNvPr id="22534" name="组合 6">
                <a:extLst>
                  <a:ext uri="{FF2B5EF4-FFF2-40B4-BE49-F238E27FC236}">
                    <a16:creationId xmlns:a16="http://schemas.microsoft.com/office/drawing/2014/main" id="{3B16D2AD-0DA9-4760-9D7E-E353ABD03E34}"/>
                  </a:ext>
                </a:extLst>
              </p:cNvPr>
              <p:cNvGrpSpPr/>
              <p:nvPr/>
            </p:nvGrpSpPr>
            <p:grpSpPr>
              <a:xfrm>
                <a:off x="2819640" y="807609"/>
                <a:ext cx="2153716" cy="652281"/>
                <a:chOff x="2669363" y="786215"/>
                <a:chExt cx="1960094" cy="593640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2CD5696E-003E-4C3F-9856-F3DC7E504E7B}"/>
                    </a:ext>
                  </a:extLst>
                </p:cNvPr>
                <p:cNvSpPr/>
                <p:nvPr/>
              </p:nvSpPr>
              <p:spPr>
                <a:xfrm>
                  <a:off x="2669363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C03A410B-E0DC-4196-99A7-D8F2878C0FC5}"/>
                    </a:ext>
                  </a:extLst>
                </p:cNvPr>
                <p:cNvSpPr/>
                <p:nvPr/>
              </p:nvSpPr>
              <p:spPr>
                <a:xfrm>
                  <a:off x="3119915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03836418-C427-4CAA-9232-B49B24EC301D}"/>
                    </a:ext>
                  </a:extLst>
                </p:cNvPr>
                <p:cNvSpPr/>
                <p:nvPr/>
              </p:nvSpPr>
              <p:spPr>
                <a:xfrm>
                  <a:off x="3582019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763A5612-B773-4729-B5AD-76AB19ECB616}"/>
                    </a:ext>
                  </a:extLst>
                </p:cNvPr>
                <p:cNvSpPr/>
                <p:nvPr/>
              </p:nvSpPr>
              <p:spPr>
                <a:xfrm>
                  <a:off x="4036422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21276BD2-2AB0-47BB-ACB5-E7EFC692A8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9639" y="767371"/>
                <a:ext cx="2153716" cy="6374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主旨归纳</a:t>
                </a:r>
              </a:p>
            </p:txBody>
          </p:sp>
        </p:grpSp>
        <p:pic>
          <p:nvPicPr>
            <p:cNvPr id="22533" name="图片 17">
              <a:extLst>
                <a:ext uri="{FF2B5EF4-FFF2-40B4-BE49-F238E27FC236}">
                  <a16:creationId xmlns:a16="http://schemas.microsoft.com/office/drawing/2014/main" id="{878AD858-B8C0-43DB-BEDD-FC46BE65D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1359004" y="1168540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7">
            <a:extLst>
              <a:ext uri="{FF2B5EF4-FFF2-40B4-BE49-F238E27FC236}">
                <a16:creationId xmlns:a16="http://schemas.microsoft.com/office/drawing/2014/main" id="{C861F3E1-5548-4217-9725-04E320334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8047" y="2845276"/>
            <a:ext cx="931333" cy="93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extBox 4">
            <a:extLst>
              <a:ext uri="{FF2B5EF4-FFF2-40B4-BE49-F238E27FC236}">
                <a16:creationId xmlns:a16="http://schemas.microsoft.com/office/drawing/2014/main" id="{285179ED-F43B-4D33-8D07-9C52CCF87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40" y="1111343"/>
            <a:ext cx="11528127" cy="181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理解性默写。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定风波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中苏轼以“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”两句，借风雨之声自我宽慰，表现了他心境的坦然。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70DFE871-9D2B-4BA5-8FA7-1A4796E1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5867" y="1600608"/>
            <a:ext cx="3135481" cy="63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莫听穿林打叶声</a:t>
            </a: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56A447E2-B20D-4BC6-B63B-DD599D732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5552" y="1600608"/>
            <a:ext cx="3276323" cy="63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何妨吟啸且徐行</a:t>
            </a:r>
          </a:p>
        </p:txBody>
      </p:sp>
      <p:grpSp>
        <p:nvGrpSpPr>
          <p:cNvPr id="23561" name="组合 21">
            <a:extLst>
              <a:ext uri="{FF2B5EF4-FFF2-40B4-BE49-F238E27FC236}">
                <a16:creationId xmlns:a16="http://schemas.microsoft.com/office/drawing/2014/main" id="{1C296C9C-2509-4220-B49D-D090DA510A30}"/>
              </a:ext>
            </a:extLst>
          </p:cNvPr>
          <p:cNvGrpSpPr/>
          <p:nvPr/>
        </p:nvGrpSpPr>
        <p:grpSpPr>
          <a:xfrm>
            <a:off x="342900" y="325967"/>
            <a:ext cx="2722034" cy="833967"/>
            <a:chOff x="343114" y="656618"/>
            <a:chExt cx="2721736" cy="834341"/>
          </a:xfrm>
        </p:grpSpPr>
        <p:grpSp>
          <p:nvGrpSpPr>
            <p:cNvPr id="23562" name="组合 22">
              <a:extLst>
                <a:ext uri="{FF2B5EF4-FFF2-40B4-BE49-F238E27FC236}">
                  <a16:creationId xmlns:a16="http://schemas.microsoft.com/office/drawing/2014/main" id="{BB792DBC-CB0B-42C1-8421-71346F64AC24}"/>
                </a:ext>
              </a:extLst>
            </p:cNvPr>
            <p:cNvGrpSpPr/>
            <p:nvPr/>
          </p:nvGrpSpPr>
          <p:grpSpPr>
            <a:xfrm>
              <a:off x="910319" y="656618"/>
              <a:ext cx="2154531" cy="692462"/>
              <a:chOff x="1804134" y="621772"/>
              <a:chExt cx="2153716" cy="692521"/>
            </a:xfrm>
          </p:grpSpPr>
          <p:grpSp>
            <p:nvGrpSpPr>
              <p:cNvPr id="23564" name="组合 6">
                <a:extLst>
                  <a:ext uri="{FF2B5EF4-FFF2-40B4-BE49-F238E27FC236}">
                    <a16:creationId xmlns:a16="http://schemas.microsoft.com/office/drawing/2014/main" id="{AC991D78-555F-427C-9B04-5A7CCA6126D8}"/>
                  </a:ext>
                </a:extLst>
              </p:cNvPr>
              <p:cNvGrpSpPr/>
              <p:nvPr/>
            </p:nvGrpSpPr>
            <p:grpSpPr>
              <a:xfrm>
                <a:off x="1804135" y="662012"/>
                <a:ext cx="2153716" cy="652281"/>
                <a:chOff x="1745154" y="653708"/>
                <a:chExt cx="1960093" cy="593640"/>
              </a:xfrm>
            </p:grpSpPr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476E99FF-D371-4FB8-A7CB-24AA4CC54D67}"/>
                    </a:ext>
                  </a:extLst>
                </p:cNvPr>
                <p:cNvSpPr/>
                <p:nvPr/>
              </p:nvSpPr>
              <p:spPr>
                <a:xfrm>
                  <a:off x="1745154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897F20BF-510F-4236-A4B8-AFB1696F55E1}"/>
                    </a:ext>
                  </a:extLst>
                </p:cNvPr>
                <p:cNvSpPr/>
                <p:nvPr/>
              </p:nvSpPr>
              <p:spPr>
                <a:xfrm>
                  <a:off x="2195706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60B738F7-4F23-4682-9CF8-06FBC5914618}"/>
                    </a:ext>
                  </a:extLst>
                </p:cNvPr>
                <p:cNvSpPr/>
                <p:nvPr/>
              </p:nvSpPr>
              <p:spPr>
                <a:xfrm>
                  <a:off x="2657810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F253611B-1031-4765-90C1-3B381F91FDE6}"/>
                    </a:ext>
                  </a:extLst>
                </p:cNvPr>
                <p:cNvSpPr/>
                <p:nvPr/>
              </p:nvSpPr>
              <p:spPr>
                <a:xfrm>
                  <a:off x="3112212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0" name="TextBox 4">
                <a:extLst>
                  <a:ext uri="{FF2B5EF4-FFF2-40B4-BE49-F238E27FC236}">
                    <a16:creationId xmlns:a16="http://schemas.microsoft.com/office/drawing/2014/main" id="{D45A664F-13FF-4A9B-95D8-2D435AEE93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21772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典型考题</a:t>
                </a:r>
              </a:p>
            </p:txBody>
          </p:sp>
        </p:grpSp>
        <p:pic>
          <p:nvPicPr>
            <p:cNvPr id="23563" name="图片 23">
              <a:extLst>
                <a:ext uri="{FF2B5EF4-FFF2-40B4-BE49-F238E27FC236}">
                  <a16:creationId xmlns:a16="http://schemas.microsoft.com/office/drawing/2014/main" id="{7A753254-C466-49D8-8DD8-87B5CFC4A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22954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2B123505-FC14-4650-A5A5-872CB8A0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40" y="2928763"/>
            <a:ext cx="11372667" cy="122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（南充中考）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卜算子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黄州定慧院寓居作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与本词同为苏轼谪居黄州时的作品，试分析两首词中作者的情感有何不同。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C442B122-9140-4EB8-BD95-D77FFEE0B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97" y="4106224"/>
            <a:ext cx="10973950" cy="240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卜算子</a:t>
            </a:r>
            <a:r>
              <a:rPr lang="en-US" altLang="zh-CN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运用托物言志的手法，通过“孤鸿”的形象表现出作者被贬黄州时孤寂、高洁自许、不随波逐流的情感态度。</a:t>
            </a:r>
            <a:r>
              <a:rPr lang="en-US" altLang="zh-CN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定风波</a:t>
            </a:r>
            <a:r>
              <a:rPr lang="en-US" altLang="zh-CN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以自然界的风雨象征人生中的风雨，表现了作者随遇而安、乐观豁达的人生态度。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1"/>
      <p:bldP spid="19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5602" name="组合 2">
            <a:extLst>
              <a:ext uri="{FF2B5EF4-FFF2-40B4-BE49-F238E27FC236}">
                <a16:creationId xmlns:a16="http://schemas.microsoft.com/office/drawing/2014/main" id="{C797B638-451E-4BB6-8700-9B28C96AD74B}"/>
              </a:ext>
            </a:extLst>
          </p:cNvPr>
          <p:cNvGrpSpPr/>
          <p:nvPr/>
        </p:nvGrpSpPr>
        <p:grpSpPr>
          <a:xfrm>
            <a:off x="2072217" y="300567"/>
            <a:ext cx="8051801" cy="1094317"/>
            <a:chOff x="1816726" y="-927855"/>
            <a:chExt cx="8053327" cy="1094027"/>
          </a:xfrm>
        </p:grpSpPr>
        <p:pic>
          <p:nvPicPr>
            <p:cNvPr id="25614" name="图片 25">
              <a:extLst>
                <a:ext uri="{FF2B5EF4-FFF2-40B4-BE49-F238E27FC236}">
                  <a16:creationId xmlns:a16="http://schemas.microsoft.com/office/drawing/2014/main" id="{CC3F9F9B-61E5-4980-ADBA-260765323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08" r="65096" b="34885"/>
            <a:stretch>
              <a:fillRect/>
            </a:stretch>
          </p:blipFill>
          <p:spPr bwMode="auto">
            <a:xfrm>
              <a:off x="1816726" y="-927855"/>
              <a:ext cx="123150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5" name="图片 26">
              <a:extLst>
                <a:ext uri="{FF2B5EF4-FFF2-40B4-BE49-F238E27FC236}">
                  <a16:creationId xmlns:a16="http://schemas.microsoft.com/office/drawing/2014/main" id="{CC70DAFD-2735-4385-B3ED-31BE3E55C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3049796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6" name="图片 27">
              <a:extLst>
                <a:ext uri="{FF2B5EF4-FFF2-40B4-BE49-F238E27FC236}">
                  <a16:creationId xmlns:a16="http://schemas.microsoft.com/office/drawing/2014/main" id="{D9A0977F-E2BF-49D2-AFED-31E6F47D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0" b="34885"/>
            <a:stretch>
              <a:fillRect/>
            </a:stretch>
          </p:blipFill>
          <p:spPr bwMode="auto">
            <a:xfrm>
              <a:off x="7570529" y="-927855"/>
              <a:ext cx="2299524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7" name="图片 28">
              <a:extLst>
                <a:ext uri="{FF2B5EF4-FFF2-40B4-BE49-F238E27FC236}">
                  <a16:creationId xmlns:a16="http://schemas.microsoft.com/office/drawing/2014/main" id="{C64CC3B8-86A5-4EEC-81DA-DA1CB4307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4057906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8" name="图片 29">
              <a:extLst>
                <a:ext uri="{FF2B5EF4-FFF2-40B4-BE49-F238E27FC236}">
                  <a16:creationId xmlns:a16="http://schemas.microsoft.com/office/drawing/2014/main" id="{1C152052-6ADC-4D44-A6BA-97E57667A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5066015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9" name="图片 30">
              <a:extLst>
                <a:ext uri="{FF2B5EF4-FFF2-40B4-BE49-F238E27FC236}">
                  <a16:creationId xmlns:a16="http://schemas.microsoft.com/office/drawing/2014/main" id="{9295710C-F248-4AB8-8DE0-EB640DF10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6074125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0" name="图片 31">
              <a:extLst>
                <a:ext uri="{FF2B5EF4-FFF2-40B4-BE49-F238E27FC236}">
                  <a16:creationId xmlns:a16="http://schemas.microsoft.com/office/drawing/2014/main" id="{224D98F6-3A7D-4B9A-8985-05EEDF6E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50977" b="34885"/>
            <a:stretch>
              <a:fillRect/>
            </a:stretch>
          </p:blipFill>
          <p:spPr bwMode="auto">
            <a:xfrm>
              <a:off x="7068058" y="-927855"/>
              <a:ext cx="500916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603" name="TextBox 4">
            <a:extLst>
              <a:ext uri="{FF2B5EF4-FFF2-40B4-BE49-F238E27FC236}">
                <a16:creationId xmlns:a16="http://schemas.microsoft.com/office/drawing/2014/main" id="{66050539-8266-4F80-ADBE-2B3C730ED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5667"/>
            <a:ext cx="6864351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临江仙</a:t>
            </a:r>
            <a:r>
              <a:rPr lang="en-US" altLang="zh-CN" sz="3467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夜登小阁，忆洛中旧游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0A55E23-3B50-4085-AC10-0F70C67A1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159" y="2652736"/>
            <a:ext cx="10795000" cy="25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陈与义（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1090—1138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），字去非，号简斋，洛阳（今属河南）人，宋代诗人。前期诗作明快清丽，多表现生活情趣；靖康之变后，经历了战乱生活，伤时忧国成为其诗作主要内容。</a:t>
            </a:r>
          </a:p>
        </p:txBody>
      </p:sp>
      <p:grpSp>
        <p:nvGrpSpPr>
          <p:cNvPr id="25605" name="组合 15">
            <a:extLst>
              <a:ext uri="{FF2B5EF4-FFF2-40B4-BE49-F238E27FC236}">
                <a16:creationId xmlns:a16="http://schemas.microsoft.com/office/drawing/2014/main" id="{85C955BE-8E94-445B-9386-561EBE8733B0}"/>
              </a:ext>
            </a:extLst>
          </p:cNvPr>
          <p:cNvGrpSpPr/>
          <p:nvPr/>
        </p:nvGrpSpPr>
        <p:grpSpPr>
          <a:xfrm>
            <a:off x="342900" y="1305984"/>
            <a:ext cx="2722034" cy="833967"/>
            <a:chOff x="343114" y="901733"/>
            <a:chExt cx="2721736" cy="834342"/>
          </a:xfrm>
        </p:grpSpPr>
        <p:grpSp>
          <p:nvGrpSpPr>
            <p:cNvPr id="25606" name="组合 16">
              <a:extLst>
                <a:ext uri="{FF2B5EF4-FFF2-40B4-BE49-F238E27FC236}">
                  <a16:creationId xmlns:a16="http://schemas.microsoft.com/office/drawing/2014/main" id="{1D760C9B-DC0C-4A04-A4A6-01A321B0D90A}"/>
                </a:ext>
              </a:extLst>
            </p:cNvPr>
            <p:cNvGrpSpPr/>
            <p:nvPr/>
          </p:nvGrpSpPr>
          <p:grpSpPr>
            <a:xfrm>
              <a:off x="910319" y="901733"/>
              <a:ext cx="2154531" cy="692460"/>
              <a:chOff x="1804134" y="866907"/>
              <a:chExt cx="2153716" cy="692519"/>
            </a:xfrm>
          </p:grpSpPr>
          <p:grpSp>
            <p:nvGrpSpPr>
              <p:cNvPr id="25608" name="组合 6">
                <a:extLst>
                  <a:ext uri="{FF2B5EF4-FFF2-40B4-BE49-F238E27FC236}">
                    <a16:creationId xmlns:a16="http://schemas.microsoft.com/office/drawing/2014/main" id="{727D628F-1CF7-4B86-B5EF-75EBE0278835}"/>
                  </a:ext>
                </a:extLst>
              </p:cNvPr>
              <p:cNvGrpSpPr/>
              <p:nvPr/>
            </p:nvGrpSpPr>
            <p:grpSpPr>
              <a:xfrm>
                <a:off x="1804135" y="907144"/>
                <a:ext cx="2153716" cy="652282"/>
                <a:chOff x="1745154" y="876803"/>
                <a:chExt cx="1960093" cy="593641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EF048CA4-8074-4D6E-9F7C-B17B99384E92}"/>
                    </a:ext>
                  </a:extLst>
                </p:cNvPr>
                <p:cNvSpPr/>
                <p:nvPr/>
              </p:nvSpPr>
              <p:spPr>
                <a:xfrm>
                  <a:off x="1745154" y="87680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2100B057-9DC3-4DA4-89A1-1ED0CEB7E431}"/>
                    </a:ext>
                  </a:extLst>
                </p:cNvPr>
                <p:cNvSpPr/>
                <p:nvPr/>
              </p:nvSpPr>
              <p:spPr>
                <a:xfrm>
                  <a:off x="2195706" y="87680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BA08323E-12CC-4512-918A-2419F43D7460}"/>
                    </a:ext>
                  </a:extLst>
                </p:cNvPr>
                <p:cNvSpPr/>
                <p:nvPr/>
              </p:nvSpPr>
              <p:spPr>
                <a:xfrm>
                  <a:off x="2657810" y="87680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640B4B5-29DC-4378-A447-2F22B0B5CE1E}"/>
                    </a:ext>
                  </a:extLst>
                </p:cNvPr>
                <p:cNvSpPr/>
                <p:nvPr/>
              </p:nvSpPr>
              <p:spPr>
                <a:xfrm>
                  <a:off x="3112212" y="876803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27BC9098-7D66-4482-B1FA-56F7D1D1EE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866907"/>
                <a:ext cx="2153716" cy="6374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作者简介</a:t>
                </a:r>
              </a:p>
            </p:txBody>
          </p:sp>
        </p:grpSp>
        <p:pic>
          <p:nvPicPr>
            <p:cNvPr id="25607" name="图片 17">
              <a:extLst>
                <a:ext uri="{FF2B5EF4-FFF2-40B4-BE49-F238E27FC236}">
                  <a16:creationId xmlns:a16="http://schemas.microsoft.com/office/drawing/2014/main" id="{51F0369B-ED02-4D6B-AFB3-FFFE9A1F4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268069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15985B3A-E98F-465C-B0B3-3844732BE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884" y="1475317"/>
            <a:ext cx="10926234" cy="299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本词选自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陈与义集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无住词十八首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（中华书局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2007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年版）。这首词大约是宋高宗绍兴五年（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1135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）或六年（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1136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），陈与义退居僧舍，追忆洛阳朋友和旧游而作。此时的他，饱受家国之痛，备尝颠沛之苦，抚今追昔，百感交集，遂有此词。</a:t>
            </a:r>
          </a:p>
        </p:txBody>
      </p:sp>
      <p:grpSp>
        <p:nvGrpSpPr>
          <p:cNvPr id="26627" name="组合 10">
            <a:extLst>
              <a:ext uri="{FF2B5EF4-FFF2-40B4-BE49-F238E27FC236}">
                <a16:creationId xmlns:a16="http://schemas.microsoft.com/office/drawing/2014/main" id="{FC8BDEA5-5302-4D85-B6FC-BF46021584E1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26628" name="组合 11">
              <a:extLst>
                <a:ext uri="{FF2B5EF4-FFF2-40B4-BE49-F238E27FC236}">
                  <a16:creationId xmlns:a16="http://schemas.microsoft.com/office/drawing/2014/main" id="{48FF9F72-2FD1-4E0E-AFED-D79B92997A9E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26630" name="组合 6">
                <a:extLst>
                  <a:ext uri="{FF2B5EF4-FFF2-40B4-BE49-F238E27FC236}">
                    <a16:creationId xmlns:a16="http://schemas.microsoft.com/office/drawing/2014/main" id="{75FDDC7F-ADCC-4970-83A9-B19F5D4152AC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id="{1D69D90B-B258-4F18-844E-56F700C734ED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3FC26487-E5A6-4ADE-9501-284A01142856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D1A311F7-196E-4E79-B714-C5C04A22B7ED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id="{60A025E3-55FB-4612-82E0-B2858DE6767D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C67C95D6-9D41-4C70-A864-B3060C2803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背景链接</a:t>
                </a:r>
              </a:p>
            </p:txBody>
          </p:sp>
        </p:grpSp>
        <p:pic>
          <p:nvPicPr>
            <p:cNvPr id="26629" name="图片 12">
              <a:extLst>
                <a:ext uri="{FF2B5EF4-FFF2-40B4-BE49-F238E27FC236}">
                  <a16:creationId xmlns:a16="http://schemas.microsoft.com/office/drawing/2014/main" id="{76F579A8-206B-47AD-ABB9-4DA30180C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2E8C0BB-D8B2-4B8D-AB17-C4472977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900" y="1407584"/>
            <a:ext cx="9779000" cy="44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临江仙</a:t>
            </a: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夜登小阁，忆洛中旧游</a:t>
            </a:r>
          </a:p>
          <a:p>
            <a:pPr algn="ctr" eaLnBrk="1" hangingPunct="1">
              <a:lnSpc>
                <a:spcPct val="14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陈与义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    忆昔午桥桥上饮，坐中多是豪英。长沟流月去无声。杏花疏影里，吹笛到天明。    二十余年如一梦，此身虽在堪惊。闲登小阁看新晴。古今多少事，渔唱起三更。</a:t>
            </a:r>
            <a:endParaRPr lang="zh-CN" altLang="en-US" sz="3467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A761FE8-345F-49E0-A213-E56C24A3CB10}"/>
              </a:ext>
            </a:extLst>
          </p:cNvPr>
          <p:cNvCxnSpPr/>
          <p:nvPr/>
        </p:nvCxnSpPr>
        <p:spPr>
          <a:xfrm flipH="1">
            <a:off x="2978151" y="2995084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F5919D3-3A74-438B-9D0E-F70C23D7757B}"/>
              </a:ext>
            </a:extLst>
          </p:cNvPr>
          <p:cNvCxnSpPr/>
          <p:nvPr/>
        </p:nvCxnSpPr>
        <p:spPr>
          <a:xfrm flipH="1">
            <a:off x="3873500" y="2995084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B42AFA6-34FB-4B6D-B968-84F46CB93B0C}"/>
              </a:ext>
            </a:extLst>
          </p:cNvPr>
          <p:cNvCxnSpPr/>
          <p:nvPr/>
        </p:nvCxnSpPr>
        <p:spPr>
          <a:xfrm flipH="1">
            <a:off x="6540500" y="2995084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9C89BAF-BE38-4F2A-842A-B35C27C16EDC}"/>
              </a:ext>
            </a:extLst>
          </p:cNvPr>
          <p:cNvCxnSpPr/>
          <p:nvPr/>
        </p:nvCxnSpPr>
        <p:spPr>
          <a:xfrm flipH="1">
            <a:off x="7435851" y="2988733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D6A1903-01C1-46F5-AD3B-6167AA435237}"/>
              </a:ext>
            </a:extLst>
          </p:cNvPr>
          <p:cNvCxnSpPr/>
          <p:nvPr/>
        </p:nvCxnSpPr>
        <p:spPr>
          <a:xfrm flipH="1">
            <a:off x="9630834" y="3012018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569BF79-3C41-4611-85D5-ED384EF5C2C9}"/>
              </a:ext>
            </a:extLst>
          </p:cNvPr>
          <p:cNvCxnSpPr/>
          <p:nvPr/>
        </p:nvCxnSpPr>
        <p:spPr>
          <a:xfrm flipH="1">
            <a:off x="10481734" y="3012018"/>
            <a:ext cx="232833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E3B7D56E-1A2B-4313-B152-8A58A6989F42}"/>
              </a:ext>
            </a:extLst>
          </p:cNvPr>
          <p:cNvCxnSpPr/>
          <p:nvPr/>
        </p:nvCxnSpPr>
        <p:spPr>
          <a:xfrm flipH="1">
            <a:off x="3934884" y="3790951"/>
            <a:ext cx="234949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2496350C-9194-4DB4-BD14-39413127F723}"/>
              </a:ext>
            </a:extLst>
          </p:cNvPr>
          <p:cNvCxnSpPr/>
          <p:nvPr/>
        </p:nvCxnSpPr>
        <p:spPr>
          <a:xfrm flipH="1">
            <a:off x="6548967" y="3801533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5E50E82-3859-4851-805B-BD44AC5F3DBA}"/>
              </a:ext>
            </a:extLst>
          </p:cNvPr>
          <p:cNvCxnSpPr/>
          <p:nvPr/>
        </p:nvCxnSpPr>
        <p:spPr>
          <a:xfrm flipH="1">
            <a:off x="1670051" y="4563533"/>
            <a:ext cx="232833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97F1975-09FC-4151-8ED3-E96BC173855A}"/>
              </a:ext>
            </a:extLst>
          </p:cNvPr>
          <p:cNvCxnSpPr/>
          <p:nvPr/>
        </p:nvCxnSpPr>
        <p:spPr>
          <a:xfrm flipH="1">
            <a:off x="4337051" y="4540251"/>
            <a:ext cx="232833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5D3E576-0EE2-4407-B43F-FB4FC0682D37}"/>
              </a:ext>
            </a:extLst>
          </p:cNvPr>
          <p:cNvCxnSpPr/>
          <p:nvPr/>
        </p:nvCxnSpPr>
        <p:spPr>
          <a:xfrm flipH="1">
            <a:off x="5204884" y="4540251"/>
            <a:ext cx="234949" cy="5778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1EFB7CE-DA72-4C67-8041-293B00CBC78A}"/>
              </a:ext>
            </a:extLst>
          </p:cNvPr>
          <p:cNvCxnSpPr/>
          <p:nvPr/>
        </p:nvCxnSpPr>
        <p:spPr>
          <a:xfrm flipH="1">
            <a:off x="8314267" y="4563533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9B73988F-3598-4723-83CA-756079CC178C}"/>
              </a:ext>
            </a:extLst>
          </p:cNvPr>
          <p:cNvCxnSpPr/>
          <p:nvPr/>
        </p:nvCxnSpPr>
        <p:spPr>
          <a:xfrm flipH="1">
            <a:off x="1693333" y="5190067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12CD1C8-CF8D-4B5E-AB2A-19D4F2F5C314}"/>
              </a:ext>
            </a:extLst>
          </p:cNvPr>
          <p:cNvCxnSpPr/>
          <p:nvPr/>
        </p:nvCxnSpPr>
        <p:spPr>
          <a:xfrm flipH="1">
            <a:off x="4339167" y="5223933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">
            <a:extLst>
              <a:ext uri="{FF2B5EF4-FFF2-40B4-BE49-F238E27FC236}">
                <a16:creationId xmlns:a16="http://schemas.microsoft.com/office/drawing/2014/main" id="{BF0F8D03-3F0E-4B33-A237-2F6E7765B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9484" y="4106333"/>
            <a:ext cx="804333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kān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7666" name="组合 25">
            <a:extLst>
              <a:ext uri="{FF2B5EF4-FFF2-40B4-BE49-F238E27FC236}">
                <a16:creationId xmlns:a16="http://schemas.microsoft.com/office/drawing/2014/main" id="{44EC21A1-1638-4CF0-9F66-FC67B7D247A6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27667" name="组合 26">
              <a:extLst>
                <a:ext uri="{FF2B5EF4-FFF2-40B4-BE49-F238E27FC236}">
                  <a16:creationId xmlns:a16="http://schemas.microsoft.com/office/drawing/2014/main" id="{EE448F40-97E5-42E8-B7D2-6B28CBB77F21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27669" name="组合 6">
                <a:extLst>
                  <a:ext uri="{FF2B5EF4-FFF2-40B4-BE49-F238E27FC236}">
                    <a16:creationId xmlns:a16="http://schemas.microsoft.com/office/drawing/2014/main" id="{158D99E6-586E-4D38-AFAD-970E9582253F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F8C91498-D358-4A2A-B5C8-60391C01E6C1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98A24CF0-9775-4529-B7F4-15AEEFE3F80B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372CB5B0-0719-4468-AB3F-A83CF8C03D07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22CE1396-AD4E-4846-AAAA-3B3D22FCC1EF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0" name="TextBox 4">
                <a:extLst>
                  <a:ext uri="{FF2B5EF4-FFF2-40B4-BE49-F238E27FC236}">
                    <a16:creationId xmlns:a16="http://schemas.microsoft.com/office/drawing/2014/main" id="{538C67E3-24F0-4627-BDA0-4A61337D9B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解读赏析</a:t>
                </a:r>
              </a:p>
            </p:txBody>
          </p:sp>
        </p:grpSp>
        <p:pic>
          <p:nvPicPr>
            <p:cNvPr id="27668" name="图片 27">
              <a:extLst>
                <a:ext uri="{FF2B5EF4-FFF2-40B4-BE49-F238E27FC236}">
                  <a16:creationId xmlns:a16="http://schemas.microsoft.com/office/drawing/2014/main" id="{1D95E062-B6E8-4D9B-B421-2A094EFF7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2C27DF5-B596-4A2C-95CD-250BE21909B5}"/>
              </a:ext>
            </a:extLst>
          </p:cNvPr>
          <p:cNvSpPr/>
          <p:nvPr/>
        </p:nvSpPr>
        <p:spPr bwMode="auto">
          <a:xfrm>
            <a:off x="848784" y="1447800"/>
            <a:ext cx="10295467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忆昔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午桥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桥上饮，坐中多是豪英。长沟流月去无声。杏花疏影里，吹笛到天明。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F1DA739-F432-4421-B892-BB8834077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1" y="1447800"/>
            <a:ext cx="2698749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在洛阳城南十里。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471B6309-E464-4EFF-AD37-34D97CF58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784" y="3429000"/>
            <a:ext cx="10494434" cy="181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回忆当年在午桥上酣饮，同座的多是杰出才俊。长沟中的月影随水悄然无声地流去。在杏花稀疏的清影里，我们吹笛直到天明。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2AB6C2C-9B7A-4FC0-BF1C-AFF00EE3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288" y="1489396"/>
            <a:ext cx="10511367" cy="297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9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上片忆昔。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以“忆”字开篇，引出对当年群贤毕至、夜饮午桥盛况的回忆，追慕向往之情，洋溢纸上。“长沟”一句写月影如被不断逝去的流水无声无息地送走。这与“杏花”二句组成了一幅有声有色的画面，动静结合，表现了词人对过往美好生活的怀念，为下片的兴叹蓄足了势头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FD5393B-77CD-432B-9F4F-B0138ECCF02B}"/>
              </a:ext>
            </a:extLst>
          </p:cNvPr>
          <p:cNvSpPr/>
          <p:nvPr/>
        </p:nvSpPr>
        <p:spPr bwMode="auto">
          <a:xfrm>
            <a:off x="1005417" y="1174751"/>
            <a:ext cx="10295467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二十余年如一梦，此身虽在堪惊。闲登小阁看新晴。古今多少事，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渔唱起三更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783F777C-5C0B-42E2-A19B-5533FD969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367" y="2084456"/>
            <a:ext cx="2696633" cy="50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渔歌在夜半响起。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6EA0124-0B72-459D-AAD6-6590870D8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417" y="3291418"/>
            <a:ext cx="10494434" cy="240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二十余年如同一场梦，我虽然活着，（但回首往昔，）只觉得心有余悸。闲来无事登上小楼，观赏雨后初晴的月夜美景。古往今来有多少兴亡旧事，都寄托在夜半响起的渔歌之中。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7AC18E72-BDE6-4FBE-8215-ADDE9D185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316" y="919185"/>
            <a:ext cx="10511367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下片感怀。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“二十余年”二句概括了国家和个人的剧变及自已的真实心境。“闲登”一句点明了作词的时间、地点和心境。“新晴”与“长沟流月”照应，通过“月色”将目前处境与忆中之事联系起来，抒发了月色虽好而欢乐不再的伤悼之情。“古今”二句把国家兴亡和人生感慨都托之于“渔唱”，将深沉的悲愁化为旷达的襟怀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C10B0657-9A48-4DEC-8D95-B7E784901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6900" y="2067984"/>
            <a:ext cx="7431618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这首词通过今昔对比，抒发了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对往日生活的留恋，对国家沦陷的悲痛，对漂泊生涯的伤感和对历史兴亡的感慨。</a:t>
            </a:r>
          </a:p>
        </p:txBody>
      </p:sp>
      <p:grpSp>
        <p:nvGrpSpPr>
          <p:cNvPr id="32771" name="组合 24">
            <a:extLst>
              <a:ext uri="{FF2B5EF4-FFF2-40B4-BE49-F238E27FC236}">
                <a16:creationId xmlns:a16="http://schemas.microsoft.com/office/drawing/2014/main" id="{C77DF905-4C89-4483-8E35-2C0C98B73B2D}"/>
              </a:ext>
            </a:extLst>
          </p:cNvPr>
          <p:cNvGrpSpPr/>
          <p:nvPr/>
        </p:nvGrpSpPr>
        <p:grpSpPr>
          <a:xfrm>
            <a:off x="4406901" y="908050"/>
            <a:ext cx="2722034" cy="833967"/>
            <a:chOff x="1359004" y="802204"/>
            <a:chExt cx="2721737" cy="834342"/>
          </a:xfrm>
        </p:grpSpPr>
        <p:grpSp>
          <p:nvGrpSpPr>
            <p:cNvPr id="32772" name="组合 25">
              <a:extLst>
                <a:ext uri="{FF2B5EF4-FFF2-40B4-BE49-F238E27FC236}">
                  <a16:creationId xmlns:a16="http://schemas.microsoft.com/office/drawing/2014/main" id="{145B936B-853F-42FF-B948-63318B4C50C2}"/>
                </a:ext>
              </a:extLst>
            </p:cNvPr>
            <p:cNvGrpSpPr/>
            <p:nvPr/>
          </p:nvGrpSpPr>
          <p:grpSpPr>
            <a:xfrm>
              <a:off x="1926208" y="802204"/>
              <a:ext cx="2154532" cy="692460"/>
              <a:chOff x="2819639" y="767371"/>
              <a:chExt cx="2153717" cy="692519"/>
            </a:xfrm>
          </p:grpSpPr>
          <p:grpSp>
            <p:nvGrpSpPr>
              <p:cNvPr id="32774" name="组合 6">
                <a:extLst>
                  <a:ext uri="{FF2B5EF4-FFF2-40B4-BE49-F238E27FC236}">
                    <a16:creationId xmlns:a16="http://schemas.microsoft.com/office/drawing/2014/main" id="{1FEEB988-88E4-4FC1-A949-2ECCCACD1FF7}"/>
                  </a:ext>
                </a:extLst>
              </p:cNvPr>
              <p:cNvGrpSpPr/>
              <p:nvPr/>
            </p:nvGrpSpPr>
            <p:grpSpPr>
              <a:xfrm>
                <a:off x="2819640" y="807609"/>
                <a:ext cx="2153716" cy="652281"/>
                <a:chOff x="2669363" y="786215"/>
                <a:chExt cx="1960094" cy="593640"/>
              </a:xfrm>
            </p:grpSpPr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BD441DE8-8E94-4E41-8165-D4A82EFD09A5}"/>
                    </a:ext>
                  </a:extLst>
                </p:cNvPr>
                <p:cNvSpPr/>
                <p:nvPr/>
              </p:nvSpPr>
              <p:spPr>
                <a:xfrm>
                  <a:off x="2669363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68E73BB0-7768-482C-9B46-5E5112EEE696}"/>
                    </a:ext>
                  </a:extLst>
                </p:cNvPr>
                <p:cNvSpPr/>
                <p:nvPr/>
              </p:nvSpPr>
              <p:spPr>
                <a:xfrm>
                  <a:off x="3119915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CA0B5F81-4C96-4B59-9A98-24BACAE4D6DE}"/>
                    </a:ext>
                  </a:extLst>
                </p:cNvPr>
                <p:cNvSpPr/>
                <p:nvPr/>
              </p:nvSpPr>
              <p:spPr>
                <a:xfrm>
                  <a:off x="3582019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42C64122-B2AF-444B-86BD-5C6E49D645AA}"/>
                    </a:ext>
                  </a:extLst>
                </p:cNvPr>
                <p:cNvSpPr/>
                <p:nvPr/>
              </p:nvSpPr>
              <p:spPr>
                <a:xfrm>
                  <a:off x="4036422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9" name="TextBox 4">
                <a:extLst>
                  <a:ext uri="{FF2B5EF4-FFF2-40B4-BE49-F238E27FC236}">
                    <a16:creationId xmlns:a16="http://schemas.microsoft.com/office/drawing/2014/main" id="{BFF0ECD4-7992-4582-A736-31A4518DA1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9639" y="767371"/>
                <a:ext cx="2153716" cy="6374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主旨归纳</a:t>
                </a:r>
              </a:p>
            </p:txBody>
          </p:sp>
        </p:grpSp>
        <p:pic>
          <p:nvPicPr>
            <p:cNvPr id="32773" name="图片 26">
              <a:extLst>
                <a:ext uri="{FF2B5EF4-FFF2-40B4-BE49-F238E27FC236}">
                  <a16:creationId xmlns:a16="http://schemas.microsoft.com/office/drawing/2014/main" id="{365247EC-7E01-4E3D-8C5D-0CA875CF8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1359004" y="1168540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" name="图片 17">
            <a:extLst>
              <a:ext uri="{FF2B5EF4-FFF2-40B4-BE49-F238E27FC236}">
                <a16:creationId xmlns:a16="http://schemas.microsoft.com/office/drawing/2014/main" id="{69DC8336-33DA-416C-8BE0-CDDD206BB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6441" y="4349772"/>
            <a:ext cx="931333" cy="93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4" name="组合 24">
            <a:extLst>
              <a:ext uri="{FF2B5EF4-FFF2-40B4-BE49-F238E27FC236}">
                <a16:creationId xmlns:a16="http://schemas.microsoft.com/office/drawing/2014/main" id="{28C99F18-BDD6-4837-969B-6BD60DD1CCAC}"/>
              </a:ext>
            </a:extLst>
          </p:cNvPr>
          <p:cNvGrpSpPr/>
          <p:nvPr/>
        </p:nvGrpSpPr>
        <p:grpSpPr>
          <a:xfrm>
            <a:off x="342900" y="325967"/>
            <a:ext cx="2722034" cy="833967"/>
            <a:chOff x="343114" y="656618"/>
            <a:chExt cx="2721736" cy="834341"/>
          </a:xfrm>
        </p:grpSpPr>
        <p:grpSp>
          <p:nvGrpSpPr>
            <p:cNvPr id="33802" name="组合 25">
              <a:extLst>
                <a:ext uri="{FF2B5EF4-FFF2-40B4-BE49-F238E27FC236}">
                  <a16:creationId xmlns:a16="http://schemas.microsoft.com/office/drawing/2014/main" id="{717FB46F-6863-4DC3-AA81-5FA277234E28}"/>
                </a:ext>
              </a:extLst>
            </p:cNvPr>
            <p:cNvGrpSpPr/>
            <p:nvPr/>
          </p:nvGrpSpPr>
          <p:grpSpPr>
            <a:xfrm>
              <a:off x="910319" y="656618"/>
              <a:ext cx="2154531" cy="692462"/>
              <a:chOff x="1804134" y="621772"/>
              <a:chExt cx="2153716" cy="692521"/>
            </a:xfrm>
          </p:grpSpPr>
          <p:grpSp>
            <p:nvGrpSpPr>
              <p:cNvPr id="33804" name="组合 6">
                <a:extLst>
                  <a:ext uri="{FF2B5EF4-FFF2-40B4-BE49-F238E27FC236}">
                    <a16:creationId xmlns:a16="http://schemas.microsoft.com/office/drawing/2014/main" id="{AA13AED6-4F54-4E1F-AFFF-CEA135F1AA0F}"/>
                  </a:ext>
                </a:extLst>
              </p:cNvPr>
              <p:cNvGrpSpPr/>
              <p:nvPr/>
            </p:nvGrpSpPr>
            <p:grpSpPr>
              <a:xfrm>
                <a:off x="1804135" y="662012"/>
                <a:ext cx="2153716" cy="652281"/>
                <a:chOff x="1745154" y="653708"/>
                <a:chExt cx="1960093" cy="59364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A8262AE3-EF03-4D64-85E6-E5B94D8BB217}"/>
                    </a:ext>
                  </a:extLst>
                </p:cNvPr>
                <p:cNvSpPr/>
                <p:nvPr/>
              </p:nvSpPr>
              <p:spPr>
                <a:xfrm>
                  <a:off x="1745154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DBF3C6F6-0B86-417C-8D2F-2B853B897D23}"/>
                    </a:ext>
                  </a:extLst>
                </p:cNvPr>
                <p:cNvSpPr/>
                <p:nvPr/>
              </p:nvSpPr>
              <p:spPr>
                <a:xfrm>
                  <a:off x="2195706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95470BF1-7AF6-4001-975A-0F4F4DE251A5}"/>
                    </a:ext>
                  </a:extLst>
                </p:cNvPr>
                <p:cNvSpPr/>
                <p:nvPr/>
              </p:nvSpPr>
              <p:spPr>
                <a:xfrm>
                  <a:off x="2657810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C7FD7D21-5D39-43CE-9EFA-B8AC3C86158F}"/>
                    </a:ext>
                  </a:extLst>
                </p:cNvPr>
                <p:cNvSpPr/>
                <p:nvPr/>
              </p:nvSpPr>
              <p:spPr>
                <a:xfrm>
                  <a:off x="3112212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1" name="TextBox 4">
                <a:extLst>
                  <a:ext uri="{FF2B5EF4-FFF2-40B4-BE49-F238E27FC236}">
                    <a16:creationId xmlns:a16="http://schemas.microsoft.com/office/drawing/2014/main" id="{41E5F68D-DEF0-406E-9EA3-DA29FAE8EF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21772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典型考题</a:t>
                </a:r>
              </a:p>
            </p:txBody>
          </p:sp>
        </p:grpSp>
        <p:pic>
          <p:nvPicPr>
            <p:cNvPr id="33803" name="图片 28">
              <a:extLst>
                <a:ext uri="{FF2B5EF4-FFF2-40B4-BE49-F238E27FC236}">
                  <a16:creationId xmlns:a16="http://schemas.microsoft.com/office/drawing/2014/main" id="{3E7CD0D6-3F70-40FC-B0E9-78B54203B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22954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4">
            <a:extLst>
              <a:ext uri="{FF2B5EF4-FFF2-40B4-BE49-F238E27FC236}">
                <a16:creationId xmlns:a16="http://schemas.microsoft.com/office/drawing/2014/main" id="{CF2A6196-68F0-4F50-B5FF-23195954A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647" y="1018116"/>
            <a:ext cx="11163021" cy="221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理解性默写。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临江仙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夜登小阁，忆洛中旧游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中把国家兴亡和人生感慨都托于“渔唱”，表达词人旷达的胸襟的句子是：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021A0632-EDFD-4F57-83FA-73E2186AC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339" y="2026387"/>
            <a:ext cx="223943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古今多少事</a:t>
            </a: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535B00C6-50FD-40AE-B2CC-053FD6A94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16" y="2592373"/>
            <a:ext cx="2239433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渔唱起三更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AC5A4154-321A-48CF-A40C-4DFBBD221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97" y="3559319"/>
            <a:ext cx="10913718" cy="121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3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使用了午桥、（长沟）流水、月影、杏花疏影、笛声等意象，营造出优美、恬静、闲适的意境。</a:t>
            </a:r>
            <a:endParaRPr lang="en-US" altLang="zh-CN" sz="2933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4A2A19E0-F550-4F74-B30C-5F0BF1142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647" y="3063148"/>
            <a:ext cx="11218334" cy="62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3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上片中，词人使用了哪些意象，营造了怎样的意境？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CFF35C97-37EA-484C-B24C-8555BB357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89" y="4678156"/>
            <a:ext cx="11199837" cy="180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3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933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（怀化中考）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这首词的上下片运用的主要表达方式分别是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全词表达了作者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的思想感情。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551699F-106F-4DF6-83DA-4EE8896A2BF7}"/>
              </a:ext>
            </a:extLst>
          </p:cNvPr>
          <p:cNvSpPr/>
          <p:nvPr/>
        </p:nvSpPr>
        <p:spPr>
          <a:xfrm>
            <a:off x="10264084" y="4677483"/>
            <a:ext cx="1002839" cy="59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记叙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3A5288-CA13-4994-85A3-AECAE2E0300D}"/>
              </a:ext>
            </a:extLst>
          </p:cNvPr>
          <p:cNvSpPr/>
          <p:nvPr/>
        </p:nvSpPr>
        <p:spPr>
          <a:xfrm>
            <a:off x="588616" y="5246985"/>
            <a:ext cx="2516073" cy="59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议论（抒情）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AEDA091-F7ED-4549-AAE0-B6D2D82CE486}"/>
              </a:ext>
            </a:extLst>
          </p:cNvPr>
          <p:cNvSpPr/>
          <p:nvPr/>
        </p:nvSpPr>
        <p:spPr>
          <a:xfrm>
            <a:off x="5415759" y="5270381"/>
            <a:ext cx="6299160" cy="59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对国家沦陷的悲痛和漂泊四方的寂寞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1"/>
      <p:bldP spid="2" grpId="2"/>
      <p:bldP spid="3" grpId="3"/>
      <p:bldP spid="4" grpId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5842" name="组合 24">
            <a:extLst>
              <a:ext uri="{FF2B5EF4-FFF2-40B4-BE49-F238E27FC236}">
                <a16:creationId xmlns:a16="http://schemas.microsoft.com/office/drawing/2014/main" id="{662975BE-C649-4DF9-9F2C-FD844E4F1547}"/>
              </a:ext>
            </a:extLst>
          </p:cNvPr>
          <p:cNvGrpSpPr/>
          <p:nvPr/>
        </p:nvGrpSpPr>
        <p:grpSpPr>
          <a:xfrm>
            <a:off x="2072217" y="300567"/>
            <a:ext cx="8051801" cy="1094317"/>
            <a:chOff x="1816726" y="-927855"/>
            <a:chExt cx="8053327" cy="1094027"/>
          </a:xfrm>
        </p:grpSpPr>
        <p:pic>
          <p:nvPicPr>
            <p:cNvPr id="35854" name="图片 25">
              <a:extLst>
                <a:ext uri="{FF2B5EF4-FFF2-40B4-BE49-F238E27FC236}">
                  <a16:creationId xmlns:a16="http://schemas.microsoft.com/office/drawing/2014/main" id="{1973D44F-0EC7-4367-AAFE-0D7BF2FB2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08" r="65096" b="34885"/>
            <a:stretch>
              <a:fillRect/>
            </a:stretch>
          </p:blipFill>
          <p:spPr bwMode="auto">
            <a:xfrm>
              <a:off x="1816726" y="-927855"/>
              <a:ext cx="123150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5" name="图片 26">
              <a:extLst>
                <a:ext uri="{FF2B5EF4-FFF2-40B4-BE49-F238E27FC236}">
                  <a16:creationId xmlns:a16="http://schemas.microsoft.com/office/drawing/2014/main" id="{0901EF88-99D6-41F1-9ACB-C0CD0003A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3049796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6" name="图片 27">
              <a:extLst>
                <a:ext uri="{FF2B5EF4-FFF2-40B4-BE49-F238E27FC236}">
                  <a16:creationId xmlns:a16="http://schemas.microsoft.com/office/drawing/2014/main" id="{5965E112-6AB4-41B0-998B-7754BD811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0" b="34885"/>
            <a:stretch>
              <a:fillRect/>
            </a:stretch>
          </p:blipFill>
          <p:spPr bwMode="auto">
            <a:xfrm>
              <a:off x="7570529" y="-927855"/>
              <a:ext cx="2299524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7" name="图片 28">
              <a:extLst>
                <a:ext uri="{FF2B5EF4-FFF2-40B4-BE49-F238E27FC236}">
                  <a16:creationId xmlns:a16="http://schemas.microsoft.com/office/drawing/2014/main" id="{225EF62D-BCED-4E0B-85D2-BAF839005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4057906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8" name="图片 29">
              <a:extLst>
                <a:ext uri="{FF2B5EF4-FFF2-40B4-BE49-F238E27FC236}">
                  <a16:creationId xmlns:a16="http://schemas.microsoft.com/office/drawing/2014/main" id="{C93605EA-C4F1-4FEB-8A38-67B8E7342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5066015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9" name="图片 30">
              <a:extLst>
                <a:ext uri="{FF2B5EF4-FFF2-40B4-BE49-F238E27FC236}">
                  <a16:creationId xmlns:a16="http://schemas.microsoft.com/office/drawing/2014/main" id="{876AAD32-D033-46E8-8760-78C5942C2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36646" b="34885"/>
            <a:stretch>
              <a:fillRect/>
            </a:stretch>
          </p:blipFill>
          <p:spPr bwMode="auto">
            <a:xfrm>
              <a:off x="6074125" y="-927855"/>
              <a:ext cx="1006548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60" name="图片 31">
              <a:extLst>
                <a:ext uri="{FF2B5EF4-FFF2-40B4-BE49-F238E27FC236}">
                  <a16:creationId xmlns:a16="http://schemas.microsoft.com/office/drawing/2014/main" id="{3A4CF742-32F6-497F-9B96-EA370495B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5" t="34108" r="50977" b="34885"/>
            <a:stretch>
              <a:fillRect/>
            </a:stretch>
          </p:blipFill>
          <p:spPr bwMode="auto">
            <a:xfrm>
              <a:off x="7068058" y="-927855"/>
              <a:ext cx="500916" cy="109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ECFAF8F8-17E5-4A88-9BF1-57F4C0FCB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000" y="1745789"/>
            <a:ext cx="10557934" cy="477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辛弃疾（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1140—1207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），字幼安，号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稼轩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，历城（今山东济南）人，南宋词人。他的词继承了苏轼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豪放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的词风，意境雄奇阔大、气势磅礴，有“词中之龙”之称，与苏轼并称“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苏辛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”，与李清照并称“济南二安”。其词善用典故，托古喻今，多用比兴手法，进一步扩大了词的表现力，使宋词发展达到了新的高峰。著有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稼轩长短句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。代表作品有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西江月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夜行黄沙道中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永遇乐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京口北固亭怀古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</a:p>
        </p:txBody>
      </p:sp>
      <p:sp>
        <p:nvSpPr>
          <p:cNvPr id="35844" name="TextBox 4">
            <a:extLst>
              <a:ext uri="{FF2B5EF4-FFF2-40B4-BE49-F238E27FC236}">
                <a16:creationId xmlns:a16="http://schemas.microsoft.com/office/drawing/2014/main" id="{2F34B5A4-A642-459C-BE2B-CAF04F7F1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767" y="465667"/>
            <a:ext cx="6870700" cy="67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太常引</a:t>
            </a:r>
            <a:r>
              <a:rPr lang="en-US" altLang="zh-CN" sz="3467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467" b="1">
                <a:latin typeface="楷体" panose="02010609060101010101" pitchFamily="49" charset="-122"/>
                <a:ea typeface="楷体" panose="02010609060101010101" pitchFamily="49" charset="-122"/>
              </a:rPr>
              <a:t>建康中秋夜为吕叔潜赋</a:t>
            </a:r>
          </a:p>
        </p:txBody>
      </p:sp>
      <p:grpSp>
        <p:nvGrpSpPr>
          <p:cNvPr id="35845" name="组合 15">
            <a:extLst>
              <a:ext uri="{FF2B5EF4-FFF2-40B4-BE49-F238E27FC236}">
                <a16:creationId xmlns:a16="http://schemas.microsoft.com/office/drawing/2014/main" id="{F2075B5C-779F-4533-80FF-E45D359F0DBF}"/>
              </a:ext>
            </a:extLst>
          </p:cNvPr>
          <p:cNvGrpSpPr/>
          <p:nvPr/>
        </p:nvGrpSpPr>
        <p:grpSpPr>
          <a:xfrm>
            <a:off x="342900" y="1102784"/>
            <a:ext cx="2722034" cy="836082"/>
            <a:chOff x="343114" y="850212"/>
            <a:chExt cx="2721736" cy="834341"/>
          </a:xfrm>
        </p:grpSpPr>
        <p:grpSp>
          <p:nvGrpSpPr>
            <p:cNvPr id="35846" name="组合 16">
              <a:extLst>
                <a:ext uri="{FF2B5EF4-FFF2-40B4-BE49-F238E27FC236}">
                  <a16:creationId xmlns:a16="http://schemas.microsoft.com/office/drawing/2014/main" id="{5C2A40ED-0CB5-4419-A3C6-C4349CD79423}"/>
                </a:ext>
              </a:extLst>
            </p:cNvPr>
            <p:cNvGrpSpPr/>
            <p:nvPr/>
          </p:nvGrpSpPr>
          <p:grpSpPr>
            <a:xfrm>
              <a:off x="910319" y="850212"/>
              <a:ext cx="2154531" cy="690707"/>
              <a:chOff x="1804134" y="815382"/>
              <a:chExt cx="2153716" cy="690766"/>
            </a:xfrm>
          </p:grpSpPr>
          <p:grpSp>
            <p:nvGrpSpPr>
              <p:cNvPr id="35848" name="组合 6">
                <a:extLst>
                  <a:ext uri="{FF2B5EF4-FFF2-40B4-BE49-F238E27FC236}">
                    <a16:creationId xmlns:a16="http://schemas.microsoft.com/office/drawing/2014/main" id="{8A1606F2-9679-48E0-B678-19254013FBD9}"/>
                  </a:ext>
                </a:extLst>
              </p:cNvPr>
              <p:cNvGrpSpPr/>
              <p:nvPr/>
            </p:nvGrpSpPr>
            <p:grpSpPr>
              <a:xfrm>
                <a:off x="1804135" y="855517"/>
                <a:ext cx="2153716" cy="650632"/>
                <a:chOff x="1745154" y="829817"/>
                <a:chExt cx="1960093" cy="592139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2A330555-1CE0-47CF-9A66-57512E4F0BF6}"/>
                    </a:ext>
                  </a:extLst>
                </p:cNvPr>
                <p:cNvSpPr/>
                <p:nvPr/>
              </p:nvSpPr>
              <p:spPr>
                <a:xfrm>
                  <a:off x="1745154" y="829817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B7AD5659-F7B9-49D0-B4A0-D4669DD66499}"/>
                    </a:ext>
                  </a:extLst>
                </p:cNvPr>
                <p:cNvSpPr/>
                <p:nvPr/>
              </p:nvSpPr>
              <p:spPr>
                <a:xfrm>
                  <a:off x="2195706" y="829817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740D4A75-14DD-4488-AF55-95195BC3ACF0}"/>
                    </a:ext>
                  </a:extLst>
                </p:cNvPr>
                <p:cNvSpPr/>
                <p:nvPr/>
              </p:nvSpPr>
              <p:spPr>
                <a:xfrm>
                  <a:off x="2657810" y="829817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BC7884E2-A83E-4B87-96C6-A873D6F5A66F}"/>
                    </a:ext>
                  </a:extLst>
                </p:cNvPr>
                <p:cNvSpPr/>
                <p:nvPr/>
              </p:nvSpPr>
              <p:spPr>
                <a:xfrm>
                  <a:off x="3112212" y="829817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7AA3B25F-95FA-41EB-950F-C5680BFDC3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815382"/>
                <a:ext cx="2153716" cy="6358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作者简介</a:t>
                </a:r>
              </a:p>
            </p:txBody>
          </p:sp>
        </p:grpSp>
        <p:pic>
          <p:nvPicPr>
            <p:cNvPr id="35847" name="图片 17">
              <a:extLst>
                <a:ext uri="{FF2B5EF4-FFF2-40B4-BE49-F238E27FC236}">
                  <a16:creationId xmlns:a16="http://schemas.microsoft.com/office/drawing/2014/main" id="{03FB9CFE-8605-43A8-ACC1-18D99D93B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216548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052DD6C8-FE31-4222-B681-6BA4BC9C5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39" y="1445323"/>
            <a:ext cx="11231034" cy="2999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本词选自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稼轩词编年笺注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卷一（上海古籍出版社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1993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年版）。此词当作于宋孝宗淳熙元年（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1174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）中秋夜，为赠友之作。此前，为了收复失地，词人曾多次上书，但苟安的朝廷未予理睬。他十分痛心，在与友人饮酒赏月时写下本词，寄托自己的理想与情怀。</a:t>
            </a:r>
          </a:p>
        </p:txBody>
      </p:sp>
      <p:grpSp>
        <p:nvGrpSpPr>
          <p:cNvPr id="36867" name="组合 10">
            <a:extLst>
              <a:ext uri="{FF2B5EF4-FFF2-40B4-BE49-F238E27FC236}">
                <a16:creationId xmlns:a16="http://schemas.microsoft.com/office/drawing/2014/main" id="{615E3592-647A-4074-9CE5-C712364A9348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36868" name="组合 11">
              <a:extLst>
                <a:ext uri="{FF2B5EF4-FFF2-40B4-BE49-F238E27FC236}">
                  <a16:creationId xmlns:a16="http://schemas.microsoft.com/office/drawing/2014/main" id="{C21B49D3-F7C7-4357-9169-999F2BC079AE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36870" name="组合 6">
                <a:extLst>
                  <a:ext uri="{FF2B5EF4-FFF2-40B4-BE49-F238E27FC236}">
                    <a16:creationId xmlns:a16="http://schemas.microsoft.com/office/drawing/2014/main" id="{D27C3793-0921-4C52-8C5F-CE22C015F269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id="{656B1F38-1F0B-461B-88F3-98DD0E61A50A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0B5FE997-3E5F-4F50-BBF4-23366BADE3C0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F0CDDD8B-16EE-4AB1-9658-F1046330D2F3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id="{68AB7DFF-A94D-41C3-97C5-29B9CB50A802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C2F4D1E3-2B0A-479C-AF82-2B6F214616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背景链接</a:t>
                </a:r>
              </a:p>
            </p:txBody>
          </p:sp>
        </p:grpSp>
        <p:pic>
          <p:nvPicPr>
            <p:cNvPr id="36869" name="图片 12">
              <a:extLst>
                <a:ext uri="{FF2B5EF4-FFF2-40B4-BE49-F238E27FC236}">
                  <a16:creationId xmlns:a16="http://schemas.microsoft.com/office/drawing/2014/main" id="{C772580C-5835-43D2-9691-F7D68BAF8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9B6501D6-311A-4DC8-A873-6054166A2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984" y="1496484"/>
            <a:ext cx="10418234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太常引</a:t>
            </a:r>
            <a:r>
              <a:rPr lang="en-US" altLang="zh-CN" sz="4267" b="1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建康中秋夜为吕叔潜赋</a:t>
            </a:r>
            <a:endParaRPr lang="en-US" altLang="zh-CN" sz="4267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4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辛弃疾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一轮秋影转金波，飞镜又重磨。把酒问姮娥：被白发、欺人奈何？    乘风好去，长空万里，直下看山河。斫去桂婆娑，人道是，清光更多。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1608644-4168-49EA-94BA-DD3815042205}"/>
              </a:ext>
            </a:extLst>
          </p:cNvPr>
          <p:cNvCxnSpPr/>
          <p:nvPr/>
        </p:nvCxnSpPr>
        <p:spPr>
          <a:xfrm flipH="1">
            <a:off x="2937933" y="3367618"/>
            <a:ext cx="232833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6704F7D-74F3-4FB7-B24B-B12988B3F335}"/>
              </a:ext>
            </a:extLst>
          </p:cNvPr>
          <p:cNvCxnSpPr/>
          <p:nvPr/>
        </p:nvCxnSpPr>
        <p:spPr>
          <a:xfrm flipH="1">
            <a:off x="3892551" y="3367618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304B902-6071-49FA-886E-FE7CC0953539}"/>
              </a:ext>
            </a:extLst>
          </p:cNvPr>
          <p:cNvCxnSpPr/>
          <p:nvPr/>
        </p:nvCxnSpPr>
        <p:spPr>
          <a:xfrm flipH="1">
            <a:off x="6849534" y="3367618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B6C5860-EEDA-4CCB-8647-86E670348FF8}"/>
              </a:ext>
            </a:extLst>
          </p:cNvPr>
          <p:cNvCxnSpPr/>
          <p:nvPr/>
        </p:nvCxnSpPr>
        <p:spPr>
          <a:xfrm flipH="1">
            <a:off x="9635067" y="3367618"/>
            <a:ext cx="234951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C22E83E-747C-41CD-A3B2-5D1B820F85E0}"/>
              </a:ext>
            </a:extLst>
          </p:cNvPr>
          <p:cNvCxnSpPr/>
          <p:nvPr/>
        </p:nvCxnSpPr>
        <p:spPr>
          <a:xfrm flipH="1">
            <a:off x="1576917" y="4282018"/>
            <a:ext cx="232833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546B2871-E921-47C1-AC7B-4489B95C53E8}"/>
              </a:ext>
            </a:extLst>
          </p:cNvPr>
          <p:cNvCxnSpPr/>
          <p:nvPr/>
        </p:nvCxnSpPr>
        <p:spPr>
          <a:xfrm flipH="1">
            <a:off x="3909484" y="4267200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641746A-C641-428F-AF06-C8C35B2DD41A}"/>
              </a:ext>
            </a:extLst>
          </p:cNvPr>
          <p:cNvCxnSpPr/>
          <p:nvPr/>
        </p:nvCxnSpPr>
        <p:spPr>
          <a:xfrm flipH="1">
            <a:off x="7262284" y="4282018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1CF8315-7954-4BFA-BD5D-CF34F66B9C25}"/>
              </a:ext>
            </a:extLst>
          </p:cNvPr>
          <p:cNvCxnSpPr/>
          <p:nvPr/>
        </p:nvCxnSpPr>
        <p:spPr>
          <a:xfrm flipH="1">
            <a:off x="9635067" y="4237567"/>
            <a:ext cx="234951" cy="57785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C4AA492-97E7-4883-B66B-6EEB14DA9A21}"/>
              </a:ext>
            </a:extLst>
          </p:cNvPr>
          <p:cNvCxnSpPr/>
          <p:nvPr/>
        </p:nvCxnSpPr>
        <p:spPr>
          <a:xfrm flipH="1">
            <a:off x="2000251" y="5003800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03A0984-7656-4CC7-BFA9-912CB6DFCEFC}"/>
              </a:ext>
            </a:extLst>
          </p:cNvPr>
          <p:cNvCxnSpPr/>
          <p:nvPr/>
        </p:nvCxnSpPr>
        <p:spPr>
          <a:xfrm flipH="1">
            <a:off x="4866217" y="5003800"/>
            <a:ext cx="232833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E890709-8119-474A-951B-C424549A7066}"/>
              </a:ext>
            </a:extLst>
          </p:cNvPr>
          <p:cNvCxnSpPr/>
          <p:nvPr/>
        </p:nvCxnSpPr>
        <p:spPr>
          <a:xfrm flipH="1">
            <a:off x="9696452" y="4988984"/>
            <a:ext cx="234949" cy="579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>
            <a:extLst>
              <a:ext uri="{FF2B5EF4-FFF2-40B4-BE49-F238E27FC236}">
                <a16:creationId xmlns:a16="http://schemas.microsoft.com/office/drawing/2014/main" id="{5D646805-BF85-4642-87BC-94DD41A93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51" y="2978151"/>
            <a:ext cx="1189567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zhuǎn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32854A15-A601-4CCD-BBB6-49D29B87E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6434" y="2952751"/>
            <a:ext cx="1189567" cy="54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hénɡ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B5CBC674-266F-4EB4-9C1B-94C7AAB8B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767" y="3731684"/>
            <a:ext cx="759884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bèi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174C35E8-8193-4873-8D7D-09E6CD937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717" y="3822700"/>
            <a:ext cx="1189567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chénɡ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E20CA7D9-7F89-4670-B637-FEC155B53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51" y="4618567"/>
            <a:ext cx="1018116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zhuó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CE35C271-626E-471C-BE9E-CB17BF642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733" y="4552951"/>
            <a:ext cx="914400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suō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7908" name="组合 27">
            <a:extLst>
              <a:ext uri="{FF2B5EF4-FFF2-40B4-BE49-F238E27FC236}">
                <a16:creationId xmlns:a16="http://schemas.microsoft.com/office/drawing/2014/main" id="{1D3C6249-D1C0-46C7-9B4F-64FEC00C2155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37909" name="组合 28">
              <a:extLst>
                <a:ext uri="{FF2B5EF4-FFF2-40B4-BE49-F238E27FC236}">
                  <a16:creationId xmlns:a16="http://schemas.microsoft.com/office/drawing/2014/main" id="{940038BE-2BAE-473C-9632-FF8BFBA4D823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37911" name="组合 6">
                <a:extLst>
                  <a:ext uri="{FF2B5EF4-FFF2-40B4-BE49-F238E27FC236}">
                    <a16:creationId xmlns:a16="http://schemas.microsoft.com/office/drawing/2014/main" id="{D7387DA1-64B7-43D2-BB1B-4D3CD8DA8B82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1C9BF0FC-D003-496D-8AB1-34B3192F6EEB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FF3F6569-FD80-4BD3-8EE0-E0AEE2A22397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6C8F2280-CABE-4B7A-BF51-440F3DA238E8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8A986532-05BB-491A-9155-4FB2A483AE5E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2" name="TextBox 4">
                <a:extLst>
                  <a:ext uri="{FF2B5EF4-FFF2-40B4-BE49-F238E27FC236}">
                    <a16:creationId xmlns:a16="http://schemas.microsoft.com/office/drawing/2014/main" id="{05DD7CB6-8D82-4132-9422-9870E95B3A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解读赏析</a:t>
                </a:r>
              </a:p>
            </p:txBody>
          </p:sp>
        </p:grpSp>
        <p:pic>
          <p:nvPicPr>
            <p:cNvPr id="37910" name="图片 29">
              <a:extLst>
                <a:ext uri="{FF2B5EF4-FFF2-40B4-BE49-F238E27FC236}">
                  <a16:creationId xmlns:a16="http://schemas.microsoft.com/office/drawing/2014/main" id="{5878D6AE-16C1-458D-977B-906D95468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1"/>
      <p:bldP spid="23" grpId="2"/>
      <p:bldP spid="24" grpId="3"/>
      <p:bldP spid="25" grpId="4"/>
      <p:bldP spid="26" grpId="5"/>
      <p:bldP spid="27" grpId="6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0A21AC6-E62B-48F9-BD5B-940896E7B734}"/>
              </a:ext>
            </a:extLst>
          </p:cNvPr>
          <p:cNvSpPr/>
          <p:nvPr/>
        </p:nvSpPr>
        <p:spPr bwMode="auto">
          <a:xfrm>
            <a:off x="848784" y="1430867"/>
            <a:ext cx="10295467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一轮秋影转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金波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飞镜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又重磨。把酒问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姮娥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白发、欺人奈何？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4D7CA2C-2F27-4863-9825-F18885EF8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7885" y="1430867"/>
            <a:ext cx="118956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月光。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E957709-18C8-45CF-BA69-B46327BF0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784" y="3429000"/>
            <a:ext cx="10494434" cy="181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一轮缓缓移动的秋月洒下万里金波，就像那飞镜又被重磨。我举起酒杯问那月中嫦娥：白发日增，好像故意欺负我，怎么办呢？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E4D12F-E8D7-4E90-B56C-26868927B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0233" y="1413933"/>
            <a:ext cx="1646767" cy="50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比喻明月。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81C2290-B02F-4D19-AF6E-18E0415B5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667" y="1051984"/>
            <a:ext cx="2235200" cy="86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即嫦娥，传说中月宫的仙女。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4CB2016C-2500-4283-A1FD-7E4732057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1634" y="2292351"/>
            <a:ext cx="1111251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覆盖。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  <p:bldP spid="6" grpId="2"/>
      <p:bldP spid="7" gr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06B89A26-A0C2-4DC9-A838-9162B7D9A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316" y="1510656"/>
            <a:ext cx="10511367" cy="323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上片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词人巧妙运用神话传说构成一种超现实的艺术境界，以寄托理想与情怀。词人在中秋之夜，对月抒怀，借嫦娥与桂树的传说，表达自己的政治理想和阴暗的政治现实的矛盾。最后一句发问有力地表现了词人功业无成、白发日增的苦闷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DCAEE7C-1F8C-4257-9DFF-3A9804E6222F}"/>
              </a:ext>
            </a:extLst>
          </p:cNvPr>
          <p:cNvSpPr/>
          <p:nvPr/>
        </p:nvSpPr>
        <p:spPr bwMode="auto">
          <a:xfrm>
            <a:off x="965200" y="1276351"/>
            <a:ext cx="10295467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乘风好去，长空万里，直下看山河。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斫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去桂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婆娑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，人道是，清光更多。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EC12DC4-A57A-414C-88E5-86A177CFD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784" y="3429000"/>
            <a:ext cx="10494434" cy="181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我要乘风飞上万里长空，俯视祖国的大好山河。还要砍去月中摇曳的桂树枝柯，人们说，这将使月亮洒向人间的清辉更多。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9858CEB5-5292-49C9-AF2E-1A6B7CE5B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6572" y="1317949"/>
            <a:ext cx="819149" cy="49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砍。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F4E06C5C-1B38-4FCB-960E-8638CA2A4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7816" y="2266951"/>
            <a:ext cx="1661584" cy="95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枝叶扶疏的样子。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E843E5F-A9AD-440D-A873-D194EA1B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316" y="1317212"/>
            <a:ext cx="10511367" cy="323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下片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，词人发挥想象，直上高空、月宫，去看祖国山河，去砍遮住月光的桂树，直接、强烈地表现了他铲奸除邪、收复失地的豪情壮志，鲜明地揭示了全词的主旨。在这里，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桂婆娑”指带给人民黑暗的婆娑桂影，不仅包括南宋朝廷内外的投降势力，也包括金人的势力。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396D584C-57F2-4AA1-8F4E-548611328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6900" y="1871134"/>
            <a:ext cx="7431618" cy="375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这首词借景抒情，以中秋夜的明月为支点，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抒发了岁月流逝、功业无成的苦闷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，表达了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反对妥协投降、立志收复中原失土的政治理想和坚定信念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43011" name="组合 11">
            <a:extLst>
              <a:ext uri="{FF2B5EF4-FFF2-40B4-BE49-F238E27FC236}">
                <a16:creationId xmlns:a16="http://schemas.microsoft.com/office/drawing/2014/main" id="{F2382B7C-EA7F-4151-87EA-5DCAD79212FC}"/>
              </a:ext>
            </a:extLst>
          </p:cNvPr>
          <p:cNvGrpSpPr/>
          <p:nvPr/>
        </p:nvGrpSpPr>
        <p:grpSpPr>
          <a:xfrm>
            <a:off x="4406901" y="908050"/>
            <a:ext cx="2722034" cy="833967"/>
            <a:chOff x="1359004" y="802204"/>
            <a:chExt cx="2721737" cy="834342"/>
          </a:xfrm>
        </p:grpSpPr>
        <p:grpSp>
          <p:nvGrpSpPr>
            <p:cNvPr id="43012" name="组合 12">
              <a:extLst>
                <a:ext uri="{FF2B5EF4-FFF2-40B4-BE49-F238E27FC236}">
                  <a16:creationId xmlns:a16="http://schemas.microsoft.com/office/drawing/2014/main" id="{2C7EB26E-D36D-4FDB-A35D-BC0516B7C0D8}"/>
                </a:ext>
              </a:extLst>
            </p:cNvPr>
            <p:cNvGrpSpPr/>
            <p:nvPr/>
          </p:nvGrpSpPr>
          <p:grpSpPr>
            <a:xfrm>
              <a:off x="1926208" y="802204"/>
              <a:ext cx="2154532" cy="692460"/>
              <a:chOff x="2819639" y="767371"/>
              <a:chExt cx="2153717" cy="692519"/>
            </a:xfrm>
          </p:grpSpPr>
          <p:grpSp>
            <p:nvGrpSpPr>
              <p:cNvPr id="43014" name="组合 6">
                <a:extLst>
                  <a:ext uri="{FF2B5EF4-FFF2-40B4-BE49-F238E27FC236}">
                    <a16:creationId xmlns:a16="http://schemas.microsoft.com/office/drawing/2014/main" id="{DF5D20FE-6876-47C8-9242-A39924FB7503}"/>
                  </a:ext>
                </a:extLst>
              </p:cNvPr>
              <p:cNvGrpSpPr/>
              <p:nvPr/>
            </p:nvGrpSpPr>
            <p:grpSpPr>
              <a:xfrm>
                <a:off x="2819640" y="807609"/>
                <a:ext cx="2153716" cy="652281"/>
                <a:chOff x="2669363" y="786215"/>
                <a:chExt cx="1960094" cy="593640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7AEEC397-A6A6-4C55-9C9F-60E6B26F0DF5}"/>
                    </a:ext>
                  </a:extLst>
                </p:cNvPr>
                <p:cNvSpPr/>
                <p:nvPr/>
              </p:nvSpPr>
              <p:spPr>
                <a:xfrm>
                  <a:off x="2669363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6D54A043-62DC-44E7-920E-D6F8A1F3C89B}"/>
                    </a:ext>
                  </a:extLst>
                </p:cNvPr>
                <p:cNvSpPr/>
                <p:nvPr/>
              </p:nvSpPr>
              <p:spPr>
                <a:xfrm>
                  <a:off x="3119915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7960EF9D-91B9-4803-A10E-706569D2BEBB}"/>
                    </a:ext>
                  </a:extLst>
                </p:cNvPr>
                <p:cNvSpPr/>
                <p:nvPr/>
              </p:nvSpPr>
              <p:spPr>
                <a:xfrm>
                  <a:off x="3582019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15DE1D6-4B18-4315-BCA8-266ED5ED3F9C}"/>
                    </a:ext>
                  </a:extLst>
                </p:cNvPr>
                <p:cNvSpPr/>
                <p:nvPr/>
              </p:nvSpPr>
              <p:spPr>
                <a:xfrm>
                  <a:off x="4036422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9A2FB441-C38A-4940-8B65-849269BA3A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9639" y="767371"/>
                <a:ext cx="2153716" cy="6374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主旨归纳</a:t>
                </a:r>
              </a:p>
            </p:txBody>
          </p:sp>
        </p:grpSp>
        <p:pic>
          <p:nvPicPr>
            <p:cNvPr id="43013" name="图片 17">
              <a:extLst>
                <a:ext uri="{FF2B5EF4-FFF2-40B4-BE49-F238E27FC236}">
                  <a16:creationId xmlns:a16="http://schemas.microsoft.com/office/drawing/2014/main" id="{45E0B023-C664-488D-9B93-08198AF67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1359004" y="1168540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A227FCA2-1B25-4413-A067-151A08A3D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40" y="1045083"/>
            <a:ext cx="11207306" cy="221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理解性默写。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    《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太常引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建康中秋夜为吕叔潜赋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中张开想象的翅膀，直入月宫，并幻想砍去遮住月光的桂树，还人间清辉的句子是：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5EA25657-D98B-41DF-BFC0-6B4E03262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8899" y="2066051"/>
            <a:ext cx="1462617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斫去桂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B6F6A4FC-3CC5-4688-A35B-968AEAD2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05" y="2605710"/>
            <a:ext cx="1094316" cy="59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婆娑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88270EC4-7510-4750-BA33-1B0BC3E88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831" y="2618960"/>
            <a:ext cx="1593849" cy="59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人道是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91F46240-B000-4AD7-A80B-EA440CB04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780" y="2617105"/>
            <a:ext cx="1805516" cy="59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清光更多</a:t>
            </a:r>
          </a:p>
        </p:txBody>
      </p:sp>
      <p:grpSp>
        <p:nvGrpSpPr>
          <p:cNvPr id="44043" name="组合 18">
            <a:extLst>
              <a:ext uri="{FF2B5EF4-FFF2-40B4-BE49-F238E27FC236}">
                <a16:creationId xmlns:a16="http://schemas.microsoft.com/office/drawing/2014/main" id="{DAA710BF-209D-4A26-A332-D827B5B1D1A2}"/>
              </a:ext>
            </a:extLst>
          </p:cNvPr>
          <p:cNvGrpSpPr/>
          <p:nvPr/>
        </p:nvGrpSpPr>
        <p:grpSpPr>
          <a:xfrm>
            <a:off x="342900" y="325967"/>
            <a:ext cx="2722034" cy="833967"/>
            <a:chOff x="343114" y="656618"/>
            <a:chExt cx="2721736" cy="834341"/>
          </a:xfrm>
        </p:grpSpPr>
        <p:grpSp>
          <p:nvGrpSpPr>
            <p:cNvPr id="44044" name="组合 19">
              <a:extLst>
                <a:ext uri="{FF2B5EF4-FFF2-40B4-BE49-F238E27FC236}">
                  <a16:creationId xmlns:a16="http://schemas.microsoft.com/office/drawing/2014/main" id="{36AB9D72-0BAB-4B78-898E-DE681B297198}"/>
                </a:ext>
              </a:extLst>
            </p:cNvPr>
            <p:cNvGrpSpPr/>
            <p:nvPr/>
          </p:nvGrpSpPr>
          <p:grpSpPr>
            <a:xfrm>
              <a:off x="910319" y="656618"/>
              <a:ext cx="2154531" cy="692462"/>
              <a:chOff x="1804134" y="621772"/>
              <a:chExt cx="2153716" cy="692521"/>
            </a:xfrm>
          </p:grpSpPr>
          <p:grpSp>
            <p:nvGrpSpPr>
              <p:cNvPr id="44046" name="组合 6">
                <a:extLst>
                  <a:ext uri="{FF2B5EF4-FFF2-40B4-BE49-F238E27FC236}">
                    <a16:creationId xmlns:a16="http://schemas.microsoft.com/office/drawing/2014/main" id="{1E2C7F25-9EC3-478C-9DA5-9F2FC8163631}"/>
                  </a:ext>
                </a:extLst>
              </p:cNvPr>
              <p:cNvGrpSpPr/>
              <p:nvPr/>
            </p:nvGrpSpPr>
            <p:grpSpPr>
              <a:xfrm>
                <a:off x="1804135" y="662012"/>
                <a:ext cx="2153716" cy="652281"/>
                <a:chOff x="1745154" y="653708"/>
                <a:chExt cx="1960093" cy="593640"/>
              </a:xfrm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14C2FEE0-3E83-4CD6-B0CC-006FD59E1870}"/>
                    </a:ext>
                  </a:extLst>
                </p:cNvPr>
                <p:cNvSpPr/>
                <p:nvPr/>
              </p:nvSpPr>
              <p:spPr>
                <a:xfrm>
                  <a:off x="1745154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53D31881-92C4-41B3-A16D-90FCFBA4C6F6}"/>
                    </a:ext>
                  </a:extLst>
                </p:cNvPr>
                <p:cNvSpPr/>
                <p:nvPr/>
              </p:nvSpPr>
              <p:spPr>
                <a:xfrm>
                  <a:off x="2195706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DF530177-6253-4E07-9804-B260FEDA25B0}"/>
                    </a:ext>
                  </a:extLst>
                </p:cNvPr>
                <p:cNvSpPr/>
                <p:nvPr/>
              </p:nvSpPr>
              <p:spPr>
                <a:xfrm>
                  <a:off x="2657810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A8D9BF31-E005-43D1-B80B-9A50A149F17C}"/>
                    </a:ext>
                  </a:extLst>
                </p:cNvPr>
                <p:cNvSpPr/>
                <p:nvPr/>
              </p:nvSpPr>
              <p:spPr>
                <a:xfrm>
                  <a:off x="3112212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3" name="TextBox 4">
                <a:extLst>
                  <a:ext uri="{FF2B5EF4-FFF2-40B4-BE49-F238E27FC236}">
                    <a16:creationId xmlns:a16="http://schemas.microsoft.com/office/drawing/2014/main" id="{68F44100-BB68-4060-9C63-49885A2B05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21772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典型考题</a:t>
                </a:r>
              </a:p>
            </p:txBody>
          </p:sp>
        </p:grpSp>
        <p:pic>
          <p:nvPicPr>
            <p:cNvPr id="44045" name="图片 20">
              <a:extLst>
                <a:ext uri="{FF2B5EF4-FFF2-40B4-BE49-F238E27FC236}">
                  <a16:creationId xmlns:a16="http://schemas.microsoft.com/office/drawing/2014/main" id="{9C30CDC2-D246-4662-986A-5CF592842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22954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03D44EF0-F9B9-4B9E-8724-DB0234B97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05" y="3210033"/>
            <a:ext cx="11204711" cy="113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本词巧妙运用了多种手法，充满了浪漫主义色彩。请指出其中一种手法并简要赏析。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F46FC79E-FA3C-475B-9F3C-CE0C5825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83" y="4244253"/>
            <a:ext cx="10634870" cy="22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示例一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比喻新颖奇特。以“飞镜”喻月亮，用“秋影”“金波”写月色，新奇形象，充满动感。</a:t>
            </a:r>
            <a:endParaRPr lang="en-US" altLang="zh-CN" sz="2933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示例二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想象神奇大胆。词人想象自己飞赴月宫，斫去桂树以让更多清光照满人间，大胆夸张。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1"/>
      <p:bldP spid="17" grpId="2"/>
      <p:bldP spid="18" grpId="3"/>
      <p:bldP spid="21" grpId="4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AC30D795-67C2-45BF-B89E-81667EFD2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1690747"/>
            <a:ext cx="10998200" cy="122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纳兰性德（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1655—1685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），原名纳兰成德，字容若，清代满族词人。一生以词名世，尤长于小令，多感伤情调。</a:t>
            </a: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11DCC605-FE8B-4577-9147-BB3C6C083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915007"/>
            <a:ext cx="10998200" cy="181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本词选自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纳兰词笺注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卷一（上海古籍出版社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2003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年版）。康熙二十一年（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1682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）八月，纳兰性德奉命赴梭龙巡边，十二月返回。这首词大约作于这一时期。</a:t>
            </a:r>
          </a:p>
        </p:txBody>
      </p:sp>
      <p:grpSp>
        <p:nvGrpSpPr>
          <p:cNvPr id="47108" name="组合 24">
            <a:extLst>
              <a:ext uri="{FF2B5EF4-FFF2-40B4-BE49-F238E27FC236}">
                <a16:creationId xmlns:a16="http://schemas.microsoft.com/office/drawing/2014/main" id="{B3EF41D2-5953-4154-86DF-70638D032DF6}"/>
              </a:ext>
            </a:extLst>
          </p:cNvPr>
          <p:cNvGrpSpPr/>
          <p:nvPr/>
        </p:nvGrpSpPr>
        <p:grpSpPr>
          <a:xfrm>
            <a:off x="342900" y="613833"/>
            <a:ext cx="2722034" cy="833967"/>
            <a:chOff x="343114" y="728617"/>
            <a:chExt cx="2721736" cy="834342"/>
          </a:xfrm>
        </p:grpSpPr>
        <p:grpSp>
          <p:nvGrpSpPr>
            <p:cNvPr id="47120" name="组合 25">
              <a:extLst>
                <a:ext uri="{FF2B5EF4-FFF2-40B4-BE49-F238E27FC236}">
                  <a16:creationId xmlns:a16="http://schemas.microsoft.com/office/drawing/2014/main" id="{A5F6F0A3-5B0C-4CF3-98F0-032DF9F70192}"/>
                </a:ext>
              </a:extLst>
            </p:cNvPr>
            <p:cNvGrpSpPr/>
            <p:nvPr/>
          </p:nvGrpSpPr>
          <p:grpSpPr>
            <a:xfrm>
              <a:off x="910319" y="728617"/>
              <a:ext cx="2154531" cy="692462"/>
              <a:chOff x="1804134" y="693777"/>
              <a:chExt cx="2153716" cy="692521"/>
            </a:xfrm>
          </p:grpSpPr>
          <p:grpSp>
            <p:nvGrpSpPr>
              <p:cNvPr id="47122" name="组合 6">
                <a:extLst>
                  <a:ext uri="{FF2B5EF4-FFF2-40B4-BE49-F238E27FC236}">
                    <a16:creationId xmlns:a16="http://schemas.microsoft.com/office/drawing/2014/main" id="{80959F54-00B1-4342-A6EE-AB96A99408E3}"/>
                  </a:ext>
                </a:extLst>
              </p:cNvPr>
              <p:cNvGrpSpPr/>
              <p:nvPr/>
            </p:nvGrpSpPr>
            <p:grpSpPr>
              <a:xfrm>
                <a:off x="1804135" y="734017"/>
                <a:ext cx="2153716" cy="652281"/>
                <a:chOff x="1745154" y="719239"/>
                <a:chExt cx="1960093" cy="593640"/>
              </a:xfrm>
            </p:grpSpPr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F4CC09F2-5B3E-472D-876F-E83DCADA3743}"/>
                    </a:ext>
                  </a:extLst>
                </p:cNvPr>
                <p:cNvSpPr/>
                <p:nvPr/>
              </p:nvSpPr>
              <p:spPr>
                <a:xfrm>
                  <a:off x="1745154" y="719239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60B3EA40-552C-4919-8D8B-C2C0C2E0E580}"/>
                    </a:ext>
                  </a:extLst>
                </p:cNvPr>
                <p:cNvSpPr/>
                <p:nvPr/>
              </p:nvSpPr>
              <p:spPr>
                <a:xfrm>
                  <a:off x="2195706" y="719239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D3C93D1E-CBA3-4272-809E-CB2287C8186C}"/>
                    </a:ext>
                  </a:extLst>
                </p:cNvPr>
                <p:cNvSpPr/>
                <p:nvPr/>
              </p:nvSpPr>
              <p:spPr>
                <a:xfrm>
                  <a:off x="2657810" y="719239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45F9C334-5F4E-48CF-9EFE-AC4D14CE8F70}"/>
                    </a:ext>
                  </a:extLst>
                </p:cNvPr>
                <p:cNvSpPr/>
                <p:nvPr/>
              </p:nvSpPr>
              <p:spPr>
                <a:xfrm>
                  <a:off x="3112212" y="719239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9" name="TextBox 4">
                <a:extLst>
                  <a:ext uri="{FF2B5EF4-FFF2-40B4-BE49-F238E27FC236}">
                    <a16:creationId xmlns:a16="http://schemas.microsoft.com/office/drawing/2014/main" id="{7418E720-9BEE-449C-8716-34A5295D2D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93777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作者简介</a:t>
                </a:r>
              </a:p>
            </p:txBody>
          </p:sp>
        </p:grpSp>
        <p:pic>
          <p:nvPicPr>
            <p:cNvPr id="47121" name="图片 26">
              <a:extLst>
                <a:ext uri="{FF2B5EF4-FFF2-40B4-BE49-F238E27FC236}">
                  <a16:creationId xmlns:a16="http://schemas.microsoft.com/office/drawing/2014/main" id="{2F383BFF-FE75-4E68-98C7-38F5AF105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94953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109" name="组合 33">
            <a:extLst>
              <a:ext uri="{FF2B5EF4-FFF2-40B4-BE49-F238E27FC236}">
                <a16:creationId xmlns:a16="http://schemas.microsoft.com/office/drawing/2014/main" id="{4590A76E-A8B5-4F42-A604-D33512042E3C}"/>
              </a:ext>
            </a:extLst>
          </p:cNvPr>
          <p:cNvGrpSpPr/>
          <p:nvPr/>
        </p:nvGrpSpPr>
        <p:grpSpPr>
          <a:xfrm>
            <a:off x="342900" y="3218622"/>
            <a:ext cx="2722034" cy="833967"/>
            <a:chOff x="343114" y="1380107"/>
            <a:chExt cx="2721736" cy="834342"/>
          </a:xfrm>
        </p:grpSpPr>
        <p:grpSp>
          <p:nvGrpSpPr>
            <p:cNvPr id="47112" name="组合 34">
              <a:extLst>
                <a:ext uri="{FF2B5EF4-FFF2-40B4-BE49-F238E27FC236}">
                  <a16:creationId xmlns:a16="http://schemas.microsoft.com/office/drawing/2014/main" id="{3942A39B-1BAA-47F2-828E-100E53DB8FDE}"/>
                </a:ext>
              </a:extLst>
            </p:cNvPr>
            <p:cNvGrpSpPr/>
            <p:nvPr/>
          </p:nvGrpSpPr>
          <p:grpSpPr>
            <a:xfrm>
              <a:off x="910319" y="1380107"/>
              <a:ext cx="2154531" cy="692463"/>
              <a:chOff x="1804134" y="1345322"/>
              <a:chExt cx="2153716" cy="692521"/>
            </a:xfrm>
          </p:grpSpPr>
          <p:grpSp>
            <p:nvGrpSpPr>
              <p:cNvPr id="47114" name="组合 6">
                <a:extLst>
                  <a:ext uri="{FF2B5EF4-FFF2-40B4-BE49-F238E27FC236}">
                    <a16:creationId xmlns:a16="http://schemas.microsoft.com/office/drawing/2014/main" id="{B74098C3-C0BA-405E-B179-6A2E1B4E2B50}"/>
                  </a:ext>
                </a:extLst>
              </p:cNvPr>
              <p:cNvGrpSpPr/>
              <p:nvPr/>
            </p:nvGrpSpPr>
            <p:grpSpPr>
              <a:xfrm>
                <a:off x="1804135" y="1385562"/>
                <a:ext cx="2153716" cy="652281"/>
                <a:chOff x="1745154" y="1312210"/>
                <a:chExt cx="1960093" cy="593640"/>
              </a:xfrm>
            </p:grpSpPr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9383F610-086F-4783-A6FA-2CE57C25C289}"/>
                    </a:ext>
                  </a:extLst>
                </p:cNvPr>
                <p:cNvSpPr/>
                <p:nvPr/>
              </p:nvSpPr>
              <p:spPr>
                <a:xfrm>
                  <a:off x="1745154" y="1312210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EC853FE5-6C2A-4BFA-9F5B-D5EDF9678149}"/>
                    </a:ext>
                  </a:extLst>
                </p:cNvPr>
                <p:cNvSpPr/>
                <p:nvPr/>
              </p:nvSpPr>
              <p:spPr>
                <a:xfrm>
                  <a:off x="2195706" y="1312210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75F46BCB-900F-4AC1-8FC3-AB0943D0AFEC}"/>
                    </a:ext>
                  </a:extLst>
                </p:cNvPr>
                <p:cNvSpPr/>
                <p:nvPr/>
              </p:nvSpPr>
              <p:spPr>
                <a:xfrm>
                  <a:off x="2657810" y="1312210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49C1C40-92A7-443A-952E-EF128116906B}"/>
                    </a:ext>
                  </a:extLst>
                </p:cNvPr>
                <p:cNvSpPr/>
                <p:nvPr/>
              </p:nvSpPr>
              <p:spPr>
                <a:xfrm>
                  <a:off x="3112212" y="1312210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8" name="TextBox 4">
                <a:extLst>
                  <a:ext uri="{FF2B5EF4-FFF2-40B4-BE49-F238E27FC236}">
                    <a16:creationId xmlns:a16="http://schemas.microsoft.com/office/drawing/2014/main" id="{551792EA-EB27-495D-B36F-D05C03B75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1345322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背景链接</a:t>
                </a:r>
              </a:p>
            </p:txBody>
          </p:sp>
        </p:grpSp>
        <p:pic>
          <p:nvPicPr>
            <p:cNvPr id="47113" name="图片 35">
              <a:extLst>
                <a:ext uri="{FF2B5EF4-FFF2-40B4-BE49-F238E27FC236}">
                  <a16:creationId xmlns:a16="http://schemas.microsoft.com/office/drawing/2014/main" id="{F32B2F3E-1B39-4DAD-8876-5712DED71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746443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110" name="图片 42">
            <a:extLst>
              <a:ext uri="{FF2B5EF4-FFF2-40B4-BE49-F238E27FC236}">
                <a16:creationId xmlns:a16="http://schemas.microsoft.com/office/drawing/2014/main" id="{263841FC-BBB1-45AB-8329-1C10CC025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8" b="34885"/>
          <a:stretch>
            <a:fillRect/>
          </a:stretch>
        </p:blipFill>
        <p:spPr bwMode="auto">
          <a:xfrm>
            <a:off x="4339167" y="260351"/>
            <a:ext cx="3528484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TextBox 4">
            <a:extLst>
              <a:ext uri="{FF2B5EF4-FFF2-40B4-BE49-F238E27FC236}">
                <a16:creationId xmlns:a16="http://schemas.microsoft.com/office/drawing/2014/main" id="{4763B2A8-43FD-4015-B616-4187E43BA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300" y="387351"/>
            <a:ext cx="1820333" cy="72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浣溪沙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ntr" presetSubtype="0" fill="hold" grpId="1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BCABF8CC-0175-4721-BC3E-BACFD60C5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517" y="1066800"/>
            <a:ext cx="10960100" cy="458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浣溪沙</a:t>
            </a:r>
          </a:p>
          <a:p>
            <a:pPr algn="ctr" eaLnBrk="1" hangingPunct="1">
              <a:lnSpc>
                <a:spcPct val="140000"/>
              </a:lnSpc>
            </a:pP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纳兰性德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    身向云山那畔行，北风吹断马嘶声，深秋远塞若为情！    一抹晚烟荒戍垒，半竿斜日旧关城。古今幽恨几时平！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B44E60E-A290-4CF9-83DF-51BE4B68A924}"/>
              </a:ext>
            </a:extLst>
          </p:cNvPr>
          <p:cNvCxnSpPr/>
          <p:nvPr/>
        </p:nvCxnSpPr>
        <p:spPr>
          <a:xfrm flipH="1">
            <a:off x="3879851" y="3094567"/>
            <a:ext cx="296333" cy="683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BD0A916-5298-4120-A929-489A9DC9B009}"/>
              </a:ext>
            </a:extLst>
          </p:cNvPr>
          <p:cNvCxnSpPr/>
          <p:nvPr/>
        </p:nvCxnSpPr>
        <p:spPr>
          <a:xfrm flipH="1">
            <a:off x="7145867" y="3094567"/>
            <a:ext cx="294217" cy="683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4F972F-348C-4C0A-BA67-27F1971FEA92}"/>
              </a:ext>
            </a:extLst>
          </p:cNvPr>
          <p:cNvCxnSpPr/>
          <p:nvPr/>
        </p:nvCxnSpPr>
        <p:spPr>
          <a:xfrm flipH="1">
            <a:off x="8271934" y="3094567"/>
            <a:ext cx="296333" cy="683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C85BAD8-3A16-43F0-93E3-00695A8AF1E7}"/>
              </a:ext>
            </a:extLst>
          </p:cNvPr>
          <p:cNvCxnSpPr/>
          <p:nvPr/>
        </p:nvCxnSpPr>
        <p:spPr>
          <a:xfrm flipH="1">
            <a:off x="1098551" y="3992033"/>
            <a:ext cx="296333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75B7466-F093-4B79-A12E-86A82162D1BD}"/>
              </a:ext>
            </a:extLst>
          </p:cNvPr>
          <p:cNvCxnSpPr/>
          <p:nvPr/>
        </p:nvCxnSpPr>
        <p:spPr>
          <a:xfrm flipH="1">
            <a:off x="2207684" y="3992033"/>
            <a:ext cx="294216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C80DE47-9F51-4116-8A5F-D5A4CD939991}"/>
              </a:ext>
            </a:extLst>
          </p:cNvPr>
          <p:cNvCxnSpPr/>
          <p:nvPr/>
        </p:nvCxnSpPr>
        <p:spPr>
          <a:xfrm flipH="1">
            <a:off x="7708900" y="3992033"/>
            <a:ext cx="294217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B923AD1-88E7-42A4-921A-2B8698EC8E2F}"/>
              </a:ext>
            </a:extLst>
          </p:cNvPr>
          <p:cNvCxnSpPr/>
          <p:nvPr/>
        </p:nvCxnSpPr>
        <p:spPr>
          <a:xfrm flipH="1">
            <a:off x="1684867" y="4838700"/>
            <a:ext cx="296333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A076B63-6888-40EF-88AD-AAFA98A2B933}"/>
              </a:ext>
            </a:extLst>
          </p:cNvPr>
          <p:cNvCxnSpPr/>
          <p:nvPr/>
        </p:nvCxnSpPr>
        <p:spPr>
          <a:xfrm flipH="1">
            <a:off x="6064251" y="4838700"/>
            <a:ext cx="296333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>
            <a:extLst>
              <a:ext uri="{FF2B5EF4-FFF2-40B4-BE49-F238E27FC236}">
                <a16:creationId xmlns:a16="http://schemas.microsoft.com/office/drawing/2014/main" id="{846FB13B-584D-4372-8184-E966A8E2E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384" y="2705100"/>
            <a:ext cx="916516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pàn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697A8D07-D8D7-45F4-8809-0E42B320F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8467" y="2705100"/>
            <a:ext cx="656167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sī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A5D10695-DCD4-405C-A689-15C3F2577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4634" y="3600451"/>
            <a:ext cx="846667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7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shù</a:t>
            </a:r>
            <a:endParaRPr lang="zh-CN" altLang="en-US" sz="2667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8142" name="组合 22">
            <a:extLst>
              <a:ext uri="{FF2B5EF4-FFF2-40B4-BE49-F238E27FC236}">
                <a16:creationId xmlns:a16="http://schemas.microsoft.com/office/drawing/2014/main" id="{AE38B49F-91D3-4D49-91A6-26577B60BE3B}"/>
              </a:ext>
            </a:extLst>
          </p:cNvPr>
          <p:cNvGrpSpPr/>
          <p:nvPr/>
        </p:nvGrpSpPr>
        <p:grpSpPr>
          <a:xfrm>
            <a:off x="342900" y="567267"/>
            <a:ext cx="2722034" cy="836084"/>
            <a:chOff x="343114" y="716611"/>
            <a:chExt cx="2721736" cy="834342"/>
          </a:xfrm>
        </p:grpSpPr>
        <p:grpSp>
          <p:nvGrpSpPr>
            <p:cNvPr id="48143" name="组合 23">
              <a:extLst>
                <a:ext uri="{FF2B5EF4-FFF2-40B4-BE49-F238E27FC236}">
                  <a16:creationId xmlns:a16="http://schemas.microsoft.com/office/drawing/2014/main" id="{42B66D69-0702-4492-BC47-9CBCF6BD9EA8}"/>
                </a:ext>
              </a:extLst>
            </p:cNvPr>
            <p:cNvGrpSpPr/>
            <p:nvPr/>
          </p:nvGrpSpPr>
          <p:grpSpPr>
            <a:xfrm>
              <a:off x="910319" y="716611"/>
              <a:ext cx="2154531" cy="690709"/>
              <a:chOff x="1804134" y="681770"/>
              <a:chExt cx="2153716" cy="690768"/>
            </a:xfrm>
          </p:grpSpPr>
          <p:grpSp>
            <p:nvGrpSpPr>
              <p:cNvPr id="48145" name="组合 6">
                <a:extLst>
                  <a:ext uri="{FF2B5EF4-FFF2-40B4-BE49-F238E27FC236}">
                    <a16:creationId xmlns:a16="http://schemas.microsoft.com/office/drawing/2014/main" id="{98105424-FB48-45B5-B4E3-1893F5F35E67}"/>
                  </a:ext>
                </a:extLst>
              </p:cNvPr>
              <p:cNvGrpSpPr/>
              <p:nvPr/>
            </p:nvGrpSpPr>
            <p:grpSpPr>
              <a:xfrm>
                <a:off x="1804135" y="721907"/>
                <a:ext cx="2153716" cy="650632"/>
                <a:chOff x="1745154" y="708218"/>
                <a:chExt cx="1960093" cy="592139"/>
              </a:xfrm>
            </p:grpSpPr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58512CDC-7C92-4210-A657-333DDB0EF6EA}"/>
                    </a:ext>
                  </a:extLst>
                </p:cNvPr>
                <p:cNvSpPr/>
                <p:nvPr/>
              </p:nvSpPr>
              <p:spPr>
                <a:xfrm>
                  <a:off x="1745154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C366CF0B-BEA9-4A57-B9B7-E9FD535F9DFE}"/>
                    </a:ext>
                  </a:extLst>
                </p:cNvPr>
                <p:cNvSpPr/>
                <p:nvPr/>
              </p:nvSpPr>
              <p:spPr>
                <a:xfrm>
                  <a:off x="2195706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E3B82DF9-122B-49D7-87B8-B5C90D5EFC20}"/>
                    </a:ext>
                  </a:extLst>
                </p:cNvPr>
                <p:cNvSpPr/>
                <p:nvPr/>
              </p:nvSpPr>
              <p:spPr>
                <a:xfrm>
                  <a:off x="2657810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BECB1197-CAE5-4CC4-B4A9-7A548E21C128}"/>
                    </a:ext>
                  </a:extLst>
                </p:cNvPr>
                <p:cNvSpPr/>
                <p:nvPr/>
              </p:nvSpPr>
              <p:spPr>
                <a:xfrm>
                  <a:off x="3112212" y="708218"/>
                  <a:ext cx="593035" cy="592139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7" name="TextBox 4">
                <a:extLst>
                  <a:ext uri="{FF2B5EF4-FFF2-40B4-BE49-F238E27FC236}">
                    <a16:creationId xmlns:a16="http://schemas.microsoft.com/office/drawing/2014/main" id="{23266B8D-5723-4F8D-9EE3-713467B9F3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81770"/>
                <a:ext cx="2153716" cy="635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解读赏析</a:t>
                </a:r>
              </a:p>
            </p:txBody>
          </p:sp>
        </p:grpSp>
        <p:pic>
          <p:nvPicPr>
            <p:cNvPr id="48144" name="图片 24">
              <a:extLst>
                <a:ext uri="{FF2B5EF4-FFF2-40B4-BE49-F238E27FC236}">
                  <a16:creationId xmlns:a16="http://schemas.microsoft.com/office/drawing/2014/main" id="{61A8058B-625F-4F35-AC9F-D712237E2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82947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1"/>
      <p:bldP spid="21" grpId="2"/>
      <p:bldP spid="22" grpId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9656B86-7AD3-4A36-932A-C5AF630A11AE}"/>
              </a:ext>
            </a:extLst>
          </p:cNvPr>
          <p:cNvSpPr/>
          <p:nvPr/>
        </p:nvSpPr>
        <p:spPr bwMode="auto">
          <a:xfrm>
            <a:off x="1369984" y="1206316"/>
            <a:ext cx="9358703" cy="1820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身向云山那畔行，北风吹断马嘶声，深秋远塞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若为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情！</a:t>
            </a:r>
            <a:endParaRPr lang="en-US" altLang="zh-CN" sz="32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BCCA3FF-E289-42AC-B282-69F6A457B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42" y="3331630"/>
            <a:ext cx="10992314" cy="181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向着那高耸入云的山峰一路前行，北风呼啸，淹没了战马的嘶鸣声，（面对）深秋遥远的边塞，又是怎样的情怀！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338BA-42F9-46C2-AA59-328EE59E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419" y="1862575"/>
            <a:ext cx="1644651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怎样的。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36247FC3-D3B5-42B4-BB78-FAE887BE3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071" y="2132491"/>
            <a:ext cx="10887858" cy="25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上片首句，点明此行的目的地。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“北风”一句描述一路境况，突出边塞苦寒、空旷的环境特征。“吹断”一词说明风声大过马嘶声，暗示心绪悲凉。“深秋”一句点明时令与心情。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57C08128-7DD9-4BC1-BD79-2ED5E0F48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841" y="3327488"/>
            <a:ext cx="10992314" cy="181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诗意：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一抹晚烟袅袅升起，在这边防驻军的营垒上显得尤其荒凉，夕阳西下，斜斜地照射在破败的关城上。古往今来胸中的怨恨何时才能平息！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1EB990C-A015-4F92-96A7-A330707DFCE9}"/>
              </a:ext>
            </a:extLst>
          </p:cNvPr>
          <p:cNvSpPr/>
          <p:nvPr/>
        </p:nvSpPr>
        <p:spPr bwMode="auto">
          <a:xfrm>
            <a:off x="1369983" y="1299082"/>
            <a:ext cx="9358703" cy="16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一抹晚烟荒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戍垒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，半竿斜日旧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关城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。古今幽恨几时平！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1B5046C-25BB-42F1-83FA-11C730537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367" y="2151545"/>
            <a:ext cx="269663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边防驻军的营垒。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DD696893-0F51-496F-AC90-CA5A58D8E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4651" y="2151545"/>
            <a:ext cx="242146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关塞上的城堡。</a:t>
            </a:r>
          </a:p>
        </p:txBody>
      </p:sp>
    </p:spTree>
    <p:extLst>
      <p:ext uri="{BB962C8B-B14F-4D97-AF65-F5344CB8AC3E}">
        <p14:creationId xmlns:p14="http://schemas.microsoft.com/office/powerpoint/2010/main" val="176936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6E59922-A825-4464-977E-27AA8F29F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19" y="1812232"/>
            <a:ext cx="10914362" cy="323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下片，前两句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以简练的文字描写了荒凉的戍垒、半落的夕阳、古旧的关城这些意象，勾勒出一幅充满萧索之气的战地风光图，营造了一种萧索冷清的氛围。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结句点明主旨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，极写出塞远行的清苦和古今幽恨，表达了词人对浩渺的宇宙、纷繁的人生以及无常的世事的独特感悟。</a:t>
            </a:r>
          </a:p>
        </p:txBody>
      </p:sp>
    </p:spTree>
    <p:extLst>
      <p:ext uri="{BB962C8B-B14F-4D97-AF65-F5344CB8AC3E}">
        <p14:creationId xmlns:p14="http://schemas.microsoft.com/office/powerpoint/2010/main" val="3826386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CB8D8D6F-596A-4E3F-99FF-50F3CF37C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6900" y="1718733"/>
            <a:ext cx="7344834" cy="385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这首词描写了词人奉旨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出塞所见的深秋远塞、荒烟落照的凄凉之景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，寄寓了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悠悠苍凉的今昔之感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，抒发了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“幽恨难平”的凄惘之情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51203" name="组合 11">
            <a:extLst>
              <a:ext uri="{FF2B5EF4-FFF2-40B4-BE49-F238E27FC236}">
                <a16:creationId xmlns:a16="http://schemas.microsoft.com/office/drawing/2014/main" id="{31C67D48-F56D-4CEF-B4A9-E282A4AB0458}"/>
              </a:ext>
            </a:extLst>
          </p:cNvPr>
          <p:cNvGrpSpPr/>
          <p:nvPr/>
        </p:nvGrpSpPr>
        <p:grpSpPr>
          <a:xfrm>
            <a:off x="4406901" y="908050"/>
            <a:ext cx="2722034" cy="833967"/>
            <a:chOff x="1359004" y="802204"/>
            <a:chExt cx="2721737" cy="834342"/>
          </a:xfrm>
        </p:grpSpPr>
        <p:grpSp>
          <p:nvGrpSpPr>
            <p:cNvPr id="51204" name="组合 12">
              <a:extLst>
                <a:ext uri="{FF2B5EF4-FFF2-40B4-BE49-F238E27FC236}">
                  <a16:creationId xmlns:a16="http://schemas.microsoft.com/office/drawing/2014/main" id="{E88C4AC2-2E0C-4560-9CE2-827859C5940A}"/>
                </a:ext>
              </a:extLst>
            </p:cNvPr>
            <p:cNvGrpSpPr/>
            <p:nvPr/>
          </p:nvGrpSpPr>
          <p:grpSpPr>
            <a:xfrm>
              <a:off x="1926208" y="802204"/>
              <a:ext cx="2154532" cy="692460"/>
              <a:chOff x="2819639" y="767371"/>
              <a:chExt cx="2153717" cy="692519"/>
            </a:xfrm>
          </p:grpSpPr>
          <p:grpSp>
            <p:nvGrpSpPr>
              <p:cNvPr id="51206" name="组合 6">
                <a:extLst>
                  <a:ext uri="{FF2B5EF4-FFF2-40B4-BE49-F238E27FC236}">
                    <a16:creationId xmlns:a16="http://schemas.microsoft.com/office/drawing/2014/main" id="{BE84CB7C-5FC8-43BC-9057-FB5AAEBB9151}"/>
                  </a:ext>
                </a:extLst>
              </p:cNvPr>
              <p:cNvGrpSpPr/>
              <p:nvPr/>
            </p:nvGrpSpPr>
            <p:grpSpPr>
              <a:xfrm>
                <a:off x="2819640" y="807609"/>
                <a:ext cx="2153716" cy="652281"/>
                <a:chOff x="2669363" y="786215"/>
                <a:chExt cx="1960094" cy="593640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77D0995A-D1C6-40C4-AAF3-E950C91CABB8}"/>
                    </a:ext>
                  </a:extLst>
                </p:cNvPr>
                <p:cNvSpPr/>
                <p:nvPr/>
              </p:nvSpPr>
              <p:spPr>
                <a:xfrm>
                  <a:off x="2669363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C2F7D5BE-220B-42F8-B547-D5FA1875B96F}"/>
                    </a:ext>
                  </a:extLst>
                </p:cNvPr>
                <p:cNvSpPr/>
                <p:nvPr/>
              </p:nvSpPr>
              <p:spPr>
                <a:xfrm>
                  <a:off x="3119915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C35FEEB5-5B42-40AC-BB59-264326032184}"/>
                    </a:ext>
                  </a:extLst>
                </p:cNvPr>
                <p:cNvSpPr/>
                <p:nvPr/>
              </p:nvSpPr>
              <p:spPr>
                <a:xfrm>
                  <a:off x="3582019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1E146F2-FB2A-4427-9E49-CE818470AE06}"/>
                    </a:ext>
                  </a:extLst>
                </p:cNvPr>
                <p:cNvSpPr/>
                <p:nvPr/>
              </p:nvSpPr>
              <p:spPr>
                <a:xfrm>
                  <a:off x="4036422" y="786215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DE9427DC-5AED-4043-BAB1-43289686B7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9639" y="767371"/>
                <a:ext cx="2153716" cy="6374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主旨归纳</a:t>
                </a:r>
              </a:p>
            </p:txBody>
          </p:sp>
        </p:grpSp>
        <p:pic>
          <p:nvPicPr>
            <p:cNvPr id="51205" name="图片 17">
              <a:extLst>
                <a:ext uri="{FF2B5EF4-FFF2-40B4-BE49-F238E27FC236}">
                  <a16:creationId xmlns:a16="http://schemas.microsoft.com/office/drawing/2014/main" id="{796E86AA-4350-4BC5-8486-0241338C0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1359004" y="1168540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3E70F981-F3E7-45B4-BB61-7337C9AC5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117" y="1374540"/>
            <a:ext cx="11671300" cy="275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理解性默写。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）纳兰性德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浣溪沙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中“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！”一句点明了主旨，表现了词人的独特感悟。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）纳兰性德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浣溪沙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中“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”与范仲淹的“千嶂里，长烟落日孤城闭”有着相同的意境。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861178A7-B05B-45D6-B954-290A51853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5203" y="1848624"/>
            <a:ext cx="3048000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古今幽恨几时平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D0E8D92-D152-44D9-A75D-65DE86979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5203" y="2928627"/>
            <a:ext cx="3048000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一抹晚烟荒戍垒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DCA4937-6F3F-4688-87E0-50DC93070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3447" y="2955032"/>
            <a:ext cx="3048000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半竿斜日旧关城</a:t>
            </a:r>
          </a:p>
        </p:txBody>
      </p:sp>
      <p:grpSp>
        <p:nvGrpSpPr>
          <p:cNvPr id="52231" name="组合 14">
            <a:extLst>
              <a:ext uri="{FF2B5EF4-FFF2-40B4-BE49-F238E27FC236}">
                <a16:creationId xmlns:a16="http://schemas.microsoft.com/office/drawing/2014/main" id="{3388CC89-CA02-46B2-B35A-7C202CDC6616}"/>
              </a:ext>
            </a:extLst>
          </p:cNvPr>
          <p:cNvGrpSpPr/>
          <p:nvPr/>
        </p:nvGrpSpPr>
        <p:grpSpPr>
          <a:xfrm>
            <a:off x="342900" y="325967"/>
            <a:ext cx="2722034" cy="833967"/>
            <a:chOff x="343114" y="656618"/>
            <a:chExt cx="2721736" cy="834341"/>
          </a:xfrm>
        </p:grpSpPr>
        <p:grpSp>
          <p:nvGrpSpPr>
            <p:cNvPr id="52232" name="组合 15">
              <a:extLst>
                <a:ext uri="{FF2B5EF4-FFF2-40B4-BE49-F238E27FC236}">
                  <a16:creationId xmlns:a16="http://schemas.microsoft.com/office/drawing/2014/main" id="{4B7DF057-F518-473E-9FA5-D4806085396D}"/>
                </a:ext>
              </a:extLst>
            </p:cNvPr>
            <p:cNvGrpSpPr/>
            <p:nvPr/>
          </p:nvGrpSpPr>
          <p:grpSpPr>
            <a:xfrm>
              <a:off x="910319" y="656618"/>
              <a:ext cx="2154531" cy="692462"/>
              <a:chOff x="1804134" y="621772"/>
              <a:chExt cx="2153716" cy="692521"/>
            </a:xfrm>
          </p:grpSpPr>
          <p:grpSp>
            <p:nvGrpSpPr>
              <p:cNvPr id="52234" name="组合 6">
                <a:extLst>
                  <a:ext uri="{FF2B5EF4-FFF2-40B4-BE49-F238E27FC236}">
                    <a16:creationId xmlns:a16="http://schemas.microsoft.com/office/drawing/2014/main" id="{C04BBF04-520D-466E-8093-BF3460A2E862}"/>
                  </a:ext>
                </a:extLst>
              </p:cNvPr>
              <p:cNvGrpSpPr/>
              <p:nvPr/>
            </p:nvGrpSpPr>
            <p:grpSpPr>
              <a:xfrm>
                <a:off x="1804135" y="662012"/>
                <a:ext cx="2153716" cy="652281"/>
                <a:chOff x="1745154" y="653708"/>
                <a:chExt cx="1960093" cy="593640"/>
              </a:xfrm>
            </p:grpSpPr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id="{4108C621-77F6-4B74-8EBB-809A212B9048}"/>
                    </a:ext>
                  </a:extLst>
                </p:cNvPr>
                <p:cNvSpPr/>
                <p:nvPr/>
              </p:nvSpPr>
              <p:spPr>
                <a:xfrm>
                  <a:off x="1745154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8F0C1F72-D3D6-4DC5-A45D-DC31708F2196}"/>
                    </a:ext>
                  </a:extLst>
                </p:cNvPr>
                <p:cNvSpPr/>
                <p:nvPr/>
              </p:nvSpPr>
              <p:spPr>
                <a:xfrm>
                  <a:off x="2195706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2821F9BC-4210-49C0-847E-6A5215A892CF}"/>
                    </a:ext>
                  </a:extLst>
                </p:cNvPr>
                <p:cNvSpPr/>
                <p:nvPr/>
              </p:nvSpPr>
              <p:spPr>
                <a:xfrm>
                  <a:off x="2657810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1C5D2C44-4CE2-4F62-8C3A-E87D736185FB}"/>
                    </a:ext>
                  </a:extLst>
                </p:cNvPr>
                <p:cNvSpPr/>
                <p:nvPr/>
              </p:nvSpPr>
              <p:spPr>
                <a:xfrm>
                  <a:off x="3112212" y="653708"/>
                  <a:ext cx="593035" cy="593640"/>
                </a:xfrm>
                <a:prstGeom prst="ellipse">
                  <a:avLst/>
                </a:prstGeom>
                <a:solidFill>
                  <a:srgbClr val="6D87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9A056F10-3B72-4D8A-B201-27A31310F6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134" y="621772"/>
                <a:ext cx="2153716" cy="63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lvl="0" indent="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990600" lvl="1" indent="-3810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524000" lvl="2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2133600" lvl="3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743200" lvl="4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dist" eaLnBrk="1" hangingPunct="1">
                  <a:lnSpc>
                    <a:spcPct val="120000"/>
                  </a:lnSpc>
                  <a:defRPr/>
                </a:pPr>
                <a:r>
                  <a:rPr lang="zh-CN" alt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</a:rPr>
                  <a:t>典型考题</a:t>
                </a:r>
              </a:p>
            </p:txBody>
          </p:sp>
        </p:grpSp>
        <p:pic>
          <p:nvPicPr>
            <p:cNvPr id="52233" name="图片 16">
              <a:extLst>
                <a:ext uri="{FF2B5EF4-FFF2-40B4-BE49-F238E27FC236}">
                  <a16:creationId xmlns:a16="http://schemas.microsoft.com/office/drawing/2014/main" id="{D87699EF-2644-4BA8-AF13-EB494E86D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13" t="57468" r="19406" b="13385"/>
            <a:stretch>
              <a:fillRect/>
            </a:stretch>
          </p:blipFill>
          <p:spPr bwMode="auto">
            <a:xfrm rot="20997045">
              <a:off x="343114" y="1022954"/>
              <a:ext cx="879583" cy="46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A24F5EED-B811-421C-9813-6CE17FB7D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29" y="4144444"/>
            <a:ext cx="10513485" cy="5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说说本词描写了哪些景物，抒发了词人怎样的情感。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FCD7358C-91E3-474C-9A07-375E4039A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902" y="4747369"/>
            <a:ext cx="10879760" cy="113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这首词描写了云、山、塞外深秋的北风、战马、晚烟、营垒、斜阳、关城，抒发了词人怅惘而豪迈的情怀。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  <p:bldP spid="14" grpId="2"/>
      <p:bldP spid="17" grpId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F3F27530-C2F5-40C2-B159-E80A6283E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24" y="1568081"/>
            <a:ext cx="11555529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任选角度，试分析本词与纳兰性德的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长相思</a:t>
            </a:r>
            <a:r>
              <a:rPr lang="en-US" altLang="zh-CN" sz="2933" b="1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933" b="1">
                <a:latin typeface="宋体" panose="02010600030101010101" pitchFamily="2" charset="-122"/>
                <a:ea typeface="宋体" panose="02010600030101010101" pitchFamily="2" charset="-122"/>
              </a:rPr>
              <a:t>（山一程，水一程）的不同。</a:t>
            </a:r>
            <a:endParaRPr lang="en-US" altLang="zh-CN" sz="2933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47F35-E987-4C34-A0E4-7D36BBB4B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36" y="2888079"/>
            <a:ext cx="11555529" cy="221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示例一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思想感情：本词寄寓了悠悠苍凉的今昔之感，抒发了“幽恨难平”的凄惘之情；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长相思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主要抒发了词人的思乡之情。　 </a:t>
            </a:r>
            <a:endParaRPr lang="en-US" altLang="zh-CN" sz="2933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【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示例二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词的形式：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长相思</a:t>
            </a:r>
            <a:r>
              <a:rPr lang="en-US" altLang="zh-CN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933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上下片整齐、对称，本词则未刻意追求这一点。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142</Paragraphs>
  <Slides>38</Slides>
  <Notes>2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39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2023-01-26T03:04:57Z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