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884" r:id="rId1"/>
    <p:sldMasterId id="2147487921" r:id="rId2"/>
  </p:sldMasterIdLst>
  <p:notesMasterIdLst>
    <p:notesMasterId r:id="rId3"/>
  </p:notesMasterIdLst>
  <p:sldIdLst>
    <p:sldId id="2308" r:id="rId4"/>
    <p:sldId id="2312" r:id="rId5"/>
    <p:sldId id="2316" r:id="rId6"/>
    <p:sldId id="2319" r:id="rId7"/>
    <p:sldId id="2325" r:id="rId9"/>
    <p:sldId id="2328" r:id="rId10"/>
    <p:sldId id="2331" r:id="rId11"/>
    <p:sldId id="2334" r:id="rId12"/>
    <p:sldId id="2337" r:id="rId13"/>
    <p:sldId id="2343" r:id="rId15"/>
    <p:sldId id="2346" r:id="rId16"/>
    <p:sldId id="2349" r:id="rId17"/>
    <p:sldId id="2352" r:id="rId18"/>
    <p:sldId id="2355" r:id="rId19"/>
    <p:sldId id="2361" r:id="rId21"/>
    <p:sldId id="2364" r:id="rId22"/>
    <p:sldId id="2367" r:id="rId23"/>
    <p:sldId id="2370" r:id="rId24"/>
    <p:sldId id="2376" r:id="rId26"/>
    <p:sldId id="2379" r:id="rId27"/>
    <p:sldId id="2382" r:id="rId28"/>
    <p:sldId id="2385" r:id="rId29"/>
    <p:sldId id="2388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85" r:id="rId1"/>
    <p:sldLayoutId id="2147487886" r:id="rId2"/>
    <p:sldLayoutId id="2147487887" r:id="rId3"/>
    <p:sldLayoutId id="2147487888" r:id="rId4"/>
    <p:sldLayoutId id="2147487889" r:id="rId5"/>
    <p:sldLayoutId id="2147487890" r:id="rId6"/>
    <p:sldLayoutId id="2147487891" r:id="rId7"/>
    <p:sldLayoutId id="2147487892" r:id="rId8"/>
    <p:sldLayoutId id="2147487893" r:id="rId9"/>
    <p:sldLayoutId id="2147487894" r:id="rId10"/>
    <p:sldLayoutId id="21474878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922" r:id="rId1"/>
    <p:sldLayoutId id="2147487923" r:id="rId2"/>
    <p:sldLayoutId id="2147487924" r:id="rId3"/>
    <p:sldLayoutId id="2147487925" r:id="rId4"/>
    <p:sldLayoutId id="2147487926" r:id="rId5"/>
    <p:sldLayoutId id="2147487927" r:id="rId6"/>
    <p:sldLayoutId id="2147487928" r:id="rId7"/>
    <p:sldLayoutId id="2147487929" r:id="rId8"/>
    <p:sldLayoutId id="2147487930" r:id="rId9"/>
    <p:sldLayoutId id="2147487931" r:id="rId10"/>
    <p:sldLayoutId id="214748793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tags" Target="../tags/tag185.xml"/><Relationship Id="rId20" Type="http://schemas.openxmlformats.org/officeDocument/2006/relationships/tags" Target="../tags/tag186.xml"/><Relationship Id="rId21" Type="http://schemas.openxmlformats.org/officeDocument/2006/relationships/tags" Target="../tags/tag187.xml"/><Relationship Id="rId22" Type="http://schemas.openxmlformats.org/officeDocument/2006/relationships/tags" Target="../tags/tag188.xml"/><Relationship Id="rId23" Type="http://schemas.openxmlformats.org/officeDocument/2006/relationships/tags" Target="../tags/tag189.xml"/><Relationship Id="rId24" Type="http://schemas.openxmlformats.org/officeDocument/2006/relationships/tags" Target="../tags/tag190.xml"/><Relationship Id="rId25" Type="http://schemas.openxmlformats.org/officeDocument/2006/relationships/tags" Target="../tags/tag191.xml"/><Relationship Id="rId26" Type="http://schemas.openxmlformats.org/officeDocument/2006/relationships/tags" Target="../tags/tag192.xml"/><Relationship Id="rId27" Type="http://schemas.openxmlformats.org/officeDocument/2006/relationships/tags" Target="../tags/tag193.xml"/><Relationship Id="rId28" Type="http://schemas.openxmlformats.org/officeDocument/2006/relationships/tags" Target="../tags/tag194.xml"/><Relationship Id="rId29" Type="http://schemas.openxmlformats.org/officeDocument/2006/relationships/tags" Target="../tags/tag195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tags" Target="../tags/tag331.xml"/><Relationship Id="rId22" Type="http://schemas.openxmlformats.org/officeDocument/2006/relationships/tags" Target="../tags/tag332.xml"/><Relationship Id="rId23" Type="http://schemas.openxmlformats.org/officeDocument/2006/relationships/tags" Target="../tags/tag333.xml"/><Relationship Id="rId24" Type="http://schemas.openxmlformats.org/officeDocument/2006/relationships/tags" Target="../tags/tag334.xml"/><Relationship Id="rId2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企业管理的协作与沟通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企业管理中的沟通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企业管理中的协作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协作与沟通在企业管理的应用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企业管理中协作与沟通的挑战与应对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企业管理中的协作</a:t>
            </a:r>
            <a:endParaRPr altLang="en-US" dirty="0" lang="zh-CN"/>
          </a:p>
        </p:txBody>
      </p:sp>
      <p:sp>
        <p:nvSpPr>
          <p:cNvPr id="10490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团队协作的重要性</a:t>
            </a:r>
            <a:endParaRPr altLang="en-US" lang="zh-CN"/>
          </a:p>
        </p:txBody>
      </p:sp>
      <p:sp>
        <p:nvSpPr>
          <p:cNvPr id="104910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提升工作效率：团队协作可以减少重复劳动，提高工作效率，加快项目进度。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促进创新：团队成员之间的交流和合作可以激发创新思维，产生更好的解决方案。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增强凝聚力：团队协作可以增强团队成员之间的凝聚力，形成共同的目标和价值观。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应对复杂问题：团队协作可以应对复杂的挑战和问题，集思广益，共同解决难题。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团队协作的实践方法</a:t>
            </a:r>
            <a:endParaRPr altLang="en-US" lang="zh-CN"/>
          </a:p>
        </p:txBody>
      </p:sp>
      <p:sp>
        <p:nvSpPr>
          <p:cNvPr id="1049162" name="文本框 20"/>
          <p:cNvSpPr txBox="1"/>
          <p:nvPr>
            <p:custDataLst>
              <p:tags r:id="rId1"/>
            </p:custDataLst>
          </p:nvPr>
        </p:nvSpPr>
        <p:spPr>
          <a:xfrm>
            <a:off x="6781093" y="1390723"/>
            <a:ext cx="1358152" cy="1189314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3"/>
                    </a:gs>
                    <a:gs pos="67000">
                      <a:schemeClr val="accent3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03</a:t>
            </a:r>
            <a:endParaRPr altLang="zh-CN" b="1" dirty="0" sz="6600" lang="en-US" spc="100">
              <a:gradFill>
                <a:gsLst>
                  <a:gs pos="34000">
                    <a:schemeClr val="accent3"/>
                  </a:gs>
                  <a:gs pos="67000">
                    <a:schemeClr val="accent3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164" name="文本框 178"/>
          <p:cNvSpPr txBox="1"/>
          <p:nvPr>
            <p:custDataLst>
              <p:tags r:id="rId2"/>
            </p:custDataLst>
          </p:nvPr>
        </p:nvSpPr>
        <p:spPr>
          <a:xfrm>
            <a:off x="6294898" y="2255214"/>
            <a:ext cx="2330949" cy="143401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1600" lang="zh-CN">
                <a:latin typeface="+mn-ea"/>
                <a:ea typeface="+mn-ea"/>
                <a:sym typeface="+mn-ea"/>
              </a:rPr>
              <a:t>建立有效的沟通渠道：保持开放、透明和及时的沟通，确保信息在团队内部顺畅传递。</a:t>
            </a:r>
            <a:endParaRPr altLang="en-US" b="0" dirty="0" sz="1600" lang="zh-CN">
              <a:latin typeface="+mn-ea"/>
              <a:ea typeface="+mn-ea"/>
              <a:sym typeface="+mn-ea"/>
            </a:endParaRPr>
          </a:p>
        </p:txBody>
      </p:sp>
      <p:sp>
        <p:nvSpPr>
          <p:cNvPr id="1049166" name="文本框 18"/>
          <p:cNvSpPr txBox="1"/>
          <p:nvPr>
            <p:custDataLst>
              <p:tags r:id="rId3"/>
            </p:custDataLst>
          </p:nvPr>
        </p:nvSpPr>
        <p:spPr>
          <a:xfrm>
            <a:off x="1324395" y="1390723"/>
            <a:ext cx="1358152" cy="1189314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01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168" name="文本框 176"/>
          <p:cNvSpPr txBox="1"/>
          <p:nvPr>
            <p:custDataLst>
              <p:tags r:id="rId4"/>
            </p:custDataLst>
          </p:nvPr>
        </p:nvSpPr>
        <p:spPr>
          <a:xfrm>
            <a:off x="838200" y="2255214"/>
            <a:ext cx="2330949" cy="143401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明确团队目标：制定清晰、具体、可衡量的目标，确保团队成员对目标有共同的理解。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170" name="文本框 19"/>
          <p:cNvSpPr txBox="1"/>
          <p:nvPr>
            <p:custDataLst>
              <p:tags r:id="rId5"/>
            </p:custDataLst>
          </p:nvPr>
        </p:nvSpPr>
        <p:spPr>
          <a:xfrm>
            <a:off x="4053069" y="1390723"/>
            <a:ext cx="1358152" cy="1189314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02</a:t>
            </a:r>
            <a:endParaRPr altLang="zh-CN" b="1" dirty="0" sz="66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172" name="文本框 177"/>
          <p:cNvSpPr txBox="1"/>
          <p:nvPr>
            <p:custDataLst>
              <p:tags r:id="rId6"/>
            </p:custDataLst>
          </p:nvPr>
        </p:nvSpPr>
        <p:spPr>
          <a:xfrm>
            <a:off x="3566224" y="2255214"/>
            <a:ext cx="2330949" cy="143401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制定计划和任务：根据目标制定详细的计划和任务，确保每个成员都清楚自己的职责和期望。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174" name="文本框 25"/>
          <p:cNvSpPr txBox="1"/>
          <p:nvPr>
            <p:custDataLst>
              <p:tags r:id="rId7"/>
            </p:custDataLst>
          </p:nvPr>
        </p:nvSpPr>
        <p:spPr>
          <a:xfrm>
            <a:off x="8145431" y="3834049"/>
            <a:ext cx="1358152" cy="1189314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07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176" name="文本框 180"/>
          <p:cNvSpPr txBox="1"/>
          <p:nvPr>
            <p:custDataLst>
              <p:tags r:id="rId8"/>
            </p:custDataLst>
          </p:nvPr>
        </p:nvSpPr>
        <p:spPr>
          <a:xfrm>
            <a:off x="7657935" y="4717391"/>
            <a:ext cx="2332750" cy="1434018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及时反馈和调整：定期对团队工作进行评估和反馈，及时调整计划和任务，确保团队始终保持高效运转。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178" name="文本框 23"/>
          <p:cNvSpPr txBox="1"/>
          <p:nvPr>
            <p:custDataLst>
              <p:tags r:id="rId9"/>
            </p:custDataLst>
          </p:nvPr>
        </p:nvSpPr>
        <p:spPr>
          <a:xfrm>
            <a:off x="2688732" y="3834049"/>
            <a:ext cx="1358152" cy="1189314"/>
          </a:xfrm>
          <a:prstGeom prst="rect"/>
          <a:noFill/>
        </p:spPr>
        <p:txBody>
          <a:bodyPr anchor="ctr" rtlCol="0" wrap="square">
            <a:normAutofit fontScale="10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1"/>
                    </a:gs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zh-CN" dirty="0" sz="6600" lang="en-US">
                <a:gradFill>
                  <a:gsLst>
                    <a:gs pos="34000">
                      <a:schemeClr val="accent5"/>
                    </a:gs>
                    <a:gs pos="67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05</a:t>
            </a:r>
            <a:endParaRPr altLang="zh-CN" dirty="0" sz="6600" lang="en-US">
              <a:gradFill>
                <a:gsLst>
                  <a:gs pos="34000">
                    <a:schemeClr val="accent5"/>
                  </a:gs>
                  <a:gs pos="67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180" name="文本框 181"/>
          <p:cNvSpPr txBox="1"/>
          <p:nvPr>
            <p:custDataLst>
              <p:tags r:id="rId10"/>
            </p:custDataLst>
          </p:nvPr>
        </p:nvSpPr>
        <p:spPr>
          <a:xfrm>
            <a:off x="2201237" y="4717391"/>
            <a:ext cx="2332750" cy="143401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1600" lang="zh-CN">
                <a:latin typeface="+mn-ea"/>
                <a:ea typeface="+mn-ea"/>
                <a:sym typeface="+mn-ea"/>
              </a:rPr>
              <a:t>建立激励机制：通过奖励、认可和鼓励等方式，激发团队成员的积极性和创造力。</a:t>
            </a:r>
            <a:endParaRPr altLang="en-US" b="0" dirty="0" sz="1600" lang="zh-CN">
              <a:latin typeface="+mn-ea"/>
              <a:ea typeface="+mn-ea"/>
              <a:sym typeface="+mn-ea"/>
            </a:endParaRPr>
          </a:p>
        </p:txBody>
      </p:sp>
      <p:sp>
        <p:nvSpPr>
          <p:cNvPr id="1049182" name="文本框 24"/>
          <p:cNvSpPr txBox="1"/>
          <p:nvPr>
            <p:custDataLst>
              <p:tags r:id="rId11"/>
            </p:custDataLst>
          </p:nvPr>
        </p:nvSpPr>
        <p:spPr>
          <a:xfrm>
            <a:off x="5416756" y="3834049"/>
            <a:ext cx="1358152" cy="1189314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0">
                      <a:schemeClr val="accent6"/>
                    </a:gs>
                    <a:gs pos="3400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06</a:t>
            </a:r>
            <a:endParaRPr altLang="zh-CN" b="1" dirty="0" sz="6600" lang="en-US" spc="100">
              <a:gradFill>
                <a:gsLst>
                  <a:gs pos="0">
                    <a:schemeClr val="accent6"/>
                  </a:gs>
                  <a:gs pos="34000">
                    <a:schemeClr val="accent6"/>
                  </a:gs>
                  <a:gs pos="67000">
                    <a:schemeClr val="accent6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184" name="文本框 182"/>
          <p:cNvSpPr txBox="1"/>
          <p:nvPr>
            <p:custDataLst>
              <p:tags r:id="rId12"/>
            </p:custDataLst>
          </p:nvPr>
        </p:nvSpPr>
        <p:spPr>
          <a:xfrm>
            <a:off x="4929911" y="4703091"/>
            <a:ext cx="2332750" cy="143401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1600" lang="zh-CN">
                <a:latin typeface="+mn-ea"/>
                <a:ea typeface="+mn-ea"/>
                <a:sym typeface="+mn-ea"/>
              </a:rPr>
              <a:t>培养信任和尊重：建立信任和尊重的氛围，让团队成员感到被重视和支持。</a:t>
            </a:r>
            <a:endParaRPr altLang="en-US" b="0" dirty="0" sz="1600" lang="zh-CN">
              <a:latin typeface="+mn-ea"/>
              <a:ea typeface="+mn-ea"/>
              <a:sym typeface="+mn-ea"/>
            </a:endParaRPr>
          </a:p>
        </p:txBody>
      </p:sp>
      <p:sp>
        <p:nvSpPr>
          <p:cNvPr id="1049186" name="文本框 21"/>
          <p:cNvSpPr txBox="1"/>
          <p:nvPr>
            <p:custDataLst>
              <p:tags r:id="rId13"/>
            </p:custDataLst>
          </p:nvPr>
        </p:nvSpPr>
        <p:spPr>
          <a:xfrm>
            <a:off x="9509118" y="1390723"/>
            <a:ext cx="1358152" cy="1189314"/>
          </a:xfrm>
          <a:prstGeom prst="rect"/>
          <a:noFill/>
        </p:spPr>
        <p:txBody>
          <a:bodyPr anchor="ctr" rtlCol="0" wrap="square">
            <a:normAutofit fontScale="10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4"/>
                    </a:gs>
                    <a:gs pos="3400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</a:defRPr>
            </a:lvl1pPr>
          </a:lstStyle>
          <a:p>
            <a:r>
              <a:rPr altLang="zh-CN" dirty="0" sz="6600" lang="en-US">
                <a:latin typeface="+mn-ea"/>
              </a:rPr>
              <a:t>04</a:t>
            </a:r>
            <a:endParaRPr altLang="zh-CN" dirty="0" sz="6600" lang="en-US">
              <a:latin typeface="+mn-ea"/>
            </a:endParaRPr>
          </a:p>
        </p:txBody>
      </p:sp>
      <p:sp>
        <p:nvSpPr>
          <p:cNvPr id="1049188" name="文本框 179"/>
          <p:cNvSpPr txBox="1"/>
          <p:nvPr>
            <p:custDataLst>
              <p:tags r:id="rId14"/>
            </p:custDataLst>
          </p:nvPr>
        </p:nvSpPr>
        <p:spPr>
          <a:xfrm>
            <a:off x="9022922" y="2179165"/>
            <a:ext cx="2330949" cy="1434018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鼓励团队合作：鼓励团队成员相互协作，共同解决问题，促进团队成员之间的互相学习和成长。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团队协作的案例分析</a:t>
            </a:r>
            <a:endParaRPr altLang="en-US" lang="zh-CN"/>
          </a:p>
        </p:txBody>
      </p:sp>
      <p:sp>
        <p:nvSpPr>
          <p:cNvPr id="10492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阿里巴巴的团队协作：阿里巴巴注重团队建设，通过定期的团队活动和培训，增强团队凝聚力和合作精神。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华为的团队协作：华为通过建立高效协作机制，实现了跨部门、跨地域的协同工作，提高了整体运营效率。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腾讯的团队协作：腾讯在产品开发过程中，注重团队协作和沟通，通过扁平化管理，提高决策效率和响应速度。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京东的团队协作：京东通过建立高效的物流体系，实现了跨部门、跨地区的协同工作，提高了物流效率和客户满意度。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团队协作的未来趋势</a:t>
            </a:r>
            <a:endParaRPr altLang="en-US" lang="zh-CN"/>
          </a:p>
        </p:txBody>
      </p:sp>
      <p:sp>
        <p:nvSpPr>
          <p:cNvPr id="104927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远程办公与协作工具的普及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人工智能与机器学习在团队协作中的应用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团队成员多样性的提升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跨部门、跨公司合作的增加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企业管理中的沟通</a:t>
            </a:r>
            <a:endParaRPr altLang="en-US" dirty="0" lang="zh-CN"/>
          </a:p>
        </p:txBody>
      </p:sp>
      <p:sp>
        <p:nvSpPr>
          <p:cNvPr id="10493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沟通的重要性</a:t>
            </a:r>
            <a:endParaRPr altLang="en-US" lang="zh-CN"/>
          </a:p>
        </p:txBody>
      </p:sp>
      <p:sp>
        <p:nvSpPr>
          <p:cNvPr id="104945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促进信息传递和共享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5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增强团队凝聚力和合作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6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有效解决矛盾和问题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6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提高员工满意度和绩效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沟通的实践方法</a:t>
            </a:r>
            <a:endParaRPr altLang="en-US" lang="zh-CN"/>
          </a:p>
        </p:txBody>
      </p:sp>
      <p:sp>
        <p:nvSpPr>
          <p:cNvPr id="1049510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建立有效的沟通渠道：建立有效的沟通渠道，如定期会议、电子邮件、电话等，以便及时交流和解决问题。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24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反馈和确认：在沟通后，及时给予反馈并确认对方是否理解自己的意思，避免出现误解或遗漏。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26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清晰表达：使用简洁明了的语言表达自己的观点和想法，避免使用模糊或含糊不清的词汇。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28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倾听和理解：倾听对方的观点和想法，理解对方的立场和感受，避免打断或忽视对方的意见。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30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明确沟通目标：在沟通之前，明确沟通的目标和期望结果，避免沟通偏离主题。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32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建立信任：建立信任是有效沟通的基础，需要尊重对方、诚实守信、及时反馈。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34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8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2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沟通的案例分析</a:t>
            </a:r>
            <a:endParaRPr altLang="en-US" lang="zh-CN"/>
          </a:p>
        </p:txBody>
      </p:sp>
      <p:sp>
        <p:nvSpPr>
          <p:cNvPr id="10495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案例一：某公司内部沟通不畅导致项目延误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案例二：某团队通过有效沟通成功解决项目难题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案例三：某公司员工之间缺乏沟通导致工作效率低下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案例四：某团队通过跨部门沟通协作实现项目目标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沟通的未来趋势</a:t>
            </a:r>
            <a:endParaRPr altLang="en-US" lang="zh-CN"/>
          </a:p>
        </p:txBody>
      </p:sp>
      <p:sp>
        <p:nvSpPr>
          <p:cNvPr id="10496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数字化沟通：随着互联网的发展，数字化沟通将成为主流，如视频会议、即时通讯等。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社交媒体的影响：社交媒体在企业管理中的地位日益重要，通过社交媒体进行沟通可以提高效率和透明度。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跨文化沟通：随着全球化的发展，跨文化沟通将成为企业管理中的重要环节，需要更加注重文化差异和语言障碍。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情感沟通：情感沟通在企业管理中越来越受到重视，通过情感沟通可以增强员工的归属感和忠诚度。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协作与沟通在企业管理的应用</a:t>
            </a:r>
            <a:endParaRPr altLang="en-US" dirty="0" lang="zh-CN"/>
          </a:p>
        </p:txBody>
      </p:sp>
      <p:sp>
        <p:nvSpPr>
          <p:cNvPr id="10497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协作与沟通在企业管理中的实践</a:t>
            </a:r>
            <a:endParaRPr altLang="en-US" lang="zh-CN"/>
          </a:p>
        </p:txBody>
      </p:sp>
      <p:sp>
        <p:nvSpPr>
          <p:cNvPr id="104979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协作与沟通的定义和重要性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协作与沟通在企业管理中的应用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协作与沟通的实践案例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协作与沟通的未来发展趋势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协作与沟通在企业管理中的案例分析</a:t>
            </a:r>
            <a:endParaRPr altLang="en-US" lang="zh-CN"/>
          </a:p>
        </p:txBody>
      </p:sp>
      <p:sp>
        <p:nvSpPr>
          <p:cNvPr id="10498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案例一：华为的团队协作与沟通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案例二：阿里巴巴的沟通文化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案例三：腾讯的产品研发协作与沟通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案例四：亚马逊的团队协同与沟通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协作与沟通在企业管理中的未来趋势</a:t>
            </a:r>
            <a:endParaRPr altLang="en-US" lang="zh-CN"/>
          </a:p>
        </p:txBody>
      </p:sp>
      <p:sp>
        <p:nvSpPr>
          <p:cNvPr id="10499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团队建设的重视：团队协作是企业管理中的核心要素。未来，企业将更加注重团队建设，通过培训、团建等活动，提高团队凝聚力和协作能力。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数字化协作工具的普及：随着技术的发展，越来越多的企业将采用数字化协作工具，如在线协作平台、视频会议等，以提高协作效率。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跨部门沟通的加强：企业管理中，不同部门之间的沟通往往存在障碍。未来，企业将更加注重跨部门沟通，以促进信息共享和协同工作。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远程协作的普及：随着全球化的加速，远程协作将成为企业管理中的常态。未来，企业将更加注重远程协作的能力，以适应全球化的发展需求。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企业管理中协作与沟通的挑战与应对</a:t>
            </a:r>
            <a:endParaRPr altLang="en-US" dirty="0" lang="zh-CN"/>
          </a:p>
        </p:txBody>
      </p:sp>
      <p:sp>
        <p:nvSpPr>
          <p:cNvPr id="10499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协作与沟通中的挑战</a:t>
            </a:r>
            <a:endParaRPr altLang="en-US" lang="zh-CN"/>
          </a:p>
        </p:txBody>
      </p:sp>
      <p:sp>
        <p:nvSpPr>
          <p:cNvPr id="10500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团队协作不畅：团队成员之间缺乏信任、沟通不畅，导致协作效率低下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沟通障碍：信息传递不准确、不及时，导致误解和冲突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目标不一致：团队成员对目标的理解和期望不一致，导致行动不一致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缺乏有效支持：团队成员之间缺乏支持和帮助，导致协作困难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应对协作与沟通中的挑战的方法</a:t>
            </a:r>
            <a:endParaRPr altLang="en-US" lang="zh-CN"/>
          </a:p>
        </p:txBody>
      </p:sp>
      <p:sp>
        <p:nvSpPr>
          <p:cNvPr id="1050134" name="矩形: 圆角 1"/>
          <p:cNvSpPr/>
          <p:nvPr>
            <p:custDataLst>
              <p:tags r:id="rId1"/>
            </p:custDataLst>
          </p:nvPr>
        </p:nvSpPr>
        <p:spPr>
          <a:xfrm>
            <a:off x="838200" y="1571023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36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1703654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38" name="标题"/>
          <p:cNvSpPr txBox="1"/>
          <p:nvPr>
            <p:custDataLst>
              <p:tags r:id="rId3"/>
            </p:custDataLst>
          </p:nvPr>
        </p:nvSpPr>
        <p:spPr>
          <a:xfrm>
            <a:off x="958055" y="1663499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40" name="正文"/>
          <p:cNvSpPr txBox="1"/>
          <p:nvPr>
            <p:custDataLst>
              <p:tags r:id="rId4"/>
            </p:custDataLst>
          </p:nvPr>
        </p:nvSpPr>
        <p:spPr>
          <a:xfrm>
            <a:off x="2334866" y="1572239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建立明确的沟通目标：在协作与沟通之前，明确沟通的目标和期望结果，避免信息传递的混乱和误解。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142" name="矩形: 圆角 19"/>
          <p:cNvSpPr/>
          <p:nvPr>
            <p:custDataLst>
              <p:tags r:id="rId5"/>
            </p:custDataLst>
          </p:nvPr>
        </p:nvSpPr>
        <p:spPr>
          <a:xfrm>
            <a:off x="6159274" y="1571023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44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1702437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46" name="标题"/>
          <p:cNvSpPr txBox="1"/>
          <p:nvPr>
            <p:custDataLst>
              <p:tags r:id="rId7"/>
            </p:custDataLst>
          </p:nvPr>
        </p:nvSpPr>
        <p:spPr>
          <a:xfrm>
            <a:off x="6273045" y="1662283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48" name="正文"/>
          <p:cNvSpPr txBox="1"/>
          <p:nvPr>
            <p:custDataLst>
              <p:tags r:id="rId8"/>
            </p:custDataLst>
          </p:nvPr>
        </p:nvSpPr>
        <p:spPr>
          <a:xfrm>
            <a:off x="7650464" y="157284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倾听与理解：在沟通过程中，积极倾听对方的观点和意见，理解对方的立场和需求，避免主观臆断和误解。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150" name="矩形: 圆角 28"/>
          <p:cNvSpPr/>
          <p:nvPr>
            <p:custDataLst>
              <p:tags r:id="rId9"/>
            </p:custDataLst>
          </p:nvPr>
        </p:nvSpPr>
        <p:spPr>
          <a:xfrm>
            <a:off x="838200" y="3101151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52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3233782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54" name="标题"/>
          <p:cNvSpPr txBox="1"/>
          <p:nvPr>
            <p:custDataLst>
              <p:tags r:id="rId11"/>
            </p:custDataLst>
          </p:nvPr>
        </p:nvSpPr>
        <p:spPr>
          <a:xfrm>
            <a:off x="958055" y="3193628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56" name="正文"/>
          <p:cNvSpPr txBox="1"/>
          <p:nvPr>
            <p:custDataLst>
              <p:tags r:id="rId12"/>
            </p:custDataLst>
          </p:nvPr>
        </p:nvSpPr>
        <p:spPr>
          <a:xfrm>
            <a:off x="2334866" y="3102367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清晰表达：在表达自己的观点和意见时，使用简洁明了的语言，避免模糊和含糊的表达，确保信息传递的准确性和清晰度。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158" name="矩形: 圆角 24"/>
          <p:cNvSpPr/>
          <p:nvPr>
            <p:custDataLst>
              <p:tags r:id="rId13"/>
            </p:custDataLst>
          </p:nvPr>
        </p:nvSpPr>
        <p:spPr>
          <a:xfrm>
            <a:off x="6159274" y="3101151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60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3232565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62" name="标题"/>
          <p:cNvSpPr txBox="1"/>
          <p:nvPr>
            <p:custDataLst>
              <p:tags r:id="rId15"/>
            </p:custDataLst>
          </p:nvPr>
        </p:nvSpPr>
        <p:spPr>
          <a:xfrm>
            <a:off x="6273045" y="3193019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64" name="正文"/>
          <p:cNvSpPr txBox="1"/>
          <p:nvPr>
            <p:custDataLst>
              <p:tags r:id="rId16"/>
            </p:custDataLst>
          </p:nvPr>
        </p:nvSpPr>
        <p:spPr>
          <a:xfrm>
            <a:off x="7650464" y="3103584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建立信任：在协作与沟通中，建立信任关系是至关重要的。通过诚实、透明和负责任的行为，建立互信关系，促进有效的协作与沟通。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166" name="矩形: 圆角 39"/>
          <p:cNvSpPr/>
          <p:nvPr>
            <p:custDataLst>
              <p:tags r:id="rId17"/>
            </p:custDataLst>
          </p:nvPr>
        </p:nvSpPr>
        <p:spPr>
          <a:xfrm>
            <a:off x="838200" y="4631279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68" name="Freeform 7"/>
          <p:cNvSpPr/>
          <p:nvPr>
            <p:custDataLst>
              <p:tags r:id="rId18"/>
            </p:custDataLst>
          </p:nvPr>
        </p:nvSpPr>
        <p:spPr bwMode="auto">
          <a:xfrm flipV="1">
            <a:off x="958055" y="476391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70" name="标题"/>
          <p:cNvSpPr txBox="1"/>
          <p:nvPr>
            <p:custDataLst>
              <p:tags r:id="rId19"/>
            </p:custDataLst>
          </p:nvPr>
        </p:nvSpPr>
        <p:spPr>
          <a:xfrm>
            <a:off x="958055" y="472375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72" name="正文"/>
          <p:cNvSpPr txBox="1"/>
          <p:nvPr>
            <p:custDataLst>
              <p:tags r:id="rId20"/>
            </p:custDataLst>
          </p:nvPr>
        </p:nvSpPr>
        <p:spPr>
          <a:xfrm>
            <a:off x="2334866" y="4632496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及时反馈：在协作与沟通中，及时反馈是必要的。通过及时反馈，可以及时纠正误解和问题，确保信息的准确传递和有效执行。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174" name="矩形: 圆角 35"/>
          <p:cNvSpPr/>
          <p:nvPr>
            <p:custDataLst>
              <p:tags r:id="rId21"/>
            </p:custDataLst>
          </p:nvPr>
        </p:nvSpPr>
        <p:spPr>
          <a:xfrm>
            <a:off x="6159274" y="4631279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76" name="Freeform 7"/>
          <p:cNvSpPr/>
          <p:nvPr>
            <p:custDataLst>
              <p:tags r:id="rId22"/>
            </p:custDataLst>
          </p:nvPr>
        </p:nvSpPr>
        <p:spPr bwMode="auto">
          <a:xfrm flipV="1">
            <a:off x="6273045" y="4762693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78" name="标题"/>
          <p:cNvSpPr txBox="1"/>
          <p:nvPr>
            <p:custDataLst>
              <p:tags r:id="rId23"/>
            </p:custDataLst>
          </p:nvPr>
        </p:nvSpPr>
        <p:spPr>
          <a:xfrm>
            <a:off x="6273045" y="4723147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80" name="正文"/>
          <p:cNvSpPr txBox="1"/>
          <p:nvPr>
            <p:custDataLst>
              <p:tags r:id="rId24"/>
            </p:custDataLst>
          </p:nvPr>
        </p:nvSpPr>
        <p:spPr>
          <a:xfrm>
            <a:off x="7650464" y="4633712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寻求支持：在面对协作与沟通中的挑战时，寻求支持和帮助是明智的选择。可以向同事、上级或专业人士寻求建议和支持，以解决问题并取得更好的结果。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应对协作与沟通中的挑战的案例分析</a:t>
            </a:r>
            <a:endParaRPr altLang="en-US" lang="zh-CN"/>
          </a:p>
        </p:txBody>
      </p:sp>
      <p:sp>
        <p:nvSpPr>
          <p:cNvPr id="10502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案例一：某公司项目团队在协作中遇到的问题及解决方法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案例二：某公司部门间沟通不畅导致的后果及改进措施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案例三：某公司员工在沟通中遇到的障碍及应对策略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案例四：某公司通过协作与沟通提升工作效率的实践经验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应对协作与沟通中的挑战的未来趋势</a:t>
            </a:r>
            <a:endParaRPr altLang="en-US" lang="zh-CN"/>
          </a:p>
        </p:txBody>
      </p:sp>
      <p:sp>
        <p:nvSpPr>
          <p:cNvPr id="10502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数字化协作工具的发展：随着科技的发展，数字化协作工具将更加普及，提高协作效率。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跨文化沟通的重视：随着全球化的发展，跨文化沟通将成为企业管理中的重要挑战，需要更加注重文化差异和语言交流。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协作与沟通培训的普及：为了应对协作与沟通中的挑战，未来企业将更加注重相关培训，提高员工的协作与沟通能力。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灵活工作模式的推广：未来企业将更加注重灵活工作模式的推广，减少物理距离对协作与沟通的影响。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33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7,&quot;pos&quot;:0.6700000166893005,&quot;transparency&quot;:1},{&quot;brightness&quot;:0,&quot;colorType&quot;:1,&quot;foreColorIndex&quot;:7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2_6*l_h_f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2_6*l_h_f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2_6*l_h_f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7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7_1"/>
  <p:tag name="KSO_WM_UNIT_ID" val="diagram20231322_6*l_h_f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5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9,&quot;pos&quot;:0.6700000166893005,&quot;transparency&quot;:1},{&quot;brightness&quot;:0,&quot;colorType&quot;:1,&quot;foreColorIndex&quot;:9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2_6*l_h_f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6_1"/>
  <p:tag name="KSO_WM_DIAGRAM_VERSION" val="3"/>
  <p:tag name="KSO_WM_DIAGRAM_COLOR_TEXT_CAN_REMOVE" val="n"/>
  <p:tag name="KSO_WM_UNIT_TEXT_FILL_FORE_SCHEMECOLOR_INDEX" val="10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,&quot;colorType&quot;:1,&quot;foreColorIndex&quot;:10,&quot;pos&quot;:0.6700000166893005,&quot;transparency&quot;:1},{&quot;brightness&quot;:0,&quot;colorType&quot;:1,&quot;foreColorIndex&quot;:10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2_6*l_h_f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4_1"/>
  <p:tag name="KSO_WM_DIAGRAM_VERSION" val="3"/>
  <p:tag name="KSO_WM_DIAGRAM_COLOR_TEXT_CAN_REMOVE" val="n"/>
  <p:tag name="KSO_WM_UNIT_TEXT_FILL_FORE_SCHEMECOLOR_INDEX" val="8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0.6700000166893005,&quot;transparency&quot;:1},{&quot;brightness&quot;:0,&quot;colorType&quot;:1,&quot;foreColorIndex&quot;:8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2_6*l_h_f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9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5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9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5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5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5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5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5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5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5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5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5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5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5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5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5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5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5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5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54_5*l_h_i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54_5*l_h_i*1_5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54_5*l_h_a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54_5*l_h_f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654_5*l_h_i*1_6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654_5*l_h_i*1_6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54_5*l_h_a*1_6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54_5*l_h_f*1_6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61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2023-12-20T11:10:06Z</dcterms:created>
  <dcterms:modified xsi:type="dcterms:W3CDTF">2023-12-20T11:10:06Z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e83376b30d0e4bc8b1cda2106009be88_21</vt:lpwstr>
  </property>
</Properties>
</file>