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466" r:id="rId1"/>
    <p:sldMasterId id="2147489503" r:id="rId2"/>
  </p:sldMasterIdLst>
  <p:notesMasterIdLst>
    <p:notesMasterId r:id="rId3"/>
  </p:notesMasterIdLst>
  <p:sldIdLst>
    <p:sldId id="2858" r:id="rId4"/>
    <p:sldId id="2863" r:id="rId5"/>
    <p:sldId id="2867" r:id="rId6"/>
    <p:sldId id="2870" r:id="rId7"/>
    <p:sldId id="2873" r:id="rId8"/>
    <p:sldId id="2876" r:id="rId9"/>
    <p:sldId id="2879" r:id="rId10"/>
    <p:sldId id="2882" r:id="rId11"/>
    <p:sldId id="2885" r:id="rId12"/>
    <p:sldId id="2888" r:id="rId13"/>
    <p:sldId id="2891" r:id="rId14"/>
    <p:sldId id="2894" r:id="rId15"/>
    <p:sldId id="2897" r:id="rId16"/>
    <p:sldId id="2900" r:id="rId17"/>
    <p:sldId id="2903" r:id="rId18"/>
    <p:sldId id="2906" r:id="rId19"/>
    <p:sldId id="2909" r:id="rId20"/>
    <p:sldId id="2912" r:id="rId21"/>
    <p:sldId id="2915" r:id="rId22"/>
    <p:sldId id="2918" r:id="rId23"/>
    <p:sldId id="2921" r:id="rId24"/>
    <p:sldId id="2924" r:id="rId25"/>
    <p:sldId id="2927" r:id="rId26"/>
    <p:sldId id="2930"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467" r:id="rId1"/>
    <p:sldLayoutId id="2147489468" r:id="rId2"/>
    <p:sldLayoutId id="2147489469" r:id="rId3"/>
    <p:sldLayoutId id="2147489470" r:id="rId4"/>
    <p:sldLayoutId id="2147489471" r:id="rId5"/>
    <p:sldLayoutId id="2147489472" r:id="rId6"/>
    <p:sldLayoutId id="2147489473" r:id="rId7"/>
    <p:sldLayoutId id="2147489474" r:id="rId8"/>
    <p:sldLayoutId id="2147489475" r:id="rId9"/>
    <p:sldLayoutId id="2147489476" r:id="rId10"/>
    <p:sldLayoutId id="214748947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9504" r:id="rId1"/>
    <p:sldLayoutId id="2147489505" r:id="rId2"/>
    <p:sldLayoutId id="2147489506" r:id="rId3"/>
    <p:sldLayoutId id="2147489507" r:id="rId4"/>
    <p:sldLayoutId id="2147489508" r:id="rId5"/>
    <p:sldLayoutId id="2147489509" r:id="rId6"/>
    <p:sldLayoutId id="2147489510" r:id="rId7"/>
    <p:sldLayoutId id="2147489511" r:id="rId8"/>
    <p:sldLayoutId id="2147489512" r:id="rId9"/>
    <p:sldLayoutId id="2147489513" r:id="rId10"/>
    <p:sldLayoutId id="2147489514"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tags" Target="../tags/tag207.xml"/><Relationship Id="rId22" Type="http://schemas.openxmlformats.org/officeDocument/2006/relationships/tags" Target="../tags/tag208.xml"/><Relationship Id="rId23" Type="http://schemas.openxmlformats.org/officeDocument/2006/relationships/tags" Target="../tags/tag209.xml"/><Relationship Id="rId24" Type="http://schemas.openxmlformats.org/officeDocument/2006/relationships/tags" Target="../tags/tag210.xml"/><Relationship Id="rId25" Type="http://schemas.openxmlformats.org/officeDocument/2006/relationships/tags" Target="../tags/tag211.xml"/><Relationship Id="rId26" Type="http://schemas.openxmlformats.org/officeDocument/2006/relationships/tags" Target="../tags/tag212.xml"/><Relationship Id="rId27" Type="http://schemas.openxmlformats.org/officeDocument/2006/relationships/tags" Target="../tags/tag213.xml"/><Relationship Id="rId28" Type="http://schemas.openxmlformats.org/officeDocument/2006/relationships/tags" Target="../tags/tag214.xml"/><Relationship Id="rId29" Type="http://schemas.openxmlformats.org/officeDocument/2006/relationships/tags" Target="../tags/tag215.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tags" Target="../tags/tag242.xml"/><Relationship Id="rId16" Type="http://schemas.openxmlformats.org/officeDocument/2006/relationships/tags" Target="../tags/tag243.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tags" Target="../tags/tag308.xml"/><Relationship Id="rId18" Type="http://schemas.openxmlformats.org/officeDocument/2006/relationships/tags" Target="../tags/tag309.xml"/><Relationship Id="rId19" Type="http://schemas.openxmlformats.org/officeDocument/2006/relationships/tags" Target="../tags/tag310.xml"/><Relationship Id="rId20" Type="http://schemas.openxmlformats.org/officeDocument/2006/relationships/tags" Target="../tags/tag311.xml"/><Relationship Id="rId21" Type="http://schemas.openxmlformats.org/officeDocument/2006/relationships/tags" Target="../tags/tag312.xml"/><Relationship Id="rId22" Type="http://schemas.openxmlformats.org/officeDocument/2006/relationships/tags" Target="../tags/tag313.xml"/><Relationship Id="rId23" Type="http://schemas.openxmlformats.org/officeDocument/2006/relationships/tags" Target="../tags/tag314.xml"/><Relationship Id="rId24" Type="http://schemas.openxmlformats.org/officeDocument/2006/relationships/tags" Target="../tags/tag315.xml"/><Relationship Id="rId25" Type="http://schemas.openxmlformats.org/officeDocument/2006/relationships/tags" Target="../tags/tag316.xml"/><Relationship Id="rId26" Type="http://schemas.openxmlformats.org/officeDocument/2006/relationships/tags" Target="../tags/tag317.xml"/><Relationship Id="rId27" Type="http://schemas.openxmlformats.org/officeDocument/2006/relationships/tags" Target="../tags/tag318.xml"/><Relationship Id="rId28" Type="http://schemas.openxmlformats.org/officeDocument/2006/relationships/tags" Target="../tags/tag319.xml"/><Relationship Id="rId29" Type="http://schemas.openxmlformats.org/officeDocument/2006/relationships/tags" Target="../tags/tag320.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促进小学生数学思维和问题解决能力的培养</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培养小学生数学思维的重要性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培养小学生数学思维的方法</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培养小学生问题解决能力的策略</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结合实际案例探讨培养小学生数学思维和问题解决能力的实践</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结论与展望</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培养小学生数学思维的重要性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数学思维对小学生发展的影响</a:t>
            </a:r>
            <a:endParaRPr altLang="en-US" lang="zh-CN"/>
          </a:p>
        </p:txBody>
      </p:sp>
      <p:sp>
        <p:nvSpPr>
          <p:cNvPr id="1048968" name="正文"/>
          <p:cNvSpPr txBox="1"/>
          <p:nvPr>
            <p:custDataLst>
              <p:tags r:id="rId1"/>
            </p:custDataLst>
          </p:nvPr>
        </p:nvSpPr>
        <p:spPr>
          <a:xfrm>
            <a:off x="2821134" y="2000074"/>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提高数学成绩：培养数学思维能够帮助学生更好地理解和掌握数学知识，从而提高数学成绩。</a:t>
            </a:r>
            <a:endParaRPr altLang="en-US" dirty="0" sz="1400" lang="zh-CN" spc="150">
              <a:solidFill>
                <a:schemeClr val="tx1">
                  <a:lumMod val="65000"/>
                  <a:lumOff val="35000"/>
                </a:schemeClr>
              </a:solidFill>
              <a:latin typeface="+mn-ea"/>
              <a:sym typeface="+mn-ea"/>
            </a:endParaRPr>
          </a:p>
        </p:txBody>
      </p:sp>
      <p:sp>
        <p:nvSpPr>
          <p:cNvPr id="1048970"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72"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74" name="正文"/>
          <p:cNvSpPr txBox="1"/>
          <p:nvPr>
            <p:custDataLst>
              <p:tags r:id="rId4"/>
            </p:custDataLst>
          </p:nvPr>
        </p:nvSpPr>
        <p:spPr>
          <a:xfrm>
            <a:off x="2821807" y="5652515"/>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培养逻辑思维和解决问题的能力：数学思维有助于培养学生的逻辑思维和解决问题的能力，让学生更好地应对生活中的各种问题。</a:t>
            </a:r>
            <a:endParaRPr altLang="en-US" dirty="0" sz="1400" lang="zh-CN" spc="150">
              <a:solidFill>
                <a:schemeClr val="tx1">
                  <a:lumMod val="65000"/>
                  <a:lumOff val="35000"/>
                </a:schemeClr>
              </a:solidFill>
              <a:latin typeface="+mn-ea"/>
              <a:sym typeface="+mn-ea"/>
            </a:endParaRPr>
          </a:p>
        </p:txBody>
      </p:sp>
      <p:sp>
        <p:nvSpPr>
          <p:cNvPr id="1048976" name="正文"/>
          <p:cNvSpPr txBox="1"/>
          <p:nvPr>
            <p:custDataLst>
              <p:tags r:id="rId5"/>
            </p:custDataLst>
          </p:nvPr>
        </p:nvSpPr>
        <p:spPr>
          <a:xfrm>
            <a:off x="2821807" y="3217106"/>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增强创新能力：数学思维有助于培养学生的创新思维和解决问题的能力，让学生更加具备创造力和创新精神。</a:t>
            </a:r>
            <a:endParaRPr altLang="en-US" dirty="0" sz="1400" lang="zh-CN" spc="150">
              <a:solidFill>
                <a:schemeClr val="tx1">
                  <a:lumMod val="65000"/>
                  <a:lumOff val="35000"/>
                </a:schemeClr>
              </a:solidFill>
              <a:latin typeface="+mn-ea"/>
              <a:sym typeface="+mn-ea"/>
            </a:endParaRPr>
          </a:p>
        </p:txBody>
      </p:sp>
      <p:sp>
        <p:nvSpPr>
          <p:cNvPr id="1048978"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80"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82" name="正文"/>
          <p:cNvSpPr txBox="1"/>
          <p:nvPr>
            <p:custDataLst>
              <p:tags r:id="rId8"/>
            </p:custDataLst>
          </p:nvPr>
        </p:nvSpPr>
        <p:spPr>
          <a:xfrm>
            <a:off x="2821807" y="4434810"/>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促进其他学科的学习：数学思维不仅对数学学科有重要作用，对其他学科的学习也有积极的影响，能够帮助学生更好地理解其他学科的知识。</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6" name="标题 1"/>
          <p:cNvSpPr>
            <a:spLocks noGrp="1"/>
          </p:cNvSpPr>
          <p:nvPr>
            <p:ph type="title" idx="3"/>
          </p:nvPr>
        </p:nvSpPr>
        <p:spPr/>
        <p:txBody>
          <a:bodyPr/>
          <a:p>
            <a:r>
              <a:rPr altLang="en-US" lang="zh-CN"/>
              <a:t>培养数学思维对未来发展的意义</a:t>
            </a:r>
            <a:endParaRPr altLang="en-US" lang="zh-CN"/>
          </a:p>
        </p:txBody>
      </p:sp>
      <p:sp>
        <p:nvSpPr>
          <p:cNvPr id="1049018"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20"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22"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提高逻辑思维能力：数学思维强调逻辑推理和问题解决能力，有助于学生在未来生活和工作中更加清晰地思考问题。</a:t>
            </a:r>
            <a:endParaRPr altLang="en-US" dirty="0" lang="zh-CN">
              <a:solidFill>
                <a:schemeClr val="tx1">
                  <a:lumMod val="65000"/>
                  <a:lumOff val="35000"/>
                </a:schemeClr>
              </a:solidFill>
              <a:latin typeface="+中文正文" charset="0"/>
            </a:endParaRPr>
          </a:p>
        </p:txBody>
      </p:sp>
      <p:sp>
        <p:nvSpPr>
          <p:cNvPr id="1049024"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26"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28"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30"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增强创新能力：数学思维有助于学生跳出传统思维模式，尝试不同的方法和思路，从而培养创新意识和创造力。</a:t>
            </a:r>
            <a:endParaRPr altLang="en-US" dirty="0" lang="zh-CN">
              <a:solidFill>
                <a:schemeClr val="tx1">
                  <a:lumMod val="65000"/>
                  <a:lumOff val="35000"/>
                </a:schemeClr>
              </a:solidFill>
              <a:latin typeface="+中文正文" charset="0"/>
            </a:endParaRPr>
          </a:p>
        </p:txBody>
      </p:sp>
      <p:sp>
        <p:nvSpPr>
          <p:cNvPr id="1049032"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34"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36"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38"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促进个人成长：数学思维有助于学生培养独立思考、自主学习的能力，促进个人成长和自我发展。</a:t>
            </a:r>
            <a:endParaRPr altLang="en-US" dirty="0" lang="zh-CN">
              <a:solidFill>
                <a:schemeClr val="tx1">
                  <a:lumMod val="65000"/>
                  <a:lumOff val="35000"/>
                </a:schemeClr>
              </a:solidFill>
              <a:latin typeface="+中文正文" charset="0"/>
            </a:endParaRPr>
          </a:p>
        </p:txBody>
      </p:sp>
      <p:sp>
        <p:nvSpPr>
          <p:cNvPr id="1049040"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42"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44"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46"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适应未来社会需求：随着科技的发展和社会的进步，具备数学思维的人才将更加受到重视和需求，有助于学生在未来社会中获得更多的机会和成功。</a:t>
            </a:r>
            <a:endParaRPr altLang="en-US" dirty="0" lang="zh-CN">
              <a:solidFill>
                <a:schemeClr val="tx1">
                  <a:lumMod val="65000"/>
                  <a:lumOff val="35000"/>
                </a:schemeClr>
              </a:solidFill>
              <a:latin typeface="+中文正文" charset="0"/>
            </a:endParaRPr>
          </a:p>
        </p:txBody>
      </p:sp>
      <p:sp>
        <p:nvSpPr>
          <p:cNvPr id="1049048"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2" name="标题 1"/>
          <p:cNvSpPr>
            <a:spLocks noGrp="1"/>
          </p:cNvSpPr>
          <p:nvPr>
            <p:ph type="title" idx="3"/>
          </p:nvPr>
        </p:nvSpPr>
        <p:spPr/>
        <p:txBody>
          <a:bodyPr/>
          <a:p>
            <a:r>
              <a:rPr altLang="en-US" lang="zh-CN"/>
              <a:t>数学思维在日常生活中的应用</a:t>
            </a:r>
            <a:endParaRPr altLang="en-US" lang="zh-CN"/>
          </a:p>
        </p:txBody>
      </p:sp>
      <p:sp>
        <p:nvSpPr>
          <p:cNvPr id="10490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购物时计算找零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制作简单的数学游戏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解决日常生活中的数学问题，如计算时间和距离等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利用数学思维解决其他学科的问题，如物理和化学等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1"/>
          <p:cNvSpPr>
            <a:spLocks noGrp="1"/>
          </p:cNvSpPr>
          <p:nvPr>
            <p:ph type="title" idx="4"/>
            <p:custDataLst>
              <p:tags r:id="rId1"/>
            </p:custDataLst>
          </p:nvPr>
        </p:nvSpPr>
        <p:spPr/>
        <p:txBody>
          <a:bodyPr>
            <a:normAutofit fontScale="90000"/>
          </a:bodyPr>
          <a:p>
            <a:r>
              <a:rPr altLang="en-US" lang="zh-CN"/>
              <a:t>培养小学生数学思维的方法</a:t>
            </a:r>
            <a:endParaRPr altLang="en-US" lang="zh-CN"/>
          </a:p>
        </p:txBody>
      </p:sp>
      <p:sp>
        <p:nvSpPr>
          <p:cNvPr id="104914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4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标题 1"/>
          <p:cNvSpPr>
            <a:spLocks noGrp="1"/>
          </p:cNvSpPr>
          <p:nvPr>
            <p:ph type="title" idx="3"/>
          </p:nvPr>
        </p:nvSpPr>
        <p:spPr/>
        <p:txBody>
          <a:bodyPr/>
          <a:p>
            <a:r>
              <a:rPr altLang="en-US" lang="zh-CN"/>
              <a:t>创设问题情境，激发学习兴趣</a:t>
            </a:r>
            <a:endParaRPr altLang="en-US" lang="zh-CN"/>
          </a:p>
        </p:txBody>
      </p:sp>
      <p:sp>
        <p:nvSpPr>
          <p:cNvPr id="10491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2"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创设生活化情境，引导学生用数学知识解决实际问题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利用趣味性问题，引发学生的好奇心和探究欲望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创设开放性问题，培养学生的发散思维和创新意识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0"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通过故事情境，将数学问题融入故事情节中，增加学习的趣味性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idx="3"/>
          </p:nvPr>
        </p:nvSpPr>
        <p:spPr/>
        <p:txBody>
          <a:bodyPr/>
          <a:p>
            <a:r>
              <a:rPr altLang="en-US" lang="zh-CN"/>
              <a:t>引导自主探究，培养思维能力</a:t>
            </a:r>
            <a:endParaRPr altLang="en-US" lang="zh-CN"/>
          </a:p>
        </p:txBody>
      </p:sp>
      <p:sp>
        <p:nvSpPr>
          <p:cNvPr id="104924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创设问题情境，激发探究欲望</a:t>
            </a:r>
            <a:endParaRPr altLang="en-US" dirty="0" sz="1200" lang="zh-CN" spc="150">
              <a:solidFill>
                <a:schemeClr val="tx1">
                  <a:lumMod val="65000"/>
                  <a:lumOff val="35000"/>
                </a:schemeClr>
              </a:solidFill>
              <a:latin typeface="+mn-ea"/>
              <a:sym typeface="+mn-ea"/>
            </a:endParaRPr>
          </a:p>
        </p:txBody>
      </p:sp>
      <p:sp>
        <p:nvSpPr>
          <p:cNvPr id="104928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组织合作探究，促进交流与协作</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引导自主学习，提升独立思考能力</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鼓励猜想与验证，培养创新思维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2" name="标题 1"/>
          <p:cNvSpPr>
            <a:spLocks noGrp="1"/>
          </p:cNvSpPr>
          <p:nvPr>
            <p:ph type="title" idx="3"/>
          </p:nvPr>
        </p:nvSpPr>
        <p:spPr/>
        <p:txBody>
          <a:bodyPr/>
          <a:p>
            <a:r>
              <a:rPr altLang="en-US" lang="zh-CN"/>
              <a:t>鼓励动手实践，加深知识理解</a:t>
            </a:r>
            <a:endParaRPr altLang="en-US" lang="zh-CN"/>
          </a:p>
        </p:txBody>
      </p:sp>
      <p:sp>
        <p:nvSpPr>
          <p:cNvPr id="10493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利用教具和实物，帮助学生建立空间观念和数感</a:t>
            </a:r>
            <a:endParaRPr altLang="en-US" dirty="0" sz="2400" lang="zh-CN">
              <a:latin typeface="+mn-ea"/>
              <a:ea typeface="+mn-ea"/>
            </a:endParaRPr>
          </a:p>
        </p:txBody>
      </p:sp>
      <p:sp>
        <p:nvSpPr>
          <p:cNvPr id="10493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组织小组合作，培养学生协作精神和交流能力</a:t>
            </a:r>
            <a:endParaRPr altLang="en-US" dirty="0" sz="2400" lang="zh-CN">
              <a:latin typeface="+mn-ea"/>
              <a:ea typeface="+mn-ea"/>
            </a:endParaRPr>
          </a:p>
        </p:txBody>
      </p:sp>
      <p:sp>
        <p:nvSpPr>
          <p:cNvPr id="10493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通过实际操作，让学生亲身体验数学知识的应用</a:t>
            </a:r>
            <a:endParaRPr altLang="en-US" dirty="0" sz="2400" lang="zh-CN">
              <a:latin typeface="+mn-ea"/>
              <a:ea typeface="+mn-ea"/>
            </a:endParaRPr>
          </a:p>
        </p:txBody>
      </p:sp>
      <p:sp>
        <p:nvSpPr>
          <p:cNvPr id="10493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引导学生主动探究，培养独立思考和解决问题的能力</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0" name="标题 1"/>
          <p:cNvSpPr>
            <a:spLocks noGrp="1"/>
          </p:cNvSpPr>
          <p:nvPr>
            <p:ph type="title" idx="3"/>
          </p:nvPr>
        </p:nvSpPr>
        <p:spPr/>
        <p:txBody>
          <a:bodyPr/>
          <a:p>
            <a:r>
              <a:rPr altLang="en-US" lang="zh-CN"/>
              <a:t>拓展课外知识，开阔数学视野</a:t>
            </a:r>
            <a:endParaRPr altLang="en-US" lang="zh-CN"/>
          </a:p>
        </p:txBody>
      </p:sp>
      <p:sp>
        <p:nvSpPr>
          <p:cNvPr id="10493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组织数学活动：开展数学游戏、竞赛等，增强学生学习兴趣和自信心。</a:t>
            </a:r>
            <a:endParaRPr altLang="zh-CN" dirty="0" sz="1600" lang="en-US">
              <a:solidFill>
                <a:schemeClr val="dk1">
                  <a:lumMod val="80000"/>
                  <a:lumOff val="20000"/>
                </a:schemeClr>
              </a:solidFill>
              <a:latin typeface="+mn-ea"/>
              <a:sym typeface="+mn-ea"/>
            </a:endParaRPr>
          </a:p>
        </p:txBody>
      </p:sp>
      <p:sp>
        <p:nvSpPr>
          <p:cNvPr id="10493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引入生活实例：将数学知识与实际生活相结合，帮助学生理解抽象概念。</a:t>
            </a:r>
            <a:endParaRPr altLang="en-US" dirty="0" sz="1600" lang="zh-CN">
              <a:solidFill>
                <a:schemeClr val="dk1">
                  <a:lumMod val="80000"/>
                  <a:lumOff val="20000"/>
                </a:schemeClr>
              </a:solidFill>
              <a:latin typeface="+mn-ea"/>
              <a:sym typeface="+mn-ea"/>
            </a:endParaRPr>
          </a:p>
        </p:txBody>
      </p:sp>
      <p:sp>
        <p:nvSpPr>
          <p:cNvPr id="10493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鼓励阅读：推荐数学相关书籍和资料，引导学生主动探索数学世界。</a:t>
            </a:r>
            <a:endParaRPr altLang="en-US" dirty="0" sz="1600" lang="zh-CN">
              <a:solidFill>
                <a:schemeClr val="dk1">
                  <a:lumMod val="80000"/>
                  <a:lumOff val="20000"/>
                </a:schemeClr>
              </a:solidFill>
              <a:latin typeface="+mn-ea"/>
              <a:sym typeface="+mn-ea"/>
            </a:endParaRPr>
          </a:p>
        </p:txBody>
      </p:sp>
      <p:sp>
        <p:nvSpPr>
          <p:cNvPr id="10494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利用多媒体资源：利用数学软件、动画等多媒体资源，丰富教学方式，提高学生学习效果。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6" name="标题 1"/>
          <p:cNvSpPr>
            <a:spLocks noGrp="1"/>
          </p:cNvSpPr>
          <p:nvPr>
            <p:ph type="title" idx="4"/>
            <p:custDataLst>
              <p:tags r:id="rId1"/>
            </p:custDataLst>
          </p:nvPr>
        </p:nvSpPr>
        <p:spPr/>
        <p:txBody>
          <a:bodyPr>
            <a:normAutofit fontScale="90000"/>
          </a:bodyPr>
          <a:p>
            <a:r>
              <a:rPr altLang="en-US" lang="zh-CN"/>
              <a:t>培养小学生问题解决能力的策略</a:t>
            </a:r>
            <a:endParaRPr altLang="en-US" lang="zh-CN"/>
          </a:p>
        </p:txBody>
      </p:sp>
      <p:sp>
        <p:nvSpPr>
          <p:cNvPr id="104944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5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2" name="标题 1"/>
          <p:cNvSpPr>
            <a:spLocks noGrp="1"/>
          </p:cNvSpPr>
          <p:nvPr>
            <p:ph type="title" idx="3"/>
          </p:nvPr>
        </p:nvSpPr>
        <p:spPr/>
        <p:txBody>
          <a:bodyPr/>
          <a:p>
            <a:r>
              <a:rPr altLang="en-US" lang="zh-CN"/>
              <a:t>创设真实的问题情境，提高问题解决意识</a:t>
            </a:r>
            <a:endParaRPr altLang="en-US" lang="zh-CN"/>
          </a:p>
        </p:txBody>
      </p:sp>
      <p:sp>
        <p:nvSpPr>
          <p:cNvPr id="10494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引入生活实例：将生活中的实际问题引入课堂，让学生感受到数学在生活中的实际应用。</a:t>
            </a:r>
            <a:endParaRPr altLang="en-US" dirty="0" sz="2000" lang="zh-CN" spc="150">
              <a:solidFill>
                <a:schemeClr val="tx1">
                  <a:lumMod val="85000"/>
                  <a:lumOff val="15000"/>
                </a:schemeClr>
              </a:solidFill>
              <a:latin typeface="+mn-ea"/>
              <a:sym typeface="+mn-ea"/>
            </a:endParaRPr>
          </a:p>
        </p:txBody>
      </p:sp>
      <p:sp>
        <p:nvSpPr>
          <p:cNvPr id="10495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创设趣味性问题情境：通过有趣的问题情境，激发学生的学习兴趣和好奇心，促使学生主动思考和解决问题。</a:t>
            </a:r>
            <a:endParaRPr altLang="en-US" dirty="0" sz="2000" lang="zh-CN" spc="150">
              <a:solidFill>
                <a:schemeClr val="tx1">
                  <a:lumMod val="85000"/>
                  <a:lumOff val="15000"/>
                </a:schemeClr>
              </a:solidFill>
              <a:latin typeface="+mn-ea"/>
              <a:sym typeface="+mn-ea"/>
            </a:endParaRPr>
          </a:p>
        </p:txBody>
      </p:sp>
      <p:sp>
        <p:nvSpPr>
          <p:cNvPr id="10495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引导学生发现问题：在教授新知识时，引导学生发现问题并提出问题，培养学生的问题意识和解决问题的能力。</a:t>
            </a:r>
            <a:endParaRPr altLang="en-US" dirty="0" sz="2000" lang="zh-CN" spc="150">
              <a:solidFill>
                <a:schemeClr val="tx1">
                  <a:lumMod val="85000"/>
                  <a:lumOff val="15000"/>
                </a:schemeClr>
              </a:solidFill>
              <a:latin typeface="+mn-ea"/>
              <a:sym typeface="+mn-ea"/>
            </a:endParaRPr>
          </a:p>
        </p:txBody>
      </p:sp>
      <p:sp>
        <p:nvSpPr>
          <p:cNvPr id="10495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组织小组合作：通过小组合作的形式，让学生共同探讨问题、解决问题，培养学生的合作精神和解决问题的能力。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0" name="标题 1"/>
          <p:cNvSpPr>
            <a:spLocks noGrp="1"/>
          </p:cNvSpPr>
          <p:nvPr>
            <p:ph type="title" idx="3"/>
          </p:nvPr>
        </p:nvSpPr>
        <p:spPr/>
        <p:txBody>
          <a:bodyPr/>
          <a:p>
            <a:r>
              <a:rPr altLang="en-US" lang="zh-CN"/>
              <a:t>鼓励小学生主动提出问题，培养问题解决能力</a:t>
            </a:r>
            <a:endParaRPr altLang="en-US" lang="zh-CN"/>
          </a:p>
        </p:txBody>
      </p:sp>
      <p:sp>
        <p:nvSpPr>
          <p:cNvPr id="10495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创设问题情境，引导学生发现问题</a:t>
            </a:r>
            <a:endParaRPr altLang="en-US" dirty="0" sz="1200" lang="zh-CN" spc="150">
              <a:solidFill>
                <a:schemeClr val="tx1">
                  <a:lumMod val="65000"/>
                  <a:lumOff val="35000"/>
                </a:schemeClr>
              </a:solidFill>
              <a:latin typeface="+mn-ea"/>
              <a:sym typeface="+mn-ea"/>
            </a:endParaRPr>
          </a:p>
        </p:txBody>
      </p:sp>
      <p:sp>
        <p:nvSpPr>
          <p:cNvPr id="10495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鼓励小学生主动提出问题，培养质疑精神</a:t>
            </a:r>
            <a:endParaRPr altLang="en-US" dirty="0" sz="1200" lang="zh-CN" spc="150">
              <a:solidFill>
                <a:schemeClr val="tx1">
                  <a:lumMod val="65000"/>
                  <a:lumOff val="35000"/>
                </a:schemeClr>
              </a:solidFill>
              <a:latin typeface="+mn-ea"/>
              <a:sym typeface="+mn-ea"/>
            </a:endParaRPr>
          </a:p>
        </p:txBody>
      </p:sp>
      <p:sp>
        <p:nvSpPr>
          <p:cNvPr id="10495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组织小组讨论，共同解决问题</a:t>
            </a:r>
            <a:endParaRPr altLang="en-US" dirty="0" sz="1200" lang="zh-CN" spc="150">
              <a:solidFill>
                <a:schemeClr val="tx1">
                  <a:lumMod val="65000"/>
                  <a:lumOff val="35000"/>
                </a:schemeClr>
              </a:solidFill>
              <a:latin typeface="+mn-ea"/>
              <a:sym typeface="+mn-ea"/>
            </a:endParaRPr>
          </a:p>
        </p:txBody>
      </p:sp>
      <p:sp>
        <p:nvSpPr>
          <p:cNvPr id="10495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及时反馈评价，强化问题解决能力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92" name="标题 1"/>
          <p:cNvSpPr>
            <a:spLocks noGrp="1"/>
          </p:cNvSpPr>
          <p:nvPr>
            <p:ph type="title" idx="3"/>
          </p:nvPr>
        </p:nvSpPr>
        <p:spPr/>
        <p:txBody>
          <a:bodyPr/>
          <a:p>
            <a:r>
              <a:rPr altLang="en-US" lang="zh-CN"/>
              <a:t>提供丰富的问题解决经验，提高问题解决能力</a:t>
            </a:r>
            <a:endParaRPr altLang="en-US" lang="zh-CN"/>
          </a:p>
        </p:txBody>
      </p:sp>
      <p:sp>
        <p:nvSpPr>
          <p:cNvPr id="104959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提供多种解题思路，鼓励学生尝试不同的方法</a:t>
            </a:r>
            <a:endParaRPr altLang="en-US" sz="1400" lang="zh-CN" spc="150">
              <a:solidFill>
                <a:schemeClr val="tx1"/>
              </a:solidFill>
              <a:effectLst/>
              <a:latin typeface="+mn-ea"/>
              <a:sym typeface="+mn-ea"/>
            </a:endParaRPr>
          </a:p>
        </p:txBody>
      </p:sp>
      <p:sp>
        <p:nvSpPr>
          <p:cNvPr id="104960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创设问题情境，引导学生发现问题</a:t>
            </a:r>
            <a:endParaRPr altLang="en-US" dirty="0" sz="1400" lang="zh-CN" spc="150">
              <a:solidFill>
                <a:schemeClr val="tx1"/>
              </a:solidFill>
              <a:effectLst/>
              <a:latin typeface="+mn-ea"/>
              <a:sym typeface="+mn-ea"/>
            </a:endParaRPr>
          </a:p>
        </p:txBody>
      </p:sp>
      <p:sp>
        <p:nvSpPr>
          <p:cNvPr id="104960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组织小组讨论，促进学生之间的交流与合作</a:t>
            </a:r>
            <a:endParaRPr altLang="en-US" sz="1400" lang="zh-CN" spc="150">
              <a:solidFill>
                <a:schemeClr val="tx1"/>
              </a:solidFill>
              <a:effectLst/>
              <a:latin typeface="+mn-ea"/>
              <a:sym typeface="+mn-ea"/>
            </a:endParaRPr>
          </a:p>
        </p:txBody>
      </p:sp>
      <p:sp>
        <p:nvSpPr>
          <p:cNvPr id="104960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及时反馈与评价，强化学生的问题解决能力</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2" name="标题 1"/>
          <p:cNvSpPr>
            <a:spLocks noGrp="1"/>
          </p:cNvSpPr>
          <p:nvPr>
            <p:ph type="title" idx="3"/>
          </p:nvPr>
        </p:nvSpPr>
        <p:spPr/>
        <p:txBody>
          <a:bodyPr/>
          <a:p>
            <a:r>
              <a:rPr altLang="en-US" lang="zh-CN"/>
              <a:t>教授问题解决方法，提升问题解决效率</a:t>
            </a:r>
            <a:endParaRPr altLang="en-US" lang="zh-CN"/>
          </a:p>
        </p:txBody>
      </p:sp>
      <p:sp>
        <p:nvSpPr>
          <p:cNvPr id="104964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教授学生问题解决的基本步骤，如分析问题、提出假设、实施方案和评估结果。</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引导学生思考问题的多种解决方案，培养其发散性思维和创新能力。</a:t>
            </a:r>
            <a:endParaRPr altLang="en-US" dirty="0" sz="1200" lang="zh-CN" spc="150">
              <a:solidFill>
                <a:schemeClr val="tx1">
                  <a:lumMod val="65000"/>
                  <a:lumOff val="35000"/>
                </a:schemeClr>
              </a:solidFill>
              <a:latin typeface="+mn-ea"/>
              <a:sym typeface="+mn-ea"/>
            </a:endParaRPr>
          </a:p>
        </p:txBody>
      </p:sp>
      <p:sp>
        <p:nvSpPr>
          <p:cNvPr id="104964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通过实例和案例分析，让学生了解问题解决的实际应用和价值。</a:t>
            </a:r>
            <a:endParaRPr altLang="en-US" dirty="0" sz="1200" lang="zh-CN" spc="150">
              <a:solidFill>
                <a:schemeClr val="tx1">
                  <a:lumMod val="65000"/>
                  <a:lumOff val="35000"/>
                </a:schemeClr>
              </a:solidFill>
              <a:latin typeface="+mn-ea"/>
              <a:sym typeface="+mn-ea"/>
            </a:endParaRPr>
          </a:p>
        </p:txBody>
      </p:sp>
      <p:sp>
        <p:nvSpPr>
          <p:cNvPr id="104965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鼓励学生参与小组讨论和合作学习，互相交流和分享问题解决的思路和方法。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4" name="标题 1"/>
          <p:cNvSpPr>
            <a:spLocks noGrp="1"/>
          </p:cNvSpPr>
          <p:nvPr>
            <p:ph type="title" idx="4"/>
            <p:custDataLst>
              <p:tags r:id="rId1"/>
            </p:custDataLst>
          </p:nvPr>
        </p:nvSpPr>
        <p:spPr/>
        <p:txBody>
          <a:bodyPr>
            <a:normAutofit fontScale="90000"/>
          </a:bodyPr>
          <a:p>
            <a:r>
              <a:rPr altLang="en-US" lang="zh-CN"/>
              <a:t>结合实际案例探讨培养小学生数学思维和问题解决能力的实践</a:t>
            </a:r>
            <a:endParaRPr altLang="en-US" lang="zh-CN"/>
          </a:p>
        </p:txBody>
      </p:sp>
      <p:sp>
        <p:nvSpPr>
          <p:cNvPr id="104968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88"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0" name="标题 1"/>
          <p:cNvSpPr>
            <a:spLocks noGrp="1"/>
          </p:cNvSpPr>
          <p:nvPr>
            <p:ph type="title" idx="3"/>
          </p:nvPr>
        </p:nvSpPr>
        <p:spPr/>
        <p:txBody>
          <a:bodyPr/>
          <a:p>
            <a:r>
              <a:rPr altLang="en-US" lang="zh-CN"/>
              <a:t>具体案例分析</a:t>
            </a:r>
            <a:endParaRPr altLang="en-US" lang="zh-CN"/>
          </a:p>
        </p:txBody>
      </p:sp>
      <p:sp>
        <p:nvSpPr>
          <p:cNvPr id="1049732"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34"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36"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38"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40"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42"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44"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46"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48"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案例名称：数学游戏</a:t>
            </a:r>
            <a:endParaRPr altLang="en-US" dirty="0" sz="1400" lang="zh-CN">
              <a:solidFill>
                <a:schemeClr val="tx1">
                  <a:lumMod val="65000"/>
                  <a:lumOff val="35000"/>
                </a:schemeClr>
              </a:solidFill>
              <a:effectLst/>
              <a:latin typeface="+mn-ea"/>
              <a:cs typeface="mn-cs"/>
              <a:sym typeface="+mn-ea"/>
            </a:endParaRPr>
          </a:p>
        </p:txBody>
      </p:sp>
      <p:sp>
        <p:nvSpPr>
          <p:cNvPr id="1049750"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案例描述：通过有趣的数学游戏，激发小学生的数学兴趣，培养他们的数学思维和问题解决能力。</a:t>
            </a:r>
            <a:endParaRPr altLang="en-US" dirty="0" sz="1400" lang="zh-CN">
              <a:solidFill>
                <a:schemeClr val="tx1">
                  <a:lumMod val="65000"/>
                  <a:lumOff val="35000"/>
                </a:schemeClr>
              </a:solidFill>
              <a:effectLst/>
              <a:latin typeface="+mn-ea"/>
              <a:cs typeface="mn-cs"/>
              <a:sym typeface="+mn-ea"/>
            </a:endParaRPr>
          </a:p>
        </p:txBody>
      </p:sp>
      <p:sp>
        <p:nvSpPr>
          <p:cNvPr id="1049752"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案例名称：生活实际问题解决</a:t>
            </a:r>
            <a:endParaRPr altLang="en-US" dirty="0" sz="1400" lang="zh-CN">
              <a:solidFill>
                <a:schemeClr val="tx1">
                  <a:lumMod val="65000"/>
                  <a:lumOff val="35000"/>
                </a:schemeClr>
              </a:solidFill>
              <a:effectLst/>
              <a:latin typeface="+mn-ea"/>
              <a:cs typeface="mn-cs"/>
              <a:sym typeface="+mn-ea"/>
            </a:endParaRPr>
          </a:p>
        </p:txBody>
      </p:sp>
      <p:sp>
        <p:nvSpPr>
          <p:cNvPr id="1049754"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案例描述：引导小学生解决生活中的实际问题，如购物时计算找零、制作简单的数学模型等，培养他们的问题解决能力。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8" name="标题 1"/>
          <p:cNvSpPr>
            <a:spLocks noGrp="1"/>
          </p:cNvSpPr>
          <p:nvPr>
            <p:ph type="title" idx="3"/>
          </p:nvPr>
        </p:nvSpPr>
        <p:spPr/>
        <p:txBody>
          <a:bodyPr/>
          <a:p>
            <a:r>
              <a:rPr altLang="en-US" lang="zh-CN"/>
              <a:t>案例中数学思维和问题解决能力的培养方式与效果</a:t>
            </a:r>
            <a:endParaRPr altLang="en-US" lang="zh-CN"/>
          </a:p>
        </p:txBody>
      </p:sp>
      <p:sp>
        <p:nvSpPr>
          <p:cNvPr id="104979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案例描述：具体案例的背景、任务和目标</a:t>
            </a:r>
            <a:endParaRPr altLang="en-US" dirty="0" sz="1200" lang="zh-CN" spc="150">
              <a:solidFill>
                <a:schemeClr val="tx1">
                  <a:lumMod val="65000"/>
                  <a:lumOff val="35000"/>
                </a:schemeClr>
              </a:solidFill>
              <a:latin typeface="+mn-ea"/>
              <a:sym typeface="+mn-ea"/>
            </a:endParaRPr>
          </a:p>
        </p:txBody>
      </p:sp>
      <p:sp>
        <p:nvSpPr>
          <p:cNvPr id="104982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结论与反思：对案例实践效果的总结与改进建议</a:t>
            </a:r>
            <a:endParaRPr altLang="en-US" dirty="0" sz="1200" lang="zh-CN" spc="150">
              <a:solidFill>
                <a:schemeClr val="tx1">
                  <a:lumMod val="65000"/>
                  <a:lumOff val="35000"/>
                </a:schemeClr>
              </a:solidFill>
              <a:latin typeface="+mn-ea"/>
              <a:sym typeface="+mn-ea"/>
            </a:endParaRPr>
          </a:p>
        </p:txBody>
      </p:sp>
      <p:sp>
        <p:nvSpPr>
          <p:cNvPr id="104983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实践效果：案例实施后小学生的数学思维和问题解决能力的提升情况</a:t>
            </a:r>
            <a:endParaRPr altLang="en-US" dirty="0" sz="1200" lang="zh-CN" spc="150">
              <a:solidFill>
                <a:schemeClr val="tx1">
                  <a:lumMod val="65000"/>
                  <a:lumOff val="35000"/>
                </a:schemeClr>
              </a:solidFill>
              <a:latin typeface="+mn-ea"/>
              <a:sym typeface="+mn-ea"/>
            </a:endParaRPr>
          </a:p>
        </p:txBody>
      </p:sp>
      <p:sp>
        <p:nvSpPr>
          <p:cNvPr id="104983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培养方式：采用的教学方法、手段和工具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6" name="标题 1"/>
          <p:cNvSpPr>
            <a:spLocks noGrp="1"/>
          </p:cNvSpPr>
          <p:nvPr>
            <p:ph type="title" idx="3"/>
          </p:nvPr>
        </p:nvSpPr>
        <p:spPr/>
        <p:txBody>
          <a:bodyPr/>
          <a:p>
            <a:r>
              <a:rPr altLang="en-US" lang="zh-CN"/>
              <a:t>从案例中总结经验教训，优化培养策略</a:t>
            </a:r>
            <a:endParaRPr altLang="en-US" lang="zh-CN"/>
          </a:p>
        </p:txBody>
      </p:sp>
      <p:sp>
        <p:nvSpPr>
          <p:cNvPr id="10498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案例选择：选择具有代表性的实际案例，以便更好地说明问题。</a:t>
            </a:r>
            <a:endParaRPr altLang="en-US" dirty="0" sz="2000" lang="zh-CN" spc="150">
              <a:solidFill>
                <a:schemeClr val="tx1">
                  <a:lumMod val="75000"/>
                  <a:lumOff val="25000"/>
                </a:schemeClr>
              </a:solidFill>
              <a:latin typeface="+mn-ea"/>
              <a:sym typeface="+mn-ea"/>
            </a:endParaRPr>
          </a:p>
        </p:txBody>
      </p:sp>
      <p:sp>
        <p:nvSpPr>
          <p:cNvPr id="10498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案例分析：对案例进行深入分析，找出其中的数学思维和问题解决能力的体现。</a:t>
            </a:r>
            <a:endParaRPr altLang="en-US" dirty="0" sz="2000" lang="zh-CN" spc="150">
              <a:solidFill>
                <a:schemeClr val="tx1">
                  <a:lumMod val="75000"/>
                  <a:lumOff val="25000"/>
                </a:schemeClr>
              </a:solidFill>
              <a:latin typeface="+mn-ea"/>
              <a:sym typeface="+mn-ea"/>
            </a:endParaRPr>
          </a:p>
        </p:txBody>
      </p:sp>
      <p:sp>
        <p:nvSpPr>
          <p:cNvPr id="10498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经验教训：总结案例中的经验教训，为后续的实践提供参考。</a:t>
            </a:r>
            <a:endParaRPr altLang="en-US" dirty="0" sz="2000" lang="zh-CN" spc="150">
              <a:solidFill>
                <a:schemeClr val="tx1">
                  <a:lumMod val="75000"/>
                  <a:lumOff val="25000"/>
                </a:schemeClr>
              </a:solidFill>
              <a:latin typeface="+mn-ea"/>
              <a:sym typeface="+mn-ea"/>
            </a:endParaRPr>
          </a:p>
        </p:txBody>
      </p:sp>
      <p:sp>
        <p:nvSpPr>
          <p:cNvPr id="10498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优化策略：根据案例分析的结果，优化培养小学生数学思维和问题解决能力的策略。</a:t>
            </a:r>
            <a:endParaRPr altLang="en-US" dirty="0" sz="2000" lang="zh-CN" spc="150">
              <a:solidFill>
                <a:schemeClr val="tx1">
                  <a:lumMod val="75000"/>
                  <a:lumOff val="25000"/>
                </a:schemeClr>
              </a:solidFill>
              <a:latin typeface="+mn-ea"/>
              <a:sym typeface="+mn-ea"/>
            </a:endParaRPr>
          </a:p>
        </p:txBody>
      </p:sp>
      <p:sp>
        <p:nvSpPr>
          <p:cNvPr id="10498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4" name="标题 1"/>
          <p:cNvSpPr>
            <a:spLocks noGrp="1"/>
          </p:cNvSpPr>
          <p:nvPr>
            <p:ph type="title" idx="4"/>
            <p:custDataLst>
              <p:tags r:id="rId1"/>
            </p:custDataLst>
          </p:nvPr>
        </p:nvSpPr>
        <p:spPr/>
        <p:txBody>
          <a:bodyPr/>
          <a:p>
            <a:r>
              <a:rPr altLang="en-US" lang="zh-CN"/>
              <a:t>结论与展望</a:t>
            </a:r>
            <a:endParaRPr altLang="en-US" lang="zh-CN"/>
          </a:p>
        </p:txBody>
      </p:sp>
      <p:sp>
        <p:nvSpPr>
          <p:cNvPr id="104992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28"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0" name="标题 1"/>
          <p:cNvSpPr>
            <a:spLocks noGrp="1"/>
          </p:cNvSpPr>
          <p:nvPr>
            <p:ph type="title" idx="3"/>
          </p:nvPr>
        </p:nvSpPr>
        <p:spPr/>
        <p:txBody>
          <a:bodyPr/>
          <a:p>
            <a:r>
              <a:rPr altLang="en-US" lang="zh-CN"/>
              <a:t>小学生数学思维和问题解决能力培养的成果与不足</a:t>
            </a:r>
            <a:endParaRPr altLang="en-US" lang="zh-CN"/>
          </a:p>
        </p:txBody>
      </p:sp>
      <p:sp>
        <p:nvSpPr>
          <p:cNvPr id="1049972" name="矩形 3"/>
          <p:cNvSpPr/>
          <p:nvPr>
            <p:custDataLst>
              <p:tags r:id="rId1"/>
            </p:custDataLst>
          </p:nvPr>
        </p:nvSpPr>
        <p:spPr>
          <a:xfrm>
            <a:off x="1611886" y="1490400"/>
            <a:ext cx="9490524" cy="141055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矩形 13"/>
          <p:cNvSpPr/>
          <p:nvPr>
            <p:custDataLst>
              <p:tags r:id="rId2"/>
            </p:custDataLst>
          </p:nvPr>
        </p:nvSpPr>
        <p:spPr>
          <a:xfrm>
            <a:off x="1083650" y="1490400"/>
            <a:ext cx="257380" cy="141055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6" name="文本框 4"/>
          <p:cNvSpPr txBox="1"/>
          <p:nvPr>
            <p:custDataLst>
              <p:tags r:id="rId3"/>
            </p:custDataLst>
          </p:nvPr>
        </p:nvSpPr>
        <p:spPr>
          <a:xfrm>
            <a:off x="1883622" y="1612301"/>
            <a:ext cx="9080762" cy="1166877"/>
          </a:xfrm>
          <a:prstGeom prst="rect"/>
          <a:noFill/>
        </p:spPr>
        <p:txBody>
          <a:bodyPr anchor="ctr" anchorCtr="0" bIns="45720" lIns="91440" rIns="91440" rtlCol="0" tIns="45720" vert="horz" wrap="square">
            <a:normAutofit fontScale="95455" lnSpcReduction="10000"/>
          </a:bodyPr>
          <a:p>
            <a:pPr algn="l" lvl="0">
              <a:lnSpc>
                <a:spcPct val="130000"/>
              </a:lnSpc>
              <a:spcBef>
                <a:spcPts val="0"/>
              </a:spcBef>
              <a:spcAft>
                <a:spcPts val="0"/>
              </a:spcAft>
              <a:buClrTx/>
              <a:buSzTx/>
              <a:buFontTx/>
            </a:pPr>
            <a:r>
              <a:rPr altLang="en-US" dirty="0" sz="2200" lang="zh-CN" spc="150">
                <a:solidFill>
                  <a:schemeClr val="tx1">
                    <a:lumMod val="85000"/>
                    <a:lumOff val="15000"/>
                  </a:schemeClr>
                </a:solidFill>
                <a:latin typeface="+mn-ea"/>
                <a:sym typeface="+mn-ea"/>
              </a:rPr>
              <a:t>成果：小学生数学思维能力得到显著提升，问题解决能力得到有效培养，学生在数学学习中的兴趣和自信心增强。</a:t>
            </a:r>
            <a:endParaRPr altLang="en-US" dirty="0" sz="2200" lang="zh-CN" spc="150">
              <a:solidFill>
                <a:schemeClr val="tx1">
                  <a:lumMod val="85000"/>
                  <a:lumOff val="15000"/>
                </a:schemeClr>
              </a:solidFill>
              <a:latin typeface="+mn-ea"/>
              <a:sym typeface="+mn-ea"/>
            </a:endParaRPr>
          </a:p>
        </p:txBody>
      </p:sp>
      <p:sp>
        <p:nvSpPr>
          <p:cNvPr id="1049978" name="矩形 39"/>
          <p:cNvSpPr/>
          <p:nvPr>
            <p:custDataLst>
              <p:tags r:id="rId4"/>
            </p:custDataLst>
          </p:nvPr>
        </p:nvSpPr>
        <p:spPr>
          <a:xfrm>
            <a:off x="1611886" y="3164628"/>
            <a:ext cx="9490524" cy="141055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矩形 5"/>
          <p:cNvSpPr/>
          <p:nvPr>
            <p:custDataLst>
              <p:tags r:id="rId5"/>
            </p:custDataLst>
          </p:nvPr>
        </p:nvSpPr>
        <p:spPr>
          <a:xfrm>
            <a:off x="1083650" y="3164628"/>
            <a:ext cx="257380" cy="141055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文本框 41"/>
          <p:cNvSpPr txBox="1"/>
          <p:nvPr>
            <p:custDataLst>
              <p:tags r:id="rId6"/>
            </p:custDataLst>
          </p:nvPr>
        </p:nvSpPr>
        <p:spPr>
          <a:xfrm>
            <a:off x="1883622" y="3286528"/>
            <a:ext cx="9080762" cy="1166877"/>
          </a:xfrm>
          <a:prstGeom prst="rect"/>
          <a:noFill/>
        </p:spPr>
        <p:txBody>
          <a:bodyPr anchor="ctr" anchorCtr="0" bIns="45720" lIns="91440" rIns="91440" rtlCol="0" tIns="45720" vert="horz" wrap="square">
            <a:normAutofit fontScale="85833"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不足：部分教师对数学思维和问题解决能力培养的认识不够深入，缺乏有效的培养方法和策略，需要进一步加强对教师的培训和指导。</a:t>
            </a:r>
            <a:endParaRPr altLang="en-US" dirty="0" sz="2400" lang="zh-CN" spc="150">
              <a:solidFill>
                <a:schemeClr val="tx1">
                  <a:lumMod val="85000"/>
                  <a:lumOff val="15000"/>
                </a:schemeClr>
              </a:solidFill>
              <a:latin typeface="+mn-ea"/>
              <a:sym typeface="+mn-ea"/>
            </a:endParaRPr>
          </a:p>
        </p:txBody>
      </p:sp>
      <p:sp>
        <p:nvSpPr>
          <p:cNvPr id="1049984" name="矩形 12"/>
          <p:cNvSpPr/>
          <p:nvPr>
            <p:custDataLst>
              <p:tags r:id="rId7"/>
            </p:custDataLst>
          </p:nvPr>
        </p:nvSpPr>
        <p:spPr>
          <a:xfrm>
            <a:off x="1611886" y="4838855"/>
            <a:ext cx="9490524" cy="141055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6" name="矩形 17"/>
          <p:cNvSpPr/>
          <p:nvPr>
            <p:custDataLst>
              <p:tags r:id="rId8"/>
            </p:custDataLst>
          </p:nvPr>
        </p:nvSpPr>
        <p:spPr>
          <a:xfrm>
            <a:off x="1083650" y="4838855"/>
            <a:ext cx="257380" cy="141055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文本框 19"/>
          <p:cNvSpPr txBox="1"/>
          <p:nvPr>
            <p:custDataLst>
              <p:tags r:id="rId9"/>
            </p:custDataLst>
          </p:nvPr>
        </p:nvSpPr>
        <p:spPr>
          <a:xfrm>
            <a:off x="1883622" y="4960756"/>
            <a:ext cx="9080762" cy="1166877"/>
          </a:xfrm>
          <a:prstGeom prst="rect"/>
          <a:noFill/>
        </p:spPr>
        <p:txBody>
          <a:bodyPr anchor="ctr" anchorCtr="0" bIns="45720" lIns="91440" rIns="91440" rtlCol="0" tIns="45720" vert="horz" wrap="square">
            <a:normAutofit fontScale="85833"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展望：未来需要进一步加强对小学生数学思维和问题解决能力培养的研究和实践，不断完善培养方法和策略，提高培养效果和质量。</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2" name="标题 1"/>
          <p:cNvSpPr>
            <a:spLocks noGrp="1"/>
          </p:cNvSpPr>
          <p:nvPr>
            <p:ph type="title" idx="3"/>
          </p:nvPr>
        </p:nvSpPr>
        <p:spPr/>
        <p:txBody>
          <a:bodyPr/>
          <a:p>
            <a:r>
              <a:rPr altLang="en-US" lang="zh-CN"/>
              <a:t>对未来小学生数学教育的建议与展望</a:t>
            </a:r>
            <a:endParaRPr altLang="en-US" lang="zh-CN"/>
          </a:p>
        </p:txBody>
      </p:sp>
      <p:sp>
        <p:nvSpPr>
          <p:cNvPr id="10500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重视数学思维和问题解决能力的培养，将之纳入小学数学教育的重要目标。</a:t>
            </a:r>
            <a:endParaRPr altLang="en-US" dirty="0" sz="2000" lang="zh-CN" spc="150">
              <a:solidFill>
                <a:schemeClr val="tx1">
                  <a:lumMod val="85000"/>
                  <a:lumOff val="15000"/>
                </a:schemeClr>
              </a:solidFill>
              <a:latin typeface="+mn-ea"/>
              <a:sym typeface="+mn-ea"/>
            </a:endParaRPr>
          </a:p>
        </p:txBody>
      </p:sp>
      <p:sp>
        <p:nvSpPr>
          <p:cNvPr id="10500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推广启发式教学方法，鼓励学生主动探究和发现数学问题，培养其创新能力和批判性思维。</a:t>
            </a:r>
            <a:endParaRPr altLang="en-US" dirty="0" sz="2000" lang="zh-CN" spc="150">
              <a:solidFill>
                <a:schemeClr val="tx1">
                  <a:lumMod val="85000"/>
                  <a:lumOff val="15000"/>
                </a:schemeClr>
              </a:solidFill>
              <a:latin typeface="+mn-ea"/>
              <a:sym typeface="+mn-ea"/>
            </a:endParaRPr>
          </a:p>
        </p:txBody>
      </p:sp>
      <p:sp>
        <p:nvSpPr>
          <p:cNvPr id="10500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加强数学与实际生活的联系，让学生在实际情境中运用数学知识，提高其解决实际问题的能力。</a:t>
            </a:r>
            <a:endParaRPr altLang="en-US" dirty="0" sz="2000" lang="zh-CN" spc="150">
              <a:solidFill>
                <a:schemeClr val="tx1">
                  <a:lumMod val="85000"/>
                  <a:lumOff val="15000"/>
                </a:schemeClr>
              </a:solidFill>
              <a:latin typeface="+mn-ea"/>
              <a:sym typeface="+mn-ea"/>
            </a:endParaRPr>
          </a:p>
        </p:txBody>
      </p:sp>
      <p:sp>
        <p:nvSpPr>
          <p:cNvPr id="10500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注重培养学生的数学学习兴趣和自信心，激发其内在的学习动力和热情。</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08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4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4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7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3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3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2*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2*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2*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2*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2*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2*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2*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2*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2*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60.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2024-01-03T09:44:14Z</dcterms:created>
  <dcterms:modified xsi:type="dcterms:W3CDTF">2024-01-03T09:44:14Z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ccb992d700f046299fd854f522173690_21</vt:lpwstr>
  </property>
</Properties>
</file>