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4"/>
  </p:notesMasterIdLst>
  <p:handoutMasterIdLst>
    <p:handoutMasterId r:id="rId15"/>
  </p:handoutMasterIdLst>
  <p:sldIdLst>
    <p:sldId id="257" r:id="rId4"/>
    <p:sldId id="259" r:id="rId5"/>
    <p:sldId id="269" r:id="rId6"/>
    <p:sldId id="260" r:id="rId7"/>
    <p:sldId id="273" r:id="rId8"/>
    <p:sldId id="262" r:id="rId9"/>
    <p:sldId id="266" r:id="rId10"/>
    <p:sldId id="261" r:id="rId11"/>
    <p:sldId id="270" r:id="rId12"/>
    <p:sldId id="8944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351" autoAdjust="0"/>
  </p:normalViewPr>
  <p:slideViewPr>
    <p:cSldViewPr snapToGrid="0" showGuides="1">
      <p:cViewPr>
        <p:scale>
          <a:sx n="66" d="100"/>
          <a:sy n="66" d="100"/>
        </p:scale>
        <p:origin x="1830" y="11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381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36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0E036-96BB-4B9E-893B-966D4979A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C8103-1220-4BE5-85F6-5B1234237E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8D9C4-D23E-4F8A-B160-71C2A93F66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8A8BF-5A9C-43EE-A8E3-5562015809E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3" name="TextBox 3"/>
          <p:cNvSpPr txBox="1"/>
          <p:nvPr userDrawn="1"/>
        </p:nvSpPr>
        <p:spPr>
          <a:xfrm>
            <a:off x="482446" y="5978753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3" Type="http://schemas.openxmlformats.org/officeDocument/2006/relationships/slideLayout" Target="../slideLayouts/slideLayout2.xml"/><Relationship Id="rId12" Type="http://schemas.microsoft.com/office/2007/relationships/hdphoto" Target="../media/image15.wdp"/><Relationship Id="rId11" Type="http://schemas.openxmlformats.org/officeDocument/2006/relationships/image" Target="../media/image14.png"/><Relationship Id="rId10" Type="http://schemas.openxmlformats.org/officeDocument/2006/relationships/tags" Target="../tags/tag35.xml"/><Relationship Id="rId1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24546"/>
          <a:stretch>
            <a:fillRect/>
          </a:stretch>
        </p:blipFill>
        <p:spPr>
          <a:xfrm>
            <a:off x="-1" y="-18224"/>
            <a:ext cx="12192001" cy="6876224"/>
          </a:xfrm>
          <a:prstGeom prst="rect">
            <a:avLst/>
          </a:prstGeom>
        </p:spPr>
      </p:pic>
      <p:sp>
        <p:nvSpPr>
          <p:cNvPr id="63" name="流程图: 接点 62"/>
          <p:cNvSpPr/>
          <p:nvPr/>
        </p:nvSpPr>
        <p:spPr>
          <a:xfrm>
            <a:off x="1129665" y="5445125"/>
            <a:ext cx="1251585" cy="1057275"/>
          </a:xfrm>
          <a:prstGeom prst="flowChartConnector">
            <a:avLst/>
          </a:prstGeom>
          <a:gradFill>
            <a:gsLst>
              <a:gs pos="0">
                <a:srgbClr val="D0CECE">
                  <a:alpha val="14000"/>
                </a:srgb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流程图: 接点 63"/>
          <p:cNvSpPr/>
          <p:nvPr/>
        </p:nvSpPr>
        <p:spPr>
          <a:xfrm>
            <a:off x="1211580" y="5445125"/>
            <a:ext cx="1152000" cy="1152000"/>
          </a:xfrm>
          <a:prstGeom prst="flowChartConnector">
            <a:avLst/>
          </a:prstGeom>
          <a:gradFill>
            <a:gsLst>
              <a:gs pos="0">
                <a:srgbClr val="A6A6A6">
                  <a:alpha val="36000"/>
                </a:srgbClr>
              </a:gs>
              <a:gs pos="100000">
                <a:srgbClr val="A6A6A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7" name="流程图: 接点 56"/>
          <p:cNvSpPr/>
          <p:nvPr/>
        </p:nvSpPr>
        <p:spPr>
          <a:xfrm>
            <a:off x="-285115" y="5257799"/>
            <a:ext cx="1872000" cy="1872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流程图: 接点 57"/>
          <p:cNvSpPr/>
          <p:nvPr/>
        </p:nvSpPr>
        <p:spPr>
          <a:xfrm>
            <a:off x="-203200" y="5257799"/>
            <a:ext cx="1800000" cy="1800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9" name="流程图: 接点 58"/>
          <p:cNvSpPr/>
          <p:nvPr/>
        </p:nvSpPr>
        <p:spPr>
          <a:xfrm flipV="1">
            <a:off x="-81915" y="0"/>
            <a:ext cx="1080000" cy="1080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0" name="流程图: 接点 59"/>
          <p:cNvSpPr/>
          <p:nvPr/>
        </p:nvSpPr>
        <p:spPr>
          <a:xfrm flipV="1">
            <a:off x="0" y="0"/>
            <a:ext cx="1080000" cy="1080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1" name="流程图: 接点 60"/>
          <p:cNvSpPr/>
          <p:nvPr/>
        </p:nvSpPr>
        <p:spPr>
          <a:xfrm flipV="1">
            <a:off x="426719" y="586740"/>
            <a:ext cx="1260000" cy="1260000"/>
          </a:xfrm>
          <a:prstGeom prst="flowChartConnector">
            <a:avLst/>
          </a:prstGeom>
          <a:gradFill>
            <a:gsLst>
              <a:gs pos="0">
                <a:srgbClr val="D0CECE">
                  <a:alpha val="14000"/>
                </a:srgb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2" name="流程图: 接点 61"/>
          <p:cNvSpPr/>
          <p:nvPr/>
        </p:nvSpPr>
        <p:spPr>
          <a:xfrm flipV="1">
            <a:off x="508634" y="586740"/>
            <a:ext cx="1260000" cy="1260000"/>
          </a:xfrm>
          <a:prstGeom prst="flowChartConnector">
            <a:avLst/>
          </a:prstGeom>
          <a:gradFill>
            <a:gsLst>
              <a:gs pos="0">
                <a:srgbClr val="A6A6A6">
                  <a:alpha val="36000"/>
                </a:srgbClr>
              </a:gs>
              <a:gs pos="100000">
                <a:srgbClr val="A6A6A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5" name="流程图: 接点 64"/>
          <p:cNvSpPr/>
          <p:nvPr/>
        </p:nvSpPr>
        <p:spPr>
          <a:xfrm>
            <a:off x="-343535" y="4059555"/>
            <a:ext cx="612000" cy="612000"/>
          </a:xfrm>
          <a:prstGeom prst="flowChartConnector">
            <a:avLst/>
          </a:prstGeom>
          <a:gradFill>
            <a:gsLst>
              <a:gs pos="0">
                <a:srgbClr val="D0CECE">
                  <a:alpha val="14000"/>
                </a:srgb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6" name="流程图: 接点 65"/>
          <p:cNvSpPr/>
          <p:nvPr/>
        </p:nvSpPr>
        <p:spPr>
          <a:xfrm>
            <a:off x="-240030" y="4234179"/>
            <a:ext cx="468000" cy="468000"/>
          </a:xfrm>
          <a:prstGeom prst="flowChartConnector">
            <a:avLst/>
          </a:prstGeom>
          <a:gradFill>
            <a:gsLst>
              <a:gs pos="0">
                <a:srgbClr val="A6A6A6">
                  <a:alpha val="36000"/>
                </a:srgbClr>
              </a:gs>
              <a:gs pos="100000">
                <a:srgbClr val="A6A6A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7" name="文本框 9"/>
          <p:cNvSpPr txBox="1"/>
          <p:nvPr/>
        </p:nvSpPr>
        <p:spPr>
          <a:xfrm>
            <a:off x="890270" y="2958465"/>
            <a:ext cx="665099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DFA机械风速表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流程图: 接点 55"/>
          <p:cNvSpPr/>
          <p:nvPr/>
        </p:nvSpPr>
        <p:spPr>
          <a:xfrm flipV="1">
            <a:off x="1401445" y="318135"/>
            <a:ext cx="900000" cy="900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5" name="流程图: 接点 54"/>
          <p:cNvSpPr/>
          <p:nvPr/>
        </p:nvSpPr>
        <p:spPr>
          <a:xfrm flipV="1">
            <a:off x="1483360" y="318135"/>
            <a:ext cx="900000" cy="900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0" name="TextBox 33"/>
          <p:cNvSpPr txBox="1"/>
          <p:nvPr/>
        </p:nvSpPr>
        <p:spPr>
          <a:xfrm>
            <a:off x="2543810" y="5989320"/>
            <a:ext cx="1699260" cy="27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汇报人：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Kuangan001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381102" y="2760235"/>
            <a:ext cx="6096012" cy="40629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97888" y="201325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</a:rPr>
              <a:t>模板 </a:t>
            </a:r>
            <a:r>
              <a:rPr lang="en-US" altLang="zh-CN" sz="100" dirty="0">
                <a:noFill/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noFill/>
                <a:latin typeface="微软雅黑" panose="020B0503020204020204" pitchFamily="34" charset="-122"/>
              </a:rPr>
              <a:t> </a:t>
            </a:r>
            <a:endParaRPr lang="en-US" altLang="zh-CN" sz="100" dirty="0">
              <a:noFill/>
              <a:latin typeface="微软雅黑" panose="020B0503020204020204" pitchFamily="34" charset="-122"/>
            </a:endParaRPr>
          </a:p>
        </p:txBody>
      </p:sp>
      <p:sp>
        <p:nvSpPr>
          <p:cNvPr id="24" name="流程图: 接点 23"/>
          <p:cNvSpPr/>
          <p:nvPr/>
        </p:nvSpPr>
        <p:spPr>
          <a:xfrm>
            <a:off x="-3043490" y="0"/>
            <a:ext cx="6876000" cy="6876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41229" y="1466420"/>
            <a:ext cx="5784215" cy="914400"/>
            <a:chOff x="8225" y="3858"/>
            <a:chExt cx="9109" cy="1440"/>
          </a:xfrm>
        </p:grpSpPr>
        <p:sp>
          <p:nvSpPr>
            <p:cNvPr id="55" name="矩形 54"/>
            <p:cNvSpPr/>
            <p:nvPr/>
          </p:nvSpPr>
          <p:spPr>
            <a:xfrm rot="16200000" flipV="1">
              <a:off x="9238" y="3566"/>
              <a:ext cx="1088" cy="2026"/>
            </a:xfrm>
            <a:prstGeom prst="rect">
              <a:avLst/>
            </a:prstGeom>
            <a:gradFill>
              <a:gsLst>
                <a:gs pos="0">
                  <a:srgbClr val="0065B3">
                    <a:alpha val="0"/>
                  </a:srgbClr>
                </a:gs>
                <a:gs pos="100000">
                  <a:srgbClr val="0065B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" name="流程图: 接点 3"/>
            <p:cNvSpPr/>
            <p:nvPr/>
          </p:nvSpPr>
          <p:spPr>
            <a:xfrm>
              <a:off x="8225" y="3858"/>
              <a:ext cx="1440" cy="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665" y="4168"/>
              <a:ext cx="7669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DFA机械风速表产品介绍</a:t>
              </a:r>
              <a:endPara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380" y="4168"/>
              <a:ext cx="1130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83295" y="2668475"/>
            <a:ext cx="5741670" cy="914400"/>
            <a:chOff x="8225" y="3858"/>
            <a:chExt cx="9042" cy="1440"/>
          </a:xfrm>
        </p:grpSpPr>
        <p:sp>
          <p:nvSpPr>
            <p:cNvPr id="8" name="矩形 7"/>
            <p:cNvSpPr/>
            <p:nvPr/>
          </p:nvSpPr>
          <p:spPr>
            <a:xfrm rot="16200000" flipV="1">
              <a:off x="9238" y="3566"/>
              <a:ext cx="1088" cy="2026"/>
            </a:xfrm>
            <a:prstGeom prst="rect">
              <a:avLst/>
            </a:prstGeom>
            <a:gradFill>
              <a:gsLst>
                <a:gs pos="0">
                  <a:srgbClr val="0065B3">
                    <a:alpha val="0"/>
                  </a:srgbClr>
                </a:gs>
                <a:gs pos="100000">
                  <a:srgbClr val="0065B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流程图: 接点 8"/>
            <p:cNvSpPr/>
            <p:nvPr/>
          </p:nvSpPr>
          <p:spPr>
            <a:xfrm>
              <a:off x="8225" y="3858"/>
              <a:ext cx="1440" cy="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665" y="4168"/>
              <a:ext cx="7602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DFA机械风速表产品参数</a:t>
              </a:r>
              <a:endPara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80" y="4168"/>
              <a:ext cx="1130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83295" y="3850210"/>
            <a:ext cx="5926455" cy="914400"/>
            <a:chOff x="8225" y="3858"/>
            <a:chExt cx="9333" cy="1440"/>
          </a:xfrm>
        </p:grpSpPr>
        <p:sp>
          <p:nvSpPr>
            <p:cNvPr id="13" name="矩形 12"/>
            <p:cNvSpPr/>
            <p:nvPr/>
          </p:nvSpPr>
          <p:spPr>
            <a:xfrm rot="16200000" flipV="1">
              <a:off x="9238" y="3566"/>
              <a:ext cx="1088" cy="2026"/>
            </a:xfrm>
            <a:prstGeom prst="rect">
              <a:avLst/>
            </a:prstGeom>
            <a:gradFill>
              <a:gsLst>
                <a:gs pos="0">
                  <a:srgbClr val="0065B3">
                    <a:alpha val="0"/>
                  </a:srgbClr>
                </a:gs>
                <a:gs pos="100000">
                  <a:srgbClr val="0065B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流程图: 接点 13"/>
            <p:cNvSpPr/>
            <p:nvPr/>
          </p:nvSpPr>
          <p:spPr>
            <a:xfrm>
              <a:off x="8225" y="3858"/>
              <a:ext cx="1440" cy="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665" y="4168"/>
              <a:ext cx="7893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DFA机械风速表产品特点</a:t>
              </a:r>
              <a:endPara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80" y="4168"/>
              <a:ext cx="1130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41229" y="5031945"/>
            <a:ext cx="5709285" cy="914400"/>
            <a:chOff x="8225" y="3858"/>
            <a:chExt cx="8991" cy="1440"/>
          </a:xfrm>
        </p:grpSpPr>
        <p:sp>
          <p:nvSpPr>
            <p:cNvPr id="18" name="矩形 17"/>
            <p:cNvSpPr/>
            <p:nvPr/>
          </p:nvSpPr>
          <p:spPr>
            <a:xfrm rot="16200000" flipV="1">
              <a:off x="9238" y="3566"/>
              <a:ext cx="1088" cy="2026"/>
            </a:xfrm>
            <a:prstGeom prst="rect">
              <a:avLst/>
            </a:prstGeom>
            <a:gradFill>
              <a:gsLst>
                <a:gs pos="0">
                  <a:srgbClr val="0065B3">
                    <a:alpha val="0"/>
                  </a:srgbClr>
                </a:gs>
                <a:gs pos="100000">
                  <a:srgbClr val="0065B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流程图: 接点 18"/>
            <p:cNvSpPr/>
            <p:nvPr/>
          </p:nvSpPr>
          <p:spPr>
            <a:xfrm>
              <a:off x="8225" y="3858"/>
              <a:ext cx="1440" cy="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665" y="4168"/>
              <a:ext cx="7551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DFA机械风速表产品用途</a:t>
              </a:r>
              <a:endPara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80" y="4168"/>
              <a:ext cx="1130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3" name="流程图: 接点 22"/>
          <p:cNvSpPr/>
          <p:nvPr/>
        </p:nvSpPr>
        <p:spPr>
          <a:xfrm>
            <a:off x="-3275463" y="0"/>
            <a:ext cx="7008058" cy="6876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837948" y="1612265"/>
            <a:ext cx="209550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目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文本框 9"/>
          <p:cNvSpPr txBox="1"/>
          <p:nvPr/>
        </p:nvSpPr>
        <p:spPr>
          <a:xfrm>
            <a:off x="837948" y="3018790"/>
            <a:ext cx="209550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录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837948" y="4462780"/>
            <a:ext cx="20955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contents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流程图: 接点 31"/>
          <p:cNvSpPr/>
          <p:nvPr/>
        </p:nvSpPr>
        <p:spPr>
          <a:xfrm flipV="1">
            <a:off x="10360660" y="0"/>
            <a:ext cx="1080000" cy="1080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流程图: 接点 32"/>
          <p:cNvSpPr/>
          <p:nvPr/>
        </p:nvSpPr>
        <p:spPr>
          <a:xfrm flipV="1">
            <a:off x="10442575" y="0"/>
            <a:ext cx="1080000" cy="1080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流程图: 接点 33"/>
          <p:cNvSpPr/>
          <p:nvPr/>
        </p:nvSpPr>
        <p:spPr>
          <a:xfrm flipV="1">
            <a:off x="10869294" y="586740"/>
            <a:ext cx="1260000" cy="1260000"/>
          </a:xfrm>
          <a:prstGeom prst="flowChartConnector">
            <a:avLst/>
          </a:prstGeom>
          <a:gradFill>
            <a:gsLst>
              <a:gs pos="0">
                <a:srgbClr val="D0CECE">
                  <a:alpha val="14000"/>
                </a:srgb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流程图: 接点 34"/>
          <p:cNvSpPr/>
          <p:nvPr/>
        </p:nvSpPr>
        <p:spPr>
          <a:xfrm flipV="1">
            <a:off x="10951209" y="586740"/>
            <a:ext cx="1260000" cy="1260000"/>
          </a:xfrm>
          <a:prstGeom prst="flowChartConnector">
            <a:avLst/>
          </a:prstGeom>
          <a:gradFill>
            <a:gsLst>
              <a:gs pos="0">
                <a:srgbClr val="A6A6A6">
                  <a:alpha val="36000"/>
                </a:srgbClr>
              </a:gs>
              <a:gs pos="100000">
                <a:srgbClr val="A6A6A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流程图: 接点 35"/>
          <p:cNvSpPr/>
          <p:nvPr/>
        </p:nvSpPr>
        <p:spPr>
          <a:xfrm flipV="1">
            <a:off x="11147379" y="5849620"/>
            <a:ext cx="900000" cy="900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流程图: 接点 36"/>
          <p:cNvSpPr/>
          <p:nvPr/>
        </p:nvSpPr>
        <p:spPr>
          <a:xfrm flipV="1">
            <a:off x="11229294" y="5849620"/>
            <a:ext cx="900000" cy="900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376680" y="704215"/>
            <a:ext cx="34531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noProof="0" dirty="0">
                <a:sym typeface="+mn-lt"/>
              </a:rPr>
              <a:t>DFA机械风速表</a:t>
            </a:r>
            <a:endParaRPr lang="zh-CN" altLang="en-US" dirty="0"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06855" y="5566410"/>
            <a:ext cx="1251585" cy="417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cs typeface="+mn-ea"/>
                <a:sym typeface="+mn-lt"/>
              </a:rPr>
              <a:t>关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cs typeface="+mn-ea"/>
                <a:sym typeface="+mn-lt"/>
              </a:rPr>
              <a:t>/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cs typeface="+mn-ea"/>
                <a:sym typeface="+mn-lt"/>
              </a:rPr>
              <a:t>键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cs typeface="+mn-ea"/>
                <a:sym typeface="+mn-lt"/>
              </a:rPr>
              <a:t>/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cs typeface="+mn-ea"/>
                <a:sym typeface="+mn-lt"/>
              </a:rPr>
              <a:t>词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506855" y="5250180"/>
            <a:ext cx="9530715" cy="0"/>
          </a:xfrm>
          <a:prstGeom prst="line">
            <a:avLst/>
          </a:prstGeom>
          <a:ln w="12700">
            <a:solidFill>
              <a:srgbClr val="1F4E7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2935605" y="5566410"/>
            <a:ext cx="0" cy="552450"/>
          </a:xfrm>
          <a:prstGeom prst="line">
            <a:avLst/>
          </a:prstGeom>
          <a:ln w="12700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 24"/>
          <p:cNvSpPr/>
          <p:nvPr/>
        </p:nvSpPr>
        <p:spPr>
          <a:xfrm rot="5400000" flipH="1" flipV="1">
            <a:off x="817045" y="704215"/>
            <a:ext cx="432000" cy="432000"/>
          </a:xfrm>
          <a:prstGeom prst="flowChartConnector">
            <a:avLst/>
          </a:prstGeo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2800" y="5615305"/>
            <a:ext cx="27432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DFA机械风速表</a:t>
            </a:r>
            <a:endParaRPr lang="zh-CN" altLang="en-US" sz="200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pic>
        <p:nvPicPr>
          <p:cNvPr id="7" name="图片 6" descr="DFA机械风速表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8640" y="2454275"/>
            <a:ext cx="2489835" cy="2489835"/>
          </a:xfrm>
          <a:prstGeom prst="rect">
            <a:avLst/>
          </a:prstGeom>
        </p:spPr>
      </p:pic>
      <p:pic>
        <p:nvPicPr>
          <p:cNvPr id="8" name="图片 7" descr="DFA机械风速表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210" y="2454275"/>
            <a:ext cx="2489835" cy="2489835"/>
          </a:xfrm>
          <a:prstGeom prst="rect">
            <a:avLst/>
          </a:prstGeom>
        </p:spPr>
      </p:pic>
      <p:pic>
        <p:nvPicPr>
          <p:cNvPr id="11" name="图片 10" descr="DFA机械风速表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175" y="2454275"/>
            <a:ext cx="2489835" cy="24898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54"/>
          <p:cNvSpPr/>
          <p:nvPr/>
        </p:nvSpPr>
        <p:spPr>
          <a:xfrm rot="16200000" flipV="1">
            <a:off x="3968750" y="997585"/>
            <a:ext cx="984885" cy="8919210"/>
          </a:xfrm>
          <a:prstGeom prst="rect">
            <a:avLst/>
          </a:prstGeom>
          <a:gradFill>
            <a:gsLst>
              <a:gs pos="53000">
                <a:srgbClr val="0065B3">
                  <a:alpha val="36000"/>
                </a:srgbClr>
              </a:gs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823210" y="1040765"/>
            <a:ext cx="4201795" cy="440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DFA机械风速表产品介绍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流程图: 接点 15"/>
          <p:cNvSpPr/>
          <p:nvPr/>
        </p:nvSpPr>
        <p:spPr>
          <a:xfrm flipV="1">
            <a:off x="10265535" y="134657"/>
            <a:ext cx="1080000" cy="1080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流程图: 接点 16"/>
          <p:cNvSpPr/>
          <p:nvPr/>
        </p:nvSpPr>
        <p:spPr>
          <a:xfrm flipV="1">
            <a:off x="10347450" y="134657"/>
            <a:ext cx="1080000" cy="1080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流程图: 接点 17"/>
          <p:cNvSpPr/>
          <p:nvPr/>
        </p:nvSpPr>
        <p:spPr>
          <a:xfrm flipV="1">
            <a:off x="11263620" y="967065"/>
            <a:ext cx="720000" cy="720000"/>
          </a:xfrm>
          <a:prstGeom prst="flowChartConnector">
            <a:avLst/>
          </a:prstGeom>
          <a:gradFill>
            <a:gsLst>
              <a:gs pos="0">
                <a:srgbClr val="D0CECE">
                  <a:alpha val="14000"/>
                </a:srgb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流程图: 接点 18"/>
          <p:cNvSpPr/>
          <p:nvPr/>
        </p:nvSpPr>
        <p:spPr>
          <a:xfrm flipV="1">
            <a:off x="11345535" y="967065"/>
            <a:ext cx="720000" cy="720000"/>
          </a:xfrm>
          <a:prstGeom prst="flowChartConnector">
            <a:avLst/>
          </a:prstGeom>
          <a:gradFill>
            <a:gsLst>
              <a:gs pos="0">
                <a:srgbClr val="A6A6A6">
                  <a:alpha val="36000"/>
                </a:srgbClr>
              </a:gs>
              <a:gs pos="100000">
                <a:srgbClr val="A6A6A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6381102" y="2760235"/>
            <a:ext cx="6096012" cy="406299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27505" y="2225040"/>
            <a:ext cx="65932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DFA机械风速表可广泛用于测定各种工作环境中的平均风速。DFA机械风速表用于煤矿井下平均风速的测量，</a:t>
            </a:r>
            <a:r>
              <a:rPr lang="zh-CN" altLang="en-US" sz="16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肆零零捌捌陆零伍叁柒，</a:t>
            </a:r>
            <a:r>
              <a:rPr lang="zh-CN" altLang="en-US" sz="1600"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也适用于建筑、气象、海洋、交通、纺织、化工、人防工程、粮食加工、空气动力学研究等其它场合的风速测量。</a:t>
            </a:r>
            <a:endParaRPr lang="zh-CN" altLang="en-US" sz="1600"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376680" y="704215"/>
            <a:ext cx="32746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noProof="0" dirty="0">
                <a:sym typeface="+mn-lt"/>
              </a:rPr>
              <a:t>DFA机械风速表</a:t>
            </a:r>
            <a:endParaRPr lang="zh-CN" altLang="en-US" dirty="0">
              <a:sym typeface="+mn-lt"/>
            </a:endParaRPr>
          </a:p>
        </p:txBody>
      </p:sp>
      <p:cxnSp>
        <p:nvCxnSpPr>
          <p:cNvPr id="144" name="直接连接符 143"/>
          <p:cNvCxnSpPr/>
          <p:nvPr/>
        </p:nvCxnSpPr>
        <p:spPr>
          <a:xfrm flipV="1">
            <a:off x="6175375" y="2145665"/>
            <a:ext cx="0" cy="4168140"/>
          </a:xfrm>
          <a:prstGeom prst="line">
            <a:avLst/>
          </a:prstGeom>
          <a:ln w="12700"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 rot="16200000" flipV="1">
            <a:off x="11112915" y="-313275"/>
            <a:ext cx="36000" cy="1286510"/>
          </a:xfrm>
          <a:prstGeom prst="rect">
            <a:avLst/>
          </a:prstGeo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 rot="16200000" flipV="1">
            <a:off x="10252955" y="239980"/>
            <a:ext cx="36000" cy="180000"/>
          </a:xfrm>
          <a:prstGeom prst="rect">
            <a:avLst/>
          </a:prstGeom>
          <a:gradFill>
            <a:gsLst>
              <a:gs pos="0">
                <a:srgbClr val="0065B3">
                  <a:alpha val="100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任意多边形 24"/>
          <p:cNvSpPr/>
          <p:nvPr/>
        </p:nvSpPr>
        <p:spPr>
          <a:xfrm rot="5400000" flipH="1" flipV="1">
            <a:off x="817045" y="704215"/>
            <a:ext cx="432000" cy="432000"/>
          </a:xfrm>
          <a:prstGeom prst="flowChartConnector">
            <a:avLst/>
          </a:prstGeo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2" descr="DFA系列风表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7055" y="2894965"/>
            <a:ext cx="2925445" cy="2925445"/>
          </a:xfrm>
          <a:prstGeom prst="rect">
            <a:avLst/>
          </a:prstGeom>
        </p:spPr>
      </p:pic>
      <p:pic>
        <p:nvPicPr>
          <p:cNvPr id="4" name="图片 3" descr="DFA系列风表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0" y="2894965"/>
            <a:ext cx="2925445" cy="29254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376680" y="704215"/>
            <a:ext cx="46151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sym typeface="+mn-lt"/>
              </a:rPr>
              <a:t>DFA机械风速表产品参数</a:t>
            </a:r>
            <a:endParaRPr lang="zh-CN" altLang="en-US" dirty="0"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 rot="16200000" flipV="1">
            <a:off x="11112915" y="-313275"/>
            <a:ext cx="36000" cy="1286510"/>
          </a:xfrm>
          <a:prstGeom prst="rect">
            <a:avLst/>
          </a:prstGeo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 rot="16200000" flipV="1">
            <a:off x="10252955" y="239980"/>
            <a:ext cx="36000" cy="180000"/>
          </a:xfrm>
          <a:prstGeom prst="rect">
            <a:avLst/>
          </a:prstGeom>
          <a:gradFill>
            <a:gsLst>
              <a:gs pos="0">
                <a:srgbClr val="0065B3">
                  <a:alpha val="100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1" name="任意多边形 24"/>
          <p:cNvSpPr/>
          <p:nvPr/>
        </p:nvSpPr>
        <p:spPr>
          <a:xfrm rot="5400000" flipH="1" flipV="1">
            <a:off x="817045" y="704215"/>
            <a:ext cx="432000" cy="432000"/>
          </a:xfrm>
          <a:prstGeom prst="flowChartConnector">
            <a:avLst/>
          </a:prstGeo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2" name="Freeform 10"/>
          <p:cNvSpPr/>
          <p:nvPr>
            <p:custDataLst>
              <p:tags r:id="rId1"/>
            </p:custDataLst>
          </p:nvPr>
        </p:nvSpPr>
        <p:spPr bwMode="auto">
          <a:xfrm>
            <a:off x="1748405" y="1852262"/>
            <a:ext cx="842853" cy="1402802"/>
          </a:xfrm>
          <a:custGeom>
            <a:avLst/>
            <a:gdLst>
              <a:gd name="T0" fmla="*/ 1191 w 1191"/>
              <a:gd name="T1" fmla="*/ 2372 h 2372"/>
              <a:gd name="T2" fmla="*/ 0 w 1191"/>
              <a:gd name="T3" fmla="*/ 2372 h 2372"/>
              <a:gd name="T4" fmla="*/ 0 w 1191"/>
              <a:gd name="T5" fmla="*/ 0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91" h="2372">
                <a:moveTo>
                  <a:pt x="1191" y="2372"/>
                </a:moveTo>
                <a:lnTo>
                  <a:pt x="0" y="2372"/>
                </a:lnTo>
                <a:lnTo>
                  <a:pt x="0" y="0"/>
                </a:lnTo>
              </a:path>
            </a:pathLst>
          </a:custGeom>
          <a:noFill/>
          <a:ln w="12700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Freeform 11"/>
          <p:cNvSpPr/>
          <p:nvPr>
            <p:custDataLst>
              <p:tags r:id="rId2"/>
            </p:custDataLst>
          </p:nvPr>
        </p:nvSpPr>
        <p:spPr bwMode="auto">
          <a:xfrm>
            <a:off x="5442037" y="1852262"/>
            <a:ext cx="493649" cy="1402802"/>
          </a:xfrm>
          <a:custGeom>
            <a:avLst/>
            <a:gdLst>
              <a:gd name="T0" fmla="*/ 697 w 697"/>
              <a:gd name="T1" fmla="*/ 2372 h 2372"/>
              <a:gd name="T2" fmla="*/ 0 w 697"/>
              <a:gd name="T3" fmla="*/ 2372 h 2372"/>
              <a:gd name="T4" fmla="*/ 0 w 697"/>
              <a:gd name="T5" fmla="*/ 0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97" h="2372">
                <a:moveTo>
                  <a:pt x="697" y="2372"/>
                </a:moveTo>
                <a:lnTo>
                  <a:pt x="0" y="2372"/>
                </a:lnTo>
                <a:lnTo>
                  <a:pt x="0" y="0"/>
                </a:lnTo>
              </a:path>
            </a:pathLst>
          </a:custGeom>
          <a:noFill/>
          <a:ln w="9525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4" name="Freeform 12"/>
          <p:cNvSpPr/>
          <p:nvPr>
            <p:custDataLst>
              <p:tags r:id="rId3"/>
            </p:custDataLst>
          </p:nvPr>
        </p:nvSpPr>
        <p:spPr bwMode="auto">
          <a:xfrm>
            <a:off x="8761067" y="1852262"/>
            <a:ext cx="523807" cy="1402802"/>
          </a:xfrm>
          <a:custGeom>
            <a:avLst/>
            <a:gdLst>
              <a:gd name="T0" fmla="*/ 741 w 741"/>
              <a:gd name="T1" fmla="*/ 2372 h 2372"/>
              <a:gd name="T2" fmla="*/ 0 w 741"/>
              <a:gd name="T3" fmla="*/ 2372 h 2372"/>
              <a:gd name="T4" fmla="*/ 0 w 741"/>
              <a:gd name="T5" fmla="*/ 0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41" h="2372">
                <a:moveTo>
                  <a:pt x="741" y="2372"/>
                </a:moveTo>
                <a:lnTo>
                  <a:pt x="0" y="2372"/>
                </a:lnTo>
                <a:lnTo>
                  <a:pt x="0" y="0"/>
                </a:lnTo>
              </a:path>
            </a:pathLst>
          </a:custGeom>
          <a:noFill/>
          <a:ln w="9525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5" name="Freeform 13"/>
          <p:cNvSpPr/>
          <p:nvPr>
            <p:custDataLst>
              <p:tags r:id="rId4"/>
            </p:custDataLst>
          </p:nvPr>
        </p:nvSpPr>
        <p:spPr bwMode="auto">
          <a:xfrm>
            <a:off x="3719823" y="4224899"/>
            <a:ext cx="599997" cy="1652373"/>
          </a:xfrm>
          <a:custGeom>
            <a:avLst/>
            <a:gdLst>
              <a:gd name="T0" fmla="*/ 847 w 847"/>
              <a:gd name="T1" fmla="*/ 0 h 2329"/>
              <a:gd name="T2" fmla="*/ 0 w 847"/>
              <a:gd name="T3" fmla="*/ 0 h 2329"/>
              <a:gd name="T4" fmla="*/ 0 w 847"/>
              <a:gd name="T5" fmla="*/ 2329 h 2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7" h="2329">
                <a:moveTo>
                  <a:pt x="847" y="0"/>
                </a:moveTo>
                <a:lnTo>
                  <a:pt x="0" y="0"/>
                </a:lnTo>
                <a:lnTo>
                  <a:pt x="0" y="2329"/>
                </a:lnTo>
              </a:path>
            </a:pathLst>
          </a:custGeom>
          <a:noFill/>
          <a:ln w="9525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Freeform 14"/>
          <p:cNvSpPr/>
          <p:nvPr>
            <p:custDataLst>
              <p:tags r:id="rId5"/>
            </p:custDataLst>
          </p:nvPr>
        </p:nvSpPr>
        <p:spPr bwMode="auto">
          <a:xfrm>
            <a:off x="7176948" y="4224899"/>
            <a:ext cx="455554" cy="1652373"/>
          </a:xfrm>
          <a:custGeom>
            <a:avLst/>
            <a:gdLst>
              <a:gd name="T0" fmla="*/ 644 w 644"/>
              <a:gd name="T1" fmla="*/ 0 h 2329"/>
              <a:gd name="T2" fmla="*/ 0 w 644"/>
              <a:gd name="T3" fmla="*/ 0 h 2329"/>
              <a:gd name="T4" fmla="*/ 0 w 644"/>
              <a:gd name="T5" fmla="*/ 2329 h 2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4" h="2329">
                <a:moveTo>
                  <a:pt x="644" y="0"/>
                </a:moveTo>
                <a:lnTo>
                  <a:pt x="0" y="0"/>
                </a:lnTo>
                <a:lnTo>
                  <a:pt x="0" y="2329"/>
                </a:lnTo>
              </a:path>
            </a:pathLst>
          </a:custGeom>
          <a:noFill/>
          <a:ln w="9525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>
            <p:custDataLst>
              <p:tags r:id="rId6"/>
            </p:custDataLst>
          </p:nvPr>
        </p:nvSpPr>
        <p:spPr>
          <a:xfrm>
            <a:off x="1778635" y="2037715"/>
            <a:ext cx="2744470" cy="65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1．防爆型式：矿用本安型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2．防爆标志：Exib I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60" name="组合 59"/>
          <p:cNvGrpSpPr/>
          <p:nvPr>
            <p:custDataLst>
              <p:tags r:id="rId7"/>
            </p:custDataLst>
          </p:nvPr>
        </p:nvGrpSpPr>
        <p:grpSpPr>
          <a:xfrm>
            <a:off x="1696511" y="3059482"/>
            <a:ext cx="1900602" cy="1389570"/>
            <a:chOff x="1696511" y="2790392"/>
            <a:chExt cx="1900602" cy="1389570"/>
          </a:xfr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2700000" scaled="1"/>
          </a:gradFill>
        </p:grpSpPr>
        <p:sp>
          <p:nvSpPr>
            <p:cNvPr id="61" name="Freeform 5"/>
            <p:cNvSpPr/>
            <p:nvPr>
              <p:custDataLst>
                <p:tags r:id="rId8"/>
              </p:custDataLst>
            </p:nvPr>
          </p:nvSpPr>
          <p:spPr bwMode="auto">
            <a:xfrm>
              <a:off x="1696511" y="2790392"/>
              <a:ext cx="1900602" cy="1389570"/>
            </a:xfrm>
            <a:custGeom>
              <a:avLst/>
              <a:gdLst>
                <a:gd name="T0" fmla="*/ 1408 w 2454"/>
                <a:gd name="T1" fmla="*/ 175 h 2140"/>
                <a:gd name="T2" fmla="*/ 1887 w 2454"/>
                <a:gd name="T3" fmla="*/ 1005 h 2140"/>
                <a:gd name="T4" fmla="*/ 2364 w 2454"/>
                <a:gd name="T5" fmla="*/ 1832 h 2140"/>
                <a:gd name="T6" fmla="*/ 2189 w 2454"/>
                <a:gd name="T7" fmla="*/ 2140 h 2140"/>
                <a:gd name="T8" fmla="*/ 1231 w 2454"/>
                <a:gd name="T9" fmla="*/ 2140 h 2140"/>
                <a:gd name="T10" fmla="*/ 276 w 2454"/>
                <a:gd name="T11" fmla="*/ 2140 h 2140"/>
                <a:gd name="T12" fmla="*/ 97 w 2454"/>
                <a:gd name="T13" fmla="*/ 1834 h 2140"/>
                <a:gd name="T14" fmla="*/ 575 w 2454"/>
                <a:gd name="T15" fmla="*/ 1005 h 2140"/>
                <a:gd name="T16" fmla="*/ 1053 w 2454"/>
                <a:gd name="T17" fmla="*/ 178 h 2140"/>
                <a:gd name="T18" fmla="*/ 1408 w 2454"/>
                <a:gd name="T19" fmla="*/ 175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4" h="2140">
                  <a:moveTo>
                    <a:pt x="1408" y="175"/>
                  </a:moveTo>
                  <a:lnTo>
                    <a:pt x="1887" y="1005"/>
                  </a:lnTo>
                  <a:cubicBezTo>
                    <a:pt x="2046" y="1280"/>
                    <a:pt x="2205" y="1556"/>
                    <a:pt x="2364" y="1832"/>
                  </a:cubicBezTo>
                  <a:cubicBezTo>
                    <a:pt x="2454" y="2028"/>
                    <a:pt x="2396" y="2132"/>
                    <a:pt x="2189" y="2140"/>
                  </a:cubicBezTo>
                  <a:lnTo>
                    <a:pt x="1231" y="2140"/>
                  </a:lnTo>
                  <a:cubicBezTo>
                    <a:pt x="913" y="2140"/>
                    <a:pt x="594" y="2140"/>
                    <a:pt x="276" y="2140"/>
                  </a:cubicBezTo>
                  <a:cubicBezTo>
                    <a:pt x="61" y="2119"/>
                    <a:pt x="0" y="2018"/>
                    <a:pt x="97" y="1834"/>
                  </a:cubicBezTo>
                  <a:lnTo>
                    <a:pt x="575" y="1005"/>
                  </a:lnTo>
                  <a:cubicBezTo>
                    <a:pt x="734" y="729"/>
                    <a:pt x="894" y="453"/>
                    <a:pt x="1053" y="178"/>
                  </a:cubicBezTo>
                  <a:cubicBezTo>
                    <a:pt x="1178" y="2"/>
                    <a:pt x="1297" y="0"/>
                    <a:pt x="1408" y="175"/>
                  </a:cubicBezTo>
                  <a:close/>
                </a:path>
              </a:pathLst>
            </a:custGeom>
            <a:gradFill>
              <a:gsLst>
                <a:gs pos="0">
                  <a:srgbClr val="0065B3">
                    <a:alpha val="0"/>
                  </a:srgbClr>
                </a:gs>
                <a:gs pos="100000">
                  <a:srgbClr val="0065B3"/>
                </a:gs>
              </a:gsLst>
              <a:lin ang="2700000" scaled="1"/>
            </a:gradFill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文本框 61"/>
            <p:cNvSpPr txBox="1"/>
            <p:nvPr>
              <p:custDataLst>
                <p:tags r:id="rId9"/>
              </p:custDataLst>
            </p:nvPr>
          </p:nvSpPr>
          <p:spPr>
            <a:xfrm>
              <a:off x="2288736" y="3249645"/>
              <a:ext cx="8451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>
            <p:custDataLst>
              <p:tags r:id="rId10"/>
            </p:custDataLst>
          </p:nvPr>
        </p:nvGrpSpPr>
        <p:grpSpPr>
          <a:xfrm>
            <a:off x="3364756" y="3002340"/>
            <a:ext cx="1900602" cy="1389570"/>
            <a:chOff x="3364756" y="2733250"/>
            <a:chExt cx="1900602" cy="1389570"/>
          </a:xfr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2700000" scaled="1"/>
          </a:gradFill>
        </p:grpSpPr>
        <p:sp>
          <p:nvSpPr>
            <p:cNvPr id="64" name="Freeform 8"/>
            <p:cNvSpPr/>
            <p:nvPr>
              <p:custDataLst>
                <p:tags r:id="rId11"/>
              </p:custDataLst>
            </p:nvPr>
          </p:nvSpPr>
          <p:spPr bwMode="auto">
            <a:xfrm>
              <a:off x="3364756" y="2733250"/>
              <a:ext cx="1900602" cy="1389570"/>
            </a:xfrm>
            <a:custGeom>
              <a:avLst/>
              <a:gdLst>
                <a:gd name="T0" fmla="*/ 1408 w 2454"/>
                <a:gd name="T1" fmla="*/ 1966 h 2141"/>
                <a:gd name="T2" fmla="*/ 1887 w 2454"/>
                <a:gd name="T3" fmla="*/ 1136 h 2141"/>
                <a:gd name="T4" fmla="*/ 2365 w 2454"/>
                <a:gd name="T5" fmla="*/ 309 h 2141"/>
                <a:gd name="T6" fmla="*/ 2189 w 2454"/>
                <a:gd name="T7" fmla="*/ 0 h 2141"/>
                <a:gd name="T8" fmla="*/ 1231 w 2454"/>
                <a:gd name="T9" fmla="*/ 0 h 2141"/>
                <a:gd name="T10" fmla="*/ 276 w 2454"/>
                <a:gd name="T11" fmla="*/ 0 h 2141"/>
                <a:gd name="T12" fmla="*/ 97 w 2454"/>
                <a:gd name="T13" fmla="*/ 307 h 2141"/>
                <a:gd name="T14" fmla="*/ 576 w 2454"/>
                <a:gd name="T15" fmla="*/ 1136 h 2141"/>
                <a:gd name="T16" fmla="*/ 1053 w 2454"/>
                <a:gd name="T17" fmla="*/ 1963 h 2141"/>
                <a:gd name="T18" fmla="*/ 1408 w 2454"/>
                <a:gd name="T19" fmla="*/ 1966 h 2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4" h="2141">
                  <a:moveTo>
                    <a:pt x="1408" y="1966"/>
                  </a:moveTo>
                  <a:lnTo>
                    <a:pt x="1887" y="1136"/>
                  </a:lnTo>
                  <a:cubicBezTo>
                    <a:pt x="2046" y="861"/>
                    <a:pt x="2205" y="585"/>
                    <a:pt x="2365" y="309"/>
                  </a:cubicBezTo>
                  <a:cubicBezTo>
                    <a:pt x="2454" y="113"/>
                    <a:pt x="2396" y="9"/>
                    <a:pt x="2189" y="0"/>
                  </a:cubicBezTo>
                  <a:lnTo>
                    <a:pt x="1231" y="0"/>
                  </a:lnTo>
                  <a:cubicBezTo>
                    <a:pt x="913" y="0"/>
                    <a:pt x="595" y="0"/>
                    <a:pt x="276" y="0"/>
                  </a:cubicBezTo>
                  <a:cubicBezTo>
                    <a:pt x="61" y="21"/>
                    <a:pt x="0" y="123"/>
                    <a:pt x="97" y="307"/>
                  </a:cubicBezTo>
                  <a:lnTo>
                    <a:pt x="576" y="1136"/>
                  </a:lnTo>
                  <a:cubicBezTo>
                    <a:pt x="735" y="1412"/>
                    <a:pt x="894" y="1688"/>
                    <a:pt x="1053" y="1963"/>
                  </a:cubicBezTo>
                  <a:cubicBezTo>
                    <a:pt x="1179" y="2139"/>
                    <a:pt x="1297" y="2141"/>
                    <a:pt x="1408" y="1966"/>
                  </a:cubicBezTo>
                  <a:close/>
                </a:path>
              </a:pathLst>
            </a:custGeom>
            <a:gradFill>
              <a:gsLst>
                <a:gs pos="0">
                  <a:srgbClr val="0065B3">
                    <a:alpha val="0"/>
                  </a:srgbClr>
                </a:gs>
                <a:gs pos="100000">
                  <a:srgbClr val="0065B3"/>
                </a:gs>
              </a:gsLst>
              <a:lin ang="2700000" scaled="1"/>
            </a:gradFill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12"/>
              </p:custDataLst>
            </p:nvPr>
          </p:nvSpPr>
          <p:spPr>
            <a:xfrm>
              <a:off x="3890110" y="2780159"/>
              <a:ext cx="8451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>
            <p:custDataLst>
              <p:tags r:id="rId13"/>
            </p:custDataLst>
          </p:nvPr>
        </p:nvGrpSpPr>
        <p:grpSpPr>
          <a:xfrm>
            <a:off x="5033077" y="3059482"/>
            <a:ext cx="1898864" cy="1389570"/>
            <a:chOff x="5033077" y="2790392"/>
            <a:chExt cx="1898864" cy="1389570"/>
          </a:xfr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2700000" scaled="1"/>
          </a:gradFill>
        </p:grpSpPr>
        <p:sp>
          <p:nvSpPr>
            <p:cNvPr id="67" name="Freeform 6"/>
            <p:cNvSpPr/>
            <p:nvPr>
              <p:custDataLst>
                <p:tags r:id="rId14"/>
              </p:custDataLst>
            </p:nvPr>
          </p:nvSpPr>
          <p:spPr bwMode="auto">
            <a:xfrm>
              <a:off x="5033077" y="2790392"/>
              <a:ext cx="1898864" cy="1389570"/>
            </a:xfrm>
            <a:custGeom>
              <a:avLst/>
              <a:gdLst>
                <a:gd name="T0" fmla="*/ 1407 w 2453"/>
                <a:gd name="T1" fmla="*/ 175 h 2140"/>
                <a:gd name="T2" fmla="*/ 1886 w 2453"/>
                <a:gd name="T3" fmla="*/ 1005 h 2140"/>
                <a:gd name="T4" fmla="*/ 2364 w 2453"/>
                <a:gd name="T5" fmla="*/ 1832 h 2140"/>
                <a:gd name="T6" fmla="*/ 2188 w 2453"/>
                <a:gd name="T7" fmla="*/ 2140 h 2140"/>
                <a:gd name="T8" fmla="*/ 1231 w 2453"/>
                <a:gd name="T9" fmla="*/ 2140 h 2140"/>
                <a:gd name="T10" fmla="*/ 276 w 2453"/>
                <a:gd name="T11" fmla="*/ 2140 h 2140"/>
                <a:gd name="T12" fmla="*/ 96 w 2453"/>
                <a:gd name="T13" fmla="*/ 1834 h 2140"/>
                <a:gd name="T14" fmla="*/ 575 w 2453"/>
                <a:gd name="T15" fmla="*/ 1005 h 2140"/>
                <a:gd name="T16" fmla="*/ 1052 w 2453"/>
                <a:gd name="T17" fmla="*/ 178 h 2140"/>
                <a:gd name="T18" fmla="*/ 1407 w 2453"/>
                <a:gd name="T19" fmla="*/ 175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3" h="2140">
                  <a:moveTo>
                    <a:pt x="1407" y="175"/>
                  </a:moveTo>
                  <a:lnTo>
                    <a:pt x="1886" y="1005"/>
                  </a:lnTo>
                  <a:cubicBezTo>
                    <a:pt x="2045" y="1280"/>
                    <a:pt x="2205" y="1556"/>
                    <a:pt x="2364" y="1832"/>
                  </a:cubicBezTo>
                  <a:cubicBezTo>
                    <a:pt x="2453" y="2028"/>
                    <a:pt x="2396" y="2132"/>
                    <a:pt x="2188" y="2140"/>
                  </a:cubicBezTo>
                  <a:lnTo>
                    <a:pt x="1231" y="2140"/>
                  </a:lnTo>
                  <a:cubicBezTo>
                    <a:pt x="912" y="2140"/>
                    <a:pt x="594" y="2140"/>
                    <a:pt x="276" y="2140"/>
                  </a:cubicBezTo>
                  <a:cubicBezTo>
                    <a:pt x="61" y="2119"/>
                    <a:pt x="0" y="2018"/>
                    <a:pt x="96" y="1834"/>
                  </a:cubicBezTo>
                  <a:lnTo>
                    <a:pt x="575" y="1005"/>
                  </a:lnTo>
                  <a:cubicBezTo>
                    <a:pt x="734" y="729"/>
                    <a:pt x="893" y="453"/>
                    <a:pt x="1052" y="178"/>
                  </a:cubicBezTo>
                  <a:cubicBezTo>
                    <a:pt x="1178" y="2"/>
                    <a:pt x="1296" y="0"/>
                    <a:pt x="1407" y="175"/>
                  </a:cubicBezTo>
                  <a:close/>
                </a:path>
              </a:pathLst>
            </a:custGeom>
            <a:gradFill>
              <a:gsLst>
                <a:gs pos="0">
                  <a:srgbClr val="0065B3">
                    <a:alpha val="0"/>
                  </a:srgbClr>
                </a:gs>
                <a:gs pos="100000">
                  <a:srgbClr val="0065B3"/>
                </a:gs>
              </a:gsLst>
              <a:lin ang="2700000" scaled="1"/>
            </a:gradFill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8" name="文本框 67"/>
            <p:cNvSpPr txBox="1"/>
            <p:nvPr>
              <p:custDataLst>
                <p:tags r:id="rId15"/>
              </p:custDataLst>
            </p:nvPr>
          </p:nvSpPr>
          <p:spPr>
            <a:xfrm>
              <a:off x="5557547" y="3249645"/>
              <a:ext cx="8451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>
            <p:custDataLst>
              <p:tags r:id="rId16"/>
            </p:custDataLst>
          </p:nvPr>
        </p:nvGrpSpPr>
        <p:grpSpPr>
          <a:xfrm>
            <a:off x="6701322" y="3002340"/>
            <a:ext cx="1898864" cy="1389570"/>
            <a:chOff x="6701322" y="2733250"/>
            <a:chExt cx="1898864" cy="1389570"/>
          </a:xfr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2700000" scaled="1"/>
          </a:gradFill>
        </p:grpSpPr>
        <p:sp>
          <p:nvSpPr>
            <p:cNvPr id="70" name="Freeform 9"/>
            <p:cNvSpPr/>
            <p:nvPr>
              <p:custDataLst>
                <p:tags r:id="rId17"/>
              </p:custDataLst>
            </p:nvPr>
          </p:nvSpPr>
          <p:spPr bwMode="auto">
            <a:xfrm>
              <a:off x="6701322" y="2733250"/>
              <a:ext cx="1898864" cy="1389570"/>
            </a:xfrm>
            <a:custGeom>
              <a:avLst/>
              <a:gdLst>
                <a:gd name="T0" fmla="*/ 1408 w 2453"/>
                <a:gd name="T1" fmla="*/ 1966 h 2141"/>
                <a:gd name="T2" fmla="*/ 1886 w 2453"/>
                <a:gd name="T3" fmla="*/ 1136 h 2141"/>
                <a:gd name="T4" fmla="*/ 2364 w 2453"/>
                <a:gd name="T5" fmla="*/ 309 h 2141"/>
                <a:gd name="T6" fmla="*/ 2188 w 2453"/>
                <a:gd name="T7" fmla="*/ 0 h 2141"/>
                <a:gd name="T8" fmla="*/ 1231 w 2453"/>
                <a:gd name="T9" fmla="*/ 0 h 2141"/>
                <a:gd name="T10" fmla="*/ 276 w 2453"/>
                <a:gd name="T11" fmla="*/ 0 h 2141"/>
                <a:gd name="T12" fmla="*/ 96 w 2453"/>
                <a:gd name="T13" fmla="*/ 307 h 2141"/>
                <a:gd name="T14" fmla="*/ 575 w 2453"/>
                <a:gd name="T15" fmla="*/ 1136 h 2141"/>
                <a:gd name="T16" fmla="*/ 1052 w 2453"/>
                <a:gd name="T17" fmla="*/ 1963 h 2141"/>
                <a:gd name="T18" fmla="*/ 1408 w 2453"/>
                <a:gd name="T19" fmla="*/ 1966 h 2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3" h="2141">
                  <a:moveTo>
                    <a:pt x="1408" y="1966"/>
                  </a:moveTo>
                  <a:lnTo>
                    <a:pt x="1886" y="1136"/>
                  </a:lnTo>
                  <a:cubicBezTo>
                    <a:pt x="2046" y="861"/>
                    <a:pt x="2205" y="585"/>
                    <a:pt x="2364" y="309"/>
                  </a:cubicBezTo>
                  <a:cubicBezTo>
                    <a:pt x="2453" y="113"/>
                    <a:pt x="2396" y="9"/>
                    <a:pt x="2188" y="0"/>
                  </a:cubicBezTo>
                  <a:lnTo>
                    <a:pt x="1231" y="0"/>
                  </a:lnTo>
                  <a:cubicBezTo>
                    <a:pt x="912" y="0"/>
                    <a:pt x="594" y="0"/>
                    <a:pt x="276" y="0"/>
                  </a:cubicBezTo>
                  <a:cubicBezTo>
                    <a:pt x="61" y="21"/>
                    <a:pt x="0" y="123"/>
                    <a:pt x="96" y="307"/>
                  </a:cubicBezTo>
                  <a:lnTo>
                    <a:pt x="575" y="1136"/>
                  </a:lnTo>
                  <a:cubicBezTo>
                    <a:pt x="734" y="1412"/>
                    <a:pt x="893" y="1688"/>
                    <a:pt x="1052" y="1963"/>
                  </a:cubicBezTo>
                  <a:cubicBezTo>
                    <a:pt x="1178" y="2139"/>
                    <a:pt x="1297" y="2141"/>
                    <a:pt x="1408" y="1966"/>
                  </a:cubicBezTo>
                  <a:close/>
                </a:path>
              </a:pathLst>
            </a:custGeom>
            <a:gradFill>
              <a:gsLst>
                <a:gs pos="0">
                  <a:srgbClr val="0065B3">
                    <a:alpha val="0"/>
                  </a:srgbClr>
                </a:gs>
                <a:gs pos="100000">
                  <a:srgbClr val="0065B3"/>
                </a:gs>
              </a:gsLst>
              <a:lin ang="2700000" scaled="1"/>
            </a:gradFill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1" name="文本框 70"/>
            <p:cNvSpPr txBox="1"/>
            <p:nvPr>
              <p:custDataLst>
                <p:tags r:id="rId18"/>
              </p:custDataLst>
            </p:nvPr>
          </p:nvSpPr>
          <p:spPr>
            <a:xfrm>
              <a:off x="7232088" y="2780159"/>
              <a:ext cx="8451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>
            <p:custDataLst>
              <p:tags r:id="rId19"/>
            </p:custDataLst>
          </p:nvPr>
        </p:nvGrpSpPr>
        <p:grpSpPr>
          <a:xfrm>
            <a:off x="8369568" y="3059482"/>
            <a:ext cx="1898864" cy="1389570"/>
            <a:chOff x="8369568" y="2790392"/>
            <a:chExt cx="1898864" cy="1389570"/>
          </a:xfr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2700000" scaled="1"/>
          </a:gradFill>
        </p:grpSpPr>
        <p:sp>
          <p:nvSpPr>
            <p:cNvPr id="73" name="Freeform 7"/>
            <p:cNvSpPr/>
            <p:nvPr>
              <p:custDataLst>
                <p:tags r:id="rId20"/>
              </p:custDataLst>
            </p:nvPr>
          </p:nvSpPr>
          <p:spPr bwMode="auto">
            <a:xfrm>
              <a:off x="8369568" y="2790392"/>
              <a:ext cx="1898864" cy="1389570"/>
            </a:xfrm>
            <a:custGeom>
              <a:avLst/>
              <a:gdLst>
                <a:gd name="T0" fmla="*/ 1408 w 2454"/>
                <a:gd name="T1" fmla="*/ 175 h 2140"/>
                <a:gd name="T2" fmla="*/ 1887 w 2454"/>
                <a:gd name="T3" fmla="*/ 1005 h 2140"/>
                <a:gd name="T4" fmla="*/ 2364 w 2454"/>
                <a:gd name="T5" fmla="*/ 1832 h 2140"/>
                <a:gd name="T6" fmla="*/ 2189 w 2454"/>
                <a:gd name="T7" fmla="*/ 2140 h 2140"/>
                <a:gd name="T8" fmla="*/ 1231 w 2454"/>
                <a:gd name="T9" fmla="*/ 2140 h 2140"/>
                <a:gd name="T10" fmla="*/ 276 w 2454"/>
                <a:gd name="T11" fmla="*/ 2140 h 2140"/>
                <a:gd name="T12" fmla="*/ 96 w 2454"/>
                <a:gd name="T13" fmla="*/ 1834 h 2140"/>
                <a:gd name="T14" fmla="*/ 575 w 2454"/>
                <a:gd name="T15" fmla="*/ 1005 h 2140"/>
                <a:gd name="T16" fmla="*/ 1053 w 2454"/>
                <a:gd name="T17" fmla="*/ 178 h 2140"/>
                <a:gd name="T18" fmla="*/ 1408 w 2454"/>
                <a:gd name="T19" fmla="*/ 175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4" h="2140">
                  <a:moveTo>
                    <a:pt x="1408" y="175"/>
                  </a:moveTo>
                  <a:lnTo>
                    <a:pt x="1887" y="1005"/>
                  </a:lnTo>
                  <a:cubicBezTo>
                    <a:pt x="2046" y="1280"/>
                    <a:pt x="2205" y="1556"/>
                    <a:pt x="2364" y="1832"/>
                  </a:cubicBezTo>
                  <a:cubicBezTo>
                    <a:pt x="2454" y="2028"/>
                    <a:pt x="2396" y="2132"/>
                    <a:pt x="2189" y="2140"/>
                  </a:cubicBezTo>
                  <a:lnTo>
                    <a:pt x="1231" y="2140"/>
                  </a:lnTo>
                  <a:cubicBezTo>
                    <a:pt x="913" y="2140"/>
                    <a:pt x="594" y="2140"/>
                    <a:pt x="276" y="2140"/>
                  </a:cubicBezTo>
                  <a:cubicBezTo>
                    <a:pt x="61" y="2119"/>
                    <a:pt x="0" y="2018"/>
                    <a:pt x="96" y="1834"/>
                  </a:cubicBezTo>
                  <a:lnTo>
                    <a:pt x="575" y="1005"/>
                  </a:lnTo>
                  <a:cubicBezTo>
                    <a:pt x="734" y="729"/>
                    <a:pt x="894" y="453"/>
                    <a:pt x="1053" y="178"/>
                  </a:cubicBezTo>
                  <a:cubicBezTo>
                    <a:pt x="1178" y="2"/>
                    <a:pt x="1297" y="0"/>
                    <a:pt x="1408" y="175"/>
                  </a:cubicBezTo>
                  <a:close/>
                </a:path>
              </a:pathLst>
            </a:custGeom>
            <a:grpFill/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4" name="文本框 73"/>
            <p:cNvSpPr txBox="1"/>
            <p:nvPr>
              <p:custDataLst>
                <p:tags r:id="rId21"/>
              </p:custDataLst>
            </p:nvPr>
          </p:nvSpPr>
          <p:spPr>
            <a:xfrm>
              <a:off x="8936115" y="3249645"/>
              <a:ext cx="8451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76" name="矩形 75"/>
          <p:cNvSpPr/>
          <p:nvPr>
            <p:custDataLst>
              <p:tags r:id="rId22"/>
            </p:custDataLst>
          </p:nvPr>
        </p:nvSpPr>
        <p:spPr>
          <a:xfrm>
            <a:off x="3751580" y="5047615"/>
            <a:ext cx="2768600" cy="93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3. 测量范围：0.3～30m/s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4．测量误差：基本误差绝对值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79" name="矩形 78"/>
          <p:cNvSpPr/>
          <p:nvPr>
            <p:custDataLst>
              <p:tags r:id="rId23"/>
            </p:custDataLst>
          </p:nvPr>
        </p:nvSpPr>
        <p:spPr>
          <a:xfrm>
            <a:off x="5483860" y="2037715"/>
            <a:ext cx="2925445" cy="65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5．分辨率： 0.01m/s；0.1℃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6. 启动风速: ≤0.2m/s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82" name="矩形 81"/>
          <p:cNvSpPr/>
          <p:nvPr>
            <p:custDataLst>
              <p:tags r:id="rId24"/>
            </p:custDataLst>
          </p:nvPr>
        </p:nvSpPr>
        <p:spPr>
          <a:xfrm>
            <a:off x="7240270" y="5047615"/>
            <a:ext cx="2786380" cy="1212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7．显示方式：液晶简体中文汉字显示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8．电池： 800mAh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9．充电时间：≤4小时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85" name="矩形 84"/>
          <p:cNvSpPr/>
          <p:nvPr>
            <p:custDataLst>
              <p:tags r:id="rId25"/>
            </p:custDataLst>
          </p:nvPr>
        </p:nvSpPr>
        <p:spPr>
          <a:xfrm>
            <a:off x="8786495" y="1790065"/>
            <a:ext cx="2917190" cy="1212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10．数据传输速率：9600b/s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11．外形尺寸：120×60×22 mm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defTabSz="121920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12．重量：180g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9105" y="0"/>
            <a:ext cx="9132895" cy="6858000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1376680" y="704215"/>
            <a:ext cx="35217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noProof="0" dirty="0">
                <a:sym typeface="+mn-lt"/>
              </a:rPr>
              <a:t>DFA机械风速表</a:t>
            </a:r>
            <a:endParaRPr lang="zh-CN" altLang="en-US" dirty="0">
              <a:sym typeface="+mn-lt"/>
            </a:endParaRPr>
          </a:p>
        </p:txBody>
      </p:sp>
      <p:sp>
        <p:nvSpPr>
          <p:cNvPr id="15" name="任意多边形 24"/>
          <p:cNvSpPr/>
          <p:nvPr/>
        </p:nvSpPr>
        <p:spPr>
          <a:xfrm rot="5400000" flipH="1" flipV="1">
            <a:off x="817045" y="704215"/>
            <a:ext cx="432000" cy="432000"/>
          </a:xfrm>
          <a:prstGeom prst="flowChartConnector">
            <a:avLst/>
          </a:prstGeo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7961" y="1338904"/>
            <a:ext cx="11379267" cy="498090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>
            <a:outerShdw blurRad="228600" dist="76200" dir="8100000" algn="tr" rotWithShape="0">
              <a:prstClr val="black">
                <a:alpha val="27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 descr="DFA机械风速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770" y="2683510"/>
            <a:ext cx="2595245" cy="2595245"/>
          </a:xfrm>
          <a:prstGeom prst="rect">
            <a:avLst/>
          </a:prstGeom>
        </p:spPr>
      </p:pic>
      <p:pic>
        <p:nvPicPr>
          <p:cNvPr id="6" name="图片 5" descr="DFA系列风表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900" y="2683510"/>
            <a:ext cx="2595245" cy="2595245"/>
          </a:xfrm>
          <a:prstGeom prst="rect">
            <a:avLst/>
          </a:prstGeom>
        </p:spPr>
      </p:pic>
      <p:pic>
        <p:nvPicPr>
          <p:cNvPr id="7" name="图片 6" descr="DFA系列风表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795" y="2683510"/>
            <a:ext cx="2595245" cy="2595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等腰三角形 19"/>
          <p:cNvSpPr/>
          <p:nvPr>
            <p:custDataLst>
              <p:tags r:id="rId1"/>
            </p:custDataLst>
          </p:nvPr>
        </p:nvSpPr>
        <p:spPr>
          <a:xfrm rot="5400000" flipH="1">
            <a:off x="4146985" y="2128890"/>
            <a:ext cx="234315" cy="146050"/>
          </a:xfrm>
          <a:prstGeom prst="triangle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>
            <p:custDataLst>
              <p:tags r:id="rId2"/>
            </p:custDataLst>
          </p:nvPr>
        </p:nvSpPr>
        <p:spPr>
          <a:xfrm rot="16200000">
            <a:off x="4000935" y="4319640"/>
            <a:ext cx="234315" cy="146050"/>
          </a:xfrm>
          <a:prstGeom prst="triangle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等腰三角形 21"/>
          <p:cNvSpPr/>
          <p:nvPr>
            <p:custDataLst>
              <p:tags r:id="rId3"/>
            </p:custDataLst>
          </p:nvPr>
        </p:nvSpPr>
        <p:spPr>
          <a:xfrm flipH="1" flipV="1">
            <a:off x="6934000" y="3823070"/>
            <a:ext cx="234315" cy="146050"/>
          </a:xfrm>
          <a:prstGeom prst="triangle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 rot="16200000" flipV="1">
            <a:off x="11112915" y="-313275"/>
            <a:ext cx="36000" cy="1286510"/>
          </a:xfrm>
          <a:prstGeom prst="rect">
            <a:avLst/>
          </a:prstGeo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 rot="16200000" flipV="1">
            <a:off x="10252955" y="239980"/>
            <a:ext cx="36000" cy="180000"/>
          </a:xfrm>
          <a:prstGeom prst="rect">
            <a:avLst/>
          </a:prstGeom>
          <a:gradFill>
            <a:gsLst>
              <a:gs pos="0">
                <a:srgbClr val="0065B3">
                  <a:alpha val="100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376680" y="704215"/>
            <a:ext cx="35458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sym typeface="+mn-lt"/>
              </a:rPr>
              <a:t>DFA机械风速表产品特点</a:t>
            </a:r>
            <a:endParaRPr lang="zh-CN" altLang="en-US" dirty="0">
              <a:sym typeface="+mn-lt"/>
            </a:endParaRPr>
          </a:p>
        </p:txBody>
      </p:sp>
      <p:grpSp>
        <p:nvGrpSpPr>
          <p:cNvPr id="17" name="组合 16"/>
          <p:cNvGrpSpPr/>
          <p:nvPr>
            <p:custDataLst>
              <p:tags r:id="rId4"/>
            </p:custDataLst>
          </p:nvPr>
        </p:nvGrpSpPr>
        <p:grpSpPr>
          <a:xfrm>
            <a:off x="817045" y="1729475"/>
            <a:ext cx="6748780" cy="4187825"/>
            <a:chOff x="2368" y="2880"/>
            <a:chExt cx="10628" cy="6595"/>
          </a:xfrm>
        </p:grpSpPr>
        <p:cxnSp>
          <p:nvCxnSpPr>
            <p:cNvPr id="5" name="直接连接符 4"/>
            <p:cNvCxnSpPr/>
            <p:nvPr>
              <p:custDataLst>
                <p:tags r:id="rId5"/>
              </p:custDataLst>
            </p:nvPr>
          </p:nvCxnSpPr>
          <p:spPr>
            <a:xfrm>
              <a:off x="2368" y="6178"/>
              <a:ext cx="10628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6"/>
              </p:custDataLst>
            </p:nvPr>
          </p:nvCxnSpPr>
          <p:spPr>
            <a:xfrm flipV="1">
              <a:off x="7682" y="2880"/>
              <a:ext cx="0" cy="6595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>
            <p:custDataLst>
              <p:tags r:id="rId7"/>
            </p:custDataLst>
          </p:nvPr>
        </p:nvSpPr>
        <p:spPr>
          <a:xfrm>
            <a:off x="1092200" y="2641600"/>
            <a:ext cx="2689225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23B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1.直接读数，操作简便。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E223B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23B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2.测量准确。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E223B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360545" y="2756535"/>
            <a:ext cx="285750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23B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3.体积小。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E223B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23B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4.可用电池供电。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E223B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360545" y="4305300"/>
            <a:ext cx="2752725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23B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6.提供针对其他热线和热膜探头的特殊应用版本。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E223B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149350" y="4509770"/>
            <a:ext cx="2384425" cy="410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23B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5.可以内置于模型中。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E223B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26" name="任意多边形 24"/>
          <p:cNvSpPr/>
          <p:nvPr/>
        </p:nvSpPr>
        <p:spPr>
          <a:xfrm rot="5400000" flipH="1" flipV="1">
            <a:off x="817045" y="704215"/>
            <a:ext cx="432000" cy="432000"/>
          </a:xfrm>
          <a:prstGeom prst="flowChartConnector">
            <a:avLst/>
          </a:prstGeo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18357" y="1407471"/>
            <a:ext cx="4942857" cy="414285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376680" y="704215"/>
            <a:ext cx="37230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sym typeface="+mn-lt"/>
              </a:rPr>
              <a:t>DFA机械风速表产品用途</a:t>
            </a:r>
            <a:endParaRPr lang="zh-CN" altLang="en-US" dirty="0">
              <a:sym typeface="+mn-lt"/>
            </a:endParaRPr>
          </a:p>
        </p:txBody>
      </p:sp>
      <p:sp>
        <p:nvSpPr>
          <p:cNvPr id="35" name="任意多边形 24"/>
          <p:cNvSpPr/>
          <p:nvPr/>
        </p:nvSpPr>
        <p:spPr>
          <a:xfrm rot="5400000" flipH="1" flipV="1">
            <a:off x="817045" y="704215"/>
            <a:ext cx="432000" cy="432000"/>
          </a:xfrm>
          <a:prstGeom prst="flowChartConnector">
            <a:avLst/>
          </a:prstGeom>
          <a:gradFill>
            <a:gsLst>
              <a:gs pos="0">
                <a:srgbClr val="0065B3">
                  <a:alpha val="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5852160" y="2726055"/>
            <a:ext cx="4669155" cy="19380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DFA机械风速表可广泛用于测定各种工作环境中的平均风速。DFA机械风速表用于煤矿井下平均风速的测量，</a:t>
            </a:r>
            <a:r>
              <a:rPr lang="zh-CN" altLang="en-US" sz="1600" dirty="0"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山东矿安机电有限公司，</a:t>
            </a: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也适用于建筑、气象、海洋、交通、纺织、化工、人防工程、粮食加工、空气动力学研究等其它场合的风速测量。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+mn-lt"/>
            </a:endParaRPr>
          </a:p>
        </p:txBody>
      </p:sp>
      <p:pic>
        <p:nvPicPr>
          <p:cNvPr id="3" name="图片 2" descr="DFA机械风速表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3565" y="2310130"/>
            <a:ext cx="3354705" cy="3354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24546"/>
          <a:stretch>
            <a:fillRect/>
          </a:stretch>
        </p:blipFill>
        <p:spPr>
          <a:xfrm>
            <a:off x="-1" y="-18224"/>
            <a:ext cx="12192001" cy="6876224"/>
          </a:xfrm>
          <a:prstGeom prst="rect">
            <a:avLst/>
          </a:prstGeom>
        </p:spPr>
      </p:pic>
      <p:sp>
        <p:nvSpPr>
          <p:cNvPr id="63" name="流程图: 接点 62"/>
          <p:cNvSpPr/>
          <p:nvPr/>
        </p:nvSpPr>
        <p:spPr>
          <a:xfrm>
            <a:off x="1129665" y="5445125"/>
            <a:ext cx="1251585" cy="1057275"/>
          </a:xfrm>
          <a:prstGeom prst="flowChartConnector">
            <a:avLst/>
          </a:prstGeom>
          <a:gradFill>
            <a:gsLst>
              <a:gs pos="0">
                <a:srgbClr val="D0CECE">
                  <a:alpha val="14000"/>
                </a:srgb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流程图: 接点 63"/>
          <p:cNvSpPr/>
          <p:nvPr/>
        </p:nvSpPr>
        <p:spPr>
          <a:xfrm>
            <a:off x="1211580" y="5445125"/>
            <a:ext cx="1152000" cy="1152000"/>
          </a:xfrm>
          <a:prstGeom prst="flowChartConnector">
            <a:avLst/>
          </a:prstGeom>
          <a:gradFill>
            <a:gsLst>
              <a:gs pos="0">
                <a:srgbClr val="A6A6A6">
                  <a:alpha val="36000"/>
                </a:srgbClr>
              </a:gs>
              <a:gs pos="100000">
                <a:srgbClr val="A6A6A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7" name="流程图: 接点 56"/>
          <p:cNvSpPr/>
          <p:nvPr/>
        </p:nvSpPr>
        <p:spPr>
          <a:xfrm>
            <a:off x="-285115" y="5257799"/>
            <a:ext cx="1872000" cy="1872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流程图: 接点 57"/>
          <p:cNvSpPr/>
          <p:nvPr/>
        </p:nvSpPr>
        <p:spPr>
          <a:xfrm>
            <a:off x="-203200" y="5257799"/>
            <a:ext cx="1800000" cy="1800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9" name="流程图: 接点 58"/>
          <p:cNvSpPr/>
          <p:nvPr/>
        </p:nvSpPr>
        <p:spPr>
          <a:xfrm flipV="1">
            <a:off x="-81915" y="0"/>
            <a:ext cx="1080000" cy="1080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0" name="流程图: 接点 59"/>
          <p:cNvSpPr/>
          <p:nvPr/>
        </p:nvSpPr>
        <p:spPr>
          <a:xfrm flipV="1">
            <a:off x="0" y="0"/>
            <a:ext cx="1080000" cy="1080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1" name="流程图: 接点 60"/>
          <p:cNvSpPr/>
          <p:nvPr/>
        </p:nvSpPr>
        <p:spPr>
          <a:xfrm flipV="1">
            <a:off x="426719" y="586740"/>
            <a:ext cx="1260000" cy="1260000"/>
          </a:xfrm>
          <a:prstGeom prst="flowChartConnector">
            <a:avLst/>
          </a:prstGeom>
          <a:gradFill>
            <a:gsLst>
              <a:gs pos="0">
                <a:srgbClr val="D0CECE">
                  <a:alpha val="14000"/>
                </a:srgb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2" name="流程图: 接点 61"/>
          <p:cNvSpPr/>
          <p:nvPr/>
        </p:nvSpPr>
        <p:spPr>
          <a:xfrm flipV="1">
            <a:off x="508634" y="586740"/>
            <a:ext cx="1260000" cy="1260000"/>
          </a:xfrm>
          <a:prstGeom prst="flowChartConnector">
            <a:avLst/>
          </a:prstGeom>
          <a:gradFill>
            <a:gsLst>
              <a:gs pos="0">
                <a:srgbClr val="A6A6A6">
                  <a:alpha val="36000"/>
                </a:srgbClr>
              </a:gs>
              <a:gs pos="100000">
                <a:srgbClr val="A6A6A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5" name="流程图: 接点 64"/>
          <p:cNvSpPr/>
          <p:nvPr/>
        </p:nvSpPr>
        <p:spPr>
          <a:xfrm>
            <a:off x="-343535" y="4059555"/>
            <a:ext cx="612000" cy="612000"/>
          </a:xfrm>
          <a:prstGeom prst="flowChartConnector">
            <a:avLst/>
          </a:prstGeom>
          <a:gradFill>
            <a:gsLst>
              <a:gs pos="0">
                <a:srgbClr val="D0CECE">
                  <a:alpha val="14000"/>
                </a:srgbClr>
              </a:gs>
              <a:gs pos="100000">
                <a:schemeClr val="bg2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6" name="流程图: 接点 65"/>
          <p:cNvSpPr/>
          <p:nvPr/>
        </p:nvSpPr>
        <p:spPr>
          <a:xfrm>
            <a:off x="-240030" y="4234179"/>
            <a:ext cx="468000" cy="468000"/>
          </a:xfrm>
          <a:prstGeom prst="flowChartConnector">
            <a:avLst/>
          </a:prstGeom>
          <a:gradFill>
            <a:gsLst>
              <a:gs pos="0">
                <a:srgbClr val="A6A6A6">
                  <a:alpha val="36000"/>
                </a:srgbClr>
              </a:gs>
              <a:gs pos="100000">
                <a:srgbClr val="A6A6A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7" name="文本框 9"/>
          <p:cNvSpPr txBox="1"/>
          <p:nvPr/>
        </p:nvSpPr>
        <p:spPr>
          <a:xfrm>
            <a:off x="1817822" y="2758168"/>
            <a:ext cx="5396441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感谢观赏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流程图: 接点 55"/>
          <p:cNvSpPr/>
          <p:nvPr/>
        </p:nvSpPr>
        <p:spPr>
          <a:xfrm flipV="1">
            <a:off x="1401445" y="318135"/>
            <a:ext cx="900000" cy="900000"/>
          </a:xfrm>
          <a:prstGeom prst="flowChartConnector">
            <a:avLst/>
          </a:prstGeom>
          <a:gradFill>
            <a:gsLst>
              <a:gs pos="0">
                <a:srgbClr val="26B9F5">
                  <a:alpha val="16000"/>
                </a:srgbClr>
              </a:gs>
              <a:gs pos="100000">
                <a:srgbClr val="2BC5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5" name="流程图: 接点 54"/>
          <p:cNvSpPr/>
          <p:nvPr/>
        </p:nvSpPr>
        <p:spPr>
          <a:xfrm flipV="1">
            <a:off x="1483360" y="318135"/>
            <a:ext cx="900000" cy="900000"/>
          </a:xfrm>
          <a:prstGeom prst="flowChartConnector">
            <a:avLst/>
          </a:prstGeom>
          <a:gradFill>
            <a:gsLst>
              <a:gs pos="0">
                <a:srgbClr val="0065B3">
                  <a:alpha val="16000"/>
                </a:srgbClr>
              </a:gs>
              <a:gs pos="100000">
                <a:srgbClr val="0065B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381102" y="2760235"/>
            <a:ext cx="6096012" cy="4062992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2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3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4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5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6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7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8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9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0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1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2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3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4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5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6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7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8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19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20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21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22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23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24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25.xml><?xml version="1.0" encoding="utf-8"?>
<p:tagLst xmlns:p="http://schemas.openxmlformats.org/presentationml/2006/main">
  <p:tag name="KSO_WM_DIAGRAM_VIRTUALLY_FRAME" val="{&quot;height&quot;:327.8490551181102,&quot;left&quot;:133.58354330708661,&quot;top&quot;:134.92826771653543,&quot;width&quot;:740.5722834645669}"/>
</p:tagLst>
</file>

<file path=ppt/tags/tag26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27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28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29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30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31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32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33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34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35.xml><?xml version="1.0" encoding="utf-8"?>
<p:tagLst xmlns:p="http://schemas.openxmlformats.org/presentationml/2006/main">
  <p:tag name="KSO_WM_DIAGRAM_VIRTUALLY_FRAME" val="{&quot;height&quot;:436.2708661417323,&quot;left&quot;:64.33425196850393,&quot;top&quot;:136.1791338582677,&quot;width&quot;:531.4}"/>
</p:tagLst>
</file>

<file path=ppt/tags/tag36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j2f2mjq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689</Words>
  <Application>WPS 演示</Application>
  <PresentationFormat>宽屏</PresentationFormat>
  <Paragraphs>90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方正隶书_GBK</vt:lpstr>
      <vt:lpstr>Arial Unicode MS</vt:lpstr>
      <vt:lpstr>等线</vt:lpstr>
      <vt:lpstr>Calibri</vt:lpstr>
      <vt:lpstr>方正卡通简体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项目汇报</dc:title>
  <dc:creator>第一PPT</dc:creator>
  <cp:keywords>www.1ppt.com</cp:keywords>
  <dc:description>www.1ppt.com</dc:description>
  <cp:lastModifiedBy>Administrator</cp:lastModifiedBy>
  <cp:revision>26</cp:revision>
  <dcterms:created xsi:type="dcterms:W3CDTF">2021-09-01T09:00:00Z</dcterms:created>
  <dcterms:modified xsi:type="dcterms:W3CDTF">2024-08-05T08:12:16Z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0DBE2D9E83EE40E2BB959A5044664F42_13</vt:lpwstr>
  </property>
  <property fmtid="{D5CDD505-2E9C-101B-9397-08002B2CF9AE}" pid="3" name="KSOProductBuildVer">
    <vt:lpwstr>2052-12.1.0.16929</vt:lpwstr>
  </property>
</Properties>
</file>