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7" r:id="rId4"/>
    <p:sldId id="258" r:id="rId6"/>
    <p:sldId id="279" r:id="rId7"/>
    <p:sldId id="259" r:id="rId8"/>
    <p:sldId id="274" r:id="rId9"/>
    <p:sldId id="287" r:id="rId10"/>
    <p:sldId id="283" r:id="rId11"/>
    <p:sldId id="269" r:id="rId12"/>
    <p:sldId id="276" r:id="rId13"/>
    <p:sldId id="265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A2E4"/>
    <a:srgbClr val="044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20" autoAdjust="0"/>
  </p:normalViewPr>
  <p:slideViewPr>
    <p:cSldViewPr snapToGrid="0" showGuides="1">
      <p:cViewPr>
        <p:scale>
          <a:sx n="75" d="100"/>
          <a:sy n="75" d="100"/>
        </p:scale>
        <p:origin x="1542" y="930"/>
      </p:cViewPr>
      <p:guideLst>
        <p:guide orient="horz" pos="2154"/>
        <p:guide pos="38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3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7F675-3266-4CC3-A97D-3592963B49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AA0EE-EF14-4FEC-BB7B-A8CD25C823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9"/>
          <p:cNvSpPr txBox="1"/>
          <p:nvPr userDrawn="1"/>
        </p:nvSpPr>
        <p:spPr>
          <a:xfrm>
            <a:off x="320426" y="6213791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C9BEB-352E-458C-BF10-0BDFE27F90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31588-B674-44D4-80B5-FEFD9E83B5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8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8.xml"/><Relationship Id="rId16" Type="http://schemas.openxmlformats.org/officeDocument/2006/relationships/image" Target="../media/image4.jpeg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7.jpeg"/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4.jpeg"/><Relationship Id="rId2" Type="http://schemas.openxmlformats.org/officeDocument/2006/relationships/tags" Target="../tags/tag3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2863105"/>
            <a:ext cx="12191998" cy="3994895"/>
            <a:chOff x="0" y="3619500"/>
            <a:chExt cx="12191998" cy="32385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>
              <a:off x="6095999" y="3619500"/>
              <a:ext cx="6095999" cy="32385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 flipH="1">
              <a:off x="0" y="3619500"/>
              <a:ext cx="6095999" cy="323850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1668780" y="2498090"/>
            <a:ext cx="91763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ln w="12700">
                  <a:noFill/>
                </a:ln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  <a:sym typeface="思源黑体" panose="020B0500000000000000" pitchFamily="34" charset="-122"/>
              </a:rPr>
              <a:t>ZYJ-400/280架柱式液压回转钻机</a:t>
            </a:r>
            <a:endParaRPr lang="zh-CN" altLang="en-US" sz="6000" b="1" dirty="0">
              <a:ln w="12700">
                <a:noFill/>
              </a:ln>
              <a:gradFill>
                <a:gsLst>
                  <a:gs pos="0">
                    <a:srgbClr val="044BC9"/>
                  </a:gs>
                  <a:gs pos="100000">
                    <a:srgbClr val="23A2E4"/>
                  </a:gs>
                </a:gsLst>
                <a:lin ang="0" scaled="0"/>
              </a:gradFill>
              <a:latin typeface="Aa黑体 (非商业使用)" panose="02010600010101010101" pitchFamily="2" charset="-122"/>
              <a:ea typeface="Aa黑体 (非商业使用)" panose="02010600010101010101" pitchFamily="2" charset="-122"/>
              <a:sym typeface="思源黑体" panose="020B0500000000000000" pitchFamily="34" charset="-122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212111" y="255771"/>
            <a:ext cx="3470283" cy="370615"/>
          </a:xfrm>
          <a:prstGeom prst="rect">
            <a:avLst/>
          </a:prstGeom>
        </p:spPr>
        <p:txBody>
          <a:bodyPr/>
          <a:lstStyle>
            <a:lvl1pPr marL="0" indent="0" algn="l" defTabSz="1828165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2"/>
                </a:solidFill>
                <a:latin typeface="Amiri" pitchFamily="2" charset="-78"/>
                <a:ea typeface="Amiri" pitchFamily="2" charset="-78"/>
                <a:cs typeface="Amiri" pitchFamily="2" charset="-78"/>
              </a:defRPr>
            </a:lvl1pPr>
            <a:lvl2pPr marL="137096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36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76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530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30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330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09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9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sz="1600" b="0" dirty="0">
                <a:solidFill>
                  <a:srgbClr val="044B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山东矿安机电</a:t>
            </a:r>
            <a:endParaRPr lang="zh-CN" sz="1600" b="0" dirty="0">
              <a:solidFill>
                <a:srgbClr val="044B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95850" y="4263203"/>
            <a:ext cx="2400300" cy="43331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44BC9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rPr>
              <a:t>汇报人：</a:t>
            </a:r>
            <a:r>
              <a:rPr lang="en-US" altLang="zh-CN" dirty="0">
                <a:solidFill>
                  <a:srgbClr val="044BC9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rPr>
              <a:t>Kuangan001</a:t>
            </a:r>
            <a:endParaRPr lang="en-US" altLang="zh-CN" dirty="0">
              <a:solidFill>
                <a:srgbClr val="044BC9"/>
              </a:solidFill>
              <a:latin typeface="Aa黑体 (非商业使用)" panose="02010600010101010101" pitchFamily="2" charset="-122"/>
              <a:ea typeface="Aa黑体 (非商业使用)" panose="0201060001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492345" y="1937783"/>
            <a:ext cx="5207310" cy="0"/>
            <a:chOff x="3746190" y="2146300"/>
            <a:chExt cx="5207310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3746190" y="2146300"/>
              <a:ext cx="5207310" cy="0"/>
            </a:xfrm>
            <a:prstGeom prst="line">
              <a:avLst/>
            </a:prstGeom>
            <a:ln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746190" y="2146300"/>
              <a:ext cx="914710" cy="0"/>
            </a:xfrm>
            <a:prstGeom prst="line">
              <a:avLst/>
            </a:prstGeom>
            <a:ln w="57150"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2939989" y="1857252"/>
            <a:ext cx="216018" cy="167054"/>
            <a:chOff x="1467073" y="4995308"/>
            <a:chExt cx="216018" cy="167054"/>
          </a:xfrm>
        </p:grpSpPr>
        <p:sp>
          <p:nvSpPr>
            <p:cNvPr id="33" name="等腰三角形 3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8689" y="506125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flipV="1">
            <a:off x="0" y="0"/>
            <a:ext cx="12191998" cy="3994895"/>
            <a:chOff x="0" y="3619500"/>
            <a:chExt cx="12191998" cy="32385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>
              <a:off x="6095999" y="3619500"/>
              <a:ext cx="6095999" cy="32385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 flipH="1">
              <a:off x="0" y="3619500"/>
              <a:ext cx="6095999" cy="3238500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/>
        </p:nvSpPr>
        <p:spPr>
          <a:xfrm>
            <a:off x="4393078" y="2245395"/>
            <a:ext cx="3405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ln w="12700">
                  <a:noFill/>
                </a:ln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540000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</a:rPr>
              <a:t>CONTENT</a:t>
            </a:r>
            <a:endParaRPr lang="zh-CN" altLang="en-US" sz="4400" b="1" dirty="0">
              <a:ln w="12700">
                <a:noFill/>
              </a:ln>
              <a:gradFill>
                <a:gsLst>
                  <a:gs pos="0">
                    <a:srgbClr val="044BC9"/>
                  </a:gs>
                  <a:gs pos="100000">
                    <a:srgbClr val="23A2E4"/>
                  </a:gs>
                </a:gsLst>
                <a:lin ang="5400000" scaled="0"/>
              </a:gradFill>
              <a:latin typeface="Aa黑体 (非商业使用)" panose="02010600010101010101" pitchFamily="2" charset="-122"/>
              <a:ea typeface="Aa黑体 (非商业使用)" panose="02010600010101010101" pitchFamily="2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2"/>
            </p:custDataLst>
          </p:nvPr>
        </p:nvGrpSpPr>
        <p:grpSpPr>
          <a:xfrm>
            <a:off x="1064795" y="3675369"/>
            <a:ext cx="5125085" cy="1014730"/>
            <a:chOff x="869850" y="3842208"/>
            <a:chExt cx="5125085" cy="1014730"/>
          </a:xfrm>
        </p:grpSpPr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017805" y="3842208"/>
              <a:ext cx="4977130" cy="10147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01.</a:t>
              </a:r>
              <a:r>
                <a:rPr lang="zh-CN" altLang="en-US" sz="28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ZYJ-400/280架柱式液压回转钻机介绍</a:t>
              </a:r>
              <a:endParaRPr lang="zh-CN" altLang="en-US" sz="2800" b="1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869850" y="4051068"/>
              <a:ext cx="216018" cy="167054"/>
              <a:chOff x="1467073" y="4995308"/>
              <a:chExt cx="216018" cy="167054"/>
            </a:xfrm>
          </p:grpSpPr>
          <p:sp>
            <p:nvSpPr>
              <p:cNvPr id="28" name="等腰三角形 27"/>
              <p:cNvSpPr/>
              <p:nvPr>
                <p:custDataLst>
                  <p:tags r:id="rId4"/>
                </p:custDataLst>
              </p:nvPr>
            </p:nvSpPr>
            <p:spPr>
              <a:xfrm rot="5400000">
                <a:off x="1455552" y="5006829"/>
                <a:ext cx="167054" cy="144012"/>
              </a:xfrm>
              <a:prstGeom prst="triangle">
                <a:avLst/>
              </a:prstGeom>
              <a:solidFill>
                <a:srgbClr val="044B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等腰三角形 28"/>
              <p:cNvSpPr/>
              <p:nvPr>
                <p:custDataLst>
                  <p:tags r:id="rId5"/>
                </p:custDataLst>
              </p:nvPr>
            </p:nvSpPr>
            <p:spPr>
              <a:xfrm rot="5400000">
                <a:off x="1527558" y="5006829"/>
                <a:ext cx="167054" cy="144012"/>
              </a:xfrm>
              <a:prstGeom prst="triangle">
                <a:avLst/>
              </a:prstGeom>
              <a:noFill/>
              <a:ln>
                <a:solidFill>
                  <a:srgbClr val="044B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6165419" y="3675369"/>
            <a:ext cx="5258435" cy="1014730"/>
            <a:chOff x="4627449" y="3842208"/>
            <a:chExt cx="5258435" cy="1014730"/>
          </a:xfrm>
        </p:grpSpPr>
        <p:sp>
          <p:nvSpPr>
            <p:cNvPr id="22" name="文本框 21"/>
            <p:cNvSpPr txBox="1"/>
            <p:nvPr>
              <p:custDataLst>
                <p:tags r:id="rId7"/>
              </p:custDataLst>
            </p:nvPr>
          </p:nvSpPr>
          <p:spPr>
            <a:xfrm>
              <a:off x="4843349" y="3842208"/>
              <a:ext cx="5042535" cy="10147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02.</a:t>
              </a:r>
              <a:r>
                <a:rPr lang="zh-CN" altLang="en-US" sz="28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ZYJ-400/280架柱式液压回转钻机适用范围</a:t>
              </a:r>
              <a:endParaRPr lang="zh-CN" altLang="en-US" sz="2800" b="1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627449" y="4051068"/>
              <a:ext cx="216018" cy="167054"/>
              <a:chOff x="1467073" y="4995308"/>
              <a:chExt cx="216018" cy="167054"/>
            </a:xfrm>
          </p:grpSpPr>
          <p:sp>
            <p:nvSpPr>
              <p:cNvPr id="31" name="等腰三角形 30"/>
              <p:cNvSpPr/>
              <p:nvPr>
                <p:custDataLst>
                  <p:tags r:id="rId8"/>
                </p:custDataLst>
              </p:nvPr>
            </p:nvSpPr>
            <p:spPr>
              <a:xfrm rot="5400000">
                <a:off x="1455552" y="5006829"/>
                <a:ext cx="167054" cy="144012"/>
              </a:xfrm>
              <a:prstGeom prst="triangle">
                <a:avLst/>
              </a:prstGeom>
              <a:solidFill>
                <a:srgbClr val="044B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9"/>
                </p:custDataLst>
              </p:nvPr>
            </p:nvSpPr>
            <p:spPr>
              <a:xfrm rot="5400000">
                <a:off x="1527558" y="5006829"/>
                <a:ext cx="167054" cy="144012"/>
              </a:xfrm>
              <a:prstGeom prst="triangle">
                <a:avLst/>
              </a:prstGeom>
              <a:noFill/>
              <a:ln>
                <a:solidFill>
                  <a:srgbClr val="044B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>
            <p:custDataLst>
              <p:tags r:id="rId10"/>
            </p:custDataLst>
          </p:nvPr>
        </p:nvGrpSpPr>
        <p:grpSpPr>
          <a:xfrm>
            <a:off x="1064795" y="4727964"/>
            <a:ext cx="5125720" cy="1014730"/>
            <a:chOff x="869850" y="4894803"/>
            <a:chExt cx="5125720" cy="1014730"/>
          </a:xfrm>
        </p:grpSpPr>
        <p:sp>
          <p:nvSpPr>
            <p:cNvPr id="24" name="文本框 23"/>
            <p:cNvSpPr txBox="1"/>
            <p:nvPr>
              <p:custDataLst>
                <p:tags r:id="rId11"/>
              </p:custDataLst>
            </p:nvPr>
          </p:nvSpPr>
          <p:spPr>
            <a:xfrm>
              <a:off x="1013995" y="4894803"/>
              <a:ext cx="4981575" cy="10147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03.</a:t>
              </a:r>
              <a:r>
                <a:rPr lang="zh-CN" altLang="en-US" sz="28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ZYJ-400/280架柱式液压回转钻机技术参数</a:t>
              </a:r>
              <a:endParaRPr lang="zh-CN" altLang="en-US" sz="2800" b="1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869850" y="5103425"/>
              <a:ext cx="216018" cy="167054"/>
              <a:chOff x="1467073" y="4995308"/>
              <a:chExt cx="216018" cy="167054"/>
            </a:xfrm>
          </p:grpSpPr>
          <p:sp>
            <p:nvSpPr>
              <p:cNvPr id="40" name="等腰三角形 39"/>
              <p:cNvSpPr/>
              <p:nvPr>
                <p:custDataLst>
                  <p:tags r:id="rId12"/>
                </p:custDataLst>
              </p:nvPr>
            </p:nvSpPr>
            <p:spPr>
              <a:xfrm rot="5400000">
                <a:off x="1455552" y="5006829"/>
                <a:ext cx="167054" cy="144012"/>
              </a:xfrm>
              <a:prstGeom prst="triangle">
                <a:avLst/>
              </a:prstGeom>
              <a:solidFill>
                <a:srgbClr val="044B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等腰三角形 40"/>
              <p:cNvSpPr/>
              <p:nvPr>
                <p:custDataLst>
                  <p:tags r:id="rId13"/>
                </p:custDataLst>
              </p:nvPr>
            </p:nvSpPr>
            <p:spPr>
              <a:xfrm rot="5400000">
                <a:off x="1527558" y="5006829"/>
                <a:ext cx="167054" cy="144012"/>
              </a:xfrm>
              <a:prstGeom prst="triangle">
                <a:avLst/>
              </a:prstGeom>
              <a:noFill/>
              <a:ln>
                <a:solidFill>
                  <a:srgbClr val="044B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>
            <p:custDataLst>
              <p:tags r:id="rId14"/>
            </p:custDataLst>
          </p:nvPr>
        </p:nvGrpSpPr>
        <p:grpSpPr>
          <a:xfrm>
            <a:off x="6165419" y="4727964"/>
            <a:ext cx="5443855" cy="1014730"/>
            <a:chOff x="4627449" y="4894803"/>
            <a:chExt cx="5443855" cy="1014730"/>
          </a:xfrm>
        </p:grpSpPr>
        <p:sp>
          <p:nvSpPr>
            <p:cNvPr id="25" name="文本框 24"/>
            <p:cNvSpPr txBox="1"/>
            <p:nvPr>
              <p:custDataLst>
                <p:tags r:id="rId15"/>
              </p:custDataLst>
            </p:nvPr>
          </p:nvSpPr>
          <p:spPr>
            <a:xfrm>
              <a:off x="4843349" y="4894803"/>
              <a:ext cx="5227955" cy="10147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04.</a:t>
              </a:r>
              <a:r>
                <a:rPr lang="zh-CN" altLang="en-US" sz="2800" b="1" dirty="0">
                  <a:gradFill>
                    <a:gsLst>
                      <a:gs pos="0">
                        <a:srgbClr val="044BC9"/>
                      </a:gs>
                      <a:gs pos="100000">
                        <a:srgbClr val="23A2E4"/>
                      </a:gs>
                    </a:gsLst>
                    <a:lin ang="0" scaled="0"/>
                  </a:gradFill>
                  <a:latin typeface="Aa黑体 (非商业使用)" panose="02010600010101010101" pitchFamily="2" charset="-122"/>
                  <a:ea typeface="Aa黑体 (非商业使用)" panose="02010600010101010101" pitchFamily="2" charset="-122"/>
                </a:rPr>
                <a:t>ZYJ-400/280架柱式液压回转钻机结构特点</a:t>
              </a:r>
              <a:endParaRPr lang="zh-CN" altLang="en-US" sz="2800" b="1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627449" y="5103425"/>
              <a:ext cx="216018" cy="167054"/>
              <a:chOff x="1467073" y="4995308"/>
              <a:chExt cx="216018" cy="167054"/>
            </a:xfrm>
          </p:grpSpPr>
          <p:sp>
            <p:nvSpPr>
              <p:cNvPr id="43" name="等腰三角形 42"/>
              <p:cNvSpPr/>
              <p:nvPr>
                <p:custDataLst>
                  <p:tags r:id="rId16"/>
                </p:custDataLst>
              </p:nvPr>
            </p:nvSpPr>
            <p:spPr>
              <a:xfrm rot="5400000">
                <a:off x="1455552" y="5006829"/>
                <a:ext cx="167054" cy="144012"/>
              </a:xfrm>
              <a:prstGeom prst="triangle">
                <a:avLst/>
              </a:prstGeom>
              <a:solidFill>
                <a:srgbClr val="044B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等腰三角形 43"/>
              <p:cNvSpPr/>
              <p:nvPr>
                <p:custDataLst>
                  <p:tags r:id="rId17"/>
                </p:custDataLst>
              </p:nvPr>
            </p:nvSpPr>
            <p:spPr>
              <a:xfrm rot="5400000">
                <a:off x="1527558" y="5006829"/>
                <a:ext cx="167054" cy="144012"/>
              </a:xfrm>
              <a:prstGeom prst="triangle">
                <a:avLst/>
              </a:prstGeom>
              <a:noFill/>
              <a:ln>
                <a:solidFill>
                  <a:srgbClr val="044B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4392616" y="3014836"/>
            <a:ext cx="3406766" cy="0"/>
            <a:chOff x="3746190" y="2146300"/>
            <a:chExt cx="3406766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3746190" y="2146300"/>
              <a:ext cx="3406766" cy="0"/>
            </a:xfrm>
            <a:prstGeom prst="line">
              <a:avLst/>
            </a:prstGeom>
            <a:ln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3746190" y="2146300"/>
              <a:ext cx="511166" cy="0"/>
            </a:xfrm>
            <a:prstGeom prst="line">
              <a:avLst/>
            </a:prstGeom>
            <a:ln w="57150"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346" y="460375"/>
            <a:ext cx="404558" cy="312858"/>
            <a:chOff x="1467073" y="4995308"/>
            <a:chExt cx="216018" cy="167054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76580" y="354965"/>
            <a:ext cx="4537710" cy="9531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pPr algn="ctr"/>
            <a:r>
              <a:rPr lang="zh-CN" altLang="en-US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sym typeface="+mn-ea"/>
              </a:rPr>
              <a:t>ZYJ-400/280架柱式液压回转钻机</a:t>
            </a:r>
            <a:endParaRPr lang="zh-CN" altLang="en-US" dirty="0">
              <a:solidFill>
                <a:srgbClr val="044BC9"/>
              </a:solidFill>
            </a:endParaRPr>
          </a:p>
        </p:txBody>
      </p:sp>
      <p:sp>
        <p:nvSpPr>
          <p:cNvPr id="6" name="Freeform 5"/>
          <p:cNvSpPr>
            <a:spLocks noChangeArrowheads="1"/>
          </p:cNvSpPr>
          <p:nvPr/>
        </p:nvSpPr>
        <p:spPr bwMode="auto">
          <a:xfrm>
            <a:off x="3123285" y="2663825"/>
            <a:ext cx="133350" cy="801688"/>
          </a:xfrm>
          <a:custGeom>
            <a:avLst/>
            <a:gdLst>
              <a:gd name="T0" fmla="*/ 46 w 69"/>
              <a:gd name="T1" fmla="*/ 416 h 416"/>
              <a:gd name="T2" fmla="*/ 31 w 69"/>
              <a:gd name="T3" fmla="*/ 409 h 416"/>
              <a:gd name="T4" fmla="*/ 9 w 69"/>
              <a:gd name="T5" fmla="*/ 306 h 416"/>
              <a:gd name="T6" fmla="*/ 6 w 69"/>
              <a:gd name="T7" fmla="*/ 207 h 416"/>
              <a:gd name="T8" fmla="*/ 32 w 69"/>
              <a:gd name="T9" fmla="*/ 4 h 416"/>
              <a:gd name="T10" fmla="*/ 57 w 69"/>
              <a:gd name="T11" fmla="*/ 5 h 416"/>
              <a:gd name="T12" fmla="*/ 69 w 69"/>
              <a:gd name="T13" fmla="*/ 33 h 416"/>
              <a:gd name="T14" fmla="*/ 63 w 69"/>
              <a:gd name="T15" fmla="*/ 39 h 416"/>
              <a:gd name="T16" fmla="*/ 57 w 69"/>
              <a:gd name="T17" fmla="*/ 33 h 416"/>
              <a:gd name="T18" fmla="*/ 50 w 69"/>
              <a:gd name="T19" fmla="*/ 15 h 416"/>
              <a:gd name="T20" fmla="*/ 36 w 69"/>
              <a:gd name="T21" fmla="*/ 16 h 416"/>
              <a:gd name="T22" fmla="*/ 35 w 69"/>
              <a:gd name="T23" fmla="*/ 16 h 416"/>
              <a:gd name="T24" fmla="*/ 18 w 69"/>
              <a:gd name="T25" fmla="*/ 207 h 416"/>
              <a:gd name="T26" fmla="*/ 21 w 69"/>
              <a:gd name="T27" fmla="*/ 306 h 416"/>
              <a:gd name="T28" fmla="*/ 40 w 69"/>
              <a:gd name="T29" fmla="*/ 401 h 416"/>
              <a:gd name="T30" fmla="*/ 45 w 69"/>
              <a:gd name="T31" fmla="*/ 404 h 416"/>
              <a:gd name="T32" fmla="*/ 45 w 69"/>
              <a:gd name="T33" fmla="*/ 404 h 416"/>
              <a:gd name="T34" fmla="*/ 52 w 69"/>
              <a:gd name="T35" fmla="*/ 409 h 416"/>
              <a:gd name="T36" fmla="*/ 46 w 69"/>
              <a:gd name="T37" fmla="*/ 416 h 416"/>
              <a:gd name="T38" fmla="*/ 46 w 69"/>
              <a:gd name="T39" fmla="*/ 416 h 41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69"/>
              <a:gd name="T61" fmla="*/ 0 h 416"/>
              <a:gd name="T62" fmla="*/ 69 w 69"/>
              <a:gd name="T63" fmla="*/ 416 h 41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69" h="416">
                <a:moveTo>
                  <a:pt x="46" y="416"/>
                </a:moveTo>
                <a:cubicBezTo>
                  <a:pt x="43" y="416"/>
                  <a:pt x="38" y="415"/>
                  <a:pt x="31" y="409"/>
                </a:cubicBezTo>
                <a:cubicBezTo>
                  <a:pt x="16" y="395"/>
                  <a:pt x="8" y="359"/>
                  <a:pt x="9" y="306"/>
                </a:cubicBezTo>
                <a:cubicBezTo>
                  <a:pt x="9" y="277"/>
                  <a:pt x="8" y="243"/>
                  <a:pt x="6" y="207"/>
                </a:cubicBezTo>
                <a:cubicBezTo>
                  <a:pt x="1" y="87"/>
                  <a:pt x="0" y="13"/>
                  <a:pt x="32" y="4"/>
                </a:cubicBezTo>
                <a:cubicBezTo>
                  <a:pt x="42" y="0"/>
                  <a:pt x="51" y="1"/>
                  <a:pt x="57" y="5"/>
                </a:cubicBezTo>
                <a:cubicBezTo>
                  <a:pt x="69" y="14"/>
                  <a:pt x="69" y="31"/>
                  <a:pt x="69" y="33"/>
                </a:cubicBezTo>
                <a:cubicBezTo>
                  <a:pt x="69" y="37"/>
                  <a:pt x="67" y="39"/>
                  <a:pt x="63" y="39"/>
                </a:cubicBezTo>
                <a:cubicBezTo>
                  <a:pt x="60" y="39"/>
                  <a:pt x="57" y="37"/>
                  <a:pt x="57" y="33"/>
                </a:cubicBezTo>
                <a:cubicBezTo>
                  <a:pt x="57" y="30"/>
                  <a:pt x="56" y="19"/>
                  <a:pt x="50" y="15"/>
                </a:cubicBezTo>
                <a:cubicBezTo>
                  <a:pt x="47" y="13"/>
                  <a:pt x="42" y="13"/>
                  <a:pt x="36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11" y="22"/>
                  <a:pt x="15" y="125"/>
                  <a:pt x="18" y="207"/>
                </a:cubicBezTo>
                <a:cubicBezTo>
                  <a:pt x="20" y="243"/>
                  <a:pt x="21" y="277"/>
                  <a:pt x="21" y="306"/>
                </a:cubicBezTo>
                <a:cubicBezTo>
                  <a:pt x="20" y="372"/>
                  <a:pt x="32" y="394"/>
                  <a:pt x="40" y="401"/>
                </a:cubicBezTo>
                <a:cubicBezTo>
                  <a:pt x="43" y="404"/>
                  <a:pt x="45" y="404"/>
                  <a:pt x="45" y="404"/>
                </a:cubicBezTo>
                <a:cubicBezTo>
                  <a:pt x="45" y="404"/>
                  <a:pt x="45" y="404"/>
                  <a:pt x="45" y="404"/>
                </a:cubicBezTo>
                <a:cubicBezTo>
                  <a:pt x="49" y="404"/>
                  <a:pt x="51" y="406"/>
                  <a:pt x="52" y="409"/>
                </a:cubicBezTo>
                <a:cubicBezTo>
                  <a:pt x="52" y="413"/>
                  <a:pt x="50" y="416"/>
                  <a:pt x="46" y="416"/>
                </a:cubicBezTo>
                <a:cubicBezTo>
                  <a:pt x="46" y="416"/>
                  <a:pt x="46" y="416"/>
                  <a:pt x="46" y="416"/>
                </a:cubicBezTo>
                <a:close/>
              </a:path>
            </a:pathLst>
          </a:custGeom>
          <a:solidFill>
            <a:srgbClr val="1130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grpSp>
        <p:nvGrpSpPr>
          <p:cNvPr id="7" name="组合 42"/>
          <p:cNvGrpSpPr/>
          <p:nvPr/>
        </p:nvGrpSpPr>
        <p:grpSpPr bwMode="auto">
          <a:xfrm>
            <a:off x="710285" y="1863725"/>
            <a:ext cx="2773363" cy="965200"/>
            <a:chOff x="0" y="0"/>
            <a:chExt cx="3177519" cy="1103966"/>
          </a:xfrm>
          <a:solidFill>
            <a:schemeClr val="bg1">
              <a:lumMod val="75000"/>
            </a:schemeClr>
          </a:solidFill>
        </p:grpSpPr>
        <p:sp>
          <p:nvSpPr>
            <p:cNvPr id="8" name="Freeform 6"/>
            <p:cNvSpPr>
              <a:spLocks noChangeArrowheads="1"/>
            </p:cNvSpPr>
            <p:nvPr/>
          </p:nvSpPr>
          <p:spPr bwMode="auto">
            <a:xfrm>
              <a:off x="237964" y="223033"/>
              <a:ext cx="181039" cy="271559"/>
            </a:xfrm>
            <a:custGeom>
              <a:avLst/>
              <a:gdLst>
                <a:gd name="T0" fmla="*/ 0 w 82"/>
                <a:gd name="T1" fmla="*/ 116 h 123"/>
                <a:gd name="T2" fmla="*/ 0 w 82"/>
                <a:gd name="T3" fmla="*/ 90 h 123"/>
                <a:gd name="T4" fmla="*/ 16 w 82"/>
                <a:gd name="T5" fmla="*/ 99 h 123"/>
                <a:gd name="T6" fmla="*/ 33 w 82"/>
                <a:gd name="T7" fmla="*/ 102 h 123"/>
                <a:gd name="T8" fmla="*/ 42 w 82"/>
                <a:gd name="T9" fmla="*/ 101 h 123"/>
                <a:gd name="T10" fmla="*/ 48 w 82"/>
                <a:gd name="T11" fmla="*/ 98 h 123"/>
                <a:gd name="T12" fmla="*/ 52 w 82"/>
                <a:gd name="T13" fmla="*/ 94 h 123"/>
                <a:gd name="T14" fmla="*/ 53 w 82"/>
                <a:gd name="T15" fmla="*/ 90 h 123"/>
                <a:gd name="T16" fmla="*/ 51 w 82"/>
                <a:gd name="T17" fmla="*/ 83 h 123"/>
                <a:gd name="T18" fmla="*/ 46 w 82"/>
                <a:gd name="T19" fmla="*/ 78 h 123"/>
                <a:gd name="T20" fmla="*/ 38 w 82"/>
                <a:gd name="T21" fmla="*/ 74 h 123"/>
                <a:gd name="T22" fmla="*/ 28 w 82"/>
                <a:gd name="T23" fmla="*/ 69 h 123"/>
                <a:gd name="T24" fmla="*/ 7 w 82"/>
                <a:gd name="T25" fmla="*/ 55 h 123"/>
                <a:gd name="T26" fmla="*/ 0 w 82"/>
                <a:gd name="T27" fmla="*/ 35 h 123"/>
                <a:gd name="T28" fmla="*/ 4 w 82"/>
                <a:gd name="T29" fmla="*/ 19 h 123"/>
                <a:gd name="T30" fmla="*/ 14 w 82"/>
                <a:gd name="T31" fmla="*/ 8 h 123"/>
                <a:gd name="T32" fmla="*/ 29 w 82"/>
                <a:gd name="T33" fmla="*/ 2 h 123"/>
                <a:gd name="T34" fmla="*/ 47 w 82"/>
                <a:gd name="T35" fmla="*/ 0 h 123"/>
                <a:gd name="T36" fmla="*/ 63 w 82"/>
                <a:gd name="T37" fmla="*/ 1 h 123"/>
                <a:gd name="T38" fmla="*/ 76 w 82"/>
                <a:gd name="T39" fmla="*/ 4 h 123"/>
                <a:gd name="T40" fmla="*/ 76 w 82"/>
                <a:gd name="T41" fmla="*/ 29 h 123"/>
                <a:gd name="T42" fmla="*/ 70 w 82"/>
                <a:gd name="T43" fmla="*/ 25 h 123"/>
                <a:gd name="T44" fmla="*/ 63 w 82"/>
                <a:gd name="T45" fmla="*/ 23 h 123"/>
                <a:gd name="T46" fmla="*/ 55 w 82"/>
                <a:gd name="T47" fmla="*/ 21 h 123"/>
                <a:gd name="T48" fmla="*/ 48 w 82"/>
                <a:gd name="T49" fmla="*/ 21 h 123"/>
                <a:gd name="T50" fmla="*/ 40 w 82"/>
                <a:gd name="T51" fmla="*/ 22 h 123"/>
                <a:gd name="T52" fmla="*/ 34 w 82"/>
                <a:gd name="T53" fmla="*/ 24 h 123"/>
                <a:gd name="T54" fmla="*/ 30 w 82"/>
                <a:gd name="T55" fmla="*/ 28 h 123"/>
                <a:gd name="T56" fmla="*/ 28 w 82"/>
                <a:gd name="T57" fmla="*/ 33 h 123"/>
                <a:gd name="T58" fmla="*/ 30 w 82"/>
                <a:gd name="T59" fmla="*/ 38 h 123"/>
                <a:gd name="T60" fmla="*/ 34 w 82"/>
                <a:gd name="T61" fmla="*/ 43 h 123"/>
                <a:gd name="T62" fmla="*/ 41 w 82"/>
                <a:gd name="T63" fmla="*/ 47 h 123"/>
                <a:gd name="T64" fmla="*/ 51 w 82"/>
                <a:gd name="T65" fmla="*/ 51 h 123"/>
                <a:gd name="T66" fmla="*/ 64 w 82"/>
                <a:gd name="T67" fmla="*/ 57 h 123"/>
                <a:gd name="T68" fmla="*/ 73 w 82"/>
                <a:gd name="T69" fmla="*/ 65 h 123"/>
                <a:gd name="T70" fmla="*/ 80 w 82"/>
                <a:gd name="T71" fmla="*/ 75 h 123"/>
                <a:gd name="T72" fmla="*/ 82 w 82"/>
                <a:gd name="T73" fmla="*/ 87 h 123"/>
                <a:gd name="T74" fmla="*/ 78 w 82"/>
                <a:gd name="T75" fmla="*/ 104 h 123"/>
                <a:gd name="T76" fmla="*/ 68 w 82"/>
                <a:gd name="T77" fmla="*/ 115 h 123"/>
                <a:gd name="T78" fmla="*/ 53 w 82"/>
                <a:gd name="T79" fmla="*/ 121 h 123"/>
                <a:gd name="T80" fmla="*/ 34 w 82"/>
                <a:gd name="T81" fmla="*/ 123 h 123"/>
                <a:gd name="T82" fmla="*/ 16 w 82"/>
                <a:gd name="T83" fmla="*/ 121 h 123"/>
                <a:gd name="T84" fmla="*/ 0 w 82"/>
                <a:gd name="T85" fmla="*/ 116 h 12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23"/>
                <a:gd name="T131" fmla="*/ 82 w 82"/>
                <a:gd name="T132" fmla="*/ 123 h 12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23">
                  <a:moveTo>
                    <a:pt x="0" y="116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5" y="94"/>
                    <a:pt x="11" y="97"/>
                    <a:pt x="16" y="99"/>
                  </a:cubicBezTo>
                  <a:cubicBezTo>
                    <a:pt x="22" y="101"/>
                    <a:pt x="28" y="102"/>
                    <a:pt x="33" y="102"/>
                  </a:cubicBezTo>
                  <a:cubicBezTo>
                    <a:pt x="37" y="102"/>
                    <a:pt x="40" y="101"/>
                    <a:pt x="42" y="101"/>
                  </a:cubicBezTo>
                  <a:cubicBezTo>
                    <a:pt x="45" y="100"/>
                    <a:pt x="47" y="99"/>
                    <a:pt x="48" y="98"/>
                  </a:cubicBezTo>
                  <a:cubicBezTo>
                    <a:pt x="50" y="97"/>
                    <a:pt x="51" y="96"/>
                    <a:pt x="52" y="94"/>
                  </a:cubicBezTo>
                  <a:cubicBezTo>
                    <a:pt x="53" y="93"/>
                    <a:pt x="53" y="91"/>
                    <a:pt x="53" y="90"/>
                  </a:cubicBezTo>
                  <a:cubicBezTo>
                    <a:pt x="53" y="87"/>
                    <a:pt x="53" y="85"/>
                    <a:pt x="51" y="83"/>
                  </a:cubicBezTo>
                  <a:cubicBezTo>
                    <a:pt x="50" y="82"/>
                    <a:pt x="48" y="80"/>
                    <a:pt x="46" y="78"/>
                  </a:cubicBezTo>
                  <a:cubicBezTo>
                    <a:pt x="44" y="77"/>
                    <a:pt x="41" y="75"/>
                    <a:pt x="38" y="74"/>
                  </a:cubicBezTo>
                  <a:cubicBezTo>
                    <a:pt x="35" y="72"/>
                    <a:pt x="31" y="71"/>
                    <a:pt x="28" y="69"/>
                  </a:cubicBezTo>
                  <a:cubicBezTo>
                    <a:pt x="18" y="66"/>
                    <a:pt x="11" y="61"/>
                    <a:pt x="7" y="55"/>
                  </a:cubicBezTo>
                  <a:cubicBezTo>
                    <a:pt x="2" y="50"/>
                    <a:pt x="0" y="43"/>
                    <a:pt x="0" y="35"/>
                  </a:cubicBezTo>
                  <a:cubicBezTo>
                    <a:pt x="0" y="29"/>
                    <a:pt x="1" y="23"/>
                    <a:pt x="4" y="19"/>
                  </a:cubicBezTo>
                  <a:cubicBezTo>
                    <a:pt x="6" y="15"/>
                    <a:pt x="10" y="11"/>
                    <a:pt x="14" y="8"/>
                  </a:cubicBezTo>
                  <a:cubicBezTo>
                    <a:pt x="18" y="5"/>
                    <a:pt x="23" y="3"/>
                    <a:pt x="29" y="2"/>
                  </a:cubicBezTo>
                  <a:cubicBezTo>
                    <a:pt x="34" y="0"/>
                    <a:pt x="40" y="0"/>
                    <a:pt x="47" y="0"/>
                  </a:cubicBezTo>
                  <a:cubicBezTo>
                    <a:pt x="53" y="0"/>
                    <a:pt x="58" y="0"/>
                    <a:pt x="63" y="1"/>
                  </a:cubicBezTo>
                  <a:cubicBezTo>
                    <a:pt x="68" y="1"/>
                    <a:pt x="72" y="3"/>
                    <a:pt x="76" y="4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4" y="28"/>
                    <a:pt x="72" y="26"/>
                    <a:pt x="70" y="25"/>
                  </a:cubicBezTo>
                  <a:cubicBezTo>
                    <a:pt x="68" y="24"/>
                    <a:pt x="65" y="23"/>
                    <a:pt x="63" y="23"/>
                  </a:cubicBezTo>
                  <a:cubicBezTo>
                    <a:pt x="60" y="22"/>
                    <a:pt x="58" y="22"/>
                    <a:pt x="55" y="21"/>
                  </a:cubicBezTo>
                  <a:cubicBezTo>
                    <a:pt x="53" y="21"/>
                    <a:pt x="50" y="21"/>
                    <a:pt x="48" y="21"/>
                  </a:cubicBezTo>
                  <a:cubicBezTo>
                    <a:pt x="45" y="21"/>
                    <a:pt x="42" y="21"/>
                    <a:pt x="40" y="22"/>
                  </a:cubicBezTo>
                  <a:cubicBezTo>
                    <a:pt x="37" y="22"/>
                    <a:pt x="35" y="23"/>
                    <a:pt x="34" y="24"/>
                  </a:cubicBezTo>
                  <a:cubicBezTo>
                    <a:pt x="32" y="25"/>
                    <a:pt x="31" y="26"/>
                    <a:pt x="30" y="28"/>
                  </a:cubicBezTo>
                  <a:cubicBezTo>
                    <a:pt x="29" y="29"/>
                    <a:pt x="28" y="31"/>
                    <a:pt x="28" y="33"/>
                  </a:cubicBezTo>
                  <a:cubicBezTo>
                    <a:pt x="28" y="35"/>
                    <a:pt x="29" y="37"/>
                    <a:pt x="30" y="38"/>
                  </a:cubicBezTo>
                  <a:cubicBezTo>
                    <a:pt x="31" y="40"/>
                    <a:pt x="32" y="41"/>
                    <a:pt x="34" y="43"/>
                  </a:cubicBezTo>
                  <a:cubicBezTo>
                    <a:pt x="36" y="44"/>
                    <a:pt x="39" y="45"/>
                    <a:pt x="41" y="47"/>
                  </a:cubicBezTo>
                  <a:cubicBezTo>
                    <a:pt x="44" y="48"/>
                    <a:pt x="47" y="49"/>
                    <a:pt x="51" y="51"/>
                  </a:cubicBezTo>
                  <a:cubicBezTo>
                    <a:pt x="55" y="53"/>
                    <a:pt x="60" y="55"/>
                    <a:pt x="64" y="57"/>
                  </a:cubicBezTo>
                  <a:cubicBezTo>
                    <a:pt x="67" y="60"/>
                    <a:pt x="71" y="62"/>
                    <a:pt x="73" y="65"/>
                  </a:cubicBezTo>
                  <a:cubicBezTo>
                    <a:pt x="76" y="68"/>
                    <a:pt x="78" y="71"/>
                    <a:pt x="80" y="75"/>
                  </a:cubicBezTo>
                  <a:cubicBezTo>
                    <a:pt x="81" y="78"/>
                    <a:pt x="82" y="82"/>
                    <a:pt x="82" y="87"/>
                  </a:cubicBezTo>
                  <a:cubicBezTo>
                    <a:pt x="82" y="94"/>
                    <a:pt x="80" y="99"/>
                    <a:pt x="78" y="104"/>
                  </a:cubicBezTo>
                  <a:cubicBezTo>
                    <a:pt x="75" y="108"/>
                    <a:pt x="72" y="112"/>
                    <a:pt x="68" y="115"/>
                  </a:cubicBezTo>
                  <a:cubicBezTo>
                    <a:pt x="63" y="118"/>
                    <a:pt x="58" y="120"/>
                    <a:pt x="53" y="121"/>
                  </a:cubicBezTo>
                  <a:cubicBezTo>
                    <a:pt x="47" y="122"/>
                    <a:pt x="41" y="123"/>
                    <a:pt x="34" y="123"/>
                  </a:cubicBezTo>
                  <a:cubicBezTo>
                    <a:pt x="28" y="123"/>
                    <a:pt x="22" y="122"/>
                    <a:pt x="16" y="121"/>
                  </a:cubicBezTo>
                  <a:cubicBezTo>
                    <a:pt x="10" y="120"/>
                    <a:pt x="5" y="118"/>
                    <a:pt x="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Freeform 7"/>
            <p:cNvSpPr>
              <a:spLocks noChangeArrowheads="1"/>
            </p:cNvSpPr>
            <p:nvPr/>
          </p:nvSpPr>
          <p:spPr bwMode="auto">
            <a:xfrm>
              <a:off x="459131" y="227699"/>
              <a:ext cx="215567" cy="266893"/>
            </a:xfrm>
            <a:custGeom>
              <a:avLst/>
              <a:gdLst>
                <a:gd name="T0" fmla="*/ 98 w 98"/>
                <a:gd name="T1" fmla="*/ 67 h 121"/>
                <a:gd name="T2" fmla="*/ 48 w 98"/>
                <a:gd name="T3" fmla="*/ 121 h 121"/>
                <a:gd name="T4" fmla="*/ 0 w 98"/>
                <a:gd name="T5" fmla="*/ 68 h 121"/>
                <a:gd name="T6" fmla="*/ 0 w 98"/>
                <a:gd name="T7" fmla="*/ 0 h 121"/>
                <a:gd name="T8" fmla="*/ 27 w 98"/>
                <a:gd name="T9" fmla="*/ 0 h 121"/>
                <a:gd name="T10" fmla="*/ 27 w 98"/>
                <a:gd name="T11" fmla="*/ 69 h 121"/>
                <a:gd name="T12" fmla="*/ 49 w 98"/>
                <a:gd name="T13" fmla="*/ 98 h 121"/>
                <a:gd name="T14" fmla="*/ 71 w 98"/>
                <a:gd name="T15" fmla="*/ 70 h 121"/>
                <a:gd name="T16" fmla="*/ 71 w 98"/>
                <a:gd name="T17" fmla="*/ 0 h 121"/>
                <a:gd name="T18" fmla="*/ 98 w 98"/>
                <a:gd name="T19" fmla="*/ 0 h 121"/>
                <a:gd name="T20" fmla="*/ 98 w 98"/>
                <a:gd name="T21" fmla="*/ 67 h 1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8"/>
                <a:gd name="T34" fmla="*/ 0 h 121"/>
                <a:gd name="T35" fmla="*/ 98 w 98"/>
                <a:gd name="T36" fmla="*/ 121 h 1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8" h="121">
                  <a:moveTo>
                    <a:pt x="98" y="67"/>
                  </a:moveTo>
                  <a:cubicBezTo>
                    <a:pt x="98" y="103"/>
                    <a:pt x="82" y="121"/>
                    <a:pt x="48" y="121"/>
                  </a:cubicBezTo>
                  <a:cubicBezTo>
                    <a:pt x="16" y="121"/>
                    <a:pt x="0" y="103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88"/>
                    <a:pt x="34" y="98"/>
                    <a:pt x="49" y="98"/>
                  </a:cubicBezTo>
                  <a:cubicBezTo>
                    <a:pt x="64" y="98"/>
                    <a:pt x="71" y="88"/>
                    <a:pt x="71" y="7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98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Freeform 8"/>
            <p:cNvSpPr>
              <a:spLocks noChangeArrowheads="1"/>
            </p:cNvSpPr>
            <p:nvPr/>
          </p:nvSpPr>
          <p:spPr bwMode="auto">
            <a:xfrm>
              <a:off x="716692" y="223033"/>
              <a:ext cx="203436" cy="271559"/>
            </a:xfrm>
            <a:custGeom>
              <a:avLst/>
              <a:gdLst>
                <a:gd name="T0" fmla="*/ 92 w 92"/>
                <a:gd name="T1" fmla="*/ 116 h 123"/>
                <a:gd name="T2" fmla="*/ 58 w 92"/>
                <a:gd name="T3" fmla="*/ 123 h 123"/>
                <a:gd name="T4" fmla="*/ 15 w 92"/>
                <a:gd name="T5" fmla="*/ 107 h 123"/>
                <a:gd name="T6" fmla="*/ 0 w 92"/>
                <a:gd name="T7" fmla="*/ 64 h 123"/>
                <a:gd name="T8" fmla="*/ 17 w 92"/>
                <a:gd name="T9" fmla="*/ 17 h 123"/>
                <a:gd name="T10" fmla="*/ 63 w 92"/>
                <a:gd name="T11" fmla="*/ 0 h 123"/>
                <a:gd name="T12" fmla="*/ 92 w 92"/>
                <a:gd name="T13" fmla="*/ 4 h 123"/>
                <a:gd name="T14" fmla="*/ 92 w 92"/>
                <a:gd name="T15" fmla="*/ 30 h 123"/>
                <a:gd name="T16" fmla="*/ 65 w 92"/>
                <a:gd name="T17" fmla="*/ 23 h 123"/>
                <a:gd name="T18" fmla="*/ 38 w 92"/>
                <a:gd name="T19" fmla="*/ 33 h 123"/>
                <a:gd name="T20" fmla="*/ 28 w 92"/>
                <a:gd name="T21" fmla="*/ 62 h 123"/>
                <a:gd name="T22" fmla="*/ 38 w 92"/>
                <a:gd name="T23" fmla="*/ 89 h 123"/>
                <a:gd name="T24" fmla="*/ 64 w 92"/>
                <a:gd name="T25" fmla="*/ 100 h 123"/>
                <a:gd name="T26" fmla="*/ 92 w 92"/>
                <a:gd name="T27" fmla="*/ 92 h 123"/>
                <a:gd name="T28" fmla="*/ 92 w 92"/>
                <a:gd name="T29" fmla="*/ 116 h 1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2"/>
                <a:gd name="T46" fmla="*/ 0 h 123"/>
                <a:gd name="T47" fmla="*/ 92 w 92"/>
                <a:gd name="T48" fmla="*/ 123 h 1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2" h="123">
                  <a:moveTo>
                    <a:pt x="92" y="116"/>
                  </a:moveTo>
                  <a:cubicBezTo>
                    <a:pt x="84" y="121"/>
                    <a:pt x="72" y="123"/>
                    <a:pt x="58" y="123"/>
                  </a:cubicBezTo>
                  <a:cubicBezTo>
                    <a:pt x="40" y="123"/>
                    <a:pt x="26" y="117"/>
                    <a:pt x="15" y="107"/>
                  </a:cubicBezTo>
                  <a:cubicBezTo>
                    <a:pt x="5" y="96"/>
                    <a:pt x="0" y="82"/>
                    <a:pt x="0" y="64"/>
                  </a:cubicBezTo>
                  <a:cubicBezTo>
                    <a:pt x="0" y="45"/>
                    <a:pt x="6" y="29"/>
                    <a:pt x="17" y="17"/>
                  </a:cubicBezTo>
                  <a:cubicBezTo>
                    <a:pt x="29" y="6"/>
                    <a:pt x="44" y="0"/>
                    <a:pt x="63" y="0"/>
                  </a:cubicBezTo>
                  <a:cubicBezTo>
                    <a:pt x="75" y="0"/>
                    <a:pt x="85" y="1"/>
                    <a:pt x="92" y="4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85" y="25"/>
                    <a:pt x="75" y="23"/>
                    <a:pt x="65" y="23"/>
                  </a:cubicBezTo>
                  <a:cubicBezTo>
                    <a:pt x="54" y="23"/>
                    <a:pt x="45" y="26"/>
                    <a:pt x="38" y="33"/>
                  </a:cubicBezTo>
                  <a:cubicBezTo>
                    <a:pt x="31" y="40"/>
                    <a:pt x="28" y="50"/>
                    <a:pt x="28" y="62"/>
                  </a:cubicBezTo>
                  <a:cubicBezTo>
                    <a:pt x="28" y="73"/>
                    <a:pt x="31" y="82"/>
                    <a:pt x="38" y="89"/>
                  </a:cubicBezTo>
                  <a:cubicBezTo>
                    <a:pt x="44" y="96"/>
                    <a:pt x="53" y="100"/>
                    <a:pt x="64" y="100"/>
                  </a:cubicBezTo>
                  <a:cubicBezTo>
                    <a:pt x="74" y="100"/>
                    <a:pt x="84" y="97"/>
                    <a:pt x="92" y="92"/>
                  </a:cubicBezTo>
                  <a:lnTo>
                    <a:pt x="9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Freeform 9"/>
            <p:cNvSpPr>
              <a:spLocks noChangeArrowheads="1"/>
            </p:cNvSpPr>
            <p:nvPr/>
          </p:nvSpPr>
          <p:spPr bwMode="auto">
            <a:xfrm>
              <a:off x="939724" y="223033"/>
              <a:ext cx="205302" cy="271559"/>
            </a:xfrm>
            <a:custGeom>
              <a:avLst/>
              <a:gdLst>
                <a:gd name="T0" fmla="*/ 93 w 93"/>
                <a:gd name="T1" fmla="*/ 116 h 123"/>
                <a:gd name="T2" fmla="*/ 59 w 93"/>
                <a:gd name="T3" fmla="*/ 123 h 123"/>
                <a:gd name="T4" fmla="*/ 16 w 93"/>
                <a:gd name="T5" fmla="*/ 107 h 123"/>
                <a:gd name="T6" fmla="*/ 0 w 93"/>
                <a:gd name="T7" fmla="*/ 64 h 123"/>
                <a:gd name="T8" fmla="*/ 18 w 93"/>
                <a:gd name="T9" fmla="*/ 17 h 123"/>
                <a:gd name="T10" fmla="*/ 64 w 93"/>
                <a:gd name="T11" fmla="*/ 0 h 123"/>
                <a:gd name="T12" fmla="*/ 93 w 93"/>
                <a:gd name="T13" fmla="*/ 4 h 123"/>
                <a:gd name="T14" fmla="*/ 93 w 93"/>
                <a:gd name="T15" fmla="*/ 30 h 123"/>
                <a:gd name="T16" fmla="*/ 66 w 93"/>
                <a:gd name="T17" fmla="*/ 23 h 123"/>
                <a:gd name="T18" fmla="*/ 39 w 93"/>
                <a:gd name="T19" fmla="*/ 33 h 123"/>
                <a:gd name="T20" fmla="*/ 28 w 93"/>
                <a:gd name="T21" fmla="*/ 62 h 123"/>
                <a:gd name="T22" fmla="*/ 38 w 93"/>
                <a:gd name="T23" fmla="*/ 89 h 123"/>
                <a:gd name="T24" fmla="*/ 64 w 93"/>
                <a:gd name="T25" fmla="*/ 100 h 123"/>
                <a:gd name="T26" fmla="*/ 93 w 93"/>
                <a:gd name="T27" fmla="*/ 92 h 123"/>
                <a:gd name="T28" fmla="*/ 93 w 93"/>
                <a:gd name="T29" fmla="*/ 116 h 1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3"/>
                <a:gd name="T46" fmla="*/ 0 h 123"/>
                <a:gd name="T47" fmla="*/ 93 w 93"/>
                <a:gd name="T48" fmla="*/ 123 h 1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3" h="123">
                  <a:moveTo>
                    <a:pt x="93" y="116"/>
                  </a:moveTo>
                  <a:cubicBezTo>
                    <a:pt x="84" y="121"/>
                    <a:pt x="73" y="123"/>
                    <a:pt x="59" y="123"/>
                  </a:cubicBezTo>
                  <a:cubicBezTo>
                    <a:pt x="41" y="123"/>
                    <a:pt x="26" y="117"/>
                    <a:pt x="16" y="107"/>
                  </a:cubicBezTo>
                  <a:cubicBezTo>
                    <a:pt x="5" y="96"/>
                    <a:pt x="0" y="82"/>
                    <a:pt x="0" y="64"/>
                  </a:cubicBezTo>
                  <a:cubicBezTo>
                    <a:pt x="0" y="45"/>
                    <a:pt x="6" y="29"/>
                    <a:pt x="18" y="17"/>
                  </a:cubicBezTo>
                  <a:cubicBezTo>
                    <a:pt x="30" y="6"/>
                    <a:pt x="45" y="0"/>
                    <a:pt x="64" y="0"/>
                  </a:cubicBezTo>
                  <a:cubicBezTo>
                    <a:pt x="75" y="0"/>
                    <a:pt x="85" y="1"/>
                    <a:pt x="93" y="4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85" y="25"/>
                    <a:pt x="76" y="23"/>
                    <a:pt x="66" y="23"/>
                  </a:cubicBezTo>
                  <a:cubicBezTo>
                    <a:pt x="55" y="23"/>
                    <a:pt x="46" y="26"/>
                    <a:pt x="39" y="33"/>
                  </a:cubicBezTo>
                  <a:cubicBezTo>
                    <a:pt x="32" y="40"/>
                    <a:pt x="28" y="50"/>
                    <a:pt x="28" y="62"/>
                  </a:cubicBezTo>
                  <a:cubicBezTo>
                    <a:pt x="28" y="73"/>
                    <a:pt x="32" y="82"/>
                    <a:pt x="38" y="89"/>
                  </a:cubicBezTo>
                  <a:cubicBezTo>
                    <a:pt x="45" y="96"/>
                    <a:pt x="53" y="100"/>
                    <a:pt x="64" y="100"/>
                  </a:cubicBezTo>
                  <a:cubicBezTo>
                    <a:pt x="75" y="100"/>
                    <a:pt x="84" y="97"/>
                    <a:pt x="93" y="92"/>
                  </a:cubicBezTo>
                  <a:lnTo>
                    <a:pt x="93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Freeform 10"/>
            <p:cNvSpPr>
              <a:spLocks noChangeArrowheads="1"/>
            </p:cNvSpPr>
            <p:nvPr/>
          </p:nvSpPr>
          <p:spPr bwMode="auto">
            <a:xfrm>
              <a:off x="1191686" y="227699"/>
              <a:ext cx="156776" cy="262227"/>
            </a:xfrm>
            <a:custGeom>
              <a:avLst/>
              <a:gdLst>
                <a:gd name="T0" fmla="*/ 168 w 168"/>
                <a:gd name="T1" fmla="*/ 281 h 281"/>
                <a:gd name="T2" fmla="*/ 0 w 168"/>
                <a:gd name="T3" fmla="*/ 281 h 281"/>
                <a:gd name="T4" fmla="*/ 0 w 168"/>
                <a:gd name="T5" fmla="*/ 0 h 281"/>
                <a:gd name="T6" fmla="*/ 161 w 168"/>
                <a:gd name="T7" fmla="*/ 0 h 281"/>
                <a:gd name="T8" fmla="*/ 161 w 168"/>
                <a:gd name="T9" fmla="*/ 50 h 281"/>
                <a:gd name="T10" fmla="*/ 64 w 168"/>
                <a:gd name="T11" fmla="*/ 50 h 281"/>
                <a:gd name="T12" fmla="*/ 64 w 168"/>
                <a:gd name="T13" fmla="*/ 113 h 281"/>
                <a:gd name="T14" fmla="*/ 153 w 168"/>
                <a:gd name="T15" fmla="*/ 113 h 281"/>
                <a:gd name="T16" fmla="*/ 153 w 168"/>
                <a:gd name="T17" fmla="*/ 165 h 281"/>
                <a:gd name="T18" fmla="*/ 64 w 168"/>
                <a:gd name="T19" fmla="*/ 165 h 281"/>
                <a:gd name="T20" fmla="*/ 64 w 168"/>
                <a:gd name="T21" fmla="*/ 229 h 281"/>
                <a:gd name="T22" fmla="*/ 168 w 168"/>
                <a:gd name="T23" fmla="*/ 229 h 281"/>
                <a:gd name="T24" fmla="*/ 168 w 168"/>
                <a:gd name="T25" fmla="*/ 281 h 2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8"/>
                <a:gd name="T40" fmla="*/ 0 h 281"/>
                <a:gd name="T41" fmla="*/ 168 w 168"/>
                <a:gd name="T42" fmla="*/ 281 h 28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8" h="281">
                  <a:moveTo>
                    <a:pt x="168" y="281"/>
                  </a:moveTo>
                  <a:lnTo>
                    <a:pt x="0" y="281"/>
                  </a:lnTo>
                  <a:lnTo>
                    <a:pt x="0" y="0"/>
                  </a:lnTo>
                  <a:lnTo>
                    <a:pt x="161" y="0"/>
                  </a:lnTo>
                  <a:lnTo>
                    <a:pt x="161" y="50"/>
                  </a:lnTo>
                  <a:lnTo>
                    <a:pt x="64" y="50"/>
                  </a:lnTo>
                  <a:lnTo>
                    <a:pt x="64" y="113"/>
                  </a:lnTo>
                  <a:lnTo>
                    <a:pt x="153" y="113"/>
                  </a:lnTo>
                  <a:lnTo>
                    <a:pt x="153" y="165"/>
                  </a:lnTo>
                  <a:lnTo>
                    <a:pt x="64" y="165"/>
                  </a:lnTo>
                  <a:lnTo>
                    <a:pt x="64" y="229"/>
                  </a:lnTo>
                  <a:lnTo>
                    <a:pt x="168" y="229"/>
                  </a:lnTo>
                  <a:lnTo>
                    <a:pt x="168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Freeform 11"/>
            <p:cNvSpPr>
              <a:spLocks noChangeArrowheads="1"/>
            </p:cNvSpPr>
            <p:nvPr/>
          </p:nvSpPr>
          <p:spPr bwMode="auto">
            <a:xfrm>
              <a:off x="1376458" y="223033"/>
              <a:ext cx="181039" cy="271559"/>
            </a:xfrm>
            <a:custGeom>
              <a:avLst/>
              <a:gdLst>
                <a:gd name="T0" fmla="*/ 1 w 82"/>
                <a:gd name="T1" fmla="*/ 116 h 123"/>
                <a:gd name="T2" fmla="*/ 1 w 82"/>
                <a:gd name="T3" fmla="*/ 90 h 123"/>
                <a:gd name="T4" fmla="*/ 16 w 82"/>
                <a:gd name="T5" fmla="*/ 99 h 123"/>
                <a:gd name="T6" fmla="*/ 33 w 82"/>
                <a:gd name="T7" fmla="*/ 102 h 123"/>
                <a:gd name="T8" fmla="*/ 42 w 82"/>
                <a:gd name="T9" fmla="*/ 101 h 123"/>
                <a:gd name="T10" fmla="*/ 49 w 82"/>
                <a:gd name="T11" fmla="*/ 98 h 123"/>
                <a:gd name="T12" fmla="*/ 52 w 82"/>
                <a:gd name="T13" fmla="*/ 94 h 123"/>
                <a:gd name="T14" fmla="*/ 54 w 82"/>
                <a:gd name="T15" fmla="*/ 90 h 123"/>
                <a:gd name="T16" fmla="*/ 52 w 82"/>
                <a:gd name="T17" fmla="*/ 83 h 123"/>
                <a:gd name="T18" fmla="*/ 46 w 82"/>
                <a:gd name="T19" fmla="*/ 78 h 123"/>
                <a:gd name="T20" fmla="*/ 38 w 82"/>
                <a:gd name="T21" fmla="*/ 74 h 123"/>
                <a:gd name="T22" fmla="*/ 28 w 82"/>
                <a:gd name="T23" fmla="*/ 69 h 123"/>
                <a:gd name="T24" fmla="*/ 7 w 82"/>
                <a:gd name="T25" fmla="*/ 55 h 123"/>
                <a:gd name="T26" fmla="*/ 0 w 82"/>
                <a:gd name="T27" fmla="*/ 35 h 123"/>
                <a:gd name="T28" fmla="*/ 4 w 82"/>
                <a:gd name="T29" fmla="*/ 19 h 123"/>
                <a:gd name="T30" fmla="*/ 14 w 82"/>
                <a:gd name="T31" fmla="*/ 8 h 123"/>
                <a:gd name="T32" fmla="*/ 29 w 82"/>
                <a:gd name="T33" fmla="*/ 2 h 123"/>
                <a:gd name="T34" fmla="*/ 47 w 82"/>
                <a:gd name="T35" fmla="*/ 0 h 123"/>
                <a:gd name="T36" fmla="*/ 63 w 82"/>
                <a:gd name="T37" fmla="*/ 1 h 123"/>
                <a:gd name="T38" fmla="*/ 77 w 82"/>
                <a:gd name="T39" fmla="*/ 4 h 123"/>
                <a:gd name="T40" fmla="*/ 77 w 82"/>
                <a:gd name="T41" fmla="*/ 29 h 123"/>
                <a:gd name="T42" fmla="*/ 70 w 82"/>
                <a:gd name="T43" fmla="*/ 25 h 123"/>
                <a:gd name="T44" fmla="*/ 63 w 82"/>
                <a:gd name="T45" fmla="*/ 23 h 123"/>
                <a:gd name="T46" fmla="*/ 55 w 82"/>
                <a:gd name="T47" fmla="*/ 21 h 123"/>
                <a:gd name="T48" fmla="*/ 48 w 82"/>
                <a:gd name="T49" fmla="*/ 21 h 123"/>
                <a:gd name="T50" fmla="*/ 40 w 82"/>
                <a:gd name="T51" fmla="*/ 22 h 123"/>
                <a:gd name="T52" fmla="*/ 34 w 82"/>
                <a:gd name="T53" fmla="*/ 24 h 123"/>
                <a:gd name="T54" fmla="*/ 30 w 82"/>
                <a:gd name="T55" fmla="*/ 28 h 123"/>
                <a:gd name="T56" fmla="*/ 28 w 82"/>
                <a:gd name="T57" fmla="*/ 33 h 123"/>
                <a:gd name="T58" fmla="*/ 30 w 82"/>
                <a:gd name="T59" fmla="*/ 38 h 123"/>
                <a:gd name="T60" fmla="*/ 34 w 82"/>
                <a:gd name="T61" fmla="*/ 43 h 123"/>
                <a:gd name="T62" fmla="*/ 42 w 82"/>
                <a:gd name="T63" fmla="*/ 47 h 123"/>
                <a:gd name="T64" fmla="*/ 51 w 82"/>
                <a:gd name="T65" fmla="*/ 51 h 123"/>
                <a:gd name="T66" fmla="*/ 64 w 82"/>
                <a:gd name="T67" fmla="*/ 57 h 123"/>
                <a:gd name="T68" fmla="*/ 73 w 82"/>
                <a:gd name="T69" fmla="*/ 65 h 123"/>
                <a:gd name="T70" fmla="*/ 80 w 82"/>
                <a:gd name="T71" fmla="*/ 75 h 123"/>
                <a:gd name="T72" fmla="*/ 82 w 82"/>
                <a:gd name="T73" fmla="*/ 87 h 123"/>
                <a:gd name="T74" fmla="*/ 78 w 82"/>
                <a:gd name="T75" fmla="*/ 104 h 123"/>
                <a:gd name="T76" fmla="*/ 68 w 82"/>
                <a:gd name="T77" fmla="*/ 115 h 123"/>
                <a:gd name="T78" fmla="*/ 53 w 82"/>
                <a:gd name="T79" fmla="*/ 121 h 123"/>
                <a:gd name="T80" fmla="*/ 35 w 82"/>
                <a:gd name="T81" fmla="*/ 123 h 123"/>
                <a:gd name="T82" fmla="*/ 16 w 82"/>
                <a:gd name="T83" fmla="*/ 121 h 123"/>
                <a:gd name="T84" fmla="*/ 1 w 82"/>
                <a:gd name="T85" fmla="*/ 116 h 12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23"/>
                <a:gd name="T131" fmla="*/ 82 w 82"/>
                <a:gd name="T132" fmla="*/ 123 h 12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23">
                  <a:moveTo>
                    <a:pt x="1" y="116"/>
                  </a:moveTo>
                  <a:cubicBezTo>
                    <a:pt x="1" y="90"/>
                    <a:pt x="1" y="90"/>
                    <a:pt x="1" y="90"/>
                  </a:cubicBezTo>
                  <a:cubicBezTo>
                    <a:pt x="6" y="94"/>
                    <a:pt x="11" y="97"/>
                    <a:pt x="16" y="99"/>
                  </a:cubicBezTo>
                  <a:cubicBezTo>
                    <a:pt x="22" y="101"/>
                    <a:pt x="28" y="102"/>
                    <a:pt x="33" y="102"/>
                  </a:cubicBezTo>
                  <a:cubicBezTo>
                    <a:pt x="37" y="102"/>
                    <a:pt x="40" y="101"/>
                    <a:pt x="42" y="101"/>
                  </a:cubicBezTo>
                  <a:cubicBezTo>
                    <a:pt x="45" y="100"/>
                    <a:pt x="47" y="99"/>
                    <a:pt x="49" y="98"/>
                  </a:cubicBezTo>
                  <a:cubicBezTo>
                    <a:pt x="50" y="97"/>
                    <a:pt x="52" y="96"/>
                    <a:pt x="52" y="94"/>
                  </a:cubicBezTo>
                  <a:cubicBezTo>
                    <a:pt x="53" y="93"/>
                    <a:pt x="54" y="91"/>
                    <a:pt x="54" y="90"/>
                  </a:cubicBezTo>
                  <a:cubicBezTo>
                    <a:pt x="54" y="87"/>
                    <a:pt x="53" y="85"/>
                    <a:pt x="52" y="83"/>
                  </a:cubicBezTo>
                  <a:cubicBezTo>
                    <a:pt x="50" y="82"/>
                    <a:pt x="49" y="80"/>
                    <a:pt x="46" y="78"/>
                  </a:cubicBezTo>
                  <a:cubicBezTo>
                    <a:pt x="44" y="77"/>
                    <a:pt x="41" y="75"/>
                    <a:pt x="38" y="74"/>
                  </a:cubicBezTo>
                  <a:cubicBezTo>
                    <a:pt x="35" y="72"/>
                    <a:pt x="32" y="71"/>
                    <a:pt x="28" y="69"/>
                  </a:cubicBezTo>
                  <a:cubicBezTo>
                    <a:pt x="19" y="66"/>
                    <a:pt x="12" y="61"/>
                    <a:pt x="7" y="55"/>
                  </a:cubicBezTo>
                  <a:cubicBezTo>
                    <a:pt x="2" y="50"/>
                    <a:pt x="0" y="43"/>
                    <a:pt x="0" y="35"/>
                  </a:cubicBezTo>
                  <a:cubicBezTo>
                    <a:pt x="0" y="29"/>
                    <a:pt x="1" y="23"/>
                    <a:pt x="4" y="19"/>
                  </a:cubicBezTo>
                  <a:cubicBezTo>
                    <a:pt x="6" y="15"/>
                    <a:pt x="10" y="11"/>
                    <a:pt x="14" y="8"/>
                  </a:cubicBezTo>
                  <a:cubicBezTo>
                    <a:pt x="18" y="5"/>
                    <a:pt x="23" y="3"/>
                    <a:pt x="29" y="2"/>
                  </a:cubicBezTo>
                  <a:cubicBezTo>
                    <a:pt x="35" y="0"/>
                    <a:pt x="41" y="0"/>
                    <a:pt x="47" y="0"/>
                  </a:cubicBezTo>
                  <a:cubicBezTo>
                    <a:pt x="53" y="0"/>
                    <a:pt x="59" y="0"/>
                    <a:pt x="63" y="1"/>
                  </a:cubicBezTo>
                  <a:cubicBezTo>
                    <a:pt x="68" y="1"/>
                    <a:pt x="73" y="3"/>
                    <a:pt x="77" y="4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5" y="28"/>
                    <a:pt x="72" y="26"/>
                    <a:pt x="70" y="25"/>
                  </a:cubicBezTo>
                  <a:cubicBezTo>
                    <a:pt x="68" y="24"/>
                    <a:pt x="65" y="23"/>
                    <a:pt x="63" y="23"/>
                  </a:cubicBezTo>
                  <a:cubicBezTo>
                    <a:pt x="60" y="22"/>
                    <a:pt x="58" y="22"/>
                    <a:pt x="55" y="21"/>
                  </a:cubicBezTo>
                  <a:cubicBezTo>
                    <a:pt x="53" y="21"/>
                    <a:pt x="51" y="21"/>
                    <a:pt x="48" y="21"/>
                  </a:cubicBezTo>
                  <a:cubicBezTo>
                    <a:pt x="45" y="21"/>
                    <a:pt x="43" y="21"/>
                    <a:pt x="40" y="22"/>
                  </a:cubicBezTo>
                  <a:cubicBezTo>
                    <a:pt x="38" y="22"/>
                    <a:pt x="36" y="23"/>
                    <a:pt x="34" y="24"/>
                  </a:cubicBezTo>
                  <a:cubicBezTo>
                    <a:pt x="32" y="25"/>
                    <a:pt x="31" y="26"/>
                    <a:pt x="30" y="28"/>
                  </a:cubicBezTo>
                  <a:cubicBezTo>
                    <a:pt x="29" y="29"/>
                    <a:pt x="28" y="31"/>
                    <a:pt x="28" y="33"/>
                  </a:cubicBezTo>
                  <a:cubicBezTo>
                    <a:pt x="28" y="35"/>
                    <a:pt x="29" y="37"/>
                    <a:pt x="30" y="38"/>
                  </a:cubicBezTo>
                  <a:cubicBezTo>
                    <a:pt x="31" y="40"/>
                    <a:pt x="33" y="41"/>
                    <a:pt x="34" y="43"/>
                  </a:cubicBezTo>
                  <a:cubicBezTo>
                    <a:pt x="36" y="44"/>
                    <a:pt x="39" y="45"/>
                    <a:pt x="42" y="47"/>
                  </a:cubicBezTo>
                  <a:cubicBezTo>
                    <a:pt x="44" y="48"/>
                    <a:pt x="47" y="49"/>
                    <a:pt x="51" y="51"/>
                  </a:cubicBezTo>
                  <a:cubicBezTo>
                    <a:pt x="56" y="53"/>
                    <a:pt x="60" y="55"/>
                    <a:pt x="64" y="57"/>
                  </a:cubicBezTo>
                  <a:cubicBezTo>
                    <a:pt x="68" y="60"/>
                    <a:pt x="71" y="62"/>
                    <a:pt x="73" y="65"/>
                  </a:cubicBezTo>
                  <a:cubicBezTo>
                    <a:pt x="76" y="68"/>
                    <a:pt x="78" y="71"/>
                    <a:pt x="80" y="75"/>
                  </a:cubicBezTo>
                  <a:cubicBezTo>
                    <a:pt x="81" y="78"/>
                    <a:pt x="82" y="82"/>
                    <a:pt x="82" y="87"/>
                  </a:cubicBezTo>
                  <a:cubicBezTo>
                    <a:pt x="82" y="94"/>
                    <a:pt x="81" y="99"/>
                    <a:pt x="78" y="104"/>
                  </a:cubicBezTo>
                  <a:cubicBezTo>
                    <a:pt x="76" y="108"/>
                    <a:pt x="72" y="112"/>
                    <a:pt x="68" y="115"/>
                  </a:cubicBezTo>
                  <a:cubicBezTo>
                    <a:pt x="64" y="118"/>
                    <a:pt x="59" y="120"/>
                    <a:pt x="53" y="121"/>
                  </a:cubicBezTo>
                  <a:cubicBezTo>
                    <a:pt x="47" y="122"/>
                    <a:pt x="41" y="123"/>
                    <a:pt x="35" y="123"/>
                  </a:cubicBezTo>
                  <a:cubicBezTo>
                    <a:pt x="28" y="123"/>
                    <a:pt x="22" y="122"/>
                    <a:pt x="16" y="121"/>
                  </a:cubicBezTo>
                  <a:cubicBezTo>
                    <a:pt x="10" y="120"/>
                    <a:pt x="5" y="118"/>
                    <a:pt x="1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Freeform 12"/>
            <p:cNvSpPr>
              <a:spLocks noChangeArrowheads="1"/>
            </p:cNvSpPr>
            <p:nvPr/>
          </p:nvSpPr>
          <p:spPr bwMode="auto">
            <a:xfrm>
              <a:off x="1586427" y="223033"/>
              <a:ext cx="181039" cy="271559"/>
            </a:xfrm>
            <a:custGeom>
              <a:avLst/>
              <a:gdLst>
                <a:gd name="T0" fmla="*/ 1 w 82"/>
                <a:gd name="T1" fmla="*/ 116 h 123"/>
                <a:gd name="T2" fmla="*/ 1 w 82"/>
                <a:gd name="T3" fmla="*/ 90 h 123"/>
                <a:gd name="T4" fmla="*/ 17 w 82"/>
                <a:gd name="T5" fmla="*/ 99 h 123"/>
                <a:gd name="T6" fmla="*/ 34 w 82"/>
                <a:gd name="T7" fmla="*/ 102 h 123"/>
                <a:gd name="T8" fmla="*/ 43 w 82"/>
                <a:gd name="T9" fmla="*/ 101 h 123"/>
                <a:gd name="T10" fmla="*/ 49 w 82"/>
                <a:gd name="T11" fmla="*/ 98 h 123"/>
                <a:gd name="T12" fmla="*/ 53 w 82"/>
                <a:gd name="T13" fmla="*/ 94 h 123"/>
                <a:gd name="T14" fmla="*/ 54 w 82"/>
                <a:gd name="T15" fmla="*/ 90 h 123"/>
                <a:gd name="T16" fmla="*/ 52 w 82"/>
                <a:gd name="T17" fmla="*/ 83 h 123"/>
                <a:gd name="T18" fmla="*/ 47 w 82"/>
                <a:gd name="T19" fmla="*/ 78 h 123"/>
                <a:gd name="T20" fmla="*/ 38 w 82"/>
                <a:gd name="T21" fmla="*/ 74 h 123"/>
                <a:gd name="T22" fmla="*/ 28 w 82"/>
                <a:gd name="T23" fmla="*/ 69 h 123"/>
                <a:gd name="T24" fmla="*/ 7 w 82"/>
                <a:gd name="T25" fmla="*/ 55 h 123"/>
                <a:gd name="T26" fmla="*/ 0 w 82"/>
                <a:gd name="T27" fmla="*/ 35 h 123"/>
                <a:gd name="T28" fmla="*/ 4 w 82"/>
                <a:gd name="T29" fmla="*/ 19 h 123"/>
                <a:gd name="T30" fmla="*/ 14 w 82"/>
                <a:gd name="T31" fmla="*/ 8 h 123"/>
                <a:gd name="T32" fmla="*/ 29 w 82"/>
                <a:gd name="T33" fmla="*/ 2 h 123"/>
                <a:gd name="T34" fmla="*/ 47 w 82"/>
                <a:gd name="T35" fmla="*/ 0 h 123"/>
                <a:gd name="T36" fmla="*/ 64 w 82"/>
                <a:gd name="T37" fmla="*/ 1 h 123"/>
                <a:gd name="T38" fmla="*/ 77 w 82"/>
                <a:gd name="T39" fmla="*/ 4 h 123"/>
                <a:gd name="T40" fmla="*/ 77 w 82"/>
                <a:gd name="T41" fmla="*/ 29 h 123"/>
                <a:gd name="T42" fmla="*/ 70 w 82"/>
                <a:gd name="T43" fmla="*/ 25 h 123"/>
                <a:gd name="T44" fmla="*/ 63 w 82"/>
                <a:gd name="T45" fmla="*/ 23 h 123"/>
                <a:gd name="T46" fmla="*/ 56 w 82"/>
                <a:gd name="T47" fmla="*/ 21 h 123"/>
                <a:gd name="T48" fmla="*/ 49 w 82"/>
                <a:gd name="T49" fmla="*/ 21 h 123"/>
                <a:gd name="T50" fmla="*/ 40 w 82"/>
                <a:gd name="T51" fmla="*/ 22 h 123"/>
                <a:gd name="T52" fmla="*/ 34 w 82"/>
                <a:gd name="T53" fmla="*/ 24 h 123"/>
                <a:gd name="T54" fmla="*/ 30 w 82"/>
                <a:gd name="T55" fmla="*/ 28 h 123"/>
                <a:gd name="T56" fmla="*/ 29 w 82"/>
                <a:gd name="T57" fmla="*/ 33 h 123"/>
                <a:gd name="T58" fmla="*/ 30 w 82"/>
                <a:gd name="T59" fmla="*/ 38 h 123"/>
                <a:gd name="T60" fmla="*/ 35 w 82"/>
                <a:gd name="T61" fmla="*/ 43 h 123"/>
                <a:gd name="T62" fmla="*/ 42 w 82"/>
                <a:gd name="T63" fmla="*/ 47 h 123"/>
                <a:gd name="T64" fmla="*/ 51 w 82"/>
                <a:gd name="T65" fmla="*/ 51 h 123"/>
                <a:gd name="T66" fmla="*/ 64 w 82"/>
                <a:gd name="T67" fmla="*/ 57 h 123"/>
                <a:gd name="T68" fmla="*/ 74 w 82"/>
                <a:gd name="T69" fmla="*/ 65 h 123"/>
                <a:gd name="T70" fmla="*/ 80 w 82"/>
                <a:gd name="T71" fmla="*/ 75 h 123"/>
                <a:gd name="T72" fmla="*/ 82 w 82"/>
                <a:gd name="T73" fmla="*/ 87 h 123"/>
                <a:gd name="T74" fmla="*/ 78 w 82"/>
                <a:gd name="T75" fmla="*/ 104 h 123"/>
                <a:gd name="T76" fmla="*/ 68 w 82"/>
                <a:gd name="T77" fmla="*/ 115 h 123"/>
                <a:gd name="T78" fmla="*/ 53 w 82"/>
                <a:gd name="T79" fmla="*/ 121 h 123"/>
                <a:gd name="T80" fmla="*/ 35 w 82"/>
                <a:gd name="T81" fmla="*/ 123 h 123"/>
                <a:gd name="T82" fmla="*/ 16 w 82"/>
                <a:gd name="T83" fmla="*/ 121 h 123"/>
                <a:gd name="T84" fmla="*/ 1 w 82"/>
                <a:gd name="T85" fmla="*/ 116 h 12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23"/>
                <a:gd name="T131" fmla="*/ 82 w 82"/>
                <a:gd name="T132" fmla="*/ 123 h 12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23">
                  <a:moveTo>
                    <a:pt x="1" y="116"/>
                  </a:moveTo>
                  <a:cubicBezTo>
                    <a:pt x="1" y="90"/>
                    <a:pt x="1" y="90"/>
                    <a:pt x="1" y="90"/>
                  </a:cubicBezTo>
                  <a:cubicBezTo>
                    <a:pt x="6" y="94"/>
                    <a:pt x="11" y="97"/>
                    <a:pt x="17" y="99"/>
                  </a:cubicBezTo>
                  <a:cubicBezTo>
                    <a:pt x="22" y="101"/>
                    <a:pt x="28" y="102"/>
                    <a:pt x="34" y="102"/>
                  </a:cubicBezTo>
                  <a:cubicBezTo>
                    <a:pt x="37" y="102"/>
                    <a:pt x="40" y="101"/>
                    <a:pt x="43" y="101"/>
                  </a:cubicBezTo>
                  <a:cubicBezTo>
                    <a:pt x="45" y="100"/>
                    <a:pt x="47" y="99"/>
                    <a:pt x="49" y="98"/>
                  </a:cubicBezTo>
                  <a:cubicBezTo>
                    <a:pt x="51" y="97"/>
                    <a:pt x="52" y="96"/>
                    <a:pt x="53" y="94"/>
                  </a:cubicBezTo>
                  <a:cubicBezTo>
                    <a:pt x="54" y="93"/>
                    <a:pt x="54" y="91"/>
                    <a:pt x="54" y="90"/>
                  </a:cubicBezTo>
                  <a:cubicBezTo>
                    <a:pt x="54" y="87"/>
                    <a:pt x="53" y="85"/>
                    <a:pt x="52" y="83"/>
                  </a:cubicBezTo>
                  <a:cubicBezTo>
                    <a:pt x="51" y="82"/>
                    <a:pt x="49" y="80"/>
                    <a:pt x="47" y="78"/>
                  </a:cubicBezTo>
                  <a:cubicBezTo>
                    <a:pt x="44" y="77"/>
                    <a:pt x="41" y="75"/>
                    <a:pt x="38" y="74"/>
                  </a:cubicBezTo>
                  <a:cubicBezTo>
                    <a:pt x="35" y="72"/>
                    <a:pt x="32" y="71"/>
                    <a:pt x="28" y="69"/>
                  </a:cubicBezTo>
                  <a:cubicBezTo>
                    <a:pt x="19" y="66"/>
                    <a:pt x="12" y="61"/>
                    <a:pt x="7" y="55"/>
                  </a:cubicBezTo>
                  <a:cubicBezTo>
                    <a:pt x="3" y="50"/>
                    <a:pt x="0" y="43"/>
                    <a:pt x="0" y="35"/>
                  </a:cubicBezTo>
                  <a:cubicBezTo>
                    <a:pt x="0" y="29"/>
                    <a:pt x="2" y="23"/>
                    <a:pt x="4" y="19"/>
                  </a:cubicBezTo>
                  <a:cubicBezTo>
                    <a:pt x="7" y="15"/>
                    <a:pt x="10" y="11"/>
                    <a:pt x="14" y="8"/>
                  </a:cubicBezTo>
                  <a:cubicBezTo>
                    <a:pt x="19" y="5"/>
                    <a:pt x="24" y="3"/>
                    <a:pt x="29" y="2"/>
                  </a:cubicBezTo>
                  <a:cubicBezTo>
                    <a:pt x="35" y="0"/>
                    <a:pt x="41" y="0"/>
                    <a:pt x="47" y="0"/>
                  </a:cubicBezTo>
                  <a:cubicBezTo>
                    <a:pt x="53" y="0"/>
                    <a:pt x="59" y="0"/>
                    <a:pt x="64" y="1"/>
                  </a:cubicBezTo>
                  <a:cubicBezTo>
                    <a:pt x="68" y="1"/>
                    <a:pt x="73" y="3"/>
                    <a:pt x="77" y="4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5" y="28"/>
                    <a:pt x="73" y="26"/>
                    <a:pt x="70" y="25"/>
                  </a:cubicBezTo>
                  <a:cubicBezTo>
                    <a:pt x="68" y="24"/>
                    <a:pt x="66" y="23"/>
                    <a:pt x="63" y="23"/>
                  </a:cubicBezTo>
                  <a:cubicBezTo>
                    <a:pt x="61" y="22"/>
                    <a:pt x="58" y="22"/>
                    <a:pt x="56" y="21"/>
                  </a:cubicBezTo>
                  <a:cubicBezTo>
                    <a:pt x="53" y="21"/>
                    <a:pt x="51" y="21"/>
                    <a:pt x="49" y="21"/>
                  </a:cubicBezTo>
                  <a:cubicBezTo>
                    <a:pt x="46" y="21"/>
                    <a:pt x="43" y="21"/>
                    <a:pt x="40" y="22"/>
                  </a:cubicBezTo>
                  <a:cubicBezTo>
                    <a:pt x="38" y="22"/>
                    <a:pt x="36" y="23"/>
                    <a:pt x="34" y="24"/>
                  </a:cubicBezTo>
                  <a:cubicBezTo>
                    <a:pt x="32" y="25"/>
                    <a:pt x="31" y="26"/>
                    <a:pt x="30" y="28"/>
                  </a:cubicBezTo>
                  <a:cubicBezTo>
                    <a:pt x="29" y="29"/>
                    <a:pt x="29" y="31"/>
                    <a:pt x="29" y="33"/>
                  </a:cubicBezTo>
                  <a:cubicBezTo>
                    <a:pt x="29" y="35"/>
                    <a:pt x="29" y="37"/>
                    <a:pt x="30" y="38"/>
                  </a:cubicBezTo>
                  <a:cubicBezTo>
                    <a:pt x="31" y="40"/>
                    <a:pt x="33" y="41"/>
                    <a:pt x="35" y="43"/>
                  </a:cubicBezTo>
                  <a:cubicBezTo>
                    <a:pt x="37" y="44"/>
                    <a:pt x="39" y="45"/>
                    <a:pt x="42" y="47"/>
                  </a:cubicBezTo>
                  <a:cubicBezTo>
                    <a:pt x="45" y="48"/>
                    <a:pt x="48" y="49"/>
                    <a:pt x="51" y="51"/>
                  </a:cubicBezTo>
                  <a:cubicBezTo>
                    <a:pt x="56" y="53"/>
                    <a:pt x="60" y="55"/>
                    <a:pt x="64" y="57"/>
                  </a:cubicBezTo>
                  <a:cubicBezTo>
                    <a:pt x="68" y="60"/>
                    <a:pt x="71" y="62"/>
                    <a:pt x="74" y="65"/>
                  </a:cubicBezTo>
                  <a:cubicBezTo>
                    <a:pt x="76" y="68"/>
                    <a:pt x="79" y="71"/>
                    <a:pt x="80" y="75"/>
                  </a:cubicBezTo>
                  <a:cubicBezTo>
                    <a:pt x="81" y="78"/>
                    <a:pt x="82" y="82"/>
                    <a:pt x="82" y="87"/>
                  </a:cubicBezTo>
                  <a:cubicBezTo>
                    <a:pt x="82" y="94"/>
                    <a:pt x="81" y="99"/>
                    <a:pt x="78" y="104"/>
                  </a:cubicBezTo>
                  <a:cubicBezTo>
                    <a:pt x="76" y="108"/>
                    <a:pt x="72" y="112"/>
                    <a:pt x="68" y="115"/>
                  </a:cubicBezTo>
                  <a:cubicBezTo>
                    <a:pt x="64" y="118"/>
                    <a:pt x="59" y="120"/>
                    <a:pt x="53" y="121"/>
                  </a:cubicBezTo>
                  <a:cubicBezTo>
                    <a:pt x="47" y="122"/>
                    <a:pt x="41" y="123"/>
                    <a:pt x="35" y="123"/>
                  </a:cubicBezTo>
                  <a:cubicBezTo>
                    <a:pt x="28" y="123"/>
                    <a:pt x="22" y="122"/>
                    <a:pt x="16" y="121"/>
                  </a:cubicBezTo>
                  <a:cubicBezTo>
                    <a:pt x="10" y="120"/>
                    <a:pt x="5" y="118"/>
                    <a:pt x="1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Freeform 13"/>
            <p:cNvSpPr>
              <a:spLocks noEditPoints="1" noChangeArrowheads="1"/>
            </p:cNvSpPr>
            <p:nvPr/>
          </p:nvSpPr>
          <p:spPr bwMode="auto">
            <a:xfrm>
              <a:off x="2168738" y="0"/>
              <a:ext cx="1008781" cy="1103966"/>
            </a:xfrm>
            <a:custGeom>
              <a:avLst/>
              <a:gdLst>
                <a:gd name="T0" fmla="*/ 0 w 457"/>
                <a:gd name="T1" fmla="*/ 250 h 500"/>
                <a:gd name="T2" fmla="*/ 228 w 457"/>
                <a:gd name="T3" fmla="*/ 500 h 500"/>
                <a:gd name="T4" fmla="*/ 457 w 457"/>
                <a:gd name="T5" fmla="*/ 250 h 500"/>
                <a:gd name="T6" fmla="*/ 228 w 457"/>
                <a:gd name="T7" fmla="*/ 0 h 500"/>
                <a:gd name="T8" fmla="*/ 0 w 457"/>
                <a:gd name="T9" fmla="*/ 250 h 500"/>
                <a:gd name="T10" fmla="*/ 60 w 457"/>
                <a:gd name="T11" fmla="*/ 250 h 500"/>
                <a:gd name="T12" fmla="*/ 228 w 457"/>
                <a:gd name="T13" fmla="*/ 66 h 500"/>
                <a:gd name="T14" fmla="*/ 397 w 457"/>
                <a:gd name="T15" fmla="*/ 250 h 500"/>
                <a:gd name="T16" fmla="*/ 228 w 457"/>
                <a:gd name="T17" fmla="*/ 434 h 500"/>
                <a:gd name="T18" fmla="*/ 60 w 457"/>
                <a:gd name="T19" fmla="*/ 250 h 5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7"/>
                <a:gd name="T31" fmla="*/ 0 h 500"/>
                <a:gd name="T32" fmla="*/ 457 w 457"/>
                <a:gd name="T33" fmla="*/ 500 h 5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7" h="500">
                  <a:moveTo>
                    <a:pt x="0" y="250"/>
                  </a:moveTo>
                  <a:cubicBezTo>
                    <a:pt x="0" y="388"/>
                    <a:pt x="102" y="500"/>
                    <a:pt x="228" y="500"/>
                  </a:cubicBezTo>
                  <a:cubicBezTo>
                    <a:pt x="355" y="500"/>
                    <a:pt x="457" y="388"/>
                    <a:pt x="457" y="250"/>
                  </a:cubicBezTo>
                  <a:cubicBezTo>
                    <a:pt x="457" y="112"/>
                    <a:pt x="355" y="0"/>
                    <a:pt x="228" y="0"/>
                  </a:cubicBezTo>
                  <a:cubicBezTo>
                    <a:pt x="102" y="0"/>
                    <a:pt x="0" y="112"/>
                    <a:pt x="0" y="250"/>
                  </a:cubicBezTo>
                  <a:close/>
                  <a:moveTo>
                    <a:pt x="60" y="250"/>
                  </a:moveTo>
                  <a:cubicBezTo>
                    <a:pt x="60" y="148"/>
                    <a:pt x="135" y="66"/>
                    <a:pt x="228" y="66"/>
                  </a:cubicBezTo>
                  <a:cubicBezTo>
                    <a:pt x="321" y="66"/>
                    <a:pt x="397" y="148"/>
                    <a:pt x="397" y="250"/>
                  </a:cubicBezTo>
                  <a:cubicBezTo>
                    <a:pt x="397" y="352"/>
                    <a:pt x="321" y="434"/>
                    <a:pt x="228" y="434"/>
                  </a:cubicBezTo>
                  <a:cubicBezTo>
                    <a:pt x="135" y="434"/>
                    <a:pt x="60" y="352"/>
                    <a:pt x="60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Freeform 14"/>
            <p:cNvSpPr>
              <a:spLocks noChangeArrowheads="1"/>
            </p:cNvSpPr>
            <p:nvPr/>
          </p:nvSpPr>
          <p:spPr bwMode="auto">
            <a:xfrm>
              <a:off x="1853320" y="311686"/>
              <a:ext cx="423669" cy="485260"/>
            </a:xfrm>
            <a:custGeom>
              <a:avLst/>
              <a:gdLst>
                <a:gd name="T0" fmla="*/ 192 w 192"/>
                <a:gd name="T1" fmla="*/ 58 h 220"/>
                <a:gd name="T2" fmla="*/ 134 w 192"/>
                <a:gd name="T3" fmla="*/ 0 h 220"/>
                <a:gd name="T4" fmla="*/ 58 w 192"/>
                <a:gd name="T5" fmla="*/ 0 h 220"/>
                <a:gd name="T6" fmla="*/ 0 w 192"/>
                <a:gd name="T7" fmla="*/ 58 h 220"/>
                <a:gd name="T8" fmla="*/ 0 w 192"/>
                <a:gd name="T9" fmla="*/ 162 h 220"/>
                <a:gd name="T10" fmla="*/ 58 w 192"/>
                <a:gd name="T11" fmla="*/ 220 h 220"/>
                <a:gd name="T12" fmla="*/ 134 w 192"/>
                <a:gd name="T13" fmla="*/ 220 h 220"/>
                <a:gd name="T14" fmla="*/ 192 w 192"/>
                <a:gd name="T15" fmla="*/ 162 h 220"/>
                <a:gd name="T16" fmla="*/ 192 w 192"/>
                <a:gd name="T17" fmla="*/ 58 h 2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2"/>
                <a:gd name="T28" fmla="*/ 0 h 220"/>
                <a:gd name="T29" fmla="*/ 192 w 192"/>
                <a:gd name="T30" fmla="*/ 220 h 2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2" h="220">
                  <a:moveTo>
                    <a:pt x="192" y="58"/>
                  </a:moveTo>
                  <a:cubicBezTo>
                    <a:pt x="192" y="26"/>
                    <a:pt x="166" y="0"/>
                    <a:pt x="13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94"/>
                    <a:pt x="26" y="220"/>
                    <a:pt x="58" y="220"/>
                  </a:cubicBezTo>
                  <a:cubicBezTo>
                    <a:pt x="134" y="220"/>
                    <a:pt x="134" y="220"/>
                    <a:pt x="134" y="220"/>
                  </a:cubicBezTo>
                  <a:cubicBezTo>
                    <a:pt x="166" y="220"/>
                    <a:pt x="192" y="194"/>
                    <a:pt x="192" y="162"/>
                  </a:cubicBezTo>
                  <a:lnTo>
                    <a:pt x="19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Freeform 15"/>
            <p:cNvSpPr>
              <a:spLocks noChangeArrowheads="1"/>
            </p:cNvSpPr>
            <p:nvPr/>
          </p:nvSpPr>
          <p:spPr bwMode="auto">
            <a:xfrm>
              <a:off x="0" y="479661"/>
              <a:ext cx="2011962" cy="167041"/>
            </a:xfrm>
            <a:custGeom>
              <a:avLst/>
              <a:gdLst>
                <a:gd name="T0" fmla="*/ 912 w 912"/>
                <a:gd name="T1" fmla="*/ 37 h 76"/>
                <a:gd name="T2" fmla="*/ 875 w 912"/>
                <a:gd name="T3" fmla="*/ 0 h 76"/>
                <a:gd name="T4" fmla="*/ 37 w 912"/>
                <a:gd name="T5" fmla="*/ 0 h 76"/>
                <a:gd name="T6" fmla="*/ 0 w 912"/>
                <a:gd name="T7" fmla="*/ 37 h 76"/>
                <a:gd name="T8" fmla="*/ 0 w 912"/>
                <a:gd name="T9" fmla="*/ 39 h 76"/>
                <a:gd name="T10" fmla="*/ 37 w 912"/>
                <a:gd name="T11" fmla="*/ 76 h 76"/>
                <a:gd name="T12" fmla="*/ 875 w 912"/>
                <a:gd name="T13" fmla="*/ 76 h 76"/>
                <a:gd name="T14" fmla="*/ 912 w 912"/>
                <a:gd name="T15" fmla="*/ 39 h 76"/>
                <a:gd name="T16" fmla="*/ 912 w 912"/>
                <a:gd name="T17" fmla="*/ 37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12"/>
                <a:gd name="T28" fmla="*/ 0 h 76"/>
                <a:gd name="T29" fmla="*/ 912 w 912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12" h="76">
                  <a:moveTo>
                    <a:pt x="912" y="37"/>
                  </a:moveTo>
                  <a:cubicBezTo>
                    <a:pt x="912" y="17"/>
                    <a:pt x="895" y="0"/>
                    <a:pt x="87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9"/>
                    <a:pt x="17" y="76"/>
                    <a:pt x="37" y="76"/>
                  </a:cubicBezTo>
                  <a:cubicBezTo>
                    <a:pt x="875" y="76"/>
                    <a:pt x="875" y="76"/>
                    <a:pt x="875" y="76"/>
                  </a:cubicBezTo>
                  <a:cubicBezTo>
                    <a:pt x="895" y="76"/>
                    <a:pt x="912" y="59"/>
                    <a:pt x="912" y="39"/>
                  </a:cubicBezTo>
                  <a:lnTo>
                    <a:pt x="912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Freeform 16"/>
            <p:cNvSpPr>
              <a:spLocks noChangeArrowheads="1"/>
            </p:cNvSpPr>
            <p:nvPr/>
          </p:nvSpPr>
          <p:spPr bwMode="auto">
            <a:xfrm>
              <a:off x="661633" y="426469"/>
              <a:ext cx="106384" cy="299555"/>
            </a:xfrm>
            <a:custGeom>
              <a:avLst/>
              <a:gdLst>
                <a:gd name="T0" fmla="*/ 48 w 48"/>
                <a:gd name="T1" fmla="*/ 23 h 136"/>
                <a:gd name="T2" fmla="*/ 25 w 48"/>
                <a:gd name="T3" fmla="*/ 0 h 136"/>
                <a:gd name="T4" fmla="*/ 23 w 48"/>
                <a:gd name="T5" fmla="*/ 0 h 136"/>
                <a:gd name="T6" fmla="*/ 0 w 48"/>
                <a:gd name="T7" fmla="*/ 23 h 136"/>
                <a:gd name="T8" fmla="*/ 0 w 48"/>
                <a:gd name="T9" fmla="*/ 113 h 136"/>
                <a:gd name="T10" fmla="*/ 23 w 48"/>
                <a:gd name="T11" fmla="*/ 136 h 136"/>
                <a:gd name="T12" fmla="*/ 25 w 48"/>
                <a:gd name="T13" fmla="*/ 136 h 136"/>
                <a:gd name="T14" fmla="*/ 48 w 48"/>
                <a:gd name="T15" fmla="*/ 113 h 136"/>
                <a:gd name="T16" fmla="*/ 48 w 48"/>
                <a:gd name="T17" fmla="*/ 23 h 1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"/>
                <a:gd name="T28" fmla="*/ 0 h 136"/>
                <a:gd name="T29" fmla="*/ 48 w 48"/>
                <a:gd name="T30" fmla="*/ 136 h 1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" h="136">
                  <a:moveTo>
                    <a:pt x="48" y="23"/>
                  </a:moveTo>
                  <a:cubicBezTo>
                    <a:pt x="48" y="10"/>
                    <a:pt x="38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6"/>
                    <a:pt x="10" y="136"/>
                    <a:pt x="23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38" y="136"/>
                    <a:pt x="48" y="126"/>
                    <a:pt x="48" y="113"/>
                  </a:cubicBezTo>
                  <a:lnTo>
                    <a:pt x="4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Freeform 17"/>
            <p:cNvSpPr>
              <a:spLocks noChangeArrowheads="1"/>
            </p:cNvSpPr>
            <p:nvPr/>
          </p:nvSpPr>
          <p:spPr bwMode="auto">
            <a:xfrm>
              <a:off x="132513" y="611241"/>
              <a:ext cx="379809" cy="371410"/>
            </a:xfrm>
            <a:custGeom>
              <a:avLst/>
              <a:gdLst>
                <a:gd name="T0" fmla="*/ 45 w 172"/>
                <a:gd name="T1" fmla="*/ 0 h 168"/>
                <a:gd name="T2" fmla="*/ 128 w 172"/>
                <a:gd name="T3" fmla="*/ 0 h 168"/>
                <a:gd name="T4" fmla="*/ 172 w 172"/>
                <a:gd name="T5" fmla="*/ 42 h 168"/>
                <a:gd name="T6" fmla="*/ 172 w 172"/>
                <a:gd name="T7" fmla="*/ 121 h 168"/>
                <a:gd name="T8" fmla="*/ 140 w 172"/>
                <a:gd name="T9" fmla="*/ 164 h 168"/>
                <a:gd name="T10" fmla="*/ 140 w 172"/>
                <a:gd name="T11" fmla="*/ 91 h 168"/>
                <a:gd name="T12" fmla="*/ 120 w 172"/>
                <a:gd name="T13" fmla="*/ 72 h 168"/>
                <a:gd name="T14" fmla="*/ 118 w 172"/>
                <a:gd name="T15" fmla="*/ 72 h 168"/>
                <a:gd name="T16" fmla="*/ 100 w 172"/>
                <a:gd name="T17" fmla="*/ 91 h 168"/>
                <a:gd name="T18" fmla="*/ 100 w 172"/>
                <a:gd name="T19" fmla="*/ 168 h 168"/>
                <a:gd name="T20" fmla="*/ 64 w 172"/>
                <a:gd name="T21" fmla="*/ 168 h 168"/>
                <a:gd name="T22" fmla="*/ 64 w 172"/>
                <a:gd name="T23" fmla="*/ 91 h 168"/>
                <a:gd name="T24" fmla="*/ 45 w 172"/>
                <a:gd name="T25" fmla="*/ 72 h 168"/>
                <a:gd name="T26" fmla="*/ 43 w 172"/>
                <a:gd name="T27" fmla="*/ 72 h 168"/>
                <a:gd name="T28" fmla="*/ 24 w 172"/>
                <a:gd name="T29" fmla="*/ 91 h 168"/>
                <a:gd name="T30" fmla="*/ 24 w 172"/>
                <a:gd name="T31" fmla="*/ 162 h 168"/>
                <a:gd name="T32" fmla="*/ 0 w 172"/>
                <a:gd name="T33" fmla="*/ 121 h 168"/>
                <a:gd name="T34" fmla="*/ 0 w 172"/>
                <a:gd name="T35" fmla="*/ 42 h 168"/>
                <a:gd name="T36" fmla="*/ 45 w 172"/>
                <a:gd name="T37" fmla="*/ 0 h 16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2"/>
                <a:gd name="T58" fmla="*/ 0 h 168"/>
                <a:gd name="T59" fmla="*/ 172 w 172"/>
                <a:gd name="T60" fmla="*/ 168 h 16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2" h="168">
                  <a:moveTo>
                    <a:pt x="4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53" y="0"/>
                    <a:pt x="172" y="17"/>
                    <a:pt x="172" y="42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2" y="142"/>
                    <a:pt x="160" y="159"/>
                    <a:pt x="140" y="164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78"/>
                    <a:pt x="130" y="72"/>
                    <a:pt x="120" y="72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09" y="72"/>
                    <a:pt x="100" y="78"/>
                    <a:pt x="100" y="91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91"/>
                    <a:pt x="64" y="91"/>
                    <a:pt x="64" y="91"/>
                  </a:cubicBezTo>
                  <a:cubicBezTo>
                    <a:pt x="64" y="78"/>
                    <a:pt x="55" y="72"/>
                    <a:pt x="45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33" y="72"/>
                    <a:pt x="24" y="78"/>
                    <a:pt x="24" y="91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8" y="154"/>
                    <a:pt x="0" y="139"/>
                    <a:pt x="0" y="12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7"/>
                    <a:pt x="2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思源黑体 Normal" panose="020B0400000000000000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" name="Freeform 18"/>
          <p:cNvSpPr>
            <a:spLocks noChangeArrowheads="1"/>
          </p:cNvSpPr>
          <p:nvPr/>
        </p:nvSpPr>
        <p:spPr bwMode="auto">
          <a:xfrm>
            <a:off x="2373985" y="3230563"/>
            <a:ext cx="1189038" cy="2936875"/>
          </a:xfrm>
          <a:custGeom>
            <a:avLst/>
            <a:gdLst>
              <a:gd name="T0" fmla="*/ 191 w 617"/>
              <a:gd name="T1" fmla="*/ 76 h 1524"/>
              <a:gd name="T2" fmla="*/ 287 w 617"/>
              <a:gd name="T3" fmla="*/ 7 h 1524"/>
              <a:gd name="T4" fmla="*/ 538 w 617"/>
              <a:gd name="T5" fmla="*/ 42 h 1524"/>
              <a:gd name="T6" fmla="*/ 610 w 617"/>
              <a:gd name="T7" fmla="*/ 135 h 1524"/>
              <a:gd name="T8" fmla="*/ 425 w 617"/>
              <a:gd name="T9" fmla="*/ 1445 h 1524"/>
              <a:gd name="T10" fmla="*/ 329 w 617"/>
              <a:gd name="T11" fmla="*/ 1517 h 1524"/>
              <a:gd name="T12" fmla="*/ 79 w 617"/>
              <a:gd name="T13" fmla="*/ 1482 h 1524"/>
              <a:gd name="T14" fmla="*/ 7 w 617"/>
              <a:gd name="T15" fmla="*/ 1386 h 1524"/>
              <a:gd name="T16" fmla="*/ 191 w 617"/>
              <a:gd name="T17" fmla="*/ 76 h 15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17"/>
              <a:gd name="T28" fmla="*/ 0 h 1524"/>
              <a:gd name="T29" fmla="*/ 617 w 617"/>
              <a:gd name="T30" fmla="*/ 1524 h 15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17" h="1524">
                <a:moveTo>
                  <a:pt x="191" y="76"/>
                </a:moveTo>
                <a:cubicBezTo>
                  <a:pt x="198" y="30"/>
                  <a:pt x="241" y="0"/>
                  <a:pt x="287" y="7"/>
                </a:cubicBezTo>
                <a:cubicBezTo>
                  <a:pt x="538" y="42"/>
                  <a:pt x="538" y="42"/>
                  <a:pt x="538" y="42"/>
                </a:cubicBezTo>
                <a:cubicBezTo>
                  <a:pt x="584" y="49"/>
                  <a:pt x="617" y="89"/>
                  <a:pt x="610" y="135"/>
                </a:cubicBezTo>
                <a:cubicBezTo>
                  <a:pt x="425" y="1445"/>
                  <a:pt x="425" y="1445"/>
                  <a:pt x="425" y="1445"/>
                </a:cubicBezTo>
                <a:cubicBezTo>
                  <a:pt x="419" y="1492"/>
                  <a:pt x="376" y="1524"/>
                  <a:pt x="329" y="1517"/>
                </a:cubicBezTo>
                <a:cubicBezTo>
                  <a:pt x="79" y="1482"/>
                  <a:pt x="79" y="1482"/>
                  <a:pt x="79" y="1482"/>
                </a:cubicBezTo>
                <a:cubicBezTo>
                  <a:pt x="32" y="1475"/>
                  <a:pt x="0" y="1432"/>
                  <a:pt x="7" y="1386"/>
                </a:cubicBezTo>
                <a:lnTo>
                  <a:pt x="191" y="76"/>
                </a:lnTo>
                <a:close/>
              </a:path>
            </a:pathLst>
          </a:custGeom>
          <a:solidFill>
            <a:srgbClr val="044BC9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Freeform 19"/>
          <p:cNvSpPr>
            <a:spLocks noChangeArrowheads="1"/>
          </p:cNvSpPr>
          <p:nvPr/>
        </p:nvSpPr>
        <p:spPr bwMode="auto">
          <a:xfrm>
            <a:off x="2950248" y="3373438"/>
            <a:ext cx="250825" cy="250825"/>
          </a:xfrm>
          <a:custGeom>
            <a:avLst/>
            <a:gdLst>
              <a:gd name="T0" fmla="*/ 118 w 130"/>
              <a:gd name="T1" fmla="*/ 43 h 130"/>
              <a:gd name="T2" fmla="*/ 43 w 130"/>
              <a:gd name="T3" fmla="*/ 12 h 130"/>
              <a:gd name="T4" fmla="*/ 12 w 130"/>
              <a:gd name="T5" fmla="*/ 86 h 130"/>
              <a:gd name="T6" fmla="*/ 86 w 130"/>
              <a:gd name="T7" fmla="*/ 118 h 130"/>
              <a:gd name="T8" fmla="*/ 118 w 130"/>
              <a:gd name="T9" fmla="*/ 43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"/>
              <a:gd name="T16" fmla="*/ 0 h 130"/>
              <a:gd name="T17" fmla="*/ 130 w 130"/>
              <a:gd name="T18" fmla="*/ 130 h 1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" h="130">
                <a:moveTo>
                  <a:pt x="118" y="43"/>
                </a:moveTo>
                <a:cubicBezTo>
                  <a:pt x="106" y="14"/>
                  <a:pt x="73" y="0"/>
                  <a:pt x="43" y="12"/>
                </a:cubicBezTo>
                <a:cubicBezTo>
                  <a:pt x="14" y="23"/>
                  <a:pt x="0" y="57"/>
                  <a:pt x="12" y="86"/>
                </a:cubicBezTo>
                <a:cubicBezTo>
                  <a:pt x="24" y="115"/>
                  <a:pt x="57" y="130"/>
                  <a:pt x="86" y="118"/>
                </a:cubicBezTo>
                <a:cubicBezTo>
                  <a:pt x="116" y="106"/>
                  <a:pt x="130" y="73"/>
                  <a:pt x="118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Freeform 20"/>
          <p:cNvSpPr>
            <a:spLocks noChangeArrowheads="1"/>
          </p:cNvSpPr>
          <p:nvPr/>
        </p:nvSpPr>
        <p:spPr bwMode="auto">
          <a:xfrm>
            <a:off x="2950248" y="3381375"/>
            <a:ext cx="188912" cy="225425"/>
          </a:xfrm>
          <a:custGeom>
            <a:avLst/>
            <a:gdLst>
              <a:gd name="T0" fmla="*/ 66 w 98"/>
              <a:gd name="T1" fmla="*/ 17 h 117"/>
              <a:gd name="T2" fmla="*/ 98 w 98"/>
              <a:gd name="T3" fmla="*/ 14 h 117"/>
              <a:gd name="T4" fmla="*/ 43 w 98"/>
              <a:gd name="T5" fmla="*/ 8 h 117"/>
              <a:gd name="T6" fmla="*/ 12 w 98"/>
              <a:gd name="T7" fmla="*/ 82 h 117"/>
              <a:gd name="T8" fmla="*/ 55 w 98"/>
              <a:gd name="T9" fmla="*/ 117 h 117"/>
              <a:gd name="T10" fmla="*/ 35 w 98"/>
              <a:gd name="T11" fmla="*/ 92 h 117"/>
              <a:gd name="T12" fmla="*/ 66 w 98"/>
              <a:gd name="T13" fmla="*/ 17 h 1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8"/>
              <a:gd name="T22" fmla="*/ 0 h 117"/>
              <a:gd name="T23" fmla="*/ 98 w 98"/>
              <a:gd name="T24" fmla="*/ 117 h 1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8" h="117">
                <a:moveTo>
                  <a:pt x="66" y="17"/>
                </a:moveTo>
                <a:cubicBezTo>
                  <a:pt x="77" y="13"/>
                  <a:pt x="88" y="12"/>
                  <a:pt x="98" y="14"/>
                </a:cubicBezTo>
                <a:cubicBezTo>
                  <a:pt x="83" y="3"/>
                  <a:pt x="62" y="0"/>
                  <a:pt x="43" y="8"/>
                </a:cubicBezTo>
                <a:cubicBezTo>
                  <a:pt x="14" y="19"/>
                  <a:pt x="0" y="53"/>
                  <a:pt x="12" y="82"/>
                </a:cubicBezTo>
                <a:cubicBezTo>
                  <a:pt x="19" y="101"/>
                  <a:pt x="36" y="114"/>
                  <a:pt x="55" y="117"/>
                </a:cubicBezTo>
                <a:cubicBezTo>
                  <a:pt x="46" y="111"/>
                  <a:pt x="39" y="102"/>
                  <a:pt x="35" y="92"/>
                </a:cubicBezTo>
                <a:cubicBezTo>
                  <a:pt x="23" y="63"/>
                  <a:pt x="37" y="29"/>
                  <a:pt x="66" y="17"/>
                </a:cubicBezTo>
                <a:close/>
              </a:path>
            </a:pathLst>
          </a:custGeom>
          <a:solidFill>
            <a:srgbClr val="1335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Freeform 21"/>
          <p:cNvSpPr>
            <a:spLocks noChangeArrowheads="1"/>
          </p:cNvSpPr>
          <p:nvPr/>
        </p:nvSpPr>
        <p:spPr bwMode="auto">
          <a:xfrm>
            <a:off x="3229648" y="3141663"/>
            <a:ext cx="1465262" cy="2946400"/>
          </a:xfrm>
          <a:custGeom>
            <a:avLst/>
            <a:gdLst>
              <a:gd name="T0" fmla="*/ 12 w 761"/>
              <a:gd name="T1" fmla="*/ 175 h 1529"/>
              <a:gd name="T2" fmla="*/ 73 w 761"/>
              <a:gd name="T3" fmla="*/ 75 h 1529"/>
              <a:gd name="T4" fmla="*/ 319 w 761"/>
              <a:gd name="T5" fmla="*/ 12 h 1529"/>
              <a:gd name="T6" fmla="*/ 421 w 761"/>
              <a:gd name="T7" fmla="*/ 70 h 1529"/>
              <a:gd name="T8" fmla="*/ 750 w 761"/>
              <a:gd name="T9" fmla="*/ 1352 h 1529"/>
              <a:gd name="T10" fmla="*/ 689 w 761"/>
              <a:gd name="T11" fmla="*/ 1454 h 1529"/>
              <a:gd name="T12" fmla="*/ 443 w 761"/>
              <a:gd name="T13" fmla="*/ 1517 h 1529"/>
              <a:gd name="T14" fmla="*/ 340 w 761"/>
              <a:gd name="T15" fmla="*/ 1457 h 1529"/>
              <a:gd name="T16" fmla="*/ 12 w 761"/>
              <a:gd name="T17" fmla="*/ 175 h 152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1"/>
              <a:gd name="T28" fmla="*/ 0 h 1529"/>
              <a:gd name="T29" fmla="*/ 761 w 761"/>
              <a:gd name="T30" fmla="*/ 1529 h 152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1" h="1529">
                <a:moveTo>
                  <a:pt x="12" y="175"/>
                </a:moveTo>
                <a:cubicBezTo>
                  <a:pt x="0" y="130"/>
                  <a:pt x="28" y="86"/>
                  <a:pt x="73" y="75"/>
                </a:cubicBezTo>
                <a:cubicBezTo>
                  <a:pt x="319" y="12"/>
                  <a:pt x="319" y="12"/>
                  <a:pt x="319" y="12"/>
                </a:cubicBezTo>
                <a:cubicBezTo>
                  <a:pt x="364" y="0"/>
                  <a:pt x="410" y="25"/>
                  <a:pt x="421" y="70"/>
                </a:cubicBezTo>
                <a:cubicBezTo>
                  <a:pt x="750" y="1352"/>
                  <a:pt x="750" y="1352"/>
                  <a:pt x="750" y="1352"/>
                </a:cubicBezTo>
                <a:cubicBezTo>
                  <a:pt x="761" y="1397"/>
                  <a:pt x="734" y="1443"/>
                  <a:pt x="689" y="1454"/>
                </a:cubicBezTo>
                <a:cubicBezTo>
                  <a:pt x="443" y="1517"/>
                  <a:pt x="443" y="1517"/>
                  <a:pt x="443" y="1517"/>
                </a:cubicBezTo>
                <a:cubicBezTo>
                  <a:pt x="398" y="1529"/>
                  <a:pt x="352" y="1502"/>
                  <a:pt x="340" y="1457"/>
                </a:cubicBezTo>
                <a:lnTo>
                  <a:pt x="12" y="175"/>
                </a:lnTo>
                <a:close/>
              </a:path>
            </a:pathLst>
          </a:custGeom>
          <a:solidFill>
            <a:srgbClr val="23A2E4"/>
          </a:solidFill>
          <a:ln w="19050" cap="flat" cmpd="sng">
            <a:solidFill>
              <a:schemeClr val="bg1"/>
            </a:solidFill>
            <a:beve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Freeform 22"/>
          <p:cNvSpPr>
            <a:spLocks noChangeArrowheads="1"/>
          </p:cNvSpPr>
          <p:nvPr/>
        </p:nvSpPr>
        <p:spPr bwMode="auto">
          <a:xfrm>
            <a:off x="3483648" y="3341688"/>
            <a:ext cx="242887" cy="242887"/>
          </a:xfrm>
          <a:custGeom>
            <a:avLst/>
            <a:gdLst>
              <a:gd name="T0" fmla="*/ 104 w 126"/>
              <a:gd name="T1" fmla="*/ 23 h 126"/>
              <a:gd name="T2" fmla="*/ 23 w 126"/>
              <a:gd name="T3" fmla="*/ 22 h 126"/>
              <a:gd name="T4" fmla="*/ 22 w 126"/>
              <a:gd name="T5" fmla="*/ 103 h 126"/>
              <a:gd name="T6" fmla="*/ 103 w 126"/>
              <a:gd name="T7" fmla="*/ 104 h 126"/>
              <a:gd name="T8" fmla="*/ 104 w 126"/>
              <a:gd name="T9" fmla="*/ 23 h 1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6"/>
              <a:gd name="T16" fmla="*/ 0 h 126"/>
              <a:gd name="T17" fmla="*/ 126 w 126"/>
              <a:gd name="T18" fmla="*/ 126 h 1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6" h="126">
                <a:moveTo>
                  <a:pt x="104" y="23"/>
                </a:moveTo>
                <a:cubicBezTo>
                  <a:pt x="82" y="0"/>
                  <a:pt x="46" y="0"/>
                  <a:pt x="23" y="22"/>
                </a:cubicBezTo>
                <a:cubicBezTo>
                  <a:pt x="0" y="44"/>
                  <a:pt x="0" y="81"/>
                  <a:pt x="22" y="103"/>
                </a:cubicBezTo>
                <a:cubicBezTo>
                  <a:pt x="44" y="126"/>
                  <a:pt x="81" y="126"/>
                  <a:pt x="103" y="104"/>
                </a:cubicBezTo>
                <a:cubicBezTo>
                  <a:pt x="126" y="82"/>
                  <a:pt x="126" y="46"/>
                  <a:pt x="104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Freeform 23"/>
          <p:cNvSpPr>
            <a:spLocks noChangeArrowheads="1"/>
          </p:cNvSpPr>
          <p:nvPr/>
        </p:nvSpPr>
        <p:spPr bwMode="auto">
          <a:xfrm>
            <a:off x="3483648" y="3349625"/>
            <a:ext cx="146050" cy="230188"/>
          </a:xfrm>
          <a:custGeom>
            <a:avLst/>
            <a:gdLst>
              <a:gd name="T0" fmla="*/ 48 w 76"/>
              <a:gd name="T1" fmla="*/ 19 h 120"/>
              <a:gd name="T2" fmla="*/ 76 w 76"/>
              <a:gd name="T3" fmla="*/ 4 h 120"/>
              <a:gd name="T4" fmla="*/ 23 w 76"/>
              <a:gd name="T5" fmla="*/ 19 h 120"/>
              <a:gd name="T6" fmla="*/ 22 w 76"/>
              <a:gd name="T7" fmla="*/ 100 h 120"/>
              <a:gd name="T8" fmla="*/ 75 w 76"/>
              <a:gd name="T9" fmla="*/ 116 h 120"/>
              <a:gd name="T10" fmla="*/ 47 w 76"/>
              <a:gd name="T11" fmla="*/ 100 h 120"/>
              <a:gd name="T12" fmla="*/ 48 w 76"/>
              <a:gd name="T13" fmla="*/ 19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6"/>
              <a:gd name="T22" fmla="*/ 0 h 120"/>
              <a:gd name="T23" fmla="*/ 76 w 76"/>
              <a:gd name="T24" fmla="*/ 120 h 1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6" h="120">
                <a:moveTo>
                  <a:pt x="48" y="19"/>
                </a:moveTo>
                <a:cubicBezTo>
                  <a:pt x="56" y="12"/>
                  <a:pt x="66" y="7"/>
                  <a:pt x="76" y="4"/>
                </a:cubicBezTo>
                <a:cubicBezTo>
                  <a:pt x="58" y="0"/>
                  <a:pt x="38" y="5"/>
                  <a:pt x="23" y="19"/>
                </a:cubicBezTo>
                <a:cubicBezTo>
                  <a:pt x="0" y="41"/>
                  <a:pt x="0" y="78"/>
                  <a:pt x="22" y="100"/>
                </a:cubicBezTo>
                <a:cubicBezTo>
                  <a:pt x="36" y="115"/>
                  <a:pt x="56" y="120"/>
                  <a:pt x="75" y="116"/>
                </a:cubicBezTo>
                <a:cubicBezTo>
                  <a:pt x="65" y="114"/>
                  <a:pt x="55" y="108"/>
                  <a:pt x="47" y="100"/>
                </a:cubicBezTo>
                <a:cubicBezTo>
                  <a:pt x="25" y="78"/>
                  <a:pt x="25" y="42"/>
                  <a:pt x="48" y="19"/>
                </a:cubicBezTo>
                <a:close/>
              </a:path>
            </a:pathLst>
          </a:custGeom>
          <a:solidFill>
            <a:srgbClr val="1335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Freeform 24"/>
          <p:cNvSpPr>
            <a:spLocks noChangeArrowheads="1"/>
          </p:cNvSpPr>
          <p:nvPr/>
        </p:nvSpPr>
        <p:spPr bwMode="auto">
          <a:xfrm>
            <a:off x="3707485" y="2808288"/>
            <a:ext cx="2286000" cy="2698750"/>
          </a:xfrm>
          <a:custGeom>
            <a:avLst/>
            <a:gdLst>
              <a:gd name="T0" fmla="*/ 28 w 1187"/>
              <a:gd name="T1" fmla="*/ 296 h 1400"/>
              <a:gd name="T2" fmla="*/ 47 w 1187"/>
              <a:gd name="T3" fmla="*/ 180 h 1400"/>
              <a:gd name="T4" fmla="*/ 250 w 1187"/>
              <a:gd name="T5" fmla="*/ 28 h 1400"/>
              <a:gd name="T6" fmla="*/ 367 w 1187"/>
              <a:gd name="T7" fmla="*/ 43 h 1400"/>
              <a:gd name="T8" fmla="*/ 1159 w 1187"/>
              <a:gd name="T9" fmla="*/ 1102 h 1400"/>
              <a:gd name="T10" fmla="*/ 1142 w 1187"/>
              <a:gd name="T11" fmla="*/ 1221 h 1400"/>
              <a:gd name="T12" fmla="*/ 939 w 1187"/>
              <a:gd name="T13" fmla="*/ 1373 h 1400"/>
              <a:gd name="T14" fmla="*/ 821 w 1187"/>
              <a:gd name="T15" fmla="*/ 1356 h 1400"/>
              <a:gd name="T16" fmla="*/ 28 w 1187"/>
              <a:gd name="T17" fmla="*/ 296 h 14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87"/>
              <a:gd name="T28" fmla="*/ 0 h 1400"/>
              <a:gd name="T29" fmla="*/ 1187 w 1187"/>
              <a:gd name="T30" fmla="*/ 1400 h 14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87" h="1400">
                <a:moveTo>
                  <a:pt x="28" y="296"/>
                </a:moveTo>
                <a:cubicBezTo>
                  <a:pt x="0" y="259"/>
                  <a:pt x="10" y="208"/>
                  <a:pt x="47" y="180"/>
                </a:cubicBezTo>
                <a:cubicBezTo>
                  <a:pt x="250" y="28"/>
                  <a:pt x="250" y="28"/>
                  <a:pt x="250" y="28"/>
                </a:cubicBezTo>
                <a:cubicBezTo>
                  <a:pt x="287" y="0"/>
                  <a:pt x="339" y="6"/>
                  <a:pt x="367" y="43"/>
                </a:cubicBezTo>
                <a:cubicBezTo>
                  <a:pt x="1159" y="1102"/>
                  <a:pt x="1159" y="1102"/>
                  <a:pt x="1159" y="1102"/>
                </a:cubicBezTo>
                <a:cubicBezTo>
                  <a:pt x="1187" y="1140"/>
                  <a:pt x="1179" y="1193"/>
                  <a:pt x="1142" y="1221"/>
                </a:cubicBezTo>
                <a:cubicBezTo>
                  <a:pt x="939" y="1373"/>
                  <a:pt x="939" y="1373"/>
                  <a:pt x="939" y="1373"/>
                </a:cubicBezTo>
                <a:cubicBezTo>
                  <a:pt x="902" y="1400"/>
                  <a:pt x="849" y="1393"/>
                  <a:pt x="821" y="1356"/>
                </a:cubicBezTo>
                <a:lnTo>
                  <a:pt x="28" y="296"/>
                </a:lnTo>
                <a:close/>
              </a:path>
            </a:pathLst>
          </a:custGeom>
          <a:solidFill>
            <a:srgbClr val="044BC9"/>
          </a:solidFill>
          <a:ln w="19050" cap="flat" cmpd="sng">
            <a:solidFill>
              <a:schemeClr val="bg1"/>
            </a:solidFill>
            <a:beve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Freeform 25"/>
          <p:cNvSpPr>
            <a:spLocks noChangeArrowheads="1"/>
          </p:cNvSpPr>
          <p:nvPr/>
        </p:nvSpPr>
        <p:spPr bwMode="auto">
          <a:xfrm>
            <a:off x="3956723" y="3105150"/>
            <a:ext cx="250825" cy="250825"/>
          </a:xfrm>
          <a:custGeom>
            <a:avLst/>
            <a:gdLst>
              <a:gd name="T0" fmla="*/ 87 w 130"/>
              <a:gd name="T1" fmla="*/ 12 h 130"/>
              <a:gd name="T2" fmla="*/ 12 w 130"/>
              <a:gd name="T3" fmla="*/ 42 h 130"/>
              <a:gd name="T4" fmla="*/ 42 w 130"/>
              <a:gd name="T5" fmla="*/ 117 h 130"/>
              <a:gd name="T6" fmla="*/ 117 w 130"/>
              <a:gd name="T7" fmla="*/ 87 h 130"/>
              <a:gd name="T8" fmla="*/ 87 w 130"/>
              <a:gd name="T9" fmla="*/ 12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0"/>
              <a:gd name="T16" fmla="*/ 0 h 130"/>
              <a:gd name="T17" fmla="*/ 130 w 130"/>
              <a:gd name="T18" fmla="*/ 130 h 1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0" h="130">
                <a:moveTo>
                  <a:pt x="87" y="12"/>
                </a:moveTo>
                <a:cubicBezTo>
                  <a:pt x="58" y="0"/>
                  <a:pt x="25" y="13"/>
                  <a:pt x="12" y="42"/>
                </a:cubicBezTo>
                <a:cubicBezTo>
                  <a:pt x="0" y="71"/>
                  <a:pt x="13" y="105"/>
                  <a:pt x="42" y="117"/>
                </a:cubicBezTo>
                <a:cubicBezTo>
                  <a:pt x="71" y="130"/>
                  <a:pt x="105" y="116"/>
                  <a:pt x="117" y="87"/>
                </a:cubicBezTo>
                <a:cubicBezTo>
                  <a:pt x="130" y="58"/>
                  <a:pt x="116" y="25"/>
                  <a:pt x="87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Freeform 26"/>
          <p:cNvSpPr>
            <a:spLocks noChangeArrowheads="1"/>
          </p:cNvSpPr>
          <p:nvPr/>
        </p:nvSpPr>
        <p:spPr bwMode="auto">
          <a:xfrm>
            <a:off x="3956723" y="3121025"/>
            <a:ext cx="187325" cy="225425"/>
          </a:xfrm>
          <a:custGeom>
            <a:avLst/>
            <a:gdLst>
              <a:gd name="T0" fmla="*/ 35 w 97"/>
              <a:gd name="T1" fmla="*/ 25 h 117"/>
              <a:gd name="T2" fmla="*/ 56 w 97"/>
              <a:gd name="T3" fmla="*/ 0 h 117"/>
              <a:gd name="T4" fmla="*/ 12 w 97"/>
              <a:gd name="T5" fmla="*/ 34 h 117"/>
              <a:gd name="T6" fmla="*/ 42 w 97"/>
              <a:gd name="T7" fmla="*/ 109 h 117"/>
              <a:gd name="T8" fmla="*/ 97 w 97"/>
              <a:gd name="T9" fmla="*/ 104 h 117"/>
              <a:gd name="T10" fmla="*/ 65 w 97"/>
              <a:gd name="T11" fmla="*/ 100 h 117"/>
              <a:gd name="T12" fmla="*/ 35 w 97"/>
              <a:gd name="T13" fmla="*/ 25 h 1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7"/>
              <a:gd name="T22" fmla="*/ 0 h 117"/>
              <a:gd name="T23" fmla="*/ 97 w 97"/>
              <a:gd name="T24" fmla="*/ 117 h 1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7" h="117">
                <a:moveTo>
                  <a:pt x="35" y="25"/>
                </a:moveTo>
                <a:cubicBezTo>
                  <a:pt x="40" y="15"/>
                  <a:pt x="47" y="6"/>
                  <a:pt x="56" y="0"/>
                </a:cubicBezTo>
                <a:cubicBezTo>
                  <a:pt x="37" y="3"/>
                  <a:pt x="20" y="16"/>
                  <a:pt x="12" y="34"/>
                </a:cubicBezTo>
                <a:cubicBezTo>
                  <a:pt x="0" y="63"/>
                  <a:pt x="13" y="97"/>
                  <a:pt x="42" y="109"/>
                </a:cubicBezTo>
                <a:cubicBezTo>
                  <a:pt x="61" y="117"/>
                  <a:pt x="81" y="115"/>
                  <a:pt x="97" y="104"/>
                </a:cubicBezTo>
                <a:cubicBezTo>
                  <a:pt x="87" y="106"/>
                  <a:pt x="76" y="105"/>
                  <a:pt x="65" y="100"/>
                </a:cubicBezTo>
                <a:cubicBezTo>
                  <a:pt x="36" y="88"/>
                  <a:pt x="23" y="54"/>
                  <a:pt x="35" y="25"/>
                </a:cubicBezTo>
                <a:close/>
              </a:path>
            </a:pathLst>
          </a:custGeom>
          <a:solidFill>
            <a:srgbClr val="1335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Freeform 27"/>
          <p:cNvSpPr>
            <a:spLocks noChangeArrowheads="1"/>
          </p:cNvSpPr>
          <p:nvPr/>
        </p:nvSpPr>
        <p:spPr bwMode="auto">
          <a:xfrm>
            <a:off x="2999460" y="2617788"/>
            <a:ext cx="133350" cy="801687"/>
          </a:xfrm>
          <a:custGeom>
            <a:avLst/>
            <a:gdLst>
              <a:gd name="T0" fmla="*/ 46 w 69"/>
              <a:gd name="T1" fmla="*/ 416 h 416"/>
              <a:gd name="T2" fmla="*/ 31 w 69"/>
              <a:gd name="T3" fmla="*/ 409 h 416"/>
              <a:gd name="T4" fmla="*/ 9 w 69"/>
              <a:gd name="T5" fmla="*/ 306 h 416"/>
              <a:gd name="T6" fmla="*/ 6 w 69"/>
              <a:gd name="T7" fmla="*/ 207 h 416"/>
              <a:gd name="T8" fmla="*/ 32 w 69"/>
              <a:gd name="T9" fmla="*/ 4 h 416"/>
              <a:gd name="T10" fmla="*/ 57 w 69"/>
              <a:gd name="T11" fmla="*/ 5 h 416"/>
              <a:gd name="T12" fmla="*/ 69 w 69"/>
              <a:gd name="T13" fmla="*/ 33 h 416"/>
              <a:gd name="T14" fmla="*/ 63 w 69"/>
              <a:gd name="T15" fmla="*/ 39 h 416"/>
              <a:gd name="T16" fmla="*/ 57 w 69"/>
              <a:gd name="T17" fmla="*/ 33 h 416"/>
              <a:gd name="T18" fmla="*/ 50 w 69"/>
              <a:gd name="T19" fmla="*/ 15 h 416"/>
              <a:gd name="T20" fmla="*/ 36 w 69"/>
              <a:gd name="T21" fmla="*/ 16 h 416"/>
              <a:gd name="T22" fmla="*/ 35 w 69"/>
              <a:gd name="T23" fmla="*/ 16 h 416"/>
              <a:gd name="T24" fmla="*/ 18 w 69"/>
              <a:gd name="T25" fmla="*/ 207 h 416"/>
              <a:gd name="T26" fmla="*/ 21 w 69"/>
              <a:gd name="T27" fmla="*/ 306 h 416"/>
              <a:gd name="T28" fmla="*/ 40 w 69"/>
              <a:gd name="T29" fmla="*/ 401 h 416"/>
              <a:gd name="T30" fmla="*/ 45 w 69"/>
              <a:gd name="T31" fmla="*/ 404 h 416"/>
              <a:gd name="T32" fmla="*/ 45 w 69"/>
              <a:gd name="T33" fmla="*/ 404 h 416"/>
              <a:gd name="T34" fmla="*/ 52 w 69"/>
              <a:gd name="T35" fmla="*/ 409 h 416"/>
              <a:gd name="T36" fmla="*/ 46 w 69"/>
              <a:gd name="T37" fmla="*/ 416 h 416"/>
              <a:gd name="T38" fmla="*/ 46 w 69"/>
              <a:gd name="T39" fmla="*/ 416 h 41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69"/>
              <a:gd name="T61" fmla="*/ 0 h 416"/>
              <a:gd name="T62" fmla="*/ 69 w 69"/>
              <a:gd name="T63" fmla="*/ 416 h 41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69" h="416">
                <a:moveTo>
                  <a:pt x="46" y="416"/>
                </a:moveTo>
                <a:cubicBezTo>
                  <a:pt x="43" y="416"/>
                  <a:pt x="38" y="415"/>
                  <a:pt x="31" y="409"/>
                </a:cubicBezTo>
                <a:cubicBezTo>
                  <a:pt x="16" y="395"/>
                  <a:pt x="8" y="359"/>
                  <a:pt x="9" y="306"/>
                </a:cubicBezTo>
                <a:cubicBezTo>
                  <a:pt x="9" y="277"/>
                  <a:pt x="8" y="243"/>
                  <a:pt x="6" y="207"/>
                </a:cubicBezTo>
                <a:cubicBezTo>
                  <a:pt x="1" y="87"/>
                  <a:pt x="0" y="13"/>
                  <a:pt x="32" y="4"/>
                </a:cubicBezTo>
                <a:cubicBezTo>
                  <a:pt x="42" y="0"/>
                  <a:pt x="51" y="1"/>
                  <a:pt x="57" y="5"/>
                </a:cubicBezTo>
                <a:cubicBezTo>
                  <a:pt x="69" y="14"/>
                  <a:pt x="69" y="31"/>
                  <a:pt x="69" y="33"/>
                </a:cubicBezTo>
                <a:cubicBezTo>
                  <a:pt x="69" y="37"/>
                  <a:pt x="67" y="39"/>
                  <a:pt x="63" y="39"/>
                </a:cubicBezTo>
                <a:cubicBezTo>
                  <a:pt x="60" y="39"/>
                  <a:pt x="57" y="37"/>
                  <a:pt x="57" y="33"/>
                </a:cubicBezTo>
                <a:cubicBezTo>
                  <a:pt x="57" y="30"/>
                  <a:pt x="56" y="19"/>
                  <a:pt x="50" y="15"/>
                </a:cubicBezTo>
                <a:cubicBezTo>
                  <a:pt x="47" y="13"/>
                  <a:pt x="42" y="13"/>
                  <a:pt x="36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11" y="22"/>
                  <a:pt x="15" y="125"/>
                  <a:pt x="18" y="207"/>
                </a:cubicBezTo>
                <a:cubicBezTo>
                  <a:pt x="20" y="243"/>
                  <a:pt x="21" y="277"/>
                  <a:pt x="21" y="306"/>
                </a:cubicBezTo>
                <a:cubicBezTo>
                  <a:pt x="20" y="372"/>
                  <a:pt x="32" y="394"/>
                  <a:pt x="40" y="401"/>
                </a:cubicBezTo>
                <a:cubicBezTo>
                  <a:pt x="43" y="404"/>
                  <a:pt x="45" y="404"/>
                  <a:pt x="45" y="404"/>
                </a:cubicBezTo>
                <a:cubicBezTo>
                  <a:pt x="45" y="404"/>
                  <a:pt x="45" y="404"/>
                  <a:pt x="45" y="404"/>
                </a:cubicBezTo>
                <a:cubicBezTo>
                  <a:pt x="49" y="404"/>
                  <a:pt x="51" y="406"/>
                  <a:pt x="52" y="409"/>
                </a:cubicBezTo>
                <a:cubicBezTo>
                  <a:pt x="52" y="413"/>
                  <a:pt x="50" y="416"/>
                  <a:pt x="46" y="416"/>
                </a:cubicBezTo>
                <a:cubicBezTo>
                  <a:pt x="46" y="416"/>
                  <a:pt x="46" y="416"/>
                  <a:pt x="46" y="416"/>
                </a:cubicBezTo>
                <a:close/>
              </a:path>
            </a:pathLst>
          </a:custGeom>
          <a:solidFill>
            <a:srgbClr val="F8E9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4" name="Freeform 28"/>
          <p:cNvSpPr>
            <a:spLocks noChangeArrowheads="1"/>
          </p:cNvSpPr>
          <p:nvPr/>
        </p:nvSpPr>
        <p:spPr bwMode="auto">
          <a:xfrm>
            <a:off x="3121698" y="2814638"/>
            <a:ext cx="53975" cy="469900"/>
          </a:xfrm>
          <a:custGeom>
            <a:avLst/>
            <a:gdLst>
              <a:gd name="T0" fmla="*/ 12 w 28"/>
              <a:gd name="T1" fmla="*/ 244 h 244"/>
              <a:gd name="T2" fmla="*/ 11 w 28"/>
              <a:gd name="T3" fmla="*/ 244 h 244"/>
              <a:gd name="T4" fmla="*/ 6 w 28"/>
              <a:gd name="T5" fmla="*/ 237 h 244"/>
              <a:gd name="T6" fmla="*/ 1 w 28"/>
              <a:gd name="T7" fmla="*/ 7 h 244"/>
              <a:gd name="T8" fmla="*/ 6 w 28"/>
              <a:gd name="T9" fmla="*/ 0 h 244"/>
              <a:gd name="T10" fmla="*/ 13 w 28"/>
              <a:gd name="T11" fmla="*/ 5 h 244"/>
              <a:gd name="T12" fmla="*/ 18 w 28"/>
              <a:gd name="T13" fmla="*/ 239 h 244"/>
              <a:gd name="T14" fmla="*/ 12 w 28"/>
              <a:gd name="T15" fmla="*/ 244 h 2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"/>
              <a:gd name="T25" fmla="*/ 0 h 244"/>
              <a:gd name="T26" fmla="*/ 28 w 28"/>
              <a:gd name="T27" fmla="*/ 244 h 2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" h="244">
                <a:moveTo>
                  <a:pt x="12" y="244"/>
                </a:moveTo>
                <a:cubicBezTo>
                  <a:pt x="12" y="244"/>
                  <a:pt x="11" y="244"/>
                  <a:pt x="11" y="244"/>
                </a:cubicBezTo>
                <a:cubicBezTo>
                  <a:pt x="8" y="243"/>
                  <a:pt x="5" y="240"/>
                  <a:pt x="6" y="237"/>
                </a:cubicBezTo>
                <a:cubicBezTo>
                  <a:pt x="16" y="161"/>
                  <a:pt x="1" y="8"/>
                  <a:pt x="1" y="7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2"/>
                  <a:pt x="13" y="5"/>
                </a:cubicBezTo>
                <a:cubicBezTo>
                  <a:pt x="13" y="12"/>
                  <a:pt x="28" y="161"/>
                  <a:pt x="18" y="239"/>
                </a:cubicBezTo>
                <a:cubicBezTo>
                  <a:pt x="17" y="242"/>
                  <a:pt x="15" y="244"/>
                  <a:pt x="12" y="244"/>
                </a:cubicBezTo>
                <a:close/>
              </a:path>
            </a:pathLst>
          </a:custGeom>
          <a:solidFill>
            <a:srgbClr val="F8E9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5" name="Freeform 29"/>
          <p:cNvSpPr>
            <a:spLocks noChangeArrowheads="1"/>
          </p:cNvSpPr>
          <p:nvPr/>
        </p:nvSpPr>
        <p:spPr bwMode="auto">
          <a:xfrm>
            <a:off x="3113760" y="2563813"/>
            <a:ext cx="468313" cy="836612"/>
          </a:xfrm>
          <a:custGeom>
            <a:avLst/>
            <a:gdLst>
              <a:gd name="T0" fmla="*/ 238 w 243"/>
              <a:gd name="T1" fmla="*/ 432 h 434"/>
              <a:gd name="T2" fmla="*/ 222 w 243"/>
              <a:gd name="T3" fmla="*/ 431 h 434"/>
              <a:gd name="T4" fmla="*/ 151 w 243"/>
              <a:gd name="T5" fmla="*/ 334 h 434"/>
              <a:gd name="T6" fmla="*/ 100 w 243"/>
              <a:gd name="T7" fmla="*/ 233 h 434"/>
              <a:gd name="T8" fmla="*/ 23 w 243"/>
              <a:gd name="T9" fmla="*/ 12 h 434"/>
              <a:gd name="T10" fmla="*/ 47 w 243"/>
              <a:gd name="T11" fmla="*/ 2 h 434"/>
              <a:gd name="T12" fmla="*/ 72 w 243"/>
              <a:gd name="T13" fmla="*/ 26 h 434"/>
              <a:gd name="T14" fmla="*/ 69 w 243"/>
              <a:gd name="T15" fmla="*/ 35 h 434"/>
              <a:gd name="T16" fmla="*/ 61 w 243"/>
              <a:gd name="T17" fmla="*/ 31 h 434"/>
              <a:gd name="T18" fmla="*/ 46 w 243"/>
              <a:gd name="T19" fmla="*/ 15 h 434"/>
              <a:gd name="T20" fmla="*/ 33 w 243"/>
              <a:gd name="T21" fmla="*/ 22 h 434"/>
              <a:gd name="T22" fmla="*/ 32 w 243"/>
              <a:gd name="T23" fmla="*/ 22 h 434"/>
              <a:gd name="T24" fmla="*/ 111 w 243"/>
              <a:gd name="T25" fmla="*/ 227 h 434"/>
              <a:gd name="T26" fmla="*/ 162 w 243"/>
              <a:gd name="T27" fmla="*/ 329 h 434"/>
              <a:gd name="T28" fmla="*/ 225 w 243"/>
              <a:gd name="T29" fmla="*/ 418 h 434"/>
              <a:gd name="T30" fmla="*/ 232 w 243"/>
              <a:gd name="T31" fmla="*/ 419 h 434"/>
              <a:gd name="T32" fmla="*/ 232 w 243"/>
              <a:gd name="T33" fmla="*/ 419 h 434"/>
              <a:gd name="T34" fmla="*/ 241 w 243"/>
              <a:gd name="T35" fmla="*/ 422 h 434"/>
              <a:gd name="T36" fmla="*/ 239 w 243"/>
              <a:gd name="T37" fmla="*/ 431 h 434"/>
              <a:gd name="T38" fmla="*/ 238 w 243"/>
              <a:gd name="T39" fmla="*/ 432 h 43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43"/>
              <a:gd name="T61" fmla="*/ 0 h 434"/>
              <a:gd name="T62" fmla="*/ 243 w 243"/>
              <a:gd name="T63" fmla="*/ 434 h 43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43" h="434">
                <a:moveTo>
                  <a:pt x="238" y="432"/>
                </a:moveTo>
                <a:cubicBezTo>
                  <a:pt x="236" y="432"/>
                  <a:pt x="231" y="434"/>
                  <a:pt x="222" y="431"/>
                </a:cubicBezTo>
                <a:cubicBezTo>
                  <a:pt x="201" y="423"/>
                  <a:pt x="177" y="389"/>
                  <a:pt x="151" y="334"/>
                </a:cubicBezTo>
                <a:cubicBezTo>
                  <a:pt x="137" y="303"/>
                  <a:pt x="119" y="269"/>
                  <a:pt x="100" y="233"/>
                </a:cubicBezTo>
                <a:cubicBezTo>
                  <a:pt x="37" y="110"/>
                  <a:pt x="0" y="34"/>
                  <a:pt x="23" y="12"/>
                </a:cubicBezTo>
                <a:cubicBezTo>
                  <a:pt x="31" y="4"/>
                  <a:pt x="39" y="0"/>
                  <a:pt x="47" y="2"/>
                </a:cubicBezTo>
                <a:cubicBezTo>
                  <a:pt x="62" y="6"/>
                  <a:pt x="71" y="24"/>
                  <a:pt x="72" y="26"/>
                </a:cubicBezTo>
                <a:cubicBezTo>
                  <a:pt x="74" y="29"/>
                  <a:pt x="72" y="33"/>
                  <a:pt x="69" y="35"/>
                </a:cubicBezTo>
                <a:cubicBezTo>
                  <a:pt x="66" y="36"/>
                  <a:pt x="63" y="34"/>
                  <a:pt x="61" y="31"/>
                </a:cubicBezTo>
                <a:cubicBezTo>
                  <a:pt x="59" y="27"/>
                  <a:pt x="53" y="17"/>
                  <a:pt x="46" y="15"/>
                </a:cubicBezTo>
                <a:cubicBezTo>
                  <a:pt x="42" y="15"/>
                  <a:pt x="37" y="17"/>
                  <a:pt x="33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13" y="40"/>
                  <a:pt x="67" y="144"/>
                  <a:pt x="111" y="227"/>
                </a:cubicBezTo>
                <a:cubicBezTo>
                  <a:pt x="130" y="264"/>
                  <a:pt x="148" y="298"/>
                  <a:pt x="162" y="329"/>
                </a:cubicBezTo>
                <a:cubicBezTo>
                  <a:pt x="194" y="397"/>
                  <a:pt x="215" y="414"/>
                  <a:pt x="225" y="418"/>
                </a:cubicBezTo>
                <a:cubicBezTo>
                  <a:pt x="230" y="420"/>
                  <a:pt x="232" y="419"/>
                  <a:pt x="232" y="419"/>
                </a:cubicBezTo>
                <a:cubicBezTo>
                  <a:pt x="232" y="419"/>
                  <a:pt x="232" y="419"/>
                  <a:pt x="232" y="419"/>
                </a:cubicBezTo>
                <a:cubicBezTo>
                  <a:pt x="235" y="418"/>
                  <a:pt x="239" y="419"/>
                  <a:pt x="241" y="422"/>
                </a:cubicBezTo>
                <a:cubicBezTo>
                  <a:pt x="243" y="425"/>
                  <a:pt x="242" y="429"/>
                  <a:pt x="239" y="431"/>
                </a:cubicBezTo>
                <a:cubicBezTo>
                  <a:pt x="239" y="431"/>
                  <a:pt x="239" y="431"/>
                  <a:pt x="238" y="432"/>
                </a:cubicBezTo>
                <a:close/>
              </a:path>
            </a:pathLst>
          </a:custGeom>
          <a:solidFill>
            <a:srgbClr val="F8E9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6" name="Freeform 30"/>
          <p:cNvSpPr>
            <a:spLocks noChangeArrowheads="1"/>
          </p:cNvSpPr>
          <p:nvPr/>
        </p:nvSpPr>
        <p:spPr bwMode="auto">
          <a:xfrm>
            <a:off x="3199485" y="2451100"/>
            <a:ext cx="857250" cy="746125"/>
          </a:xfrm>
          <a:custGeom>
            <a:avLst/>
            <a:gdLst>
              <a:gd name="T0" fmla="*/ 443 w 445"/>
              <a:gd name="T1" fmla="*/ 382 h 387"/>
              <a:gd name="T2" fmla="*/ 427 w 445"/>
              <a:gd name="T3" fmla="*/ 386 h 387"/>
              <a:gd name="T4" fmla="*/ 305 w 445"/>
              <a:gd name="T5" fmla="*/ 310 h 387"/>
              <a:gd name="T6" fmla="*/ 203 w 445"/>
              <a:gd name="T7" fmla="*/ 222 h 387"/>
              <a:gd name="T8" fmla="*/ 11 w 445"/>
              <a:gd name="T9" fmla="*/ 19 h 387"/>
              <a:gd name="T10" fmla="*/ 29 w 445"/>
              <a:gd name="T11" fmla="*/ 1 h 387"/>
              <a:gd name="T12" fmla="*/ 66 w 445"/>
              <a:gd name="T13" fmla="*/ 17 h 387"/>
              <a:gd name="T14" fmla="*/ 68 w 445"/>
              <a:gd name="T15" fmla="*/ 27 h 387"/>
              <a:gd name="T16" fmla="*/ 58 w 445"/>
              <a:gd name="T17" fmla="*/ 26 h 387"/>
              <a:gd name="T18" fmla="*/ 35 w 445"/>
              <a:gd name="T19" fmla="*/ 15 h 387"/>
              <a:gd name="T20" fmla="*/ 25 w 445"/>
              <a:gd name="T21" fmla="*/ 27 h 387"/>
              <a:gd name="T22" fmla="*/ 25 w 445"/>
              <a:gd name="T23" fmla="*/ 27 h 387"/>
              <a:gd name="T24" fmla="*/ 210 w 445"/>
              <a:gd name="T25" fmla="*/ 213 h 387"/>
              <a:gd name="T26" fmla="*/ 314 w 445"/>
              <a:gd name="T27" fmla="*/ 301 h 387"/>
              <a:gd name="T28" fmla="*/ 423 w 445"/>
              <a:gd name="T29" fmla="*/ 372 h 387"/>
              <a:gd name="T30" fmla="*/ 430 w 445"/>
              <a:gd name="T31" fmla="*/ 371 h 387"/>
              <a:gd name="T32" fmla="*/ 430 w 445"/>
              <a:gd name="T33" fmla="*/ 371 h 387"/>
              <a:gd name="T34" fmla="*/ 440 w 445"/>
              <a:gd name="T35" fmla="*/ 371 h 387"/>
              <a:gd name="T36" fmla="*/ 443 w 445"/>
              <a:gd name="T37" fmla="*/ 381 h 387"/>
              <a:gd name="T38" fmla="*/ 443 w 445"/>
              <a:gd name="T39" fmla="*/ 382 h 38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45"/>
              <a:gd name="T61" fmla="*/ 0 h 387"/>
              <a:gd name="T62" fmla="*/ 445 w 445"/>
              <a:gd name="T63" fmla="*/ 387 h 38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45" h="387">
                <a:moveTo>
                  <a:pt x="443" y="382"/>
                </a:moveTo>
                <a:cubicBezTo>
                  <a:pt x="441" y="383"/>
                  <a:pt x="437" y="387"/>
                  <a:pt x="427" y="386"/>
                </a:cubicBezTo>
                <a:cubicBezTo>
                  <a:pt x="402" y="385"/>
                  <a:pt x="360" y="358"/>
                  <a:pt x="305" y="310"/>
                </a:cubicBezTo>
                <a:cubicBezTo>
                  <a:pt x="276" y="283"/>
                  <a:pt x="240" y="253"/>
                  <a:pt x="203" y="222"/>
                </a:cubicBezTo>
                <a:cubicBezTo>
                  <a:pt x="76" y="117"/>
                  <a:pt x="0" y="51"/>
                  <a:pt x="11" y="19"/>
                </a:cubicBezTo>
                <a:cubicBezTo>
                  <a:pt x="14" y="8"/>
                  <a:pt x="20" y="2"/>
                  <a:pt x="29" y="1"/>
                </a:cubicBezTo>
                <a:cubicBezTo>
                  <a:pt x="46" y="0"/>
                  <a:pt x="64" y="15"/>
                  <a:pt x="66" y="17"/>
                </a:cubicBezTo>
                <a:cubicBezTo>
                  <a:pt x="69" y="20"/>
                  <a:pt x="70" y="25"/>
                  <a:pt x="68" y="27"/>
                </a:cubicBezTo>
                <a:cubicBezTo>
                  <a:pt x="66" y="30"/>
                  <a:pt x="61" y="29"/>
                  <a:pt x="58" y="26"/>
                </a:cubicBezTo>
                <a:cubicBezTo>
                  <a:pt x="54" y="23"/>
                  <a:pt x="43" y="15"/>
                  <a:pt x="35" y="15"/>
                </a:cubicBezTo>
                <a:cubicBezTo>
                  <a:pt x="30" y="16"/>
                  <a:pt x="27" y="20"/>
                  <a:pt x="25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16" y="51"/>
                  <a:pt x="124" y="141"/>
                  <a:pt x="210" y="213"/>
                </a:cubicBezTo>
                <a:cubicBezTo>
                  <a:pt x="248" y="244"/>
                  <a:pt x="284" y="274"/>
                  <a:pt x="314" y="301"/>
                </a:cubicBezTo>
                <a:cubicBezTo>
                  <a:pt x="381" y="361"/>
                  <a:pt x="411" y="372"/>
                  <a:pt x="423" y="372"/>
                </a:cubicBezTo>
                <a:cubicBezTo>
                  <a:pt x="428" y="373"/>
                  <a:pt x="430" y="371"/>
                  <a:pt x="430" y="371"/>
                </a:cubicBezTo>
                <a:cubicBezTo>
                  <a:pt x="430" y="371"/>
                  <a:pt x="430" y="371"/>
                  <a:pt x="430" y="371"/>
                </a:cubicBezTo>
                <a:cubicBezTo>
                  <a:pt x="432" y="368"/>
                  <a:pt x="437" y="368"/>
                  <a:pt x="440" y="371"/>
                </a:cubicBezTo>
                <a:cubicBezTo>
                  <a:pt x="444" y="374"/>
                  <a:pt x="445" y="378"/>
                  <a:pt x="443" y="381"/>
                </a:cubicBezTo>
                <a:cubicBezTo>
                  <a:pt x="443" y="381"/>
                  <a:pt x="443" y="381"/>
                  <a:pt x="443" y="382"/>
                </a:cubicBezTo>
                <a:close/>
              </a:path>
            </a:pathLst>
          </a:custGeom>
          <a:solidFill>
            <a:srgbClr val="F8E9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7" name="Freeform 31"/>
          <p:cNvSpPr>
            <a:spLocks noChangeArrowheads="1"/>
          </p:cNvSpPr>
          <p:nvPr/>
        </p:nvSpPr>
        <p:spPr bwMode="auto">
          <a:xfrm>
            <a:off x="3420148" y="2571750"/>
            <a:ext cx="547687" cy="468313"/>
          </a:xfrm>
          <a:custGeom>
            <a:avLst/>
            <a:gdLst>
              <a:gd name="T0" fmla="*/ 282 w 284"/>
              <a:gd name="T1" fmla="*/ 241 h 243"/>
              <a:gd name="T2" fmla="*/ 282 w 284"/>
              <a:gd name="T3" fmla="*/ 241 h 243"/>
              <a:gd name="T4" fmla="*/ 271 w 284"/>
              <a:gd name="T5" fmla="*/ 238 h 243"/>
              <a:gd name="T6" fmla="*/ 5 w 284"/>
              <a:gd name="T7" fmla="*/ 13 h 243"/>
              <a:gd name="T8" fmla="*/ 1 w 284"/>
              <a:gd name="T9" fmla="*/ 3 h 243"/>
              <a:gd name="T10" fmla="*/ 12 w 284"/>
              <a:gd name="T11" fmla="*/ 3 h 243"/>
              <a:gd name="T12" fmla="*/ 280 w 284"/>
              <a:gd name="T13" fmla="*/ 231 h 243"/>
              <a:gd name="T14" fmla="*/ 282 w 284"/>
              <a:gd name="T15" fmla="*/ 241 h 24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4"/>
              <a:gd name="T25" fmla="*/ 0 h 243"/>
              <a:gd name="T26" fmla="*/ 284 w 284"/>
              <a:gd name="T27" fmla="*/ 243 h 2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4" h="243">
                <a:moveTo>
                  <a:pt x="282" y="241"/>
                </a:moveTo>
                <a:cubicBezTo>
                  <a:pt x="282" y="241"/>
                  <a:pt x="282" y="241"/>
                  <a:pt x="282" y="241"/>
                </a:cubicBezTo>
                <a:cubicBezTo>
                  <a:pt x="279" y="243"/>
                  <a:pt x="274" y="242"/>
                  <a:pt x="271" y="238"/>
                </a:cubicBezTo>
                <a:cubicBezTo>
                  <a:pt x="190" y="155"/>
                  <a:pt x="7" y="15"/>
                  <a:pt x="5" y="13"/>
                </a:cubicBezTo>
                <a:cubicBezTo>
                  <a:pt x="1" y="10"/>
                  <a:pt x="0" y="6"/>
                  <a:pt x="1" y="3"/>
                </a:cubicBezTo>
                <a:cubicBezTo>
                  <a:pt x="3" y="0"/>
                  <a:pt x="8" y="0"/>
                  <a:pt x="12" y="3"/>
                </a:cubicBezTo>
                <a:cubicBezTo>
                  <a:pt x="19" y="9"/>
                  <a:pt x="199" y="146"/>
                  <a:pt x="280" y="231"/>
                </a:cubicBezTo>
                <a:cubicBezTo>
                  <a:pt x="284" y="234"/>
                  <a:pt x="284" y="238"/>
                  <a:pt x="282" y="241"/>
                </a:cubicBezTo>
                <a:close/>
              </a:path>
            </a:pathLst>
          </a:custGeom>
          <a:solidFill>
            <a:srgbClr val="F8E9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Calibri" panose="020F0502020204030204" charset="0"/>
              <a:ea typeface="思源黑体 Normal" panose="020B0400000000000000" pitchFamily="34" charset="-122"/>
              <a:sym typeface="宋体" panose="02010600030101010101" pitchFamily="2" charset="-122"/>
            </a:endParaRPr>
          </a:p>
        </p:txBody>
      </p:sp>
      <p:sp>
        <p:nvSpPr>
          <p:cNvPr id="38" name="矩形 72"/>
          <p:cNvSpPr>
            <a:spLocks noChangeArrowheads="1"/>
          </p:cNvSpPr>
          <p:nvPr/>
        </p:nvSpPr>
        <p:spPr bwMode="auto">
          <a:xfrm rot="3206556">
            <a:off x="4213882" y="4052084"/>
            <a:ext cx="140716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回转钻机</a:t>
            </a:r>
            <a:endParaRPr lang="zh-CN" altLang="en-US" sz="2400" b="1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9" name="矩形 73"/>
          <p:cNvSpPr>
            <a:spLocks noChangeArrowheads="1"/>
          </p:cNvSpPr>
          <p:nvPr/>
        </p:nvSpPr>
        <p:spPr bwMode="auto">
          <a:xfrm rot="16687707">
            <a:off x="1978025" y="4540885"/>
            <a:ext cx="1892300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/>
          <a:p>
            <a:pPr lvl="0" algn="dist">
              <a:defRPr/>
            </a:pPr>
            <a:r>
              <a:rPr lang="zh-CN" altLang="en-US" sz="2400" dirty="0">
                <a:solidFill>
                  <a:schemeClr val="bg1"/>
                </a:solidFill>
                <a:sym typeface="+mn-ea"/>
              </a:rPr>
              <a:t>ZYJ-400/280</a:t>
            </a:r>
            <a:endParaRPr lang="zh-CN" altLang="en-US" sz="2400" b="1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  <a:sym typeface="+mn-ea"/>
            </a:endParaRPr>
          </a:p>
        </p:txBody>
      </p:sp>
      <p:sp>
        <p:nvSpPr>
          <p:cNvPr id="40" name="矩形 74"/>
          <p:cNvSpPr>
            <a:spLocks noChangeArrowheads="1"/>
          </p:cNvSpPr>
          <p:nvPr/>
        </p:nvSpPr>
        <p:spPr bwMode="auto">
          <a:xfrm rot="15391505">
            <a:off x="3181214" y="4516586"/>
            <a:ext cx="17132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架柱式液压</a:t>
            </a:r>
            <a:endParaRPr lang="zh-CN" altLang="en-US" sz="2400" b="1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pic>
        <p:nvPicPr>
          <p:cNvPr id="4" name="图片 3" descr="架柱式液压回转钻机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8130" y="3682365"/>
            <a:ext cx="2242820" cy="2242820"/>
          </a:xfrm>
          <a:prstGeom prst="rect">
            <a:avLst/>
          </a:prstGeom>
        </p:spPr>
      </p:pic>
      <p:pic>
        <p:nvPicPr>
          <p:cNvPr id="5" name="图片 4" descr="架柱式液压回转钻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440" y="1439545"/>
            <a:ext cx="2242820" cy="2242820"/>
          </a:xfrm>
          <a:prstGeom prst="rect">
            <a:avLst/>
          </a:prstGeom>
        </p:spPr>
      </p:pic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2863105"/>
            <a:ext cx="12191998" cy="3994895"/>
            <a:chOff x="0" y="3619500"/>
            <a:chExt cx="12191998" cy="32385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>
              <a:off x="6095999" y="3619500"/>
              <a:ext cx="6095999" cy="32385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 flipH="1">
              <a:off x="0" y="3619500"/>
              <a:ext cx="6095999" cy="3238500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3118485" y="2126615"/>
            <a:ext cx="6094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  <a:sym typeface="+mn-ea"/>
              </a:rPr>
              <a:t>ZYJ-400/280架柱式液压回转钻机介绍</a:t>
            </a:r>
            <a:endParaRPr lang="zh-CN" altLang="en-US" sz="2800" b="1" dirty="0">
              <a:ln w="12700">
                <a:noFill/>
              </a:ln>
              <a:gradFill>
                <a:gsLst>
                  <a:gs pos="0">
                    <a:srgbClr val="044BC9"/>
                  </a:gs>
                  <a:gs pos="100000">
                    <a:srgbClr val="23A2E4"/>
                  </a:gs>
                </a:gsLst>
                <a:lin ang="0" scaled="0"/>
              </a:gradFill>
              <a:latin typeface="Aa黑体 (非商业使用)" panose="02010600010101010101" pitchFamily="2" charset="-122"/>
              <a:ea typeface="Aa黑体 (非商业使用)" panose="02010600010101010101" pitchFamily="2" charset="-122"/>
              <a:sym typeface="思源黑体" panose="020B05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53995" y="2863215"/>
            <a:ext cx="7109460" cy="22650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ZYJ-400/280架柱式液压回转钻机使用硬质合金，金刚石复合片钻头，效螺旋钻杆配煤钻头回转钻进，可适用于岩巷面和采掘面的超前瓦斯和水的探测钻孔，钻孔深度50至70米。自身配有支撑和固定导轨的支柱，</a:t>
            </a:r>
            <a:r>
              <a:rPr lang="en-US" altLang="zh-CN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肆零零捌捌陆零伍叁柒</a:t>
            </a: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，</a:t>
            </a: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采用顶紧方式，导轨和立柱之间采用了360度可调的连接盘，保证了孔角度的360度可调。</a:t>
            </a:r>
            <a:endParaRPr lang="en-US" altLang="zh-CN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60771" y="2715374"/>
            <a:ext cx="3822856" cy="0"/>
            <a:chOff x="3746190" y="2146300"/>
            <a:chExt cx="3822856" cy="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746190" y="2146300"/>
              <a:ext cx="3822856" cy="0"/>
            </a:xfrm>
            <a:prstGeom prst="line">
              <a:avLst/>
            </a:prstGeom>
            <a:ln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746190" y="2146300"/>
              <a:ext cx="914710" cy="0"/>
            </a:xfrm>
            <a:prstGeom prst="line">
              <a:avLst/>
            </a:prstGeom>
            <a:ln w="57150"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346" y="460375"/>
            <a:ext cx="404558" cy="312858"/>
            <a:chOff x="1467073" y="4995308"/>
            <a:chExt cx="216018" cy="167054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76580" y="354965"/>
            <a:ext cx="605218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pPr algn="ctr"/>
            <a:r>
              <a:rPr lang="zh-CN" altLang="en-US" sz="2400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sym typeface="+mn-ea"/>
              </a:rPr>
              <a:t>ZYJ-400/280架柱式液压回转钻机技术参数</a:t>
            </a:r>
            <a:endParaRPr lang="zh-CN" altLang="en-US" sz="2400" dirty="0">
              <a:solidFill>
                <a:srgbClr val="044BC9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096000" y="1735256"/>
            <a:ext cx="0" cy="4195644"/>
          </a:xfrm>
          <a:prstGeom prst="line">
            <a:avLst/>
          </a:prstGeom>
          <a:solidFill>
            <a:srgbClr val="346290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>
            <p:custDataLst>
              <p:tags r:id="rId1"/>
            </p:custDataLst>
          </p:nvPr>
        </p:nvSpPr>
        <p:spPr>
          <a:xfrm>
            <a:off x="2033270" y="2168525"/>
            <a:ext cx="393065" cy="561340"/>
          </a:xfrm>
          <a:prstGeom prst="ellipse">
            <a:avLst/>
          </a:prstGeom>
          <a:solidFill>
            <a:srgbClr val="044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2425155" y="2340713"/>
            <a:ext cx="20828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>
            <p:custDataLst>
              <p:tags r:id="rId3"/>
            </p:custDataLst>
          </p:nvPr>
        </p:nvSpPr>
        <p:spPr>
          <a:xfrm>
            <a:off x="2028190" y="3094355"/>
            <a:ext cx="393065" cy="561340"/>
          </a:xfrm>
          <a:prstGeom prst="ellipse">
            <a:avLst/>
          </a:prstGeom>
          <a:solidFill>
            <a:srgbClr val="23A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4"/>
            </p:custDataLst>
          </p:nvPr>
        </p:nvCxnSpPr>
        <p:spPr>
          <a:xfrm>
            <a:off x="2425155" y="3266976"/>
            <a:ext cx="20828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>
            <p:custDataLst>
              <p:tags r:id="rId5"/>
            </p:custDataLst>
          </p:nvPr>
        </p:nvSpPr>
        <p:spPr>
          <a:xfrm>
            <a:off x="2026285" y="4154170"/>
            <a:ext cx="393065" cy="561340"/>
          </a:xfrm>
          <a:prstGeom prst="ellipse">
            <a:avLst/>
          </a:prstGeom>
          <a:solidFill>
            <a:srgbClr val="044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6"/>
            </p:custDataLst>
          </p:nvPr>
        </p:nvCxnSpPr>
        <p:spPr>
          <a:xfrm>
            <a:off x="2415630" y="4326590"/>
            <a:ext cx="20828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7"/>
            </p:custDataLst>
          </p:nvPr>
        </p:nvSpPr>
        <p:spPr>
          <a:xfrm>
            <a:off x="2009140" y="5109210"/>
            <a:ext cx="393065" cy="561340"/>
          </a:xfrm>
          <a:prstGeom prst="ellipse">
            <a:avLst/>
          </a:prstGeom>
          <a:solidFill>
            <a:srgbClr val="23A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8"/>
            </p:custDataLst>
          </p:nvPr>
        </p:nvCxnSpPr>
        <p:spPr>
          <a:xfrm>
            <a:off x="2406105" y="5281428"/>
            <a:ext cx="20828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9"/>
            </p:custDataLst>
          </p:nvPr>
        </p:nvCxnSpPr>
        <p:spPr>
          <a:xfrm>
            <a:off x="2171776" y="2698450"/>
            <a:ext cx="0" cy="389255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0"/>
            </p:custDataLst>
          </p:nvPr>
        </p:nvCxnSpPr>
        <p:spPr>
          <a:xfrm>
            <a:off x="2162251" y="4670286"/>
            <a:ext cx="0" cy="389255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1"/>
            </p:custDataLst>
          </p:nvPr>
        </p:nvCxnSpPr>
        <p:spPr>
          <a:xfrm>
            <a:off x="2171776" y="3693893"/>
            <a:ext cx="0" cy="389255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/>
          <p:cNvSpPr txBox="1"/>
          <p:nvPr>
            <p:custDataLst>
              <p:tags r:id="rId12"/>
            </p:custDataLst>
          </p:nvPr>
        </p:nvSpPr>
        <p:spPr>
          <a:xfrm>
            <a:off x="2735857" y="1335083"/>
            <a:ext cx="2656976" cy="1383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额定转矩 Nm &gt;400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额定转速 r/min &gt;280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额定流量 L/min 70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推进力 kN 30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29" name="Content Placeholder 2"/>
          <p:cNvSpPr txBox="1"/>
          <p:nvPr>
            <p:custDataLst>
              <p:tags r:id="rId13"/>
            </p:custDataLst>
          </p:nvPr>
        </p:nvSpPr>
        <p:spPr>
          <a:xfrm>
            <a:off x="2745382" y="2651831"/>
            <a:ext cx="2656976" cy="1383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钻孔方位 度 O—360° ±90°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推进行程 mm 1080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钻孔深度 m 220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钻孔速度 Mm/min 400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30" name="Content Placeholder 2"/>
          <p:cNvSpPr txBox="1"/>
          <p:nvPr>
            <p:custDataLst>
              <p:tags r:id="rId14"/>
            </p:custDataLst>
          </p:nvPr>
        </p:nvSpPr>
        <p:spPr>
          <a:xfrm>
            <a:off x="2725420" y="3968115"/>
            <a:ext cx="3220085" cy="1383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钻岩硬度 f 10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适应钻杆 mm φ42—φ75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适应zui大高度mm 4000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适应zui小高度 mm 1500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31" name="Content Placeholder 2"/>
          <p:cNvSpPr txBox="1"/>
          <p:nvPr>
            <p:custDataLst>
              <p:tags r:id="rId15"/>
            </p:custDataLst>
          </p:nvPr>
        </p:nvSpPr>
        <p:spPr>
          <a:xfrm>
            <a:off x="2735857" y="5266275"/>
            <a:ext cx="2656976" cy="106045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冲洗水压力 Mpa 0.6—1.2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钻孔直径 mm φ50—φ153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机重 kg 170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pic>
        <p:nvPicPr>
          <p:cNvPr id="3" name="图片 2" descr="架柱式液压回转钻机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83730" y="2068195"/>
            <a:ext cx="3383915" cy="3383915"/>
          </a:xfrm>
          <a:prstGeom prst="rect">
            <a:avLst/>
          </a:prstGeom>
        </p:spPr>
      </p:pic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bldLvl="0" animBg="1"/>
      <p:bldP spid="19" grpId="0" bldLvl="0" animBg="1"/>
      <p:bldP spid="22" grpId="0" bldLvl="0" animBg="1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346" y="460375"/>
            <a:ext cx="404558" cy="312858"/>
            <a:chOff x="1467073" y="4995308"/>
            <a:chExt cx="216018" cy="167054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17525" y="418465"/>
            <a:ext cx="6797040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pPr algn="ctr"/>
            <a:r>
              <a:rPr lang="zh-CN" altLang="en-US" sz="2400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sym typeface="+mn-ea"/>
              </a:rPr>
              <a:t>ZYJ-400/280架柱式液压回转钻机结构特点</a:t>
            </a:r>
            <a:endParaRPr lang="zh-CN" altLang="en-US" sz="2400" dirty="0">
              <a:solidFill>
                <a:srgbClr val="044BC9"/>
              </a:solidFill>
            </a:endParaRPr>
          </a:p>
        </p:txBody>
      </p:sp>
      <p:pic>
        <p:nvPicPr>
          <p:cNvPr id="6" name="公众号：陈西设计之家。微信搜索即可" descr="图片包含 游戏机, 建筑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45309" r="984" b="22583"/>
          <a:stretch>
            <a:fillRect/>
          </a:stretch>
        </p:blipFill>
        <p:spPr>
          <a:xfrm>
            <a:off x="1026860" y="1244994"/>
            <a:ext cx="10138280" cy="2206098"/>
          </a:xfrm>
          <a:custGeom>
            <a:avLst/>
            <a:gdLst>
              <a:gd name="connsiteX0" fmla="*/ 0 w 9769682"/>
              <a:gd name="connsiteY0" fmla="*/ 0 h 2599765"/>
              <a:gd name="connsiteX1" fmla="*/ 9769682 w 9769682"/>
              <a:gd name="connsiteY1" fmla="*/ 0 h 2599765"/>
              <a:gd name="connsiteX2" fmla="*/ 9769682 w 9769682"/>
              <a:gd name="connsiteY2" fmla="*/ 2599765 h 2599765"/>
              <a:gd name="connsiteX3" fmla="*/ 0 w 9769682"/>
              <a:gd name="connsiteY3" fmla="*/ 2599765 h 259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69682" h="2599765">
                <a:moveTo>
                  <a:pt x="0" y="0"/>
                </a:moveTo>
                <a:lnTo>
                  <a:pt x="9769682" y="0"/>
                </a:lnTo>
                <a:lnTo>
                  <a:pt x="9769682" y="2599765"/>
                </a:lnTo>
                <a:lnTo>
                  <a:pt x="0" y="2599765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1232771" y="1477750"/>
            <a:ext cx="9726459" cy="1740586"/>
          </a:xfrm>
          <a:prstGeom prst="rect">
            <a:avLst/>
          </a:prstGeom>
          <a:solidFill>
            <a:srgbClr val="044BC9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27017" y="3805096"/>
            <a:ext cx="4889690" cy="2290904"/>
          </a:xfrm>
          <a:prstGeom prst="rect">
            <a:avLst/>
          </a:prstGeom>
          <a:noFill/>
          <a:ln>
            <a:solidFill>
              <a:srgbClr val="232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82310" y="5020704"/>
            <a:ext cx="372720" cy="592302"/>
            <a:chOff x="782310" y="5020704"/>
            <a:chExt cx="372720" cy="592302"/>
          </a:xfrm>
        </p:grpSpPr>
        <p:sp useBgFill="1">
          <p:nvSpPr>
            <p:cNvPr id="10" name="矩形 9"/>
            <p:cNvSpPr/>
            <p:nvPr/>
          </p:nvSpPr>
          <p:spPr>
            <a:xfrm>
              <a:off x="782310" y="5020704"/>
              <a:ext cx="372720" cy="59230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933680" y="5187597"/>
              <a:ext cx="186360" cy="148642"/>
            </a:xfrm>
            <a:prstGeom prst="line">
              <a:avLst/>
            </a:prstGeom>
            <a:ln w="12700">
              <a:solidFill>
                <a:srgbClr val="232A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933680" y="5284882"/>
              <a:ext cx="186360" cy="148642"/>
            </a:xfrm>
            <a:prstGeom prst="line">
              <a:avLst/>
            </a:prstGeom>
            <a:ln w="12700">
              <a:solidFill>
                <a:srgbClr val="232A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6275295" y="3805096"/>
            <a:ext cx="4889690" cy="2290904"/>
          </a:xfrm>
          <a:prstGeom prst="rect">
            <a:avLst/>
          </a:prstGeom>
          <a:noFill/>
          <a:ln>
            <a:solidFill>
              <a:srgbClr val="232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0911128" y="5020704"/>
            <a:ext cx="372720" cy="592302"/>
            <a:chOff x="10911128" y="5020704"/>
            <a:chExt cx="372720" cy="592302"/>
          </a:xfrm>
        </p:grpSpPr>
        <p:sp useBgFill="1">
          <p:nvSpPr>
            <p:cNvPr id="19" name="矩形 18"/>
            <p:cNvSpPr/>
            <p:nvPr/>
          </p:nvSpPr>
          <p:spPr>
            <a:xfrm>
              <a:off x="10911128" y="5020704"/>
              <a:ext cx="372720" cy="59230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 flipH="1">
              <a:off x="11062498" y="5187597"/>
              <a:ext cx="186360" cy="245927"/>
              <a:chOff x="11062498" y="5187597"/>
              <a:chExt cx="186360" cy="245927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11062498" y="5187597"/>
                <a:ext cx="186360" cy="148642"/>
              </a:xfrm>
              <a:prstGeom prst="line">
                <a:avLst/>
              </a:prstGeom>
              <a:ln w="12700">
                <a:solidFill>
                  <a:srgbClr val="232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1062498" y="5284882"/>
                <a:ext cx="186360" cy="148642"/>
              </a:xfrm>
              <a:prstGeom prst="line">
                <a:avLst/>
              </a:prstGeom>
              <a:ln w="12700">
                <a:solidFill>
                  <a:srgbClr val="232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Content Placeholder 2"/>
          <p:cNvSpPr txBox="1"/>
          <p:nvPr/>
        </p:nvSpPr>
        <p:spPr>
          <a:xfrm>
            <a:off x="1536777" y="4454866"/>
            <a:ext cx="3998182" cy="119888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自动液压控制，无级变速，操作简单，遥控距离远。主机占地面积小，适应各种复杂环境，可钻各种方位和角度的工程用孔。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21684" y="4454866"/>
            <a:ext cx="3998182" cy="8299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钻机破岩速度快，钻程长省时省力，工作效率高。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2225675" y="1875155"/>
            <a:ext cx="7607300" cy="8299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结构设计科学合理、体积小、重量轻、解体快、使用方便。全自动顶紧系统，稳定牢固，钻孔准确，精度高。</a:t>
            </a:r>
            <a:endParaRPr lang="zh-CN" altLang="en-US" sz="1600"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6" grpId="0" animBg="1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346" y="460375"/>
            <a:ext cx="404558" cy="312858"/>
            <a:chOff x="1467073" y="4995308"/>
            <a:chExt cx="216018" cy="167054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76580" y="354965"/>
            <a:ext cx="575500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r>
              <a:rPr lang="zh-CN" altLang="en-US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sym typeface="+mn-ea"/>
              </a:rPr>
              <a:t>ZYJ-400/280架柱式液压回转钻机</a:t>
            </a:r>
            <a:endParaRPr lang="zh-CN" altLang="en-US" dirty="0">
              <a:solidFill>
                <a:srgbClr val="044BC9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251667" y="3358852"/>
            <a:ext cx="0" cy="1980000"/>
          </a:xfrm>
          <a:prstGeom prst="line">
            <a:avLst/>
          </a:prstGeom>
          <a:ln w="3175" cap="rnd">
            <a:solidFill>
              <a:schemeClr val="tx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886082" y="3358852"/>
            <a:ext cx="0" cy="1980000"/>
          </a:xfrm>
          <a:prstGeom prst="line">
            <a:avLst/>
          </a:prstGeom>
          <a:ln w="3175" cap="rnd">
            <a:solidFill>
              <a:schemeClr val="tx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9057971" y="1399898"/>
            <a:ext cx="2692400" cy="162858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架柱式液压回转钻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55" y="3107055"/>
            <a:ext cx="2232025" cy="2232025"/>
          </a:xfrm>
          <a:prstGeom prst="rect">
            <a:avLst/>
          </a:prstGeom>
        </p:spPr>
      </p:pic>
      <p:pic>
        <p:nvPicPr>
          <p:cNvPr id="6" name="图片 5" descr="架柱式液压回转钻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515" y="3359150"/>
            <a:ext cx="2232025" cy="2232025"/>
          </a:xfrm>
          <a:prstGeom prst="rect">
            <a:avLst/>
          </a:prstGeom>
        </p:spPr>
      </p:pic>
      <p:pic>
        <p:nvPicPr>
          <p:cNvPr id="7" name="图片 6" descr="架柱式液压回转钻机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435" y="2967990"/>
            <a:ext cx="2232025" cy="2232025"/>
          </a:xfrm>
          <a:prstGeom prst="rect">
            <a:avLst/>
          </a:prstGeom>
        </p:spPr>
      </p:pic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346" y="460375"/>
            <a:ext cx="404558" cy="312858"/>
            <a:chOff x="1467073" y="4995308"/>
            <a:chExt cx="216018" cy="167054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41960" y="354965"/>
            <a:ext cx="589597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pPr algn="ctr"/>
            <a:r>
              <a:rPr lang="zh-CN" altLang="en-US" sz="2400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sym typeface="+mn-ea"/>
              </a:rPr>
              <a:t>ZYJ-400/280架柱式液压回转钻机适用范围</a:t>
            </a:r>
            <a:endParaRPr lang="zh-CN" altLang="en-US" sz="2400" dirty="0">
              <a:solidFill>
                <a:srgbClr val="044BC9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2928" y="2570195"/>
            <a:ext cx="11186145" cy="3240505"/>
          </a:xfrm>
          <a:prstGeom prst="rect">
            <a:avLst/>
          </a:prstGeom>
          <a:solidFill>
            <a:schemeClr val="bg1"/>
          </a:solidFill>
          <a:ln>
            <a:solidFill>
              <a:srgbClr val="044BC9"/>
            </a:solidFill>
          </a:ln>
          <a:effectLst>
            <a:outerShdw blurRad="190500" algn="ctr" rotWithShape="0">
              <a:schemeClr val="accent1">
                <a:lumMod val="20000"/>
                <a:lumOff val="8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02929" y="5810698"/>
            <a:ext cx="11186143" cy="72002"/>
          </a:xfrm>
          <a:prstGeom prst="rect">
            <a:avLst/>
          </a:prstGeom>
          <a:solidFill>
            <a:srgbClr val="23A2E4"/>
          </a:solidFill>
          <a:ln>
            <a:solidFill>
              <a:srgbClr val="23A2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16279" y="2776875"/>
            <a:ext cx="7776000" cy="2874573"/>
          </a:xfrm>
          <a:prstGeom prst="rect">
            <a:avLst/>
          </a:prstGeom>
          <a:noFill/>
          <a:ln>
            <a:solidFill>
              <a:srgbClr val="044B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 rot="5400000">
            <a:off x="8578056" y="1934767"/>
            <a:ext cx="0" cy="1524965"/>
          </a:xfrm>
          <a:prstGeom prst="line">
            <a:avLst/>
          </a:prstGeom>
          <a:ln w="19050">
            <a:gradFill>
              <a:gsLst>
                <a:gs pos="0">
                  <a:srgbClr val="044BC9"/>
                </a:gs>
                <a:gs pos="100000">
                  <a:srgbClr val="23A2E4">
                    <a:alpha val="0"/>
                  </a:srgbClr>
                </a:gs>
              </a:gsLst>
              <a:lin ang="5400000" scaled="1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5400000">
            <a:off x="6326797" y="1752707"/>
            <a:ext cx="0" cy="1524965"/>
          </a:xfrm>
          <a:prstGeom prst="line">
            <a:avLst/>
          </a:prstGeom>
          <a:ln w="19050">
            <a:gradFill>
              <a:gsLst>
                <a:gs pos="0">
                  <a:srgbClr val="044BC9"/>
                </a:gs>
                <a:gs pos="100000">
                  <a:srgbClr val="23A2E4">
                    <a:alpha val="0"/>
                  </a:srgbClr>
                </a:gs>
              </a:gsLst>
              <a:lin ang="5400000" scaled="1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8745220" y="1584960"/>
            <a:ext cx="2956553" cy="429774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Content Placeholder 2"/>
          <p:cNvSpPr txBox="1"/>
          <p:nvPr/>
        </p:nvSpPr>
        <p:spPr>
          <a:xfrm>
            <a:off x="1105535" y="3250565"/>
            <a:ext cx="6856095" cy="19380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ZYJ-400/280架柱式液压回转钻机适用于放顶炮孔、放水孔、瓦斯抽放孔、注浆孔，地址勘探孔及其它工程用孔。适用于岩石坚固性系统f≤10的各种煤层、岩层。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sym typeface="+mn-ea"/>
              </a:rPr>
              <a:t>山东矿安机电有限公司，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钻机可在基本参数表中规定的方位角和倾角范围内任意钻孔。可配多种形式及规格的钻具使用，适用不同钻探要求。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346" y="460375"/>
            <a:ext cx="404558" cy="312858"/>
            <a:chOff x="1467073" y="4995308"/>
            <a:chExt cx="216018" cy="167054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76580" y="354965"/>
            <a:ext cx="636206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r>
              <a:rPr lang="zh-CN" altLang="en-US" dirty="0"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sym typeface="+mn-ea"/>
              </a:rPr>
              <a:t>ZYJ-400/280架柱式液压回转钻机</a:t>
            </a:r>
            <a:endParaRPr lang="zh-CN" altLang="en-US" dirty="0">
              <a:solidFill>
                <a:srgbClr val="044BC9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56856" y="1772469"/>
            <a:ext cx="5503500" cy="4057694"/>
            <a:chOff x="853757" y="1600200"/>
            <a:chExt cx="5787656" cy="4267200"/>
          </a:xfrm>
        </p:grpSpPr>
        <p:sp>
          <p:nvSpPr>
            <p:cNvPr id="7" name="Rectangle 10"/>
            <p:cNvSpPr/>
            <p:nvPr/>
          </p:nvSpPr>
          <p:spPr>
            <a:xfrm>
              <a:off x="853757" y="1600200"/>
              <a:ext cx="5787656" cy="42672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905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22"/>
            <p:cNvSpPr/>
            <p:nvPr/>
          </p:nvSpPr>
          <p:spPr>
            <a:xfrm>
              <a:off x="853757" y="2224977"/>
              <a:ext cx="5787656" cy="1698212"/>
            </a:xfrm>
            <a:prstGeom prst="rect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179830" y="2912745"/>
            <a:ext cx="3705225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13324A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ea"/>
              </a:rPr>
              <a:t>架柱式液压回转钻机</a:t>
            </a:r>
            <a:endParaRPr lang="zh-CN" altLang="en-US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4" name="图片 3" descr="架柱式液压回转钻机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650" y="2013585"/>
            <a:ext cx="3575050" cy="3575050"/>
          </a:xfrm>
          <a:prstGeom prst="rect">
            <a:avLst/>
          </a:prstGeom>
        </p:spPr>
      </p:pic>
    </p:spTree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2863105"/>
            <a:ext cx="12191998" cy="3994895"/>
            <a:chOff x="0" y="3619500"/>
            <a:chExt cx="12191998" cy="32385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>
              <a:off x="6095999" y="3619500"/>
              <a:ext cx="6095999" cy="32385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l="2986" r="2356"/>
            <a:stretch>
              <a:fillRect/>
            </a:stretch>
          </p:blipFill>
          <p:spPr>
            <a:xfrm flipH="1">
              <a:off x="0" y="3619500"/>
              <a:ext cx="6095999" cy="323850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2755374" y="2450327"/>
            <a:ext cx="66812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ln w="12700">
                  <a:noFill/>
                </a:ln>
                <a:gradFill>
                  <a:gsLst>
                    <a:gs pos="0">
                      <a:srgbClr val="044BC9"/>
                    </a:gs>
                    <a:gs pos="100000">
                      <a:srgbClr val="23A2E4"/>
                    </a:gs>
                  </a:gsLst>
                  <a:lin ang="0" scaled="0"/>
                </a:gradFill>
                <a:latin typeface="Aa黑体 (非商业使用)" panose="02010600010101010101" pitchFamily="2" charset="-122"/>
                <a:ea typeface="Aa黑体 (非商业使用)" panose="02010600010101010101" pitchFamily="2" charset="-122"/>
                <a:sym typeface="思源黑体" panose="020B0500000000000000" pitchFamily="34" charset="-122"/>
              </a:rPr>
              <a:t>感谢您的观看</a:t>
            </a:r>
            <a:endParaRPr lang="zh-CN" altLang="en-US" sz="8000" b="1" dirty="0">
              <a:ln w="12700">
                <a:noFill/>
              </a:ln>
              <a:gradFill>
                <a:gsLst>
                  <a:gs pos="0">
                    <a:srgbClr val="044BC9"/>
                  </a:gs>
                  <a:gs pos="100000">
                    <a:srgbClr val="23A2E4"/>
                  </a:gs>
                </a:gsLst>
                <a:lin ang="0" scaled="0"/>
              </a:gradFill>
              <a:latin typeface="Aa黑体 (非商业使用)" panose="02010600010101010101" pitchFamily="2" charset="-122"/>
              <a:ea typeface="Aa黑体 (非商业使用)" panose="02010600010101010101" pitchFamily="2" charset="-122"/>
              <a:sym typeface="思源黑体" panose="020B0500000000000000" pitchFamily="34" charset="-122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212111" y="255771"/>
            <a:ext cx="3470283" cy="370615"/>
          </a:xfrm>
          <a:prstGeom prst="rect">
            <a:avLst/>
          </a:prstGeom>
        </p:spPr>
        <p:txBody>
          <a:bodyPr/>
          <a:lstStyle>
            <a:lvl1pPr marL="0" indent="0" algn="l" defTabSz="1828165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2"/>
                </a:solidFill>
                <a:latin typeface="Amiri" pitchFamily="2" charset="-78"/>
                <a:ea typeface="Amiri" pitchFamily="2" charset="-78"/>
                <a:cs typeface="Amiri" pitchFamily="2" charset="-78"/>
              </a:defRPr>
            </a:lvl1pPr>
            <a:lvl2pPr marL="137096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36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76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530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30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330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09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95" indent="-457200" algn="l" defTabSz="18281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sz="1600" b="0" dirty="0">
                <a:solidFill>
                  <a:srgbClr val="044B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山东矿安机电</a:t>
            </a:r>
            <a:endParaRPr lang="zh-CN" sz="1600" b="0" dirty="0">
              <a:solidFill>
                <a:srgbClr val="044B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95850" y="4263203"/>
            <a:ext cx="2400300" cy="43331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44BC9"/>
                </a:solidFill>
                <a:latin typeface="Aa黑体 (非商业使用)" panose="02010600010101010101" pitchFamily="2" charset="-122"/>
                <a:ea typeface="Aa黑体 (非商业使用)" panose="02010600010101010101" pitchFamily="2" charset="-122"/>
              </a:rPr>
              <a:t>汇报人：山东矿安</a:t>
            </a:r>
            <a:endParaRPr lang="zh-CN" dirty="0">
              <a:solidFill>
                <a:srgbClr val="044BC9"/>
              </a:solidFill>
              <a:latin typeface="Aa黑体 (非商业使用)" panose="02010600010101010101" pitchFamily="2" charset="-122"/>
              <a:ea typeface="Aa黑体 (非商业使用)" panose="0201060001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492345" y="1747283"/>
            <a:ext cx="5207310" cy="0"/>
            <a:chOff x="3746190" y="2146300"/>
            <a:chExt cx="5207310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3746190" y="2146300"/>
              <a:ext cx="5207310" cy="0"/>
            </a:xfrm>
            <a:prstGeom prst="line">
              <a:avLst/>
            </a:prstGeom>
            <a:ln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746190" y="2146300"/>
              <a:ext cx="914710" cy="0"/>
            </a:xfrm>
            <a:prstGeom prst="line">
              <a:avLst/>
            </a:prstGeom>
            <a:ln w="57150">
              <a:solidFill>
                <a:srgbClr val="044B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2939989" y="1666752"/>
            <a:ext cx="216018" cy="167054"/>
            <a:chOff x="1467073" y="4995308"/>
            <a:chExt cx="216018" cy="167054"/>
          </a:xfrm>
        </p:grpSpPr>
        <p:sp>
          <p:nvSpPr>
            <p:cNvPr id="33" name="等腰三角形 32"/>
            <p:cNvSpPr/>
            <p:nvPr/>
          </p:nvSpPr>
          <p:spPr>
            <a:xfrm rot="5400000">
              <a:off x="1455552" y="5006829"/>
              <a:ext cx="167054" cy="144012"/>
            </a:xfrm>
            <a:prstGeom prst="triangle">
              <a:avLst/>
            </a:prstGeom>
            <a:solidFill>
              <a:srgbClr val="044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rot="5400000">
              <a:off x="1527558" y="5006829"/>
              <a:ext cx="167054" cy="144012"/>
            </a:xfrm>
            <a:prstGeom prst="triangle">
              <a:avLst/>
            </a:prstGeom>
            <a:noFill/>
            <a:ln>
              <a:solidFill>
                <a:srgbClr val="044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2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3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4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5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6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7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8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9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0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1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2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3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4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5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6.xml><?xml version="1.0" encoding="utf-8"?>
<p:tagLst xmlns:p="http://schemas.openxmlformats.org/presentationml/2006/main">
  <p:tag name="KSO_WM_DIAGRAM_VIRTUALLY_FRAME" val="{&quot;height&quot;:245.18149606299207,&quot;left&quot;:83.84212598425192,&quot;top&quot;:289.3991338582677,&quot;width&quot;:830.273937007874}"/>
</p:tagLst>
</file>

<file path=ppt/tags/tag17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18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19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0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1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2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3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4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5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6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7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8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29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30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31.xml><?xml version="1.0" encoding="utf-8"?>
<p:tagLst xmlns:p="http://schemas.openxmlformats.org/presentationml/2006/main">
  <p:tag name="KSO_WM_DIAGRAM_VIRTUALLY_FRAME" val="{&quot;height&quot;:281.30778466129846,&quot;left&quot;:110.77842519685039,&quot;top&quot;:154.451968503937,&quot;width&quot;:298.104094488189}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WPS 演示</Application>
  <PresentationFormat>宽屏</PresentationFormat>
  <Paragraphs>75</Paragraphs>
  <Slides>10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Aa黑体 (非商业使用)</vt:lpstr>
      <vt:lpstr>黑体</vt:lpstr>
      <vt:lpstr>思源黑体</vt:lpstr>
      <vt:lpstr>Amiri</vt:lpstr>
      <vt:lpstr>思源黑体 CN Light</vt:lpstr>
      <vt:lpstr>Arial</vt:lpstr>
      <vt:lpstr>Calibri</vt:lpstr>
      <vt:lpstr>思源黑体 Normal</vt:lpstr>
      <vt:lpstr>方正隶书_GBK</vt:lpstr>
      <vt:lpstr>Source Han Sans K Normal</vt:lpstr>
      <vt:lpstr>思源黑体 Light</vt:lpstr>
      <vt:lpstr>Arial Unicode MS</vt:lpstr>
      <vt:lpstr>Calibri Light</vt:lpstr>
      <vt:lpstr>HelveticaNeue LT 43 LightEx</vt:lpstr>
      <vt:lpstr>Yu Gothic UI Semilight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项目复盘</dc:title>
  <dc:creator>第一PPT</dc:creator>
  <cp:keywords>www.1ppt.com</cp:keywords>
  <dc:description>www.1ppt.com</dc:description>
  <cp:lastModifiedBy>Administrator</cp:lastModifiedBy>
  <cp:revision>22</cp:revision>
  <dcterms:created xsi:type="dcterms:W3CDTF">2021-08-06T13:52:00Z</dcterms:created>
  <dcterms:modified xsi:type="dcterms:W3CDTF">2024-07-29T08:18:53Z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35001DF55EDB4385B22A30E83ADE4089_13</vt:lpwstr>
  </property>
  <property fmtid="{D5CDD505-2E9C-101B-9397-08002B2CF9AE}" pid="3" name="KSOProductBuildVer">
    <vt:lpwstr>2052-12.1.0.16929</vt:lpwstr>
  </property>
</Properties>
</file>