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173" r:id="rId1"/>
    <p:sldMasterId id="2147490210" r:id="rId2"/>
  </p:sldMasterIdLst>
  <p:notesMasterIdLst>
    <p:notesMasterId r:id="rId3"/>
  </p:notesMasterIdLst>
  <p:sldIdLst>
    <p:sldId id="3219" r:id="rId4"/>
    <p:sldId id="3223" r:id="rId5"/>
    <p:sldId id="3228" r:id="rId6"/>
    <p:sldId id="3232" r:id="rId7"/>
    <p:sldId id="3235" r:id="rId8"/>
    <p:sldId id="3238" r:id="rId9"/>
    <p:sldId id="3241" r:id="rId10"/>
    <p:sldId id="3245" r:id="rId11"/>
    <p:sldId id="3249" r:id="rId12"/>
    <p:sldId id="3252" r:id="rId13"/>
    <p:sldId id="3255" r:id="rId14"/>
    <p:sldId id="3258" r:id="rId15"/>
    <p:sldId id="3262" r:id="rId16"/>
    <p:sldId id="3266" r:id="rId17"/>
    <p:sldId id="3269" r:id="rId18"/>
    <p:sldId id="3272" r:id="rId19"/>
    <p:sldId id="3275" r:id="rId20"/>
    <p:sldId id="3279" r:id="rId21"/>
    <p:sldId id="3283" r:id="rId22"/>
    <p:sldId id="3286" r:id="rId23"/>
    <p:sldId id="3289" r:id="rId24"/>
    <p:sldId id="3292" r:id="rId25"/>
    <p:sldId id="3296" r:id="rId26"/>
    <p:sldId id="3300" r:id="rId27"/>
    <p:sldId id="3303" r:id="rId28"/>
    <p:sldId id="3306" r:id="rId29"/>
    <p:sldId id="3309" r:id="rId30"/>
    <p:sldId id="3313" r:id="rId31"/>
    <p:sldId id="3317" r:id="rId32"/>
    <p:sldId id="3320" r:id="rId33"/>
    <p:sldId id="3323" r:id="rId34"/>
    <p:sldId id="3326" r:id="rId35"/>
    <p:sldId id="332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174" r:id="rId1"/>
    <p:sldLayoutId id="2147490175" r:id="rId2"/>
    <p:sldLayoutId id="2147490176" r:id="rId3"/>
    <p:sldLayoutId id="2147490177" r:id="rId4"/>
    <p:sldLayoutId id="2147490178" r:id="rId5"/>
    <p:sldLayoutId id="2147490179" r:id="rId6"/>
    <p:sldLayoutId id="2147490180" r:id="rId7"/>
    <p:sldLayoutId id="2147490181" r:id="rId8"/>
    <p:sldLayoutId id="2147490182" r:id="rId9"/>
    <p:sldLayoutId id="2147490183" r:id="rId10"/>
    <p:sldLayoutId id="21474901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11" r:id="rId1"/>
    <p:sldLayoutId id="2147490212" r:id="rId2"/>
    <p:sldLayoutId id="2147490213" r:id="rId3"/>
    <p:sldLayoutId id="2147490214" r:id="rId4"/>
    <p:sldLayoutId id="2147490215" r:id="rId5"/>
    <p:sldLayoutId id="2147490216" r:id="rId6"/>
    <p:sldLayoutId id="2147490217" r:id="rId7"/>
    <p:sldLayoutId id="2147490218" r:id="rId8"/>
    <p:sldLayoutId id="2147490219" r:id="rId9"/>
    <p:sldLayoutId id="2147490220" r:id="rId10"/>
    <p:sldLayoutId id="214749022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tags" Target="../tags/tag421.xml"/><Relationship Id="rId14" Type="http://schemas.openxmlformats.org/officeDocument/2006/relationships/tags" Target="../tags/tag422.xml"/><Relationship Id="rId1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2024年电子商务行业市场分析与投资前景预测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电子商务行业概述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2024年电子商务市场分析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电子商务行业投资前景预测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电子商务行业主要企业分析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电子商务行业政策法规环境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电子商务行业未来发展展望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电子商务定义与分类</a:t>
            </a:r>
            <a:endParaRPr altLang="en-US" lang="zh-CN"/>
          </a:p>
        </p:txBody>
      </p:sp>
      <p:sp>
        <p:nvSpPr>
          <p:cNvPr id="10489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电子商务定义：电子商务是指在互联网、内部网和增值网上以电子交易方式进行交易活动和相关服务活动，是传统商业活动各环节的电子化、网络化。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电子商务分类：电子商务分为B2B、B2C、C2C、B2G、O2O等类型，分别代表企业对企业、企业对消费者、消费者对消费者、企业对政府、线上到线下等商业模式。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电子商务的优势：电子商务具有降低成本、提高效率、拓展市场、增加收入等优势，同时能够提供个性化服务、增强用户体验。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电子商务的应用领域：电子商务广泛应用于零售、金融、制造、医疗、教育等各个行业，为企业提供了更广阔的销售渠道和更便捷的服务方式。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电子商务发展历程</a:t>
            </a:r>
            <a:endParaRPr altLang="en-US" lang="zh-CN"/>
          </a:p>
        </p:txBody>
      </p:sp>
      <p:sp>
        <p:nvSpPr>
          <p:cNvPr id="104896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电子商务的起源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电子商务的初步发展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电子商务的成熟与普及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电子商务的未来趋势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电子商务行业规模</a:t>
            </a:r>
            <a:endParaRPr altLang="en-US" lang="zh-CN"/>
          </a:p>
        </p:txBody>
      </p:sp>
      <p:sp>
        <p:nvSpPr>
          <p:cNvPr id="10490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2024年全球电子商务市场规模预计达到4.2万亿美元，增长速度放缓但仍保持稳定增长。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中国电子商务市场在2024年将达到14.5万亿元人民币，占全球市场份额的40%以上。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电子商务行业在移动互联网的推动下，用户规模持续扩大，预计到2024年全球电子商务用户数量将超过20亿人。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电子商务行业的发展推动了物流、支付等相关行业的发展，形成了完整的电子商务生态圈。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电子商务行业特点</a:t>
            </a:r>
            <a:endParaRPr altLang="en-US" lang="zh-CN"/>
          </a:p>
        </p:txBody>
      </p:sp>
      <p:sp>
        <p:nvSpPr>
          <p:cNvPr id="10490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交互性：电子商务平台可以提供用户与商家之间的互动交流，增强用户体验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全球性：电子商务不受地域限制，可以覆盖全球范围内的消费者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高效性：电子商务通过互联网进行交易，大大提高了交易效率和便利性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低成本：电子商务降低了交易成本，使得商品价格更加具有竞争力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2024年电子商务市场分析</a:t>
            </a:r>
            <a:endParaRPr altLang="en-US" dirty="0" lang="zh-CN"/>
          </a:p>
        </p:txBody>
      </p:sp>
      <p:sp>
        <p:nvSpPr>
          <p:cNvPr id="10491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91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中国电子商务市场将继续保持全球领先地位，市场规模将达到16.5万亿元人民币，同比增长10.5%。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2024年全球电子商务市场规模将达到4.28万亿美元，同比增长14.8%。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东南亚地区电子商务市场将保持高速增长，预计到2024年市场规模将达到3000亿美元，同比增长30%。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印度电子商务市场将继续保持两位数增长，预计到2024年市场规模将达到1000亿美元，同比增长35%。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竞争对手分析：分析主要竞争对手的市场份额、产品特点、优劣势等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市场集中度：评估市场的竞争程度和主要参与者的市场占有率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竞争策略：分析主要竞争对手的竞争策略，如价格战、营销策略、技术创新等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竞争趋势：预测未来市场竞争格局的发展趋势，如新进入者、行业整合等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用户规模与行为分析</a:t>
            </a:r>
            <a:endParaRPr altLang="en-US" lang="zh-CN"/>
          </a:p>
        </p:txBody>
      </p:sp>
      <p:sp>
        <p:nvSpPr>
          <p:cNvPr id="10492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用户行为分析：用户在电子商务平台上的购物行为将更加多元化，移动端购物将更加普及，社交电商、直播电商等新型购物方式将继续保持增长趋势。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用户规模：截至2024年底，中国电子商务用户规模将达到约9亿人，比2023年增长约5%。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用户需求：随着消费升级和个性化需求的增加，用户对商品品质、服务体验等方面的要求将进一步提高。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用户忠诚度：随着市场竞争的加剧，电子商务平台将更加注重用户服务和体验，以提高用户忠诚度和留存率。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</a:t>
            </a:r>
            <a:endParaRPr altLang="en-US" lang="zh-CN"/>
          </a:p>
        </p:txBody>
      </p:sp>
      <p:sp>
        <p:nvSpPr>
          <p:cNvPr id="10493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移动电商持续增长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跨境电商逐渐成熟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人工智能和大数据驱动个性化推荐和精准营销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社交电商和内容电商崛起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电子商务行业投资前景预测</a:t>
            </a:r>
            <a:endParaRPr altLang="en-US" dirty="0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4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社会环境：消费者对电子商务的接受程度和信任度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政策环境：政府对电子商务行业的支持和鼓励政策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经济环境：国内外经济形势对电子商务行业的影响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技术环境：互联网技术的发展对电子商务行业的推动作用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49520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4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投资机会：随着电子商务行业的持续发展，将会有更多的投资机会涌现，例如电商平台、物流配送、供应链金融等领域。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0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风险：电子商务行业存在一定的风险，例如市场竞争激烈、法律法规限制、技术更新换代等，投资者需要充分了解并做好风险管理。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5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关注行业趋势：深入研究电子商务行业的发展动态，了解政策环境、技术进步等因素对行业的影响。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精选投资标的：选择具有竞争优势、成长潜力和良好治理结构的电子商务企业，关注其盈利能力、市场份额等关键指标。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分散投资风险：通过投资不同地区、不同模式的电子商务企业，降低单一投资标的的风险。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保持理性投资：避免盲目跟风，充分评估自身的风险承受能力和投资目的，制定合理的投资策略。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未来市场潜力与趋势</a:t>
            </a:r>
            <a:endParaRPr altLang="en-US" lang="zh-CN"/>
          </a:p>
        </p:txBody>
      </p:sp>
      <p:sp>
        <p:nvSpPr>
          <p:cNvPr id="10496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跨境电商蓬勃发展：随着全球化和国际贸易壁垒的逐步消除，跨境电商将迎来更多发展机遇，为电子商务行业带来新的增长点。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市场规模持续增长：随着互联网普及率的提高和消费者在线购物需求的增加，电子商务行业市场规模有望持续扩大。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技术创新推动发展：人工智能、大数据、云计算等新兴技术的应用将为电子商务行业带来更多发展机遇，提升用户体验和运营效率。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竞争格局日益激烈：随着市场规模的扩大和技术创新的加速，电子商务行业的竞争将更加激烈，企业需要不断提升自身竞争力以获得市场份额。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电子商务行业主要企业分析</a:t>
            </a:r>
            <a:endParaRPr altLang="en-US" dirty="0" lang="zh-CN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主要企业概述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阿里巴巴：中国最大的电子商务公司，拥有淘宝、天猫等知名平台。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京东：中国最大的自营式电商平台，提供全品类商品和服务。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拼多多：中国最大的社交电商平台，以低价团购模式吸引了大量用户。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唯品会：专注于折扣时尚电商领域，拥有广泛的品牌合作和忠实用户群体。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企业竞争优势与劣势分析</a:t>
            </a:r>
            <a:endParaRPr altLang="en-US" lang="zh-CN"/>
          </a:p>
        </p:txBody>
      </p:sp>
      <p:sp>
        <p:nvSpPr>
          <p:cNvPr id="10497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机会分析：随着5G、物联网等新技术的普及，电子商务行业将迎来新的发展机遇；同时，消费升级趋势也为行业提供了更多商机。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分析：阿里巴巴凭借强大的品牌影响力和完善的供应链体系，占据了较大的市场份额；京东以高效的物流配送和优质的售后服务赢得了消费者的信赖；拼多多则凭借社交电商模式和低价策略吸引了大量价格敏感型用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劣势分析：阿里巴巴在跨境电商方面面临激烈的竞争，同时面临监管压力；京东物流成本较高，影响了盈利能力；拼多多在品牌建设方面相对较弱，用户忠诚度不高。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威胁分析：竞争对手的崛起，如抖音电商的快速崛起对传统电商平台构成威胁；同时，数据安全和隐私保护问题也给行业带来了一定的风险。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企业发展战略与规划</a:t>
            </a:r>
            <a:endParaRPr altLang="en-US" lang="zh-CN"/>
          </a:p>
        </p:txBody>
      </p:sp>
      <p:sp>
        <p:nvSpPr>
          <p:cNvPr id="10498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持续创新：不断推出新产品和服务，保持市场竞争力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拓展国际市场：开拓海外市场，提升品牌影响力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优化供应链：提高物流效率，降低成本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扩大规模：通过并购、合作等方式实现规模扩张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企业未来发展前景与趋势</a:t>
            </a:r>
            <a:endParaRPr altLang="en-US" lang="zh-CN"/>
          </a:p>
        </p:txBody>
      </p:sp>
      <p:sp>
        <p:nvSpPr>
          <p:cNvPr id="104992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92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电子商务行业将进一步发展，企业将不断拓展新的业务领域和市场空间。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3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随着人工智能、大数据等技术的广泛应用，电子商务企业将不断提升智能化、个性化服务水平，提高用户体验和忠诚度。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4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跨境电商将成为企业发展的重要方向，越来越多的企业将进入海外市场，拓展国际业务。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电子商务企业将不断加强供应链整合和物流体系建设，提升物流效率和降低成本，提高企业的竞争力和盈利能力。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电子商务行业政策法规环境</a:t>
            </a:r>
            <a:endParaRPr altLang="en-US" dirty="0" lang="zh-CN"/>
          </a:p>
        </p:txBody>
      </p:sp>
      <p:sp>
        <p:nvSpPr>
          <p:cNvPr id="1049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政策法规概述</a:t>
            </a:r>
            <a:endParaRPr altLang="en-US" lang="zh-CN"/>
          </a:p>
        </p:txBody>
      </p:sp>
      <p:sp>
        <p:nvSpPr>
          <p:cNvPr id="1050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电子商务行业相关政策法规不断完善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电子商务行业政策法规的执行情况与监管力度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电子商务行业政策法规的未来发展趋势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政策法规对电子商务行业发展的影响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政策法规对行业的影响分析</a:t>
            </a:r>
            <a:endParaRPr altLang="en-US" lang="zh-CN"/>
          </a:p>
        </p:txBody>
      </p:sp>
      <p:sp>
        <p:nvSpPr>
          <p:cNvPr id="10501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政策法规对电子商务行业的监管和规范作用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政策法规对电子商务行业发展的促进和激励作用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政策法规对电子商务行业创新和竞争格局的影响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政策法规对电子商务行业投资和融资环境的影响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政策法规发展趋势与展望</a:t>
            </a:r>
            <a:endParaRPr altLang="en-US" lang="zh-CN"/>
          </a:p>
        </p:txBody>
      </p:sp>
      <p:sp>
        <p:nvSpPr>
          <p:cNvPr id="10501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电子商务法不断完善，为行业健康发展提供法律保障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税务政策逐步规范，推动电商企业合法合规经营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数据安全和隐私保护法规日益严格，加强电商企业数据治理和用户隐私保护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跨境电子商务政策逐步开放，促进国内外电商市场的互联互通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企业应对政策法规的策略与建议</a:t>
            </a:r>
            <a:endParaRPr altLang="en-US" lang="zh-CN"/>
          </a:p>
        </p:txBody>
      </p:sp>
      <p:sp>
        <p:nvSpPr>
          <p:cNvPr id="1050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了解政策法规：关注政府发布的相关政策法规，及时了解其变化和影响。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遵守法规：确保企业的业务活动符合政策法规的要求，不违规操作。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建立合规体系：建立健全企业的合规体系，确保各项业务活动的合规性。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寻求专业支持：寻求专业法律顾问的帮助，为企业提供合规建议和解决方案。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电子商务行业未来发展展望</a:t>
            </a:r>
            <a:endParaRPr altLang="en-US" dirty="0" lang="zh-CN"/>
          </a:p>
        </p:txBody>
      </p:sp>
      <p:sp>
        <p:nvSpPr>
          <p:cNvPr id="1050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技术创新与变革趋势</a:t>
            </a:r>
            <a:endParaRPr altLang="en-US" lang="zh-CN"/>
          </a:p>
        </p:txBody>
      </p:sp>
      <p:sp>
        <p:nvSpPr>
          <p:cNvPr id="10503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人工智能技术：提升电商平台的智能化水平，提高用户体验和购物效率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区块链技术：保障电商交易的安全性和透明度，降低信任成本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物联网技术：实现商品的智能化追踪和管理，提升物流效率和准确性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5G技术：为电商行业提供更快速、稳定的数据传输服务，促进直播带货等新业态的发展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商业模式创新与变革趋势</a:t>
            </a:r>
            <a:endParaRPr altLang="en-US" lang="zh-CN"/>
          </a:p>
        </p:txBody>
      </p:sp>
      <p:sp>
        <p:nvSpPr>
          <p:cNvPr id="10503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社交电商模式崛起，以社交化、个性化、去中心化为特点，实现更精准的用户定位和营销策略。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跨境电商蓬勃发展，随着全球化和互联网的普及，跨境电子商务成为新的增长点。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线上线下融合加速，传统零售企业与电子商务企业将进一步整合资源，打造线上线下一体化的购物体验。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人工智能和大数据技术的应用将推动电子商务行业实现个性化推荐、精准营销和智能化运营。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市场竞争格局变化趋势</a:t>
            </a:r>
            <a:endParaRPr altLang="en-US" lang="zh-CN"/>
          </a:p>
        </p:txBody>
      </p:sp>
      <p:sp>
        <p:nvSpPr>
          <p:cNvPr id="10504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平台化趋势：电商平台将进一步整合资源，形成寡头竞争格局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社交电商崛起：借助社交媒体平台，实现商品与服务的无缝对接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跨境电商发展：随着全球化的加速，跨境电商将迎来更多发展机遇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移动电商持续增长：移动设备普及率提高，移动电商市场潜力巨大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行业未来发展趋势与展望</a:t>
            </a:r>
            <a:endParaRPr altLang="en-US" lang="zh-CN"/>
          </a:p>
        </p:txBody>
      </p:sp>
      <p:sp>
        <p:nvSpPr>
          <p:cNvPr id="10504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社交电商与内容电商的崛起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区块链技术引领的信任经济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物联网技术推动的万物互联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人工智能技术驱动的智能化发展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2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2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2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2024-01-06T09:07:59Z</dcterms:created>
  <dcterms:modified xsi:type="dcterms:W3CDTF">2024-01-06T09:07:59Z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d774c9321ecb4e91b7fc90568657e401_21</vt:lpwstr>
  </property>
</Properties>
</file>