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674" r:id="rId1"/>
    <p:sldMasterId id="2147491711" r:id="rId2"/>
  </p:sldMasterIdLst>
  <p:notesMasterIdLst>
    <p:notesMasterId r:id="rId3"/>
  </p:notesMasterIdLst>
  <p:sldIdLst>
    <p:sldId id="4137" r:id="rId4"/>
    <p:sldId id="4141" r:id="rId5"/>
    <p:sldId id="4144" r:id="rId6"/>
    <p:sldId id="4147" r:id="rId7"/>
    <p:sldId id="4153" r:id="rId9"/>
    <p:sldId id="4156" r:id="rId10"/>
    <p:sldId id="4159" r:id="rId11"/>
    <p:sldId id="4162" r:id="rId12"/>
    <p:sldId id="4165" r:id="rId13"/>
    <p:sldId id="4171" r:id="rId15"/>
    <p:sldId id="4174" r:id="rId16"/>
    <p:sldId id="4177" r:id="rId17"/>
    <p:sldId id="4180" r:id="rId18"/>
    <p:sldId id="4183" r:id="rId19"/>
    <p:sldId id="4189" r:id="rId21"/>
    <p:sldId id="4192" r:id="rId22"/>
    <p:sldId id="4195" r:id="rId23"/>
    <p:sldId id="4198" r:id="rId24"/>
    <p:sldId id="4201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675" r:id="rId1"/>
    <p:sldLayoutId id="2147491676" r:id="rId2"/>
    <p:sldLayoutId id="2147491677" r:id="rId3"/>
    <p:sldLayoutId id="2147491678" r:id="rId4"/>
    <p:sldLayoutId id="2147491679" r:id="rId5"/>
    <p:sldLayoutId id="2147491680" r:id="rId6"/>
    <p:sldLayoutId id="2147491681" r:id="rId7"/>
    <p:sldLayoutId id="2147491682" r:id="rId8"/>
    <p:sldLayoutId id="2147491683" r:id="rId9"/>
    <p:sldLayoutId id="2147491684" r:id="rId10"/>
    <p:sldLayoutId id="214749168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712" r:id="rId1"/>
    <p:sldLayoutId id="2147491713" r:id="rId2"/>
    <p:sldLayoutId id="2147491714" r:id="rId3"/>
    <p:sldLayoutId id="2147491715" r:id="rId4"/>
    <p:sldLayoutId id="2147491716" r:id="rId5"/>
    <p:sldLayoutId id="2147491717" r:id="rId6"/>
    <p:sldLayoutId id="2147491718" r:id="rId7"/>
    <p:sldLayoutId id="2147491719" r:id="rId8"/>
    <p:sldLayoutId id="2147491720" r:id="rId9"/>
    <p:sldLayoutId id="2147491721" r:id="rId10"/>
    <p:sldLayoutId id="214749172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tags" Target="../tags/tag212.xml"/><Relationship Id="rId18" Type="http://schemas.openxmlformats.org/officeDocument/2006/relationships/tags" Target="../tags/tag213.xml"/><Relationship Id="rId19" Type="http://schemas.openxmlformats.org/officeDocument/2006/relationships/tags" Target="../tags/tag214.xml"/><Relationship Id="rId20" Type="http://schemas.openxmlformats.org/officeDocument/2006/relationships/tags" Target="../tags/tag215.xml"/><Relationship Id="rId21" Type="http://schemas.openxmlformats.org/officeDocument/2006/relationships/tags" Target="../tags/tag216.xml"/><Relationship Id="rId22" Type="http://schemas.openxmlformats.org/officeDocument/2006/relationships/tags" Target="../tags/tag217.xml"/><Relationship Id="rId23" Type="http://schemas.openxmlformats.org/officeDocument/2006/relationships/tags" Target="../tags/tag218.xml"/><Relationship Id="rId24" Type="http://schemas.openxmlformats.org/officeDocument/2006/relationships/tags" Target="../tags/tag219.xml"/><Relationship Id="rId25" Type="http://schemas.openxmlformats.org/officeDocument/2006/relationships/tags" Target="../tags/tag220.xml"/><Relationship Id="rId26" Type="http://schemas.openxmlformats.org/officeDocument/2006/relationships/tags" Target="../tags/tag221.xml"/><Relationship Id="rId27" Type="http://schemas.openxmlformats.org/officeDocument/2006/relationships/tags" Target="../tags/tag222.xml"/><Relationship Id="rId28" Type="http://schemas.openxmlformats.org/officeDocument/2006/relationships/tags" Target="../tags/tag223.xml"/><Relationship Id="rId29" Type="http://schemas.openxmlformats.org/officeDocument/2006/relationships/tags" Target="../tags/tag224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tags" Target="../tags/tag257.xml"/><Relationship Id="rId18" Type="http://schemas.openxmlformats.org/officeDocument/2006/relationships/tags" Target="../tags/tag258.xml"/><Relationship Id="rId19" Type="http://schemas.openxmlformats.org/officeDocument/2006/relationships/tags" Target="../tags/tag259.xml"/><Relationship Id="rId20" Type="http://schemas.openxmlformats.org/officeDocument/2006/relationships/tags" Target="../tags/tag260.xml"/><Relationship Id="rId21" Type="http://schemas.openxmlformats.org/officeDocument/2006/relationships/tags" Target="../tags/tag261.xml"/><Relationship Id="rId22" Type="http://schemas.openxmlformats.org/officeDocument/2006/relationships/tags" Target="../tags/tag262.xml"/><Relationship Id="rId23" Type="http://schemas.openxmlformats.org/officeDocument/2006/relationships/tags" Target="../tags/tag263.xml"/><Relationship Id="rId24" Type="http://schemas.openxmlformats.org/officeDocument/2006/relationships/tags" Target="../tags/tag264.xml"/><Relationship Id="rId25" Type="http://schemas.openxmlformats.org/officeDocument/2006/relationships/tags" Target="../tags/tag265.xml"/><Relationship Id="rId26" Type="http://schemas.openxmlformats.org/officeDocument/2006/relationships/tags" Target="../tags/tag266.xml"/><Relationship Id="rId27" Type="http://schemas.openxmlformats.org/officeDocument/2006/relationships/tags" Target="../tags/tag267.xml"/><Relationship Id="rId28" Type="http://schemas.openxmlformats.org/officeDocument/2006/relationships/tags" Target="../tags/tag268.xml"/><Relationship Id="rId29" Type="http://schemas.openxmlformats.org/officeDocument/2006/relationships/tags" Target="../tags/tag269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企业管理的沟通与反馈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170180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2"/>
          <p:cNvSpPr txBox="1"/>
          <p:nvPr>
            <p:custDataLst>
              <p:tags r:id="rId4"/>
            </p:custDataLst>
          </p:nvPr>
        </p:nvSpPr>
        <p:spPr>
          <a:xfrm>
            <a:off x="5483225" y="365252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4" name="文本框 8"/>
          <p:cNvSpPr txBox="1"/>
          <p:nvPr>
            <p:custDataLst>
              <p:tags r:id="rId5"/>
            </p:custDataLst>
          </p:nvPr>
        </p:nvSpPr>
        <p:spPr>
          <a:xfrm>
            <a:off x="5483225" y="267716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9"/>
          <p:cNvSpPr txBox="1"/>
          <p:nvPr>
            <p:custDataLst>
              <p:tags r:id="rId6"/>
            </p:custDataLst>
          </p:nvPr>
        </p:nvSpPr>
        <p:spPr>
          <a:xfrm>
            <a:off x="5483225" y="462788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8" name="文本框 10"/>
          <p:cNvSpPr txBox="1"/>
          <p:nvPr>
            <p:custDataLst>
              <p:tags r:id="rId7"/>
            </p:custDataLst>
          </p:nvPr>
        </p:nvSpPr>
        <p:spPr>
          <a:xfrm>
            <a:off x="7139940" y="183769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8"/>
            </p:custDataLst>
          </p:nvPr>
        </p:nvSpPr>
        <p:spPr>
          <a:xfrm>
            <a:off x="7139940" y="374396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企业管理中的反馈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862" name="文本框 15"/>
          <p:cNvSpPr txBox="1"/>
          <p:nvPr>
            <p:custDataLst>
              <p:tags r:id="rId9"/>
            </p:custDataLst>
          </p:nvPr>
        </p:nvSpPr>
        <p:spPr>
          <a:xfrm>
            <a:off x="7139940" y="2790825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企业管理中的沟通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0"/>
            </p:custDataLst>
          </p:nvPr>
        </p:nvSpPr>
        <p:spPr>
          <a:xfrm>
            <a:off x="7139940" y="469773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企业管理中沟通与反馈的结合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25450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5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634355" y="349821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26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634355" y="445135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540448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2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8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企业管理中的沟通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沟通的重要性</a:t>
            </a:r>
            <a:endParaRPr altLang="en-US" lang="zh-CN"/>
          </a:p>
        </p:txBody>
      </p:sp>
      <p:sp>
        <p:nvSpPr>
          <p:cNvPr id="10490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促进企业内部协作与交流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提高工作效率和决策质量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增强员工归属感和凝聚力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有效解决矛盾和问题，避免冲突升级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沟通的种类</a:t>
            </a:r>
            <a:endParaRPr altLang="en-US" lang="zh-CN"/>
          </a:p>
        </p:txBody>
      </p:sp>
      <p:sp>
        <p:nvSpPr>
          <p:cNvPr id="104914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正式沟通：通过正式渠道进行的沟通，如会议、报告等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非正式沟通：通过非正式渠道进行的沟通，如闲聊、传闻等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书面沟通：通过书面形式进行的沟通，如邮件、信函等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口头沟通：通过口头形式进行的沟通，如谈话、演讲等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沟通的障碍</a:t>
            </a:r>
            <a:endParaRPr altLang="en-US" lang="zh-CN"/>
          </a:p>
        </p:txBody>
      </p:sp>
      <p:sp>
        <p:nvSpPr>
          <p:cNvPr id="10491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语言障碍：不同语言之间的理解差异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文化差异：不同文化背景下的沟通障碍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信息不对称：信息传递的不完整或错误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沟通渠道不畅：沟通渠道的不畅通或不合适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沟通的技巧</a:t>
            </a:r>
            <a:endParaRPr altLang="en-US" lang="zh-CN"/>
          </a:p>
        </p:txBody>
      </p:sp>
      <p:sp>
        <p:nvSpPr>
          <p:cNvPr id="104925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倾听：认真倾听他人的意见和建议，理解对方的观点和需求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表达：清晰、简洁地表达自己的想法和观点，避免使用模糊或含糊的语言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反馈：及时给予他人反馈，让他们知道自己的想法和感受，以及如何改进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情绪管理：控制自己的情绪，避免在沟通中过于情绪化，影响沟通效果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2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企业管理中的反馈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反馈的重要性</a:t>
            </a:r>
            <a:endParaRPr altLang="en-US" lang="zh-CN"/>
          </a:p>
        </p:txBody>
      </p:sp>
      <p:sp>
        <p:nvSpPr>
          <p:cNvPr id="104941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增强企业的竞争力和创新能力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建立良好的企业文化和氛围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提升员工参与度和积极性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促进企业决策的科学性和有效性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反馈的种类</a:t>
            </a:r>
            <a:endParaRPr altLang="en-US" lang="zh-CN"/>
          </a:p>
        </p:txBody>
      </p:sp>
      <p:sp>
        <p:nvSpPr>
          <p:cNvPr id="10494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8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正向反馈：肯定、鼓励、支持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负向反馈：批评、否定、纠正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9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建设性反馈：提出建设性意见和建议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9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破坏性反馈：破坏性行为或言语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反馈的障碍</a:t>
            </a:r>
            <a:endParaRPr altLang="en-US" lang="zh-CN"/>
          </a:p>
        </p:txBody>
      </p:sp>
      <p:sp>
        <p:nvSpPr>
          <p:cNvPr id="104954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沟通障碍：信息传递不准确、不及时，导致反馈失真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组织障碍：组织结构、层级关系等可能导致反馈传递受阻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文化障碍：不同文化背景下的沟通方式差异，可能导致反馈难以被理解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心理障碍：害怕批评或被误解，不愿意提供真实反馈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反馈的技巧</a:t>
            </a:r>
            <a:endParaRPr altLang="en-US" lang="zh-CN"/>
          </a:p>
        </p:txBody>
      </p:sp>
      <p:sp>
        <p:nvSpPr>
          <p:cNvPr id="10496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倾听与理解：认真听取对方的意见，理解其观点和需求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建设性反馈：提供具体、客观、建设性的建议和意见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及时性：及时给予反馈，避免拖延或忽视问题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尊重与信任：在反馈过程中保持尊重和信任，避免伤害对方的感情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9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企业管理中沟通与反馈的结合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沟通与反馈的关系</a:t>
            </a:r>
            <a:endParaRPr altLang="en-US" lang="zh-CN"/>
          </a:p>
        </p:txBody>
      </p:sp>
      <p:sp>
        <p:nvSpPr>
          <p:cNvPr id="104978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沟通是双向的，需要双方共同参与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沟通与反馈相互依存，共同促进企业管理的发展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良好的沟通需要建立在反馈的基础上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反馈是对沟通结果的回应，有助于进一步沟通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沟通与反馈在企业管理中的应用</a:t>
            </a:r>
            <a:endParaRPr altLang="en-US" lang="zh-CN"/>
          </a:p>
        </p:txBody>
      </p:sp>
      <p:sp>
        <p:nvSpPr>
          <p:cNvPr id="10498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沟通与反馈的结合：建立双向沟通机制，鼓励员工提出建议和意见，促进企业持续改进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实际应用案例：介绍企业中沟通与反馈结合的成功实践，为其他企业提供借鉴和参考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沟通的重要性：建立良好的沟通机制，提高员工参与度，增强企业凝聚力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反馈的作用：及时了解员工需求，调整管理策略，提高员工满意度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沟通与反馈对企业管理的贡献</a:t>
            </a:r>
            <a:endParaRPr altLang="en-US" lang="zh-CN"/>
          </a:p>
        </p:txBody>
      </p:sp>
      <p:sp>
        <p:nvSpPr>
          <p:cNvPr id="104993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3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提升员工满意度与忠诚度：通过有效的沟通与反馈，员工能够感受到企业的关心与重视，提高工作积极性和满意度。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促进企业创新与发展：沟通与反馈有助于激发员工的创新思维和创造力，推动企业不断发展和进步。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促进信息交流与共享：沟通与反馈有助于企业内部信息的传递和交流，提高决策效率和准确性。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增强团队协作与凝聚力：良好的沟通与反馈能够加强团队成员之间的合作与信任，提高团队凝聚力和整体绩效。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沟通与反馈对企业管理的挑战</a:t>
            </a:r>
            <a:endParaRPr altLang="en-US" lang="zh-CN"/>
          </a:p>
        </p:txBody>
      </p:sp>
      <p:sp>
        <p:nvSpPr>
          <p:cNvPr id="10499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文化差异：不同部门、层级之间存在文化差异，影响沟通效果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制度缺陷：缺乏有效的沟通与反馈机制，难以形成良好的工作氛围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沟通不畅：信息传递不及时、不准确，影响决策和执行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反馈不足：员工意见和建议得不到及时回应，影响工作积极性和满意度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06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06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4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4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1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3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2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4_2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2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a*1_1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VALUE" val="16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a*1_3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a*1_2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UNIT_VALUE" val="16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a*1_4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1_2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2_2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3_2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4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SLIDE_ID" val="custom20231224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7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40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09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2023-12-19T14:23:22Z</dcterms:created>
  <dcterms:modified xsi:type="dcterms:W3CDTF">2023-12-19T14:23:22Z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95b6d5081c7940c99d3d112859c71dae_21</vt:lpwstr>
  </property>
</Properties>
</file>