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412" r:id="rId4"/>
    <p:sldId id="411" r:id="rId5"/>
    <p:sldId id="416" r:id="rId6"/>
    <p:sldId id="458" r:id="rId7"/>
    <p:sldId id="459" r:id="rId8"/>
    <p:sldId id="460" r:id="rId9"/>
    <p:sldId id="461" r:id="rId10"/>
    <p:sldId id="462" r:id="rId11"/>
    <p:sldId id="476" r:id="rId12"/>
    <p:sldId id="463" r:id="rId13"/>
    <p:sldId id="464" r:id="rId14"/>
    <p:sldId id="465" r:id="rId15"/>
    <p:sldId id="466" r:id="rId16"/>
    <p:sldId id="467" r:id="rId17"/>
    <p:sldId id="468" r:id="rId18"/>
    <p:sldId id="469" r:id="rId19"/>
    <p:sldId id="470" r:id="rId20"/>
    <p:sldId id="471" r:id="rId21"/>
    <p:sldId id="472" r:id="rId22"/>
    <p:sldId id="473" r:id="rId23"/>
    <p:sldId id="474" r:id="rId24"/>
    <p:sldId id="475" r:id="rId25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Administrator" initials="A" lastIdx="0" clrIdx="0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546" y="-108"/>
      </p:cViewPr>
      <p:guideLst>
        <p:guide orient="horz" pos="2056"/>
        <p:guide pos="401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tags" Target="tags/tag36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notesMaster" Target="notesMasters/notesMaster1.xml" /><Relationship Id="rId30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1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en-US" altLang="zh-CN" sz="1200"/>
              <a:t>4</a:t>
            </a:fld>
            <a:endParaRPr lang="en-US" altLang="zh-CN" sz="1200"/>
          </a:p>
        </p:txBody>
      </p:sp>
      <p:sp>
        <p:nvSpPr>
          <p:cNvPr id="10242" name="Rectangle 2"/>
          <p:cNvSpPr>
            <a:spLocks noGrp="1" noRot="1" noChangeAspect="1" noTextEdit="1"/>
          </p:cNvSpPr>
          <p:nvPr>
            <p:ph type="sldImg" idx="1"/>
          </p:nvPr>
        </p:nvSpPr>
        <p:spPr>
          <a:ln>
            <a:miter/>
          </a:ln>
        </p:spPr>
      </p:sp>
      <p:sp>
        <p:nvSpPr>
          <p:cNvPr id="10243" name="Rectangle 3"/>
          <p:cNvSpPr>
            <a:spLocks noGrp="1"/>
          </p:cNvSpPr>
          <p:nvPr>
            <p:ph type="body" idx="2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1506" name="文本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26626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26627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/>
              <a:t>18</a:t>
            </a:fld>
            <a:endParaRPr lang="zh-CN" altLang="en-US" sz="1200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圆角矩形 5"/>
          <p:cNvSpPr/>
          <p:nvPr userDrawn="1"/>
        </p:nvSpPr>
        <p:spPr>
          <a:xfrm>
            <a:off x="614045" y="674370"/>
            <a:ext cx="10838815" cy="76835"/>
          </a:xfrm>
          <a:prstGeom prst="roundRect">
            <a:avLst/>
          </a:prstGeom>
          <a:solidFill>
            <a:srgbClr val="B2B5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摘录 12"/>
          <p:cNvSpPr/>
          <p:nvPr userDrawn="1"/>
        </p:nvSpPr>
        <p:spPr>
          <a:xfrm rot="5400000">
            <a:off x="145415" y="303530"/>
            <a:ext cx="390525" cy="323850"/>
          </a:xfrm>
          <a:prstGeom prst="flowChartExtract">
            <a:avLst/>
          </a:prstGeom>
          <a:solidFill>
            <a:srgbClr val="B2B5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流程图: 摘录 13"/>
          <p:cNvSpPr/>
          <p:nvPr userDrawn="1"/>
        </p:nvSpPr>
        <p:spPr>
          <a:xfrm rot="5400000">
            <a:off x="253365" y="303530"/>
            <a:ext cx="390525" cy="323850"/>
          </a:xfrm>
          <a:prstGeom prst="flowChartExtract">
            <a:avLst/>
          </a:prstGeom>
          <a:solidFill>
            <a:srgbClr val="F163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 userDrawn="1"/>
        </p:nvSpPr>
        <p:spPr>
          <a:xfrm flipV="1">
            <a:off x="610870" y="675005"/>
            <a:ext cx="1935480" cy="76200"/>
          </a:xfrm>
          <a:prstGeom prst="roundRect">
            <a:avLst/>
          </a:prstGeom>
          <a:solidFill>
            <a:srgbClr val="1E7E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openxmlformats.org/officeDocument/2006/relationships/image" Target="../media/image4.png" /><Relationship Id="rId7" Type="http://schemas.openxmlformats.org/officeDocument/2006/relationships/image" Target="../media/image5.jpeg" /><Relationship Id="rId8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blipFill dpi="0" rotWithShape="0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图片 9" descr="中国教育出版网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图片 96" descr="中国教育出版网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3"/>
          <a:stretch>
            <a:fillRect/>
          </a:stretch>
        </p:blipFill>
        <p:spPr bwMode="auto">
          <a:xfrm>
            <a:off x="0" y="5367867"/>
            <a:ext cx="12192000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图片 95" descr="中国教育出版网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067" y="5945718"/>
            <a:ext cx="764117" cy="793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图片 96" descr="中国教育出版网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134" y="6375401"/>
            <a:ext cx="469900" cy="472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iming/>
  <p:txStyles>
    <p:titleStyle>
      <a:lvl1pPr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609600"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1219200"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828800"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2438400"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defTabSz="914400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.xml" /><Relationship Id="rId4" Type="http://schemas.openxmlformats.org/officeDocument/2006/relationships/tags" Target="../tags/tag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3.xml" /><Relationship Id="rId3" Type="http://schemas.openxmlformats.org/officeDocument/2006/relationships/tags" Target="../tags/tag4.xml" /><Relationship Id="rId4" Type="http://schemas.openxmlformats.org/officeDocument/2006/relationships/tags" Target="../tags/tag5.xml" /><Relationship Id="rId5" Type="http://schemas.openxmlformats.org/officeDocument/2006/relationships/tags" Target="../tags/tag6.xml" /><Relationship Id="rId6" Type="http://schemas.openxmlformats.org/officeDocument/2006/relationships/tags" Target="../tags/tag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2.xml" /><Relationship Id="rId2" Type="http://schemas.openxmlformats.org/officeDocument/2006/relationships/tags" Target="../tags/tag8.xml" /><Relationship Id="rId3" Type="http://schemas.openxmlformats.org/officeDocument/2006/relationships/image" Target="../media/image6.jpeg" /><Relationship Id="rId4" Type="http://schemas.openxmlformats.org/officeDocument/2006/relationships/tags" Target="../tags/tag9.xml" /><Relationship Id="rId5" Type="http://schemas.openxmlformats.org/officeDocument/2006/relationships/image" Target="../media/image7.jpeg" /><Relationship Id="rId6" Type="http://schemas.openxmlformats.org/officeDocument/2006/relationships/tags" Target="../tags/tag10.xml" /><Relationship Id="rId7" Type="http://schemas.openxmlformats.org/officeDocument/2006/relationships/image" Target="../media/image8.jpeg" /><Relationship Id="rId8" Type="http://schemas.openxmlformats.org/officeDocument/2006/relationships/tags" Target="../tags/tag11.xml" /><Relationship Id="rId9" Type="http://schemas.openxmlformats.org/officeDocument/2006/relationships/image" Target="../media/image9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4.xml" /><Relationship Id="rId3" Type="http://schemas.openxmlformats.org/officeDocument/2006/relationships/image" Target="../media/image10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tags" Target="../tags/tag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jpeg" /><Relationship Id="rId3" Type="http://schemas.openxmlformats.org/officeDocument/2006/relationships/tags" Target="../tags/tag18.xml" /><Relationship Id="rId4" Type="http://schemas.openxmlformats.org/officeDocument/2006/relationships/image" Target="../media/image1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tags" Target="../tags/tag2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9.jpeg" /><Relationship Id="rId3" Type="http://schemas.openxmlformats.org/officeDocument/2006/relationships/tags" Target="../tags/tag21.xml" /><Relationship Id="rId4" Type="http://schemas.openxmlformats.org/officeDocument/2006/relationships/oleObject" Target="../embeddings/oleObject1.bin" TargetMode="Internal" /><Relationship Id="rId5" Type="http://schemas.openxmlformats.org/officeDocument/2006/relationships/image" Target="../media/image20.wmf" /><Relationship Id="rId6" Type="http://schemas.openxmlformats.org/officeDocument/2006/relationships/vmlDrawing" Target="../drawings/vmlDrawing1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2.xml" /><Relationship Id="rId3" Type="http://schemas.openxmlformats.org/officeDocument/2006/relationships/oleObject" Target="../embeddings/oleObject2.bin" TargetMode="Internal" /><Relationship Id="rId4" Type="http://schemas.openxmlformats.org/officeDocument/2006/relationships/image" Target="../media/image21.wmf" /><Relationship Id="rId5" Type="http://schemas.openxmlformats.org/officeDocument/2006/relationships/vmlDrawing" Target="../drawings/vmlDrawing2.v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3.xml" /><Relationship Id="rId4" Type="http://schemas.openxmlformats.org/officeDocument/2006/relationships/tags" Target="../tags/tag2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5.xml" /><Relationship Id="rId3" Type="http://schemas.openxmlformats.org/officeDocument/2006/relationships/tags" Target="../tags/tag2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3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3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3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3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34.xml" /><Relationship Id="rId3" Type="http://schemas.openxmlformats.org/officeDocument/2006/relationships/image" Target="../media/image22.wmf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35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7" descr="中国教育出版网"/>
          <p:cNvSpPr txBox="1"/>
          <p:nvPr>
            <p:custDataLst>
              <p:tags r:id="rId3"/>
            </p:custDataLst>
          </p:nvPr>
        </p:nvSpPr>
        <p:spPr>
          <a:xfrm>
            <a:off x="2538031" y="1762125"/>
            <a:ext cx="6834505" cy="2933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4800" b="1">
                <a:solidFill>
                  <a:srgbClr val="C00000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第十一单元</a:t>
            </a:r>
            <a:r>
              <a:rPr lang="en-US" altLang="zh-CN" sz="4800" b="1">
                <a:solidFill>
                  <a:srgbClr val="C00000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 </a:t>
            </a:r>
            <a:r>
              <a:rPr lang="zh-CN" altLang="en-US" sz="4800" b="1">
                <a:solidFill>
                  <a:srgbClr val="C00000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 盐</a:t>
            </a:r>
            <a:r>
              <a:rPr lang="en-US" altLang="zh-CN" sz="4800" b="1">
                <a:solidFill>
                  <a:srgbClr val="C00000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  </a:t>
            </a:r>
            <a:r>
              <a:rPr lang="zh-CN" altLang="en-US" sz="4800" b="1">
                <a:solidFill>
                  <a:srgbClr val="C00000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化肥</a:t>
            </a:r>
            <a:endParaRPr lang="zh-CN" altLang="en-US" sz="4000" b="1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  <a:p>
            <a:pPr algn="ctr">
              <a:lnSpc>
                <a:spcPct val="140000"/>
              </a:lnSpc>
            </a:pPr>
            <a:r>
              <a:rPr lang="zh-CN" altLang="en-US" sz="3600" b="1">
                <a:solidFill>
                  <a:schemeClr val="tx1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课题</a:t>
            </a:r>
            <a:r>
              <a:rPr lang="en-US" altLang="zh-CN" sz="3600" b="1">
                <a:solidFill>
                  <a:schemeClr val="tx1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2  </a:t>
            </a:r>
            <a:r>
              <a:rPr lang="zh-CN" altLang="en-US" sz="3600" b="1">
                <a:solidFill>
                  <a:schemeClr val="tx1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化学肥料</a:t>
            </a:r>
            <a:endParaRPr lang="zh-CN" altLang="en-US" sz="3600" b="1">
              <a:solidFill>
                <a:schemeClr val="tx1"/>
              </a:solidFill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algn="ctr">
              <a:lnSpc>
                <a:spcPct val="140000"/>
              </a:lnSpc>
            </a:pPr>
            <a:r>
              <a:rPr lang="zh-CN" altLang="en-US" sz="4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2000" b="1">
                <a:solidFill>
                  <a:schemeClr val="tx2"/>
                </a:solidFill>
                <a:latin typeface="+mj-ea"/>
                <a:ea typeface="+mj-ea"/>
                <a:cs typeface="+mj-ea"/>
                <a:sym typeface="+mn-ea"/>
              </a:rPr>
              <a:t>学习目标-新课导入-新知探究-课堂小结-课堂训练</a:t>
            </a:r>
            <a:endParaRPr lang="zh-CN" altLang="en-US" sz="20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大标宋简体" panose="02010601030101010101" charset="-122"/>
              <a:sym typeface="+mn-ea"/>
            </a:endParaRPr>
          </a:p>
        </p:txBody>
      </p:sp>
      <p:sp>
        <p:nvSpPr>
          <p:cNvPr id="2" name="文本框 1" descr="中国教育出版网"/>
          <p:cNvSpPr txBox="1"/>
          <p:nvPr/>
        </p:nvSpPr>
        <p:spPr>
          <a:xfrm>
            <a:off x="4380166" y="4695825"/>
            <a:ext cx="2694969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人教版-化学-九年级下册</a:t>
            </a:r>
            <a:endParaRPr lang="zh-CN" altLang="en-US" b="1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Text Box 4" descr="中国教育出版网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46935" y="1430135"/>
            <a:ext cx="9536726" cy="7372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sym typeface="+mn-ea"/>
              </a:rPr>
              <a:t>知道常用化肥的种类、作用、保存及施用时注意事项</a:t>
            </a:r>
            <a:r>
              <a:rPr lang="zh-CN" sz="2800" b="1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sz="2800" b="1">
              <a:solidFill>
                <a:schemeClr val="tx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矩形 17" descr="中国教育出版网"/>
          <p:cNvSpPr/>
          <p:nvPr>
            <p:custDataLst>
              <p:tags r:id="rId3"/>
            </p:custDataLst>
          </p:nvPr>
        </p:nvSpPr>
        <p:spPr>
          <a:xfrm>
            <a:off x="1146810" y="3629660"/>
            <a:ext cx="9536430" cy="1512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sym typeface="+mn-ea"/>
              </a:rPr>
              <a:t>认识化肥及农药对环境的影响，提高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环保意识</a:t>
            </a:r>
            <a:r>
              <a:rPr lang="zh-CN" altLang="en-US" sz="2800" b="1">
                <a:latin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2800" b="1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80000"/>
              </a:lnSpc>
            </a:pPr>
            <a:endParaRPr lang="en-US" altLang="zh-CN" sz="28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文本框 19" descr="中国教育出版网"/>
          <p:cNvSpPr txBox="1"/>
          <p:nvPr>
            <p:custDataLst>
              <p:tags r:id="rId4"/>
            </p:custDataLst>
          </p:nvPr>
        </p:nvSpPr>
        <p:spPr>
          <a:xfrm>
            <a:off x="573405" y="169545"/>
            <a:ext cx="1960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 descr="中国教育出版网"/>
          <p:cNvSpPr txBox="1"/>
          <p:nvPr>
            <p:custDataLst>
              <p:tags r:id="rId5"/>
            </p:custDataLst>
          </p:nvPr>
        </p:nvSpPr>
        <p:spPr>
          <a:xfrm>
            <a:off x="1146810" y="2372360"/>
            <a:ext cx="944118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zh-CN"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sym typeface="+mn-ea"/>
              </a:rPr>
              <a:t>通过实验探究，学会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区分氮、磷、钾肥</a:t>
            </a:r>
            <a:r>
              <a:rPr lang="zh-CN" altLang="en-US" sz="2800" b="1">
                <a:latin typeface="Times New Roman" panose="02020603050405020304" pitchFamily="18" charset="0"/>
                <a:sym typeface="+mn-ea"/>
              </a:rPr>
              <a:t>的方法。</a:t>
            </a:r>
            <a:endParaRPr lang="zh-CN" altLang="en-US" sz="2800" b="1">
              <a:latin typeface="Times New Roman" panose="02020603050405020304" pitchFamily="18" charset="0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2"/>
      <p:bldP spid="18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19" descr="中国教育出版网"/>
          <p:cNvSpPr txBox="1"/>
          <p:nvPr>
            <p:custDataLst>
              <p:tags r:id="rId2"/>
            </p:custDataLst>
          </p:nvPr>
        </p:nvSpPr>
        <p:spPr>
          <a:xfrm>
            <a:off x="617855" y="16954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新课导入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69" name="图片 2" descr="中国教育出版网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789545" y="1880235"/>
            <a:ext cx="2851150" cy="256032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9"/>
              </a:srgbClr>
            </a:outerShdw>
          </a:effectLst>
        </p:spPr>
      </p:pic>
      <p:pic>
        <p:nvPicPr>
          <p:cNvPr id="7170" name="图片 4" descr="中国教育出版网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21105" y="1880235"/>
            <a:ext cx="2851150" cy="280035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9"/>
              </a:srgbClr>
            </a:outerShdw>
          </a:effectLst>
        </p:spPr>
      </p:pic>
      <p:pic>
        <p:nvPicPr>
          <p:cNvPr id="7171" name="图片 5" descr="中国教育出版网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437380" y="3853180"/>
            <a:ext cx="2793365" cy="233680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333333">
                <a:alpha val="64999"/>
              </a:srgbClr>
            </a:outerShdw>
          </a:effectLst>
        </p:spPr>
      </p:pic>
      <p:sp>
        <p:nvSpPr>
          <p:cNvPr id="7173" name="文本框 70663" descr="中国教育出版网"/>
          <p:cNvSpPr txBox="1"/>
          <p:nvPr/>
        </p:nvSpPr>
        <p:spPr>
          <a:xfrm>
            <a:off x="915670" y="970915"/>
            <a:ext cx="10045700" cy="6915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en-US" altLang="zh-CN" sz="2600" b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“</a:t>
            </a:r>
            <a:r>
              <a:rPr lang="zh-CN" altLang="en-US" sz="2600" b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庄稼一枝花，全靠肥当家”，你对化学肥料有</a:t>
            </a:r>
            <a:r>
              <a:rPr lang="zh-CN" altLang="en-US" sz="260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多少认识呢</a:t>
            </a:r>
            <a:r>
              <a:rPr lang="en-US" altLang="zh-CN" sz="2600" b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?</a:t>
            </a:r>
            <a:endParaRPr lang="en-US" altLang="zh-CN" sz="2600" b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00" name="图片 99" descr="中国教育出版网"/>
          <p:cNvPicPr/>
          <p:nvPr/>
        </p:nvPicPr>
        <p:blipFill>
          <a:blip r:embed="rId9"/>
          <a:stretch>
            <a:fillRect/>
          </a:stretch>
        </p:blipFill>
        <p:spPr>
          <a:xfrm>
            <a:off x="4248785" y="1662430"/>
            <a:ext cx="3540760" cy="461581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217" name="组合 6147" descr="中国教育出版网"/>
          <p:cNvGrpSpPr/>
          <p:nvPr/>
        </p:nvGrpSpPr>
        <p:grpSpPr>
          <a:xfrm>
            <a:off x="1046507" y="681038"/>
            <a:ext cx="2316233" cy="795356"/>
            <a:chOff x="878" y="0"/>
            <a:chExt cx="2736" cy="1255"/>
          </a:xfrm>
        </p:grpSpPr>
        <p:sp>
          <p:nvSpPr>
            <p:cNvPr id="9218" name="矩形 7"/>
            <p:cNvSpPr/>
            <p:nvPr/>
          </p:nvSpPr>
          <p:spPr>
            <a:xfrm>
              <a:off x="882" y="0"/>
              <a:ext cx="2634" cy="1200"/>
            </a:xfrm>
            <a:custGeom>
              <a:cxnLst>
                <a:cxn ang="0">
                  <a:pos x="0" y="1200"/>
                </a:cxn>
                <a:cxn ang="0">
                  <a:pos x="2634" y="1200"/>
                </a:cxn>
                <a:cxn ang="0">
                  <a:pos x="0" y="120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0" b="0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sq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1" name="文本框 6151"/>
            <p:cNvSpPr txBox="1"/>
            <p:nvPr/>
          </p:nvSpPr>
          <p:spPr>
            <a:xfrm>
              <a:off x="878" y="431"/>
              <a:ext cx="2736" cy="8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zh-CN" sz="2800">
                  <a:solidFill>
                    <a:srgbClr val="00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一、化肥简介</a:t>
              </a:r>
              <a:endParaRPr lang="zh-CN" altLang="zh-CN" sz="2800">
                <a:solidFill>
                  <a:srgbClr val="00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9223" name="矩形 1" descr="中国教育出版网"/>
          <p:cNvSpPr/>
          <p:nvPr/>
        </p:nvSpPr>
        <p:spPr>
          <a:xfrm>
            <a:off x="570230" y="1695450"/>
            <a:ext cx="11014966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buFont typeface="Wingdings" panose="05000000000000000000" pitchFamily="2" charset="2"/>
            </a:pPr>
            <a:r>
              <a:rPr lang="en-US" altLang="zh-CN" sz="2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</a:t>
            </a:r>
            <a:r>
              <a:rPr lang="zh-CN" altLang="en-US" sz="2800" b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植物</a:t>
            </a:r>
            <a:r>
              <a:rPr lang="zh-CN" altLang="en-US" sz="2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生长需要养分，土壤所能提供的养分是有限的，因此要靠施肥来补充。</a:t>
            </a:r>
            <a:endParaRPr lang="en-US" altLang="zh-CN" sz="28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</a:t>
            </a:r>
            <a:r>
              <a:rPr lang="en-US" altLang="zh-CN" sz="2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2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最初使用的肥料是</a:t>
            </a:r>
            <a:r>
              <a:rPr lang="zh-CN" altLang="en-US" sz="28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天然有机肥料：</a:t>
            </a:r>
            <a:r>
              <a:rPr lang="zh-CN" altLang="en-US" sz="2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人畜粪便、植物体等沤制的肥料。</a:t>
            </a:r>
            <a:endParaRPr lang="en-US" altLang="zh-CN" sz="28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</a:t>
            </a:r>
            <a:r>
              <a:rPr lang="en-US" altLang="zh-CN" sz="2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</a:t>
            </a:r>
            <a:r>
              <a:rPr lang="zh-CN" altLang="en-US" sz="2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随着人们对化学元素与植物生长关系的了解，出现了</a:t>
            </a:r>
            <a:r>
              <a:rPr lang="zh-CN" altLang="en-US" sz="28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化学肥料：</a:t>
            </a:r>
            <a:r>
              <a:rPr lang="zh-CN" altLang="en-US" sz="28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以化学和物理方法制成的含农作物生长所需营养元素的肥料。</a:t>
            </a:r>
            <a:endParaRPr lang="zh-CN" altLang="en-US" sz="28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文本框 1" descr="中国教育出版网"/>
          <p:cNvSpPr txBox="1"/>
          <p:nvPr>
            <p:custDataLst>
              <p:tags r:id="rId3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文本占位符 1" descr="中国教育出版网"/>
          <p:cNvSpPr txBox="1"/>
          <p:nvPr/>
        </p:nvSpPr>
        <p:spPr>
          <a:xfrm>
            <a:off x="570231" y="979374"/>
            <a:ext cx="10549890" cy="17684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0" hangingPunct="0">
              <a:lnSpc>
                <a:spcPct val="140000"/>
              </a:lnSpc>
              <a:spcBef>
                <a:spcPts val="25"/>
              </a:spcBef>
              <a:buClr>
                <a:schemeClr val="tx2"/>
              </a:buClr>
            </a:pPr>
            <a:r>
              <a:rPr lang="en-US" altLang="zh-CN" sz="26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</a:t>
            </a:r>
            <a:r>
              <a:rPr lang="zh-CN" altLang="en-US" sz="26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农作物所必须的营养元素有碳、氢、氧、氮、磷、钾、钙、镁等，其中氮、磷、钾需要量较大，因此</a:t>
            </a:r>
            <a:r>
              <a:rPr lang="zh-CN" altLang="en-US" sz="26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氮肥、磷肥和钾肥</a:t>
            </a:r>
            <a:r>
              <a:rPr lang="zh-CN" altLang="en-US" sz="26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是最主要的化学肥料。</a:t>
            </a:r>
            <a:endParaRPr lang="zh-CN" altLang="en-US" sz="26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文本框 1" descr="中国教育出版网"/>
          <p:cNvSpPr txBox="1"/>
          <p:nvPr>
            <p:custDataLst>
              <p:tags r:id="rId2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1" name="图片 100" descr="中国教育出版网"/>
          <p:cNvPicPr/>
          <p:nvPr/>
        </p:nvPicPr>
        <p:blipFill>
          <a:blip r:embed="rId3"/>
          <a:stretch>
            <a:fillRect/>
          </a:stretch>
        </p:blipFill>
        <p:spPr>
          <a:xfrm>
            <a:off x="3480118" y="2655570"/>
            <a:ext cx="4730115" cy="38080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文本占位符 1" descr="中国教育出版网"/>
          <p:cNvSpPr>
            <a:spLocks noGrp="1"/>
          </p:cNvSpPr>
          <p:nvPr/>
        </p:nvSpPr>
        <p:spPr>
          <a:xfrm>
            <a:off x="570230" y="1485900"/>
            <a:ext cx="11056911" cy="4533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0" hangingPunct="0">
              <a:lnSpc>
                <a:spcPct val="150000"/>
              </a:lnSpc>
              <a:spcBef>
                <a:spcPts val="25"/>
              </a:spcBef>
              <a:buClr>
                <a:schemeClr val="tx2"/>
              </a:buClr>
              <a:buFont typeface="Wingdings" panose="05000000000000000000" pitchFamily="2" charset="2"/>
            </a:pPr>
            <a:r>
              <a:rPr lang="zh-CN" altLang="en-US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）化学成分（含氮化合物）：尿素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[CO(</a:t>
            </a:r>
            <a:r>
              <a:rPr lang="en-US" altLang="zh-CN" sz="2800" b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2800" b="0" baseline="-250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en-US" altLang="zh-CN" sz="2800" b="0" baseline="-250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]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、氨水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800" b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2800" b="0" baseline="-250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·H</a:t>
            </a:r>
            <a:r>
              <a:rPr lang="en-US" altLang="zh-CN" sz="2800" b="0" baseline="-250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O)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、铵盐如碳酸氢铵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800" b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2800" b="0" baseline="-250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HCO</a:t>
            </a:r>
            <a:r>
              <a:rPr lang="en-US" altLang="zh-CN" sz="2800" b="0" baseline="-250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和氯化铵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800" b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2800" b="0" baseline="-250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Cl)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，以及硝酸盐如硝酸铵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800" b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2800" b="0" baseline="-250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NO</a:t>
            </a:r>
            <a:r>
              <a:rPr lang="en-US" altLang="zh-CN" sz="2800" b="0" baseline="-250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和硝酸钠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(Na</a:t>
            </a:r>
            <a:r>
              <a:rPr lang="en-US" altLang="zh-CN" sz="2800" b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</a:t>
            </a:r>
            <a:r>
              <a:rPr lang="en-US" altLang="zh-CN" sz="2800" b="0" baseline="-250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等。</a:t>
            </a:r>
            <a:endParaRPr lang="en-US" altLang="zh-CN" sz="2800" b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5"/>
              </a:spcBef>
              <a:buClr>
                <a:schemeClr val="tx2"/>
              </a:buClr>
              <a:buFont typeface="Wingdings" panose="05000000000000000000" pitchFamily="2" charset="2"/>
            </a:pPr>
            <a:r>
              <a:rPr lang="zh-CN" altLang="en-US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）主要作用：氮是植物体内核酸、蛋白质和叶绿素的组成元素。氮肥能促使植物的</a:t>
            </a:r>
            <a:r>
              <a:rPr lang="zh-CN" alt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茎、叶生长茂盛，叶色浓绿，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提高植物蛋白质含量。</a:t>
            </a:r>
            <a:endParaRPr lang="en-US" altLang="zh-CN" sz="2800" b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290" name="文本框 3" descr="中国教育出版网"/>
          <p:cNvSpPr txBox="1"/>
          <p:nvPr/>
        </p:nvSpPr>
        <p:spPr>
          <a:xfrm>
            <a:off x="801370" y="882968"/>
            <a:ext cx="15163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0">
                <a:solidFill>
                  <a:srgbClr val="175B5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1.</a:t>
            </a:r>
            <a:r>
              <a:rPr lang="zh-CN" altLang="en-US" sz="2800" b="0">
                <a:solidFill>
                  <a:srgbClr val="175B5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氮肥：</a:t>
            </a:r>
            <a:endParaRPr lang="zh-CN" altLang="en-US" sz="2800" b="0">
              <a:solidFill>
                <a:srgbClr val="175B5C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" name="文本框 1" descr="中国教育出版网"/>
          <p:cNvSpPr txBox="1"/>
          <p:nvPr>
            <p:custDataLst>
              <p:tags r:id="rId2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3" name="文本占位符 1" descr="中国教育出版网"/>
          <p:cNvSpPr>
            <a:spLocks noGrp="1"/>
          </p:cNvSpPr>
          <p:nvPr>
            <p:ph type="body" sz="quarter" idx="4294967295"/>
          </p:nvPr>
        </p:nvSpPr>
        <p:spPr>
          <a:xfrm>
            <a:off x="1140902" y="1091268"/>
            <a:ext cx="8880475" cy="649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buClrTx/>
              <a:buSzTx/>
              <a:buFont typeface="Arial" panose="020b0604020202020204" pitchFamily="34" charset="0"/>
              <a:defRPr sz="2400"/>
            </a:lvl1pPr>
            <a:lvl2pPr lvl="1">
              <a:buClrTx/>
              <a:buSzTx/>
              <a:buFont typeface="Arial" panose="020b0604020202020204" pitchFamily="34" charset="0"/>
              <a:defRPr sz="2000"/>
            </a:lvl2pPr>
            <a:lvl3pPr lvl="2">
              <a:buClrTx/>
              <a:buSzTx/>
              <a:buFont typeface="Arial" panose="020b0604020202020204" pitchFamily="34" charset="0"/>
              <a:defRPr sz="1800"/>
            </a:lvl3pPr>
            <a:lvl4pPr lvl="3">
              <a:buClrTx/>
              <a:buSzTx/>
              <a:buFont typeface="Arial" panose="020b0604020202020204" pitchFamily="34" charset="0"/>
              <a:defRPr sz="1600"/>
            </a:lvl4pPr>
            <a:lvl5pPr lvl="4">
              <a:buClrTx/>
              <a:buSzTx/>
              <a:buFont typeface="Arial" panose="020b0604020202020204" pitchFamily="34" charset="0"/>
              <a:defRPr sz="1600"/>
            </a:lvl5pPr>
          </a:lstStyle>
          <a:p>
            <a:pPr marL="0" lvl="0" indent="0"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</a:rPr>
              <a:t>农作物缺氮的表现：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</a:rPr>
              <a:t>叶片枯黄</a:t>
            </a:r>
            <a:endParaRPr lang="zh-CN" altLang="en-US" sz="2800" b="1">
              <a:solidFill>
                <a:srgbClr val="FF0000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3314" name="Picture 4" descr="中国教育出版网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423" y="2062163"/>
            <a:ext cx="3875087" cy="17097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" name="Picture 11" descr="中国教育出版网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635" y="2062163"/>
            <a:ext cx="4778375" cy="3921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" name="图片 4" descr="中国教育出版网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423" y="4038600"/>
            <a:ext cx="3924300" cy="1944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 descr="中国教育出版网"/>
          <p:cNvSpPr txBox="1"/>
          <p:nvPr>
            <p:custDataLst>
              <p:tags r:id="rId5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文本占位符 1" descr="中国教育出版网"/>
          <p:cNvSpPr>
            <a:spLocks noGrp="1"/>
          </p:cNvSpPr>
          <p:nvPr>
            <p:ph type="body" sz="quarter" idx="4294967295"/>
          </p:nvPr>
        </p:nvSpPr>
        <p:spPr>
          <a:xfrm>
            <a:off x="859155" y="1650753"/>
            <a:ext cx="10366375" cy="41052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buClrTx/>
              <a:buSzTx/>
              <a:buFont typeface="Arial" panose="020b0604020202020204" pitchFamily="34" charset="0"/>
              <a:defRPr sz="2400"/>
            </a:lvl1pPr>
            <a:lvl2pPr lvl="1">
              <a:buClrTx/>
              <a:buSzTx/>
              <a:buFont typeface="Arial" panose="020b0604020202020204" pitchFamily="34" charset="0"/>
              <a:defRPr sz="2000"/>
            </a:lvl2pPr>
            <a:lvl3pPr lvl="2">
              <a:buClrTx/>
              <a:buSzTx/>
              <a:buFont typeface="Arial" panose="020b0604020202020204" pitchFamily="34" charset="0"/>
              <a:defRPr sz="1800"/>
            </a:lvl3pPr>
            <a:lvl4pPr lvl="3">
              <a:buClrTx/>
              <a:buSzTx/>
              <a:buFont typeface="Arial" panose="020b0604020202020204" pitchFamily="34" charset="0"/>
              <a:defRPr sz="1600"/>
            </a:lvl4pPr>
            <a:lvl5pPr lvl="4">
              <a:buClrTx/>
              <a:buSzTx/>
              <a:buFont typeface="Arial" panose="020b0604020202020204" pitchFamily="34" charset="0"/>
              <a:defRPr sz="1600"/>
            </a:lvl5pPr>
          </a:lstStyle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）化学成分（磷酸盐）：磷矿粉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[Ca</a:t>
            </a:r>
            <a:r>
              <a:rPr lang="en-US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、钙镁磷肥（钙和镁的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磷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酸盐）、过磷酸钙：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[Ca(H</a:t>
            </a:r>
            <a:r>
              <a:rPr lang="en-US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（磷酸二氢钙）和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CaSO</a:t>
            </a:r>
            <a:r>
              <a:rPr lang="en-US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的混合物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等。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）主要作用：磷是植物体内核酸、蛋白质和酶等多种重要化合物的组成元素，磷可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促进作物生长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，使之穗粒饱满，还可增强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抗寒、抗旱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能力。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8" name="文本框 1" descr="中国教育出版网"/>
          <p:cNvSpPr txBox="1"/>
          <p:nvPr/>
        </p:nvSpPr>
        <p:spPr>
          <a:xfrm>
            <a:off x="859155" y="864235"/>
            <a:ext cx="15163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0">
                <a:solidFill>
                  <a:srgbClr val="175B5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2.</a:t>
            </a:r>
            <a:r>
              <a:rPr lang="zh-CN" altLang="en-US" sz="2800" b="0">
                <a:solidFill>
                  <a:srgbClr val="175B5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磷肥：</a:t>
            </a:r>
            <a:endParaRPr lang="zh-CN" altLang="en-US" sz="2800" b="0">
              <a:solidFill>
                <a:srgbClr val="175B5C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" name="文本框 1" descr="中国教育出版网"/>
          <p:cNvSpPr txBox="1"/>
          <p:nvPr>
            <p:custDataLst>
              <p:tags r:id="rId2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" name="图片 101" descr="中国教育出版网"/>
          <p:cNvPicPr/>
          <p:nvPr/>
        </p:nvPicPr>
        <p:blipFill>
          <a:blip r:embed="rId2"/>
          <a:stretch>
            <a:fillRect/>
          </a:stretch>
        </p:blipFill>
        <p:spPr>
          <a:xfrm>
            <a:off x="1163320" y="2645728"/>
            <a:ext cx="4324350" cy="3343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09" name="文本占位符 1" descr="中国教育出版网"/>
          <p:cNvSpPr>
            <a:spLocks noGrp="1"/>
          </p:cNvSpPr>
          <p:nvPr/>
        </p:nvSpPr>
        <p:spPr>
          <a:xfrm>
            <a:off x="1152525" y="1268095"/>
            <a:ext cx="9886950" cy="45910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buClrTx/>
              <a:buSzTx/>
              <a:buFont typeface="Arial" panose="020b0604020202020204" pitchFamily="34" charset="0"/>
              <a:defRPr sz="2400"/>
            </a:lvl1pPr>
            <a:lvl2pPr lvl="1">
              <a:buClrTx/>
              <a:buSzTx/>
              <a:buFont typeface="Arial" panose="020b0604020202020204" pitchFamily="34" charset="0"/>
              <a:defRPr sz="2000"/>
            </a:lvl2pPr>
            <a:lvl3pPr lvl="2">
              <a:buClrTx/>
              <a:buSzTx/>
              <a:buFont typeface="Arial" panose="020b0604020202020204" pitchFamily="34" charset="0"/>
              <a:defRPr sz="1800"/>
            </a:lvl3pPr>
            <a:lvl4pPr lvl="3">
              <a:buClrTx/>
              <a:buSzTx/>
              <a:buFont typeface="Arial" panose="020b0604020202020204" pitchFamily="34" charset="0"/>
              <a:defRPr sz="1600"/>
            </a:lvl4pPr>
            <a:lvl5pPr lvl="4">
              <a:buClrTx/>
              <a:buSzTx/>
              <a:buFont typeface="Arial" panose="020b0604020202020204" pitchFamily="34" charset="0"/>
              <a:defRPr sz="1600"/>
            </a:lvl5pPr>
          </a:lstStyle>
          <a:p>
            <a:pPr marL="0" lvl="0" indent="0"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</a:rPr>
              <a:t>农作物缺磷的表现：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</a:rPr>
              <a:t>生长迟缓，植株小、产量低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文本框 1" descr="中国教育出版网"/>
          <p:cNvSpPr txBox="1"/>
          <p:nvPr>
            <p:custDataLst>
              <p:tags r:id="rId3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3" name="图片 102" descr="中国教育出版网"/>
          <p:cNvPicPr/>
          <p:nvPr/>
        </p:nvPicPr>
        <p:blipFill>
          <a:blip r:embed="rId4"/>
          <a:stretch>
            <a:fillRect/>
          </a:stretch>
        </p:blipFill>
        <p:spPr>
          <a:xfrm>
            <a:off x="6402705" y="2646045"/>
            <a:ext cx="4881245" cy="32683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5" name="文本占位符 1" descr="中国教育出版网"/>
          <p:cNvSpPr>
            <a:spLocks noGrp="1"/>
          </p:cNvSpPr>
          <p:nvPr>
            <p:ph type="body" sz="quarter" idx="4294967295"/>
          </p:nvPr>
        </p:nvSpPr>
        <p:spPr>
          <a:xfrm>
            <a:off x="1015417" y="1756664"/>
            <a:ext cx="10782300" cy="38163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buClrTx/>
              <a:buSzTx/>
              <a:buFont typeface="Arial" panose="020b0604020202020204" pitchFamily="34" charset="0"/>
              <a:defRPr sz="2400"/>
            </a:lvl1pPr>
            <a:lvl2pPr lvl="1">
              <a:buClrTx/>
              <a:buSzTx/>
              <a:buFont typeface="Arial" panose="020b0604020202020204" pitchFamily="34" charset="0"/>
              <a:defRPr sz="2000"/>
            </a:lvl2pPr>
            <a:lvl3pPr lvl="2">
              <a:buClrTx/>
              <a:buSzTx/>
              <a:buFont typeface="Arial" panose="020b0604020202020204" pitchFamily="34" charset="0"/>
              <a:defRPr sz="1800"/>
            </a:lvl3pPr>
            <a:lvl4pPr lvl="3">
              <a:buClrTx/>
              <a:buSzTx/>
              <a:buFont typeface="Arial" panose="020b0604020202020204" pitchFamily="34" charset="0"/>
              <a:defRPr sz="1600"/>
            </a:lvl4pPr>
            <a:lvl5pPr lvl="4">
              <a:buClrTx/>
              <a:buSzTx/>
              <a:buFont typeface="Arial" panose="020b0604020202020204" pitchFamily="34" charset="0"/>
              <a:defRPr sz="1600"/>
            </a:lvl5pPr>
          </a:lstStyle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）化学成分：硫酸钾（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）、氯化钾（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）等。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）主要作用：钾在植物代谢活跃的器官和组织中分布量较高。钾具有保证各种代谢过程顺利进行、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促进植物生长、增强抗病虫害和抗倒伏能力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等功能。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6" name="文本框 1" descr="中国教育出版网"/>
          <p:cNvSpPr txBox="1"/>
          <p:nvPr/>
        </p:nvSpPr>
        <p:spPr>
          <a:xfrm>
            <a:off x="941388" y="965518"/>
            <a:ext cx="15163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0">
                <a:solidFill>
                  <a:srgbClr val="175B5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3.</a:t>
            </a:r>
            <a:r>
              <a:rPr lang="zh-CN" altLang="en-US" sz="2800" b="0">
                <a:solidFill>
                  <a:srgbClr val="175B5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钾肥：</a:t>
            </a:r>
            <a:endParaRPr lang="zh-CN" altLang="en-US" sz="2800" b="0">
              <a:solidFill>
                <a:srgbClr val="175B5C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" name="文本框 1" descr="中国教育出版网"/>
          <p:cNvSpPr txBox="1"/>
          <p:nvPr>
            <p:custDataLst>
              <p:tags r:id="rId2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文本占位符 1" descr="中国教育出版网"/>
          <p:cNvSpPr>
            <a:spLocks noGrp="1"/>
          </p:cNvSpPr>
          <p:nvPr>
            <p:ph type="body" sz="quarter" idx="4294967295"/>
          </p:nvPr>
        </p:nvSpPr>
        <p:spPr>
          <a:xfrm>
            <a:off x="851535" y="1143713"/>
            <a:ext cx="988695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buClrTx/>
              <a:buSzTx/>
              <a:buFont typeface="Arial" panose="020b0604020202020204" pitchFamily="34" charset="0"/>
              <a:defRPr sz="2400"/>
            </a:lvl1pPr>
            <a:lvl2pPr lvl="1">
              <a:buClrTx/>
              <a:buSzTx/>
              <a:buFont typeface="Arial" panose="020b0604020202020204" pitchFamily="34" charset="0"/>
              <a:defRPr sz="2000"/>
            </a:lvl2pPr>
            <a:lvl3pPr lvl="2">
              <a:buClrTx/>
              <a:buSzTx/>
              <a:buFont typeface="Arial" panose="020b0604020202020204" pitchFamily="34" charset="0"/>
              <a:defRPr sz="1800"/>
            </a:lvl3pPr>
            <a:lvl4pPr lvl="3">
              <a:buClrTx/>
              <a:buSzTx/>
              <a:buFont typeface="Arial" panose="020b0604020202020204" pitchFamily="34" charset="0"/>
              <a:defRPr sz="1600"/>
            </a:lvl4pPr>
            <a:lvl5pPr lvl="4">
              <a:buClrTx/>
              <a:buSzTx/>
              <a:buFont typeface="Arial" panose="020b0604020202020204" pitchFamily="34" charset="0"/>
              <a:defRPr sz="1600"/>
            </a:lvl5pPr>
          </a:lstStyle>
          <a:p>
            <a:pPr marL="0" lvl="0" indent="0"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</a:rPr>
              <a:t>农作物缺钾的表现：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</a:rPr>
              <a:t>叶缘失绿，焦枯、卷缩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7410" name="图片 1" descr="中国教育出版网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35" y="2012950"/>
            <a:ext cx="4152900" cy="3113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1" name="图片 3" descr="中国教育出版网"/>
          <p:cNvPicPr>
            <a:picLocks noChangeAspect="1"/>
          </p:cNvPicPr>
          <p:nvPr/>
        </p:nvPicPr>
        <p:blipFill>
          <a:blip r:embed="rId3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38148" y="1736725"/>
            <a:ext cx="3416300" cy="2347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2" name="图片 4" descr="中国教育出版网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15585" y="3071813"/>
            <a:ext cx="3506788" cy="2557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 descr="中国教育出版网"/>
          <p:cNvSpPr txBox="1"/>
          <p:nvPr>
            <p:custDataLst>
              <p:tags r:id="rId5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3" name="文本占位符 1" descr="中国教育出版网"/>
          <p:cNvSpPr>
            <a:spLocks noGrp="1"/>
          </p:cNvSpPr>
          <p:nvPr>
            <p:ph type="body" sz="quarter" idx="4294967295"/>
          </p:nvPr>
        </p:nvSpPr>
        <p:spPr>
          <a:xfrm>
            <a:off x="469784" y="1501327"/>
            <a:ext cx="10331450" cy="4032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buClrTx/>
              <a:buSzTx/>
              <a:buFont typeface="Arial" panose="020b0604020202020204" pitchFamily="34" charset="0"/>
              <a:defRPr sz="2400"/>
            </a:lvl1pPr>
            <a:lvl2pPr lvl="1">
              <a:buClrTx/>
              <a:buSzTx/>
              <a:buFont typeface="Arial" panose="020b0604020202020204" pitchFamily="34" charset="0"/>
              <a:defRPr sz="2000"/>
            </a:lvl2pPr>
            <a:lvl3pPr lvl="2">
              <a:buClrTx/>
              <a:buSzTx/>
              <a:buFont typeface="Arial" panose="020b0604020202020204" pitchFamily="34" charset="0"/>
              <a:defRPr sz="1800"/>
            </a:lvl3pPr>
            <a:lvl4pPr lvl="3">
              <a:buClrTx/>
              <a:buSzTx/>
              <a:buFont typeface="Arial" panose="020b0604020202020204" pitchFamily="34" charset="0"/>
              <a:defRPr sz="1600"/>
            </a:lvl4pPr>
            <a:lvl5pPr lvl="4">
              <a:buClrTx/>
              <a:buSzTx/>
              <a:buFont typeface="Arial" panose="020b0604020202020204" pitchFamily="34" charset="0"/>
              <a:defRPr sz="1600"/>
            </a:lvl5pPr>
          </a:lstStyle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含两种或两种以上重要营养元素的化肥。如：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磷酸二氢铵（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磷酸氢二铵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zh-CN" sz="2800" b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硝酸钾（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特点：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能同时均匀的供给作物几种养分，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充分发挥营养元素间的相互作用，有效成分高。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图片 1" descr="中国教育出版网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2865" y="1040765"/>
            <a:ext cx="2687638" cy="258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5" name="文本框 2" descr="中国教育出版网"/>
          <p:cNvSpPr txBox="1"/>
          <p:nvPr/>
        </p:nvSpPr>
        <p:spPr>
          <a:xfrm>
            <a:off x="661511" y="878840"/>
            <a:ext cx="18719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0">
                <a:solidFill>
                  <a:srgbClr val="175B5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4.</a:t>
            </a:r>
            <a:r>
              <a:rPr lang="zh-CN" altLang="en-US" sz="2800" b="0">
                <a:solidFill>
                  <a:srgbClr val="175B5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复合肥：</a:t>
            </a:r>
            <a:endParaRPr lang="zh-CN" altLang="en-US" sz="2800" b="0">
              <a:solidFill>
                <a:srgbClr val="175B5C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" name="文本框 1" descr="中国教育出版网"/>
          <p:cNvSpPr txBox="1"/>
          <p:nvPr>
            <p:custDataLst>
              <p:tags r:id="rId3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2" descr="中国教育出版网"/>
          <p:cNvGraphicFramePr>
            <a:graphicFrameLocks noChangeAspect="1"/>
          </p:cNvGraphicFramePr>
          <p:nvPr/>
        </p:nvGraphicFramePr>
        <p:xfrm>
          <a:off x="8952865" y="3855720"/>
          <a:ext cx="2631440" cy="223075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4" imgW="2628900" imgH="2228850" progId="Paint.Picture">
                  <p:embed/>
                </p:oleObj>
              </mc:Choice>
              <mc:Fallback>
                <p:oleObj r:id="rId4" imgW="2628900" imgH="222885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52865" y="3855720"/>
                        <a:ext cx="2631440" cy="2230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7" name="Text Box 3" descr="中国教育出版网"/>
          <p:cNvSpPr>
            <a:spLocks noGrp="1"/>
          </p:cNvSpPr>
          <p:nvPr>
            <p:ph type="body" idx="4294967295"/>
          </p:nvPr>
        </p:nvSpPr>
        <p:spPr>
          <a:xfrm>
            <a:off x="1023620" y="1825611"/>
            <a:ext cx="10301287" cy="692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利：</a:t>
            </a:r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化肥和农药对提高农作物的产量具有重要作用。</a:t>
            </a:r>
            <a:endParaRPr lang="zh-CN" altLang="en-US" sz="2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58" name="Text Box 5" descr="中国教育出版网"/>
          <p:cNvSpPr txBox="1"/>
          <p:nvPr/>
        </p:nvSpPr>
        <p:spPr>
          <a:xfrm>
            <a:off x="1023620" y="2704148"/>
            <a:ext cx="4397375" cy="24917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6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弊：</a:t>
            </a:r>
            <a:r>
              <a:rPr lang="zh-CN" altLang="en-US" sz="2600" b="0">
                <a:latin typeface="微软雅黑" panose="020b0503020204020204" pitchFamily="34" charset="-122"/>
                <a:ea typeface="微软雅黑" panose="020b0503020204020204" pitchFamily="34" charset="-122"/>
              </a:rPr>
              <a:t>化肥和农药的不合理使用会带来很多的环境问题。如大气污染、土壤污染、水污染。</a:t>
            </a:r>
            <a:endParaRPr lang="zh-CN" altLang="en-US" sz="2600" b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59" name="Text Box 8" descr="中国教育出版网"/>
          <p:cNvSpPr txBox="1"/>
          <p:nvPr/>
        </p:nvSpPr>
        <p:spPr>
          <a:xfrm>
            <a:off x="923925" y="809308"/>
            <a:ext cx="5359400" cy="737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800" b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化肥和农药使用的利与弊：</a:t>
            </a:r>
            <a:endParaRPr lang="zh-CN" altLang="en-US" sz="2800" b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 descr="中国教育出版网"/>
          <p:cNvSpPr txBox="1"/>
          <p:nvPr>
            <p:custDataLst>
              <p:tags r:id="rId2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2" descr="中国教育出版网"/>
          <p:cNvGraphicFramePr>
            <a:graphicFrameLocks noChangeAspect="1"/>
          </p:cNvGraphicFramePr>
          <p:nvPr/>
        </p:nvGraphicFramePr>
        <p:xfrm>
          <a:off x="6283325" y="2607945"/>
          <a:ext cx="5057775" cy="33718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3" imgW="5057775" imgH="3371850" progId="Paint.Picture">
                  <p:embed/>
                </p:oleObj>
              </mc:Choice>
              <mc:Fallback>
                <p:oleObj r:id="rId3" imgW="5057775" imgH="337185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83325" y="2607945"/>
                        <a:ext cx="5057775" cy="3371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 build="p"/>
      <p:bldP spid="194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0554" name="表格 20553" descr="中国教育出版网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867410" y="1925638"/>
          <a:ext cx="10523220" cy="4255453"/>
        </p:xfrm>
        <a:graphic>
          <a:graphicData uri="http://schemas.openxmlformats.org/drawingml/2006/table">
            <a:tbl>
              <a:tblPr/>
              <a:tblGrid>
                <a:gridCol w="1077595"/>
                <a:gridCol w="1494155"/>
                <a:gridCol w="1587500"/>
                <a:gridCol w="1569720"/>
                <a:gridCol w="1612900"/>
                <a:gridCol w="1549400"/>
                <a:gridCol w="1631950"/>
              </a:tblGrid>
              <a:tr h="639763">
                <a:tc rowSpan="2"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表一</a:t>
                      </a: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氮肥</a:t>
                      </a: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磷肥</a:t>
                      </a: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钾肥</a:t>
                      </a: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662940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20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碳酸氢铵</a:t>
                      </a: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氯化铵</a:t>
                      </a: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磷矿粉</a:t>
                      </a: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20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过磷酸钙</a:t>
                      </a: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硫酸钾</a:t>
                      </a: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氯化钾</a:t>
                      </a: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04888"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40000"/>
                        </a:lnSpc>
                        <a:buNone/>
                      </a:pPr>
                      <a:r>
                        <a:rPr lang="zh-CN" altLang="en-US" sz="20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外观</a:t>
                      </a: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2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2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2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2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2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2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475"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气味</a:t>
                      </a: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2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2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2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2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2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2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1387"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溶解性</a:t>
                      </a: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  <a:buNone/>
                      </a:pPr>
                      <a:endParaRPr lang="zh-CN" altLang="zh-CN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27" name="Text Box 75" descr="中国教育出版网"/>
          <p:cNvSpPr txBox="1"/>
          <p:nvPr/>
        </p:nvSpPr>
        <p:spPr>
          <a:xfrm>
            <a:off x="2013585" y="3600450"/>
            <a:ext cx="1374775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白色固体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28" name="Text Box 76" descr="中国教育出版网"/>
          <p:cNvSpPr txBox="1"/>
          <p:nvPr/>
        </p:nvSpPr>
        <p:spPr>
          <a:xfrm>
            <a:off x="3559810" y="3608705"/>
            <a:ext cx="1456055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白色固体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29" name="Text Box 77" descr="中国教育出版网"/>
          <p:cNvSpPr txBox="1"/>
          <p:nvPr/>
        </p:nvSpPr>
        <p:spPr>
          <a:xfrm>
            <a:off x="8379460" y="3623310"/>
            <a:ext cx="1386205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白色固体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30" name="Text Box 78" descr="中国教育出版网"/>
          <p:cNvSpPr txBox="1"/>
          <p:nvPr/>
        </p:nvSpPr>
        <p:spPr>
          <a:xfrm>
            <a:off x="9935210" y="3618865"/>
            <a:ext cx="1383665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白色固体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31" name="Text Box 79" descr="中国教育出版网"/>
          <p:cNvSpPr txBox="1"/>
          <p:nvPr/>
        </p:nvSpPr>
        <p:spPr>
          <a:xfrm>
            <a:off x="6554470" y="3618230"/>
            <a:ext cx="1791335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灰白色固体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32" name="Text Box 80" descr="中国教育出版网"/>
          <p:cNvSpPr txBox="1"/>
          <p:nvPr/>
        </p:nvSpPr>
        <p:spPr>
          <a:xfrm>
            <a:off x="4932680" y="3618230"/>
            <a:ext cx="1785620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暗灰色固体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33" name="Text Box 81" descr="中国教育出版网"/>
          <p:cNvSpPr txBox="1"/>
          <p:nvPr/>
        </p:nvSpPr>
        <p:spPr>
          <a:xfrm>
            <a:off x="3803650" y="4560570"/>
            <a:ext cx="1060450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无味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34" name="Text Box 82" descr="中国教育出版网"/>
          <p:cNvSpPr txBox="1"/>
          <p:nvPr/>
        </p:nvSpPr>
        <p:spPr>
          <a:xfrm>
            <a:off x="5285740" y="4560570"/>
            <a:ext cx="1147763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无味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35" name="Text Box 83" descr="中国教育出版网"/>
          <p:cNvSpPr txBox="1"/>
          <p:nvPr/>
        </p:nvSpPr>
        <p:spPr>
          <a:xfrm>
            <a:off x="6862763" y="4560570"/>
            <a:ext cx="1114425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无味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36" name="Text Box 84" descr="中国教育出版网"/>
          <p:cNvSpPr txBox="1"/>
          <p:nvPr/>
        </p:nvSpPr>
        <p:spPr>
          <a:xfrm>
            <a:off x="8576310" y="4560570"/>
            <a:ext cx="1017588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无味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37" name="Text Box 85" descr="中国教育出版网"/>
          <p:cNvSpPr txBox="1"/>
          <p:nvPr/>
        </p:nvSpPr>
        <p:spPr>
          <a:xfrm>
            <a:off x="10281285" y="4560570"/>
            <a:ext cx="1111250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无味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38" name="Text Box 86" descr="中国教育出版网"/>
          <p:cNvSpPr txBox="1"/>
          <p:nvPr/>
        </p:nvSpPr>
        <p:spPr>
          <a:xfrm>
            <a:off x="2214563" y="5501323"/>
            <a:ext cx="1150937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易溶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39" name="Text Box 87" descr="中国教育出版网"/>
          <p:cNvSpPr txBox="1"/>
          <p:nvPr/>
        </p:nvSpPr>
        <p:spPr>
          <a:xfrm>
            <a:off x="3773805" y="5501323"/>
            <a:ext cx="1150938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易溶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40" name="Text Box 88" descr="中国教育出版网"/>
          <p:cNvSpPr txBox="1"/>
          <p:nvPr/>
        </p:nvSpPr>
        <p:spPr>
          <a:xfrm>
            <a:off x="8638223" y="5501323"/>
            <a:ext cx="1150937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易溶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41" name="Text Box 89" descr="中国教育出版网"/>
          <p:cNvSpPr txBox="1"/>
          <p:nvPr/>
        </p:nvSpPr>
        <p:spPr>
          <a:xfrm>
            <a:off x="10246360" y="5501323"/>
            <a:ext cx="1150938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易溶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42" name="Text Box 90" descr="中国教育出版网"/>
          <p:cNvSpPr txBox="1"/>
          <p:nvPr/>
        </p:nvSpPr>
        <p:spPr>
          <a:xfrm>
            <a:off x="5263515" y="5501323"/>
            <a:ext cx="1247775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难溶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43" name="Text Box 91" descr="中国教育出版网"/>
          <p:cNvSpPr txBox="1"/>
          <p:nvPr/>
        </p:nvSpPr>
        <p:spPr>
          <a:xfrm>
            <a:off x="6789738" y="5501323"/>
            <a:ext cx="1249362" cy="429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难溶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44" name="Text Box 92" descr="中国教育出版网"/>
          <p:cNvSpPr txBox="1"/>
          <p:nvPr/>
        </p:nvSpPr>
        <p:spPr>
          <a:xfrm>
            <a:off x="1793240" y="4559300"/>
            <a:ext cx="1778635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buFont typeface="Wingdings" panose="05000000000000000000" pitchFamily="2" charset="2"/>
            </a:pPr>
            <a:r>
              <a:rPr lang="zh-CN" altLang="en-US" sz="2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刺激性气味</a:t>
            </a:r>
            <a:endParaRPr lang="zh-CN" altLang="en-US" sz="2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45" name="Text Box 8" descr="中国教育出版网"/>
          <p:cNvSpPr txBox="1"/>
          <p:nvPr/>
        </p:nvSpPr>
        <p:spPr>
          <a:xfrm>
            <a:off x="2144713" y="1257300"/>
            <a:ext cx="8824912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 b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探究：初步区分常用的氮肥、磷肥、钾肥的方法</a:t>
            </a:r>
            <a:endParaRPr lang="zh-CN" altLang="en-US" sz="2400" b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0546" name="组合 6147" descr="中国教育出版网"/>
          <p:cNvGrpSpPr/>
          <p:nvPr/>
        </p:nvGrpSpPr>
        <p:grpSpPr>
          <a:xfrm>
            <a:off x="795745" y="472758"/>
            <a:ext cx="3383643" cy="761139"/>
            <a:chOff x="684" y="0"/>
            <a:chExt cx="3998" cy="1201"/>
          </a:xfrm>
        </p:grpSpPr>
        <p:sp>
          <p:nvSpPr>
            <p:cNvPr id="20547" name="矩形 7"/>
            <p:cNvSpPr/>
            <p:nvPr/>
          </p:nvSpPr>
          <p:spPr>
            <a:xfrm>
              <a:off x="882" y="0"/>
              <a:ext cx="2634" cy="1200"/>
            </a:xfrm>
            <a:custGeom>
              <a:cxnLst>
                <a:cxn ang="0">
                  <a:pos x="0" y="1200"/>
                </a:cxn>
                <a:cxn ang="0">
                  <a:pos x="2634" y="1200"/>
                </a:cxn>
                <a:cxn ang="0">
                  <a:pos x="0" y="120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0" b="0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sq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0" name="文本框 6151"/>
            <p:cNvSpPr txBox="1"/>
            <p:nvPr/>
          </p:nvSpPr>
          <p:spPr>
            <a:xfrm>
              <a:off x="684" y="377"/>
              <a:ext cx="3998" cy="8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zh-CN" sz="2800">
                  <a:solidFill>
                    <a:srgbClr val="00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二、化肥的简易鉴别</a:t>
              </a:r>
              <a:endParaRPr lang="zh-CN" altLang="zh-CN" sz="2800">
                <a:solidFill>
                  <a:srgbClr val="00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文本框 1" descr="中国教育出版网"/>
          <p:cNvSpPr txBox="1"/>
          <p:nvPr>
            <p:custDataLst>
              <p:tags r:id="rId4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7" grpId="0"/>
      <p:bldP spid="20528" grpId="0"/>
      <p:bldP spid="20529" grpId="0"/>
      <p:bldP spid="20530" grpId="0"/>
      <p:bldP spid="20531" grpId="0"/>
      <p:bldP spid="20532" grpId="0"/>
      <p:bldP spid="20533" grpId="0"/>
      <p:bldP spid="20534" grpId="0"/>
      <p:bldP spid="20535" grpId="0"/>
      <p:bldP spid="20536" grpId="0"/>
      <p:bldP spid="20537" grpId="0"/>
      <p:bldP spid="20538" grpId="0"/>
      <p:bldP spid="20540" grpId="0"/>
      <p:bldP spid="20541" grpId="0"/>
      <p:bldP spid="20542" grpId="0"/>
      <p:bldP spid="20543" grpId="0"/>
      <p:bldP spid="205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2560" name="表格 22559" descr="中国教育出版网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437323" y="1019175"/>
          <a:ext cx="9316720" cy="1736725"/>
        </p:xfrm>
        <a:graphic>
          <a:graphicData uri="http://schemas.openxmlformats.org/drawingml/2006/table">
            <a:tbl>
              <a:tblPr/>
              <a:tblGrid>
                <a:gridCol w="2151380"/>
                <a:gridCol w="2327275"/>
                <a:gridCol w="1791335"/>
                <a:gridCol w="1522730"/>
                <a:gridCol w="1524000"/>
              </a:tblGrid>
              <a:tr h="457200">
                <a:tc rowSpan="2"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2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表二</a:t>
                      </a:r>
                      <a:endParaRPr lang="zh-CN" altLang="en-US" sz="200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1459" marR="91459" marT="45644" marB="45644" anchor="ctr">
                    <a:lnL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2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氮肥</a:t>
                      </a:r>
                      <a:endParaRPr lang="zh-CN" altLang="en-US" sz="200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1459" marR="91459" marT="45644" marB="45644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2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钾肥</a:t>
                      </a:r>
                      <a:endParaRPr lang="zh-CN" altLang="en-US" sz="200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1459" marR="91459" marT="45644" marB="45644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 vMerge="1">
                  <a:txBody>
                    <a:bodyPr vert="horz" wrap="square"/>
                    <a:lstStyle/>
                    <a:p/>
                  </a:txBody>
                  <a:tcPr>
                    <a:lnL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(NH</a:t>
                      </a:r>
                      <a:r>
                        <a:rPr lang="en-US" altLang="zh-CN" sz="2000" baseline="-25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4</a:t>
                      </a:r>
                      <a:r>
                        <a:rPr lang="en-US" altLang="zh-CN" sz="2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)</a:t>
                      </a:r>
                      <a:r>
                        <a:rPr lang="en-US" altLang="zh-CN" sz="2000" baseline="-25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2</a:t>
                      </a:r>
                      <a:r>
                        <a:rPr lang="en-US" altLang="zh-CN" sz="2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SO</a:t>
                      </a:r>
                      <a:r>
                        <a:rPr lang="en-US" altLang="zh-CN" sz="2000" baseline="-25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4</a:t>
                      </a:r>
                      <a:endParaRPr lang="en-US" altLang="zh-CN" sz="2000" baseline="-2500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1459" marR="91459" marT="45644" marB="45644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NH</a:t>
                      </a:r>
                      <a:r>
                        <a:rPr lang="en-US" altLang="zh-CN" sz="2000" baseline="-25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4</a:t>
                      </a:r>
                      <a:r>
                        <a:rPr lang="en-US" altLang="zh-CN" sz="2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Cl</a:t>
                      </a:r>
                      <a:endParaRPr lang="en-US" altLang="zh-CN" sz="200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1459" marR="91459" marT="45644" marB="45644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K</a:t>
                      </a:r>
                      <a:r>
                        <a:rPr lang="en-US" altLang="zh-CN" sz="2000" baseline="-25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2</a:t>
                      </a:r>
                      <a:r>
                        <a:rPr lang="en-US" altLang="zh-CN" sz="2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SO</a:t>
                      </a:r>
                      <a:r>
                        <a:rPr lang="en-US" altLang="zh-CN" sz="2000" baseline="-25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4</a:t>
                      </a:r>
                      <a:endParaRPr lang="en-US" altLang="zh-CN" sz="2000" baseline="-2500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1459" marR="91459" marT="45644" marB="45644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KCl</a:t>
                      </a:r>
                      <a:endParaRPr lang="en-US" altLang="zh-CN" sz="200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1459" marR="91459" marT="45644" marB="45644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22325">
                <a:tc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200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加熟石灰粉末研磨</a:t>
                      </a:r>
                      <a:endParaRPr lang="zh-CN" altLang="en-US" sz="200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1459" marR="91459" marT="45644" marB="45644" anchor="ctr">
                    <a:lnL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endParaRPr lang="zh-CN" altLang="zh-CN" sz="200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1459" marR="91459" marT="45644" marB="45644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>
                      <a:lvl1pPr marL="228600" lvl="0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800" b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85800" lvl="1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endParaRPr lang="zh-CN" altLang="zh-CN" sz="200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1459" marR="91459" marT="45644" marB="45644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175B5C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550" name="Text Box 56" descr="中国教育出版网"/>
          <p:cNvSpPr txBox="1"/>
          <p:nvPr/>
        </p:nvSpPr>
        <p:spPr>
          <a:xfrm>
            <a:off x="4559935" y="2165350"/>
            <a:ext cx="284321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anose="05000000000000000000" pitchFamily="2" charset="2"/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有氨味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551" name="Text Box 57" descr="中国教育出版网"/>
          <p:cNvSpPr txBox="1"/>
          <p:nvPr/>
        </p:nvSpPr>
        <p:spPr>
          <a:xfrm>
            <a:off x="8208010" y="2155825"/>
            <a:ext cx="2032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anose="05000000000000000000" pitchFamily="2" charset="2"/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无氨味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552" name="矩形 5" descr="中国教育出版网"/>
          <p:cNvSpPr/>
          <p:nvPr/>
        </p:nvSpPr>
        <p:spPr>
          <a:xfrm>
            <a:off x="946785" y="3997325"/>
            <a:ext cx="7493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zh-CN" altLang="en-US" sz="2400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3" name="矩形 6" descr="中国教育出版网"/>
          <p:cNvSpPr/>
          <p:nvPr/>
        </p:nvSpPr>
        <p:spPr>
          <a:xfrm>
            <a:off x="2188210" y="3513138"/>
            <a:ext cx="700881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 b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看</a:t>
            </a:r>
            <a:r>
              <a:rPr lang="zh-CN" altLang="en-US" sz="24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状态</a:t>
            </a:r>
            <a:r>
              <a:rPr lang="zh-CN" altLang="en-US" sz="2400" b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 氨水为液态，其余都是固态</a:t>
            </a:r>
            <a:endParaRPr lang="zh-CN" altLang="en-US" sz="2400" b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554" name="矩形 7" descr="中国教育出版网"/>
          <p:cNvSpPr/>
          <p:nvPr/>
        </p:nvSpPr>
        <p:spPr>
          <a:xfrm>
            <a:off x="2188210" y="4187825"/>
            <a:ext cx="93122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buFont typeface="Wingdings" panose="05000000000000000000" pitchFamily="2" charset="2"/>
            </a:pPr>
            <a:r>
              <a:rPr lang="zh-CN" altLang="en-US" sz="2400" b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比较</a:t>
            </a:r>
            <a:r>
              <a:rPr lang="zh-CN" altLang="en-US" sz="2400" b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颜色</a:t>
            </a:r>
            <a:r>
              <a:rPr lang="zh-CN" altLang="en-US" sz="2400" b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：氮肥：白色、磷肥：灰色、钾肥：白色</a:t>
            </a:r>
            <a:endParaRPr lang="zh-CN" altLang="en-US" sz="1800" b="0">
              <a:latin typeface="Arial" panose="020b0604020202020204" pitchFamily="34" charset="0"/>
            </a:endParaRPr>
          </a:p>
        </p:txBody>
      </p:sp>
      <p:sp>
        <p:nvSpPr>
          <p:cNvPr id="22555" name="矩形 8" descr="中国教育出版网"/>
          <p:cNvSpPr/>
          <p:nvPr/>
        </p:nvSpPr>
        <p:spPr>
          <a:xfrm>
            <a:off x="2188210" y="4649788"/>
            <a:ext cx="60960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 b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闻</a:t>
            </a:r>
            <a:r>
              <a:rPr lang="zh-CN" altLang="en-US" sz="24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气味</a:t>
            </a:r>
            <a:r>
              <a:rPr lang="zh-CN" altLang="en-US" sz="2400" b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：碳酸氢铵有强烈的氨味</a:t>
            </a:r>
            <a:endParaRPr lang="zh-CN" altLang="en-US" sz="2400" b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6" name="矩形 9" descr="中国教育出版网"/>
          <p:cNvSpPr/>
          <p:nvPr/>
        </p:nvSpPr>
        <p:spPr>
          <a:xfrm>
            <a:off x="2159635" y="5232400"/>
            <a:ext cx="849471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 b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与熟石灰混合</a:t>
            </a:r>
            <a:r>
              <a:rPr lang="zh-CN" altLang="en-US" sz="2400" b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研磨：嗅到氨味的是铵态氮肥</a:t>
            </a:r>
            <a:endParaRPr lang="zh-CN" altLang="en-US" sz="2400" b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557" name="左大括号 10" descr="中国教育出版网"/>
          <p:cNvSpPr/>
          <p:nvPr/>
        </p:nvSpPr>
        <p:spPr>
          <a:xfrm>
            <a:off x="1872298" y="3835400"/>
            <a:ext cx="371475" cy="1792288"/>
          </a:xfrm>
          <a:prstGeom prst="leftBrace">
            <a:avLst>
              <a:gd name="adj1" fmla="val 6254"/>
              <a:gd name="adj2" fmla="val 50000"/>
            </a:avLst>
          </a:prstGeom>
          <a:noFill/>
          <a:ln w="3810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>
              <a:lnSpc>
                <a:spcPts val="2600"/>
              </a:lnSpc>
            </a:pPr>
            <a:endParaRPr lang="zh-CN" altLang="en-US" sz="1600" b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 descr="中国教育出版网"/>
          <p:cNvSpPr txBox="1"/>
          <p:nvPr>
            <p:custDataLst>
              <p:tags r:id="rId3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0" grpId="0"/>
      <p:bldP spid="22551" grpId="0"/>
      <p:bldP spid="22552" grpId="0"/>
      <p:bldP spid="22553" grpId="0"/>
      <p:bldP spid="22554" grpId="0"/>
      <p:bldP spid="22555" grpId="0"/>
      <p:bldP spid="22556" grpId="0"/>
      <p:bldP spid="225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3" name="文本占位符 1" descr="中国教育出版网"/>
          <p:cNvSpPr>
            <a:spLocks noGrp="1"/>
          </p:cNvSpPr>
          <p:nvPr>
            <p:ph type="body" sz="quarter" idx="4294967295"/>
          </p:nvPr>
        </p:nvSpPr>
        <p:spPr>
          <a:xfrm>
            <a:off x="352338" y="1497013"/>
            <a:ext cx="10512425" cy="30241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buClrTx/>
              <a:buSzTx/>
              <a:buFont typeface="Arial" panose="020b0604020202020204" pitchFamily="34" charset="0"/>
              <a:defRPr sz="2400"/>
            </a:lvl1pPr>
            <a:lvl2pPr lvl="1">
              <a:buClrTx/>
              <a:buSzTx/>
              <a:buFont typeface="Arial" panose="020b0604020202020204" pitchFamily="34" charset="0"/>
              <a:defRPr sz="2000"/>
            </a:lvl2pPr>
            <a:lvl3pPr lvl="2">
              <a:buClrTx/>
              <a:buSzTx/>
              <a:buFont typeface="Arial" panose="020b0604020202020204" pitchFamily="34" charset="0"/>
              <a:defRPr sz="1800"/>
            </a:lvl3pPr>
            <a:lvl4pPr lvl="3">
              <a:buClrTx/>
              <a:buSzTx/>
              <a:buFont typeface="Arial" panose="020b0604020202020204" pitchFamily="34" charset="0"/>
              <a:defRPr sz="1600"/>
            </a:lvl4pPr>
            <a:lvl5pPr lvl="4">
              <a:buClrTx/>
              <a:buSzTx/>
              <a:buFont typeface="Arial" panose="020b0604020202020204" pitchFamily="34" charset="0"/>
              <a:defRPr sz="1600"/>
            </a:lvl5pPr>
          </a:lstStyle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en-US" altLang="zh-CN" sz="2600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en-US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铵态氮肥与碱混合加热，都有氨气放出</a:t>
            </a:r>
            <a:endParaRPr lang="en-US" altLang="zh-CN" sz="260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pt-BR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(NH</a:t>
            </a:r>
            <a:r>
              <a:rPr lang="pt-BR" altLang="zh-CN" sz="2600" baseline="-25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pt-BR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pt-BR" altLang="zh-CN" sz="2600" baseline="-25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pt-BR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SO</a:t>
            </a:r>
            <a:r>
              <a:rPr lang="pt-BR" altLang="zh-CN" sz="2600" baseline="-25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pt-BR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+ 2NaOH =</a:t>
            </a:r>
            <a:r>
              <a:rPr lang="en-US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==</a:t>
            </a:r>
            <a:r>
              <a:rPr lang="pt-BR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Na</a:t>
            </a:r>
            <a:r>
              <a:rPr lang="pt-BR" altLang="zh-CN" sz="2600" baseline="-25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pt-BR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SO</a:t>
            </a:r>
            <a:r>
              <a:rPr lang="pt-BR" altLang="zh-CN" sz="2600" baseline="-25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pt-BR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+ 2NH</a:t>
            </a:r>
            <a:r>
              <a:rPr lang="pt-BR" altLang="zh-CN" sz="2600" baseline="-25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pt-BR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↑+ 2H</a:t>
            </a:r>
            <a:r>
              <a:rPr lang="pt-BR" altLang="zh-CN" sz="2600" baseline="-25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pt-BR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endParaRPr lang="pt-BR" altLang="zh-CN" sz="260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NH</a:t>
            </a:r>
            <a:r>
              <a:rPr lang="en-US" altLang="zh-CN" sz="2600" baseline="-25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NO</a:t>
            </a:r>
            <a:r>
              <a:rPr lang="en-US" altLang="zh-CN" sz="2600" baseline="-25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+NaOH === NaNO</a:t>
            </a:r>
            <a:r>
              <a:rPr lang="en-US" altLang="zh-CN" sz="2600" baseline="-25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+NH</a:t>
            </a:r>
            <a:r>
              <a:rPr lang="en-US" altLang="zh-CN" sz="2600" baseline="-25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↑+H</a:t>
            </a:r>
            <a:r>
              <a:rPr lang="en-US" altLang="zh-CN" sz="2600" baseline="-25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endParaRPr lang="en-US" altLang="zh-CN" sz="260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lvl="0" indent="0">
              <a:lnSpc>
                <a:spcPct val="150000"/>
              </a:lnSpc>
              <a:spcBef>
                <a:spcPts val="25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氨气有刺激性气味，能使湿润的红色石蕊试纸变蓝，这些可用于</a:t>
            </a:r>
            <a:r>
              <a:rPr lang="zh-CN" altLang="en-US" sz="2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铵态氮肥的检验</a:t>
            </a:r>
            <a:r>
              <a:rPr lang="zh-CN" altLang="en-US" sz="260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6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54" name="文本框 2" descr="中国教育出版网"/>
          <p:cNvSpPr txBox="1"/>
          <p:nvPr/>
        </p:nvSpPr>
        <p:spPr>
          <a:xfrm>
            <a:off x="3925471" y="2059532"/>
            <a:ext cx="6731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buFont typeface="Wingdings" panose="05000000000000000000" pitchFamily="2" charset="2"/>
            </a:pPr>
            <a:r>
              <a:rPr lang="zh-CN" altLang="en-US" sz="2600">
                <a:latin typeface="Times New Roman" panose="02020603050405020304" pitchFamily="18" charset="0"/>
                <a:ea typeface="黑体" panose="02010609060101010101" pitchFamily="49" charset="-122"/>
              </a:rPr>
              <a:t>△</a:t>
            </a:r>
            <a:endParaRPr lang="zh-CN" altLang="en-US" sz="26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55" name="文本框 3" descr="中国教育出版网"/>
          <p:cNvSpPr txBox="1"/>
          <p:nvPr/>
        </p:nvSpPr>
        <p:spPr>
          <a:xfrm>
            <a:off x="3296285" y="2565487"/>
            <a:ext cx="6731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buFont typeface="Wingdings" panose="05000000000000000000" pitchFamily="2" charset="2"/>
            </a:pPr>
            <a:r>
              <a:rPr lang="zh-CN" altLang="en-US" sz="2600">
                <a:latin typeface="Times New Roman" panose="02020603050405020304" pitchFamily="18" charset="0"/>
                <a:ea typeface="黑体" panose="02010609060101010101" pitchFamily="49" charset="-122"/>
              </a:rPr>
              <a:t>△</a:t>
            </a:r>
            <a:endParaRPr lang="zh-CN" altLang="en-US" sz="26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56" name="文本框 5" descr="中国教育出版网"/>
          <p:cNvSpPr txBox="1"/>
          <p:nvPr/>
        </p:nvSpPr>
        <p:spPr>
          <a:xfrm>
            <a:off x="1203556" y="4839653"/>
            <a:ext cx="10668000" cy="1291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600" b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注意：</a:t>
            </a:r>
            <a:r>
              <a:rPr lang="zh-CN" altLang="en-US" sz="2600" b="0">
                <a:solidFill>
                  <a:schemeClr val="accent2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铵态氮肥不可与熟石灰、草木灰（含碳酸钾）等碱性物质混用，否则会降低肥效。</a:t>
            </a:r>
            <a:endParaRPr lang="zh-CN" altLang="en-US" sz="2600" b="0">
              <a:solidFill>
                <a:schemeClr val="accent2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 descr="中国教育出版网"/>
          <p:cNvSpPr txBox="1"/>
          <p:nvPr>
            <p:custDataLst>
              <p:tags r:id="rId2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流程图: 可选过程 26" descr="中国教育出版网"/>
          <p:cNvSpPr/>
          <p:nvPr>
            <p:custDataLst>
              <p:tags r:id="rId3"/>
            </p:custDataLst>
          </p:nvPr>
        </p:nvSpPr>
        <p:spPr>
          <a:xfrm>
            <a:off x="997585" y="944245"/>
            <a:ext cx="1885950" cy="553085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descr="中国教育出版网"/>
          <p:cNvSpPr txBox="1"/>
          <p:nvPr>
            <p:custDataLst>
              <p:tags r:id="rId4"/>
            </p:custDataLst>
          </p:nvPr>
        </p:nvSpPr>
        <p:spPr>
          <a:xfrm>
            <a:off x="957580" y="944245"/>
            <a:ext cx="2338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</a:rPr>
              <a:t>交流与反思</a:t>
            </a:r>
            <a:endParaRPr lang="zh-CN" altLang="en-US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7" name="Line 9" descr="中国教育出版网"/>
          <p:cNvSpPr/>
          <p:nvPr/>
        </p:nvSpPr>
        <p:spPr>
          <a:xfrm flipH="1">
            <a:off x="6449060" y="2084388"/>
            <a:ext cx="0" cy="368300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24578" name="Line 10" descr="中国教育出版网"/>
          <p:cNvSpPr/>
          <p:nvPr/>
        </p:nvSpPr>
        <p:spPr>
          <a:xfrm flipV="1">
            <a:off x="3924935" y="2452688"/>
            <a:ext cx="4606925" cy="6350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24579" name="Line 15" descr="中国教育出版网"/>
          <p:cNvSpPr/>
          <p:nvPr/>
        </p:nvSpPr>
        <p:spPr>
          <a:xfrm>
            <a:off x="2123123" y="3686175"/>
            <a:ext cx="3932237" cy="0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24580" name="Rectangle 18" descr="中国教育出版网"/>
          <p:cNvSpPr/>
          <p:nvPr/>
        </p:nvSpPr>
        <p:spPr>
          <a:xfrm>
            <a:off x="8328660" y="2444750"/>
            <a:ext cx="1655763" cy="5984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ctr" eaLnBrk="0" hangingPunct="0">
              <a:buFont typeface="Wingdings" panose="05000000000000000000" pitchFamily="2" charset="2"/>
            </a:pPr>
            <a:r>
              <a:rPr lang="zh-CN" altLang="en-US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无氨味</a:t>
            </a:r>
            <a:endParaRPr lang="zh-CN" altLang="en-US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1" name="Line 21" descr="中国教育出版网"/>
          <p:cNvSpPr/>
          <p:nvPr/>
        </p:nvSpPr>
        <p:spPr>
          <a:xfrm>
            <a:off x="3924935" y="2459038"/>
            <a:ext cx="1588" cy="384175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stealth" w="med" len="med"/>
          </a:ln>
        </p:spPr>
        <p:txBody>
          <a:bodyPr/>
          <a:lstStyle/>
          <a:p/>
        </p:txBody>
      </p:sp>
      <p:sp>
        <p:nvSpPr>
          <p:cNvPr id="24582" name="Line 26" descr="中国教育出版网"/>
          <p:cNvSpPr/>
          <p:nvPr/>
        </p:nvSpPr>
        <p:spPr>
          <a:xfrm flipH="1">
            <a:off x="6055360" y="4514850"/>
            <a:ext cx="0" cy="365125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24583" name="Line 27" descr="中国教育出版网"/>
          <p:cNvSpPr/>
          <p:nvPr/>
        </p:nvSpPr>
        <p:spPr>
          <a:xfrm>
            <a:off x="4402773" y="4879975"/>
            <a:ext cx="3932237" cy="0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24584" name="Line 28" descr="中国教育出版网"/>
          <p:cNvSpPr/>
          <p:nvPr/>
        </p:nvSpPr>
        <p:spPr>
          <a:xfrm flipH="1">
            <a:off x="4402773" y="4879975"/>
            <a:ext cx="0" cy="304800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stealth" w="med" len="med"/>
          </a:ln>
        </p:spPr>
        <p:txBody>
          <a:bodyPr/>
          <a:lstStyle/>
          <a:p/>
        </p:txBody>
      </p:sp>
      <p:sp>
        <p:nvSpPr>
          <p:cNvPr id="24585" name="Line 29" descr="中国教育出版网"/>
          <p:cNvSpPr/>
          <p:nvPr/>
        </p:nvSpPr>
        <p:spPr>
          <a:xfrm flipH="1">
            <a:off x="8335010" y="4879975"/>
            <a:ext cx="0" cy="304800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stealth" w="med" len="med"/>
          </a:ln>
        </p:spPr>
        <p:txBody>
          <a:bodyPr/>
          <a:lstStyle/>
          <a:p/>
        </p:txBody>
      </p:sp>
      <p:sp>
        <p:nvSpPr>
          <p:cNvPr id="24586" name="Line 21" descr="中国教育出版网"/>
          <p:cNvSpPr/>
          <p:nvPr/>
        </p:nvSpPr>
        <p:spPr>
          <a:xfrm>
            <a:off x="8544560" y="2444750"/>
            <a:ext cx="1588" cy="384175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stealth" w="med" len="med"/>
          </a:ln>
        </p:spPr>
        <p:txBody>
          <a:bodyPr/>
          <a:lstStyle/>
          <a:p/>
        </p:txBody>
      </p:sp>
      <p:sp>
        <p:nvSpPr>
          <p:cNvPr id="24587" name="矩形 65" descr="中国教育出版网"/>
          <p:cNvSpPr/>
          <p:nvPr/>
        </p:nvSpPr>
        <p:spPr>
          <a:xfrm>
            <a:off x="2845276" y="2447925"/>
            <a:ext cx="868680" cy="368300"/>
          </a:xfrm>
          <a:prstGeom prst="rect">
            <a:avLst/>
          </a:prstGeom>
          <a:noFill/>
          <a:ln w="25400">
            <a:noFill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有氨味</a:t>
            </a:r>
            <a:endParaRPr lang="zh-CN" altLang="en-US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8" name="矩形 66" descr="中国教育出版网"/>
          <p:cNvSpPr/>
          <p:nvPr/>
        </p:nvSpPr>
        <p:spPr>
          <a:xfrm>
            <a:off x="5824221" y="1628775"/>
            <a:ext cx="1249680" cy="460375"/>
          </a:xfrm>
          <a:prstGeom prst="rect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400" b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氮   肥</a:t>
            </a:r>
            <a:endParaRPr lang="zh-CN" altLang="en-US" sz="2400" b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589" name="矩形 67" descr="中国教育出版网"/>
          <p:cNvSpPr/>
          <p:nvPr/>
        </p:nvSpPr>
        <p:spPr>
          <a:xfrm>
            <a:off x="8059421" y="2852738"/>
            <a:ext cx="944880" cy="460375"/>
          </a:xfrm>
          <a:prstGeom prst="rect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400" b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尿 素</a:t>
            </a:r>
            <a:endParaRPr lang="zh-CN" altLang="en-US" sz="2400" b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590" name="矩形 68" descr="中国教育出版网"/>
          <p:cNvSpPr/>
          <p:nvPr/>
        </p:nvSpPr>
        <p:spPr>
          <a:xfrm>
            <a:off x="2285683" y="2876550"/>
            <a:ext cx="3535680" cy="460375"/>
          </a:xfrm>
          <a:prstGeom prst="rect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400" b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硫酸铵、氯化铵、硝酸铵</a:t>
            </a:r>
            <a:endParaRPr lang="zh-CN" altLang="en-US" sz="2400" b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1" name="矩形 69" descr="中国教育出版网"/>
          <p:cNvSpPr/>
          <p:nvPr/>
        </p:nvSpPr>
        <p:spPr>
          <a:xfrm>
            <a:off x="4266883" y="3327400"/>
            <a:ext cx="15544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0" hangingPunct="0">
              <a:buFont typeface="Wingdings" panose="05000000000000000000" pitchFamily="2" charset="2"/>
            </a:pP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  <a:r>
              <a:rPr lang="zh-CN" altLang="en-US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硝酸钡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</a:rPr>
              <a:t>溶液</a:t>
            </a:r>
            <a:endParaRPr lang="zh-CN" altLang="en-US" b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2" name="Line 9" descr="中国教育出版网"/>
          <p:cNvSpPr/>
          <p:nvPr/>
        </p:nvSpPr>
        <p:spPr>
          <a:xfrm flipH="1">
            <a:off x="3926523" y="3338513"/>
            <a:ext cx="0" cy="368300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24593" name="Line 21" descr="中国教育出版网"/>
          <p:cNvSpPr/>
          <p:nvPr/>
        </p:nvSpPr>
        <p:spPr>
          <a:xfrm>
            <a:off x="2108835" y="3694113"/>
            <a:ext cx="1588" cy="384175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stealth" w="med" len="med"/>
          </a:ln>
        </p:spPr>
        <p:txBody>
          <a:bodyPr/>
          <a:lstStyle/>
          <a:p/>
        </p:txBody>
      </p:sp>
      <p:sp>
        <p:nvSpPr>
          <p:cNvPr id="24594" name="Line 21" descr="中国教育出版网"/>
          <p:cNvSpPr/>
          <p:nvPr/>
        </p:nvSpPr>
        <p:spPr>
          <a:xfrm>
            <a:off x="6045835" y="3692525"/>
            <a:ext cx="1588" cy="384175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stealth" w="med" len="med"/>
          </a:ln>
        </p:spPr>
        <p:txBody>
          <a:bodyPr/>
          <a:lstStyle/>
          <a:p/>
        </p:txBody>
      </p:sp>
      <p:sp>
        <p:nvSpPr>
          <p:cNvPr id="24595" name="矩形 73" descr="中国教育出版网"/>
          <p:cNvSpPr/>
          <p:nvPr/>
        </p:nvSpPr>
        <p:spPr>
          <a:xfrm>
            <a:off x="1618933" y="4067175"/>
            <a:ext cx="1097280" cy="460375"/>
          </a:xfrm>
          <a:prstGeom prst="rect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400" b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硫酸铵</a:t>
            </a:r>
            <a:endParaRPr lang="zh-CN" altLang="en-US" sz="2400" b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6" name="矩形 74" descr="中国教育出版网"/>
          <p:cNvSpPr/>
          <p:nvPr/>
        </p:nvSpPr>
        <p:spPr>
          <a:xfrm>
            <a:off x="4870927" y="4054475"/>
            <a:ext cx="2316480" cy="460375"/>
          </a:xfrm>
          <a:prstGeom prst="rect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400" b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硝酸铵、氯化铵</a:t>
            </a:r>
            <a:endParaRPr lang="zh-CN" altLang="en-US" sz="2400" b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7" name="矩形 75" descr="中国教育出版网"/>
          <p:cNvSpPr/>
          <p:nvPr/>
        </p:nvSpPr>
        <p:spPr>
          <a:xfrm>
            <a:off x="2342833" y="3700463"/>
            <a:ext cx="13258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0" hangingPunct="0">
              <a:buFont typeface="Wingdings" panose="05000000000000000000" pitchFamily="2" charset="2"/>
            </a:pPr>
            <a:r>
              <a:rPr lang="zh-CN" altLang="en-US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有白色沉淀</a:t>
            </a:r>
            <a:endParaRPr lang="zh-CN" altLang="en-US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8" name="矩形 76" descr="中国教育出版网"/>
          <p:cNvSpPr/>
          <p:nvPr/>
        </p:nvSpPr>
        <p:spPr>
          <a:xfrm>
            <a:off x="6282214" y="3676650"/>
            <a:ext cx="13258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0" hangingPunct="0">
              <a:buFont typeface="Wingdings" panose="05000000000000000000" pitchFamily="2" charset="2"/>
            </a:pPr>
            <a:r>
              <a:rPr lang="zh-CN" altLang="en-US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无白色沉淀</a:t>
            </a:r>
            <a:endParaRPr lang="zh-CN" altLang="en-US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9" name="矩形 77" descr="中国教育出版网"/>
          <p:cNvSpPr/>
          <p:nvPr/>
        </p:nvSpPr>
        <p:spPr>
          <a:xfrm>
            <a:off x="6376671" y="4471988"/>
            <a:ext cx="15544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just" eaLnBrk="0" hangingPunct="0">
              <a:buFont typeface="Wingdings" panose="05000000000000000000" pitchFamily="2" charset="2"/>
            </a:pP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  <a:r>
              <a:rPr lang="zh-CN" altLang="en-US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硝酸银</a:t>
            </a:r>
            <a:r>
              <a:rPr lang="zh-CN" altLang="en-US" b="0">
                <a:latin typeface="微软雅黑" panose="020b0503020204020204" pitchFamily="34" charset="-122"/>
                <a:ea typeface="微软雅黑" panose="020b0503020204020204" pitchFamily="34" charset="-122"/>
              </a:rPr>
              <a:t>溶液</a:t>
            </a:r>
            <a:endParaRPr lang="zh-CN" altLang="en-US" b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600" name="矩形 78" descr="中国教育出版网"/>
          <p:cNvSpPr/>
          <p:nvPr/>
        </p:nvSpPr>
        <p:spPr>
          <a:xfrm>
            <a:off x="3940652" y="5189538"/>
            <a:ext cx="1097280" cy="460375"/>
          </a:xfrm>
          <a:prstGeom prst="rect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400" b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氯化铵</a:t>
            </a:r>
            <a:endParaRPr lang="zh-CN" altLang="en-US" sz="2400" b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601" name="矩形 79" descr="中国教育出版网"/>
          <p:cNvSpPr/>
          <p:nvPr/>
        </p:nvSpPr>
        <p:spPr>
          <a:xfrm>
            <a:off x="7731602" y="5184775"/>
            <a:ext cx="1097280" cy="460375"/>
          </a:xfrm>
          <a:prstGeom prst="rect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400" b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硝酸铵</a:t>
            </a:r>
            <a:endParaRPr lang="zh-CN" altLang="en-US" sz="2400" b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602" name="矩形 80" descr="中国教育出版网"/>
          <p:cNvSpPr/>
          <p:nvPr/>
        </p:nvSpPr>
        <p:spPr>
          <a:xfrm>
            <a:off x="8582502" y="4821238"/>
            <a:ext cx="13258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0" hangingPunct="0">
              <a:buFont typeface="Wingdings" panose="05000000000000000000" pitchFamily="2" charset="2"/>
            </a:pPr>
            <a:r>
              <a:rPr lang="zh-CN" altLang="en-US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无白色沉淀</a:t>
            </a:r>
            <a:endParaRPr lang="zh-CN" altLang="en-US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603" name="矩形 81" descr="中国教育出版网"/>
          <p:cNvSpPr/>
          <p:nvPr/>
        </p:nvSpPr>
        <p:spPr>
          <a:xfrm>
            <a:off x="2859564" y="4829175"/>
            <a:ext cx="13258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0" hangingPunct="0">
              <a:buFont typeface="Wingdings" panose="05000000000000000000" pitchFamily="2" charset="2"/>
            </a:pPr>
            <a:r>
              <a:rPr lang="zh-CN" altLang="en-US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有白色沉淀</a:t>
            </a:r>
            <a:endParaRPr lang="zh-CN" altLang="en-US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604" name="文本框 82" descr="中国教育出版网"/>
          <p:cNvSpPr txBox="1"/>
          <p:nvPr/>
        </p:nvSpPr>
        <p:spPr>
          <a:xfrm>
            <a:off x="4061460" y="862330"/>
            <a:ext cx="312578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buFont typeface="Wingdings" panose="05000000000000000000" pitchFamily="2" charset="2"/>
            </a:pPr>
            <a:r>
              <a:rPr lang="zh-CN" altLang="en-US" sz="2800" b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氮肥的简易鉴别</a:t>
            </a:r>
            <a:endParaRPr lang="zh-CN" altLang="en-US" sz="2800" b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 descr="中国教育出版网"/>
          <p:cNvSpPr txBox="1"/>
          <p:nvPr>
            <p:custDataLst>
              <p:tags r:id="rId2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新知探究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  <p:bldP spid="24587" grpId="0"/>
      <p:bldP spid="24589" grpId="0"/>
      <p:bldP spid="24590" grpId="0"/>
      <p:bldP spid="24591" grpId="0"/>
      <p:bldP spid="24595" grpId="0"/>
      <p:bldP spid="24596" grpId="0"/>
      <p:bldP spid="24597" grpId="0"/>
      <p:bldP spid="24598" grpId="0"/>
      <p:bldP spid="24599" grpId="0"/>
      <p:bldP spid="24600" grpId="0"/>
      <p:bldP spid="24601" grpId="0"/>
      <p:bldP spid="24602" grpId="0"/>
      <p:bldP spid="2460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1" name="Text Box 6" descr="中国教育出版网"/>
          <p:cNvSpPr txBox="1"/>
          <p:nvPr/>
        </p:nvSpPr>
        <p:spPr>
          <a:xfrm>
            <a:off x="5052060" y="1293813"/>
            <a:ext cx="1890713" cy="460375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0">
                <a:latin typeface="Times New Roman" panose="02020603050405020304" pitchFamily="18" charset="0"/>
                <a:ea typeface="黑体" panose="02010609060101010101" pitchFamily="49" charset="-122"/>
              </a:rPr>
              <a:t>化学肥料</a:t>
            </a:r>
            <a:endParaRPr lang="en-US" altLang="zh-CN" sz="2400" b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9" name="组合 79" descr="中国教育出版网"/>
          <p:cNvGrpSpPr/>
          <p:nvPr/>
        </p:nvGrpSpPr>
        <p:grpSpPr>
          <a:xfrm>
            <a:off x="1411923" y="1754188"/>
            <a:ext cx="9866312" cy="1007700"/>
            <a:chOff x="1432304" y="2350146"/>
            <a:chExt cx="7401248" cy="1007556"/>
          </a:xfrm>
        </p:grpSpPr>
        <p:grpSp>
          <p:nvGrpSpPr>
            <p:cNvPr id="25603" name="组合 7"/>
            <p:cNvGrpSpPr/>
            <p:nvPr/>
          </p:nvGrpSpPr>
          <p:grpSpPr>
            <a:xfrm>
              <a:off x="1432304" y="2523159"/>
              <a:ext cx="6229622" cy="834544"/>
              <a:chOff x="1660830" y="2490577"/>
              <a:chExt cx="6229420" cy="832791"/>
            </a:xfrm>
          </p:grpSpPr>
          <p:grpSp>
            <p:nvGrpSpPr>
              <p:cNvPr id="25604" name="组合 7"/>
              <p:cNvGrpSpPr/>
              <p:nvPr/>
            </p:nvGrpSpPr>
            <p:grpSpPr>
              <a:xfrm>
                <a:off x="1660830" y="2490577"/>
                <a:ext cx="6229420" cy="823648"/>
                <a:chOff x="1333501" y="2454869"/>
                <a:chExt cx="6230951" cy="823199"/>
              </a:xfrm>
            </p:grpSpPr>
            <p:cxnSp>
              <p:nvCxnSpPr>
                <p:cNvPr id="18" name="直接连接符 17"/>
                <p:cNvCxnSpPr/>
                <p:nvPr/>
              </p:nvCxnSpPr>
              <p:spPr bwMode="auto">
                <a:xfrm flipH="1">
                  <a:off x="2124279" y="2454869"/>
                  <a:ext cx="5440173" cy="23746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连接符 18"/>
                <p:cNvCxnSpPr/>
                <p:nvPr/>
              </p:nvCxnSpPr>
              <p:spPr bwMode="auto">
                <a:xfrm flipH="1">
                  <a:off x="2124279" y="2461201"/>
                  <a:ext cx="0" cy="35935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 bwMode="auto">
                <a:xfrm flipH="1">
                  <a:off x="7564452" y="2459618"/>
                  <a:ext cx="0" cy="359358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1" name="矩形 20"/>
                <p:cNvSpPr/>
                <p:nvPr/>
              </p:nvSpPr>
              <p:spPr>
                <a:xfrm>
                  <a:off x="1333501" y="2818976"/>
                  <a:ext cx="1503748" cy="459092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dk1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化肥简介</a:t>
                  </a: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7" name="矩形 16"/>
              <p:cNvSpPr/>
              <p:nvPr/>
            </p:nvSpPr>
            <p:spPr bwMode="auto">
              <a:xfrm>
                <a:off x="3548388" y="2864387"/>
                <a:ext cx="3049622" cy="458981"/>
              </a:xfrm>
              <a:prstGeom prst="rect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合理施用化肥、农药</a:t>
                </a: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" name="矩形 10"/>
            <p:cNvSpPr/>
            <p:nvPr/>
          </p:nvSpPr>
          <p:spPr bwMode="auto">
            <a:xfrm>
              <a:off x="6488712" y="2888232"/>
              <a:ext cx="2344840" cy="460309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化肥的简易鉴别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 bwMode="auto">
            <a:xfrm flipH="1">
              <a:off x="4851928" y="2529508"/>
              <a:ext cx="0" cy="36031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 bwMode="auto">
            <a:xfrm flipH="1">
              <a:off x="4851928" y="2350146"/>
              <a:ext cx="0" cy="18888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" name="组合 21" descr="中国教育出版网"/>
          <p:cNvGrpSpPr/>
          <p:nvPr/>
        </p:nvGrpSpPr>
        <p:grpSpPr>
          <a:xfrm>
            <a:off x="8165148" y="2762250"/>
            <a:ext cx="3046412" cy="2506282"/>
            <a:chOff x="6020004" y="3720247"/>
            <a:chExt cx="2284315" cy="2507024"/>
          </a:xfrm>
        </p:grpSpPr>
        <p:grpSp>
          <p:nvGrpSpPr>
            <p:cNvPr id="25614" name="组合 31"/>
            <p:cNvGrpSpPr/>
            <p:nvPr/>
          </p:nvGrpSpPr>
          <p:grpSpPr>
            <a:xfrm>
              <a:off x="6020004" y="3720247"/>
              <a:ext cx="2003337" cy="1802598"/>
              <a:chOff x="485493" y="3051619"/>
              <a:chExt cx="2004113" cy="1802424"/>
            </a:xfrm>
          </p:grpSpPr>
          <p:grpSp>
            <p:nvGrpSpPr>
              <p:cNvPr id="25615" name="组合 33"/>
              <p:cNvGrpSpPr/>
              <p:nvPr/>
            </p:nvGrpSpPr>
            <p:grpSpPr>
              <a:xfrm>
                <a:off x="833275" y="3051619"/>
                <a:ext cx="1656331" cy="1802424"/>
                <a:chOff x="2787495" y="3277998"/>
                <a:chExt cx="1656289" cy="1802209"/>
              </a:xfrm>
            </p:grpSpPr>
            <p:grpSp>
              <p:nvGrpSpPr>
                <p:cNvPr id="25616" name="组合 17"/>
                <p:cNvGrpSpPr/>
                <p:nvPr/>
              </p:nvGrpSpPr>
              <p:grpSpPr>
                <a:xfrm>
                  <a:off x="2787495" y="3520878"/>
                  <a:ext cx="1656289" cy="1559329"/>
                  <a:chOff x="3005038" y="2458750"/>
                  <a:chExt cx="1657245" cy="1558958"/>
                </a:xfrm>
              </p:grpSpPr>
              <p:cxnSp>
                <p:nvCxnSpPr>
                  <p:cNvPr id="31" name="直接连接符 30"/>
                  <p:cNvCxnSpPr/>
                  <p:nvPr/>
                </p:nvCxnSpPr>
                <p:spPr bwMode="auto">
                  <a:xfrm flipH="1" flipV="1">
                    <a:off x="3005038" y="2458750"/>
                    <a:ext cx="1657245" cy="11110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直接连接符 31"/>
                  <p:cNvCxnSpPr/>
                  <p:nvPr/>
                </p:nvCxnSpPr>
                <p:spPr bwMode="auto">
                  <a:xfrm flipH="1">
                    <a:off x="3869412" y="2469860"/>
                    <a:ext cx="0" cy="338047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" name="矩形 32"/>
                  <p:cNvSpPr/>
                  <p:nvPr/>
                </p:nvSpPr>
                <p:spPr>
                  <a:xfrm>
                    <a:off x="3494426" y="2819017"/>
                    <a:ext cx="686414" cy="1198691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>
                    <a:spAutoFit/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加碱研磨氮肥</a:t>
                    </a:r>
                    <a:endParaRPr kumimoji="0" lang="zh-CN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dk1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cxnSp>
              <p:nvCxnSpPr>
                <p:cNvPr id="30" name="直接连接符 29"/>
                <p:cNvCxnSpPr/>
                <p:nvPr/>
              </p:nvCxnSpPr>
              <p:spPr bwMode="auto">
                <a:xfrm flipH="1">
                  <a:off x="3651371" y="3277998"/>
                  <a:ext cx="0" cy="242880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矩形 26"/>
              <p:cNvSpPr/>
              <p:nvPr/>
            </p:nvSpPr>
            <p:spPr bwMode="auto">
              <a:xfrm>
                <a:off x="485493" y="3653336"/>
                <a:ext cx="598694" cy="830111"/>
              </a:xfrm>
              <a:prstGeom prst="rect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外观磷肥</a:t>
                </a: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8" name="直接连接符 27"/>
              <p:cNvCxnSpPr/>
              <p:nvPr/>
            </p:nvCxnSpPr>
            <p:spPr bwMode="auto">
              <a:xfrm flipH="1">
                <a:off x="833276" y="3283415"/>
                <a:ext cx="0" cy="36039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4" name="矩形 23"/>
            <p:cNvSpPr/>
            <p:nvPr/>
          </p:nvSpPr>
          <p:spPr bwMode="auto">
            <a:xfrm>
              <a:off x="7780466" y="4288678"/>
              <a:ext cx="523853" cy="1938593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氮肥的鉴别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 bwMode="auto">
            <a:xfrm flipH="1">
              <a:off x="8023343" y="3963179"/>
              <a:ext cx="0" cy="338201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7" name="组合 62" descr="中国教育出版网"/>
          <p:cNvGrpSpPr/>
          <p:nvPr/>
        </p:nvGrpSpPr>
        <p:grpSpPr>
          <a:xfrm>
            <a:off x="4886960" y="2754313"/>
            <a:ext cx="2070100" cy="1028700"/>
            <a:chOff x="692561" y="3085939"/>
            <a:chExt cx="1554975" cy="1029224"/>
          </a:xfrm>
        </p:grpSpPr>
        <p:grpSp>
          <p:nvGrpSpPr>
            <p:cNvPr id="25626" name="组合 33"/>
            <p:cNvGrpSpPr/>
            <p:nvPr/>
          </p:nvGrpSpPr>
          <p:grpSpPr>
            <a:xfrm>
              <a:off x="935823" y="3085939"/>
              <a:ext cx="1311713" cy="1029224"/>
              <a:chOff x="2890041" y="3312315"/>
              <a:chExt cx="1311679" cy="1029102"/>
            </a:xfrm>
          </p:grpSpPr>
          <p:grpSp>
            <p:nvGrpSpPr>
              <p:cNvPr id="25627" name="组合 17"/>
              <p:cNvGrpSpPr/>
              <p:nvPr/>
            </p:nvGrpSpPr>
            <p:grpSpPr>
              <a:xfrm>
                <a:off x="2890041" y="3525123"/>
                <a:ext cx="1311679" cy="816294"/>
                <a:chOff x="3107643" y="2462993"/>
                <a:chExt cx="1312436" cy="816099"/>
              </a:xfrm>
            </p:grpSpPr>
            <p:cxnSp>
              <p:nvCxnSpPr>
                <p:cNvPr id="55" name="直接连接符 54"/>
                <p:cNvCxnSpPr/>
                <p:nvPr/>
              </p:nvCxnSpPr>
              <p:spPr bwMode="auto">
                <a:xfrm flipH="1" flipV="1">
                  <a:off x="3107643" y="2462993"/>
                  <a:ext cx="1057903" cy="6351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接连接符 55"/>
                <p:cNvCxnSpPr/>
                <p:nvPr/>
              </p:nvCxnSpPr>
              <p:spPr bwMode="auto">
                <a:xfrm flipH="1">
                  <a:off x="4165546" y="2469344"/>
                  <a:ext cx="0" cy="338189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7" name="矩形 56"/>
                <p:cNvSpPr/>
                <p:nvPr/>
              </p:nvSpPr>
              <p:spPr>
                <a:xfrm>
                  <a:off x="3933285" y="2818647"/>
                  <a:ext cx="486794" cy="460445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dk1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弊</a:t>
                  </a: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54" name="直接连接符 53"/>
              <p:cNvCxnSpPr/>
              <p:nvPr/>
            </p:nvCxnSpPr>
            <p:spPr bwMode="auto">
              <a:xfrm flipH="1">
                <a:off x="3459230" y="3312315"/>
                <a:ext cx="0" cy="209632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1" name="矩形 50"/>
            <p:cNvSpPr/>
            <p:nvPr/>
          </p:nvSpPr>
          <p:spPr bwMode="auto">
            <a:xfrm>
              <a:off x="692561" y="3652966"/>
              <a:ext cx="486526" cy="460610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利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 bwMode="auto">
            <a:xfrm flipH="1">
              <a:off x="935823" y="3282889"/>
              <a:ext cx="0" cy="358958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组合 4" descr="中国教育出版网"/>
          <p:cNvGrpSpPr/>
          <p:nvPr/>
        </p:nvGrpSpPr>
        <p:grpSpPr>
          <a:xfrm>
            <a:off x="878523" y="2754313"/>
            <a:ext cx="3122612" cy="1813243"/>
            <a:chOff x="931864" y="3033713"/>
            <a:chExt cx="2341590" cy="1811838"/>
          </a:xfrm>
        </p:grpSpPr>
        <p:grpSp>
          <p:nvGrpSpPr>
            <p:cNvPr id="25635" name="组合 33"/>
            <p:cNvGrpSpPr/>
            <p:nvPr/>
          </p:nvGrpSpPr>
          <p:grpSpPr>
            <a:xfrm>
              <a:off x="931864" y="3033713"/>
              <a:ext cx="2111400" cy="1443188"/>
              <a:chOff x="6226992" y="3707544"/>
              <a:chExt cx="2112200" cy="1443409"/>
            </a:xfrm>
          </p:grpSpPr>
          <p:grpSp>
            <p:nvGrpSpPr>
              <p:cNvPr id="25636" name="组合 46"/>
              <p:cNvGrpSpPr/>
              <p:nvPr/>
            </p:nvGrpSpPr>
            <p:grpSpPr>
              <a:xfrm>
                <a:off x="6226992" y="3707544"/>
                <a:ext cx="2112200" cy="1443409"/>
                <a:chOff x="692561" y="3038918"/>
                <a:chExt cx="2113018" cy="1443270"/>
              </a:xfrm>
            </p:grpSpPr>
            <p:grpSp>
              <p:nvGrpSpPr>
                <p:cNvPr id="25637" name="组合 33"/>
                <p:cNvGrpSpPr/>
                <p:nvPr/>
              </p:nvGrpSpPr>
              <p:grpSpPr>
                <a:xfrm>
                  <a:off x="935637" y="3038918"/>
                  <a:ext cx="1869942" cy="1443270"/>
                  <a:chOff x="2889856" y="3265297"/>
                  <a:chExt cx="1869894" cy="1443098"/>
                </a:xfrm>
              </p:grpSpPr>
              <p:grpSp>
                <p:nvGrpSpPr>
                  <p:cNvPr id="25638" name="组合 17"/>
                  <p:cNvGrpSpPr/>
                  <p:nvPr/>
                </p:nvGrpSpPr>
                <p:grpSpPr>
                  <a:xfrm>
                    <a:off x="2889856" y="3507981"/>
                    <a:ext cx="1869894" cy="1200415"/>
                    <a:chOff x="3107457" y="2445854"/>
                    <a:chExt cx="1870973" cy="1200128"/>
                  </a:xfrm>
                </p:grpSpPr>
                <p:cxnSp>
                  <p:nvCxnSpPr>
                    <p:cNvPr id="43" name="直接连接符 42"/>
                    <p:cNvCxnSpPr/>
                    <p:nvPr/>
                  </p:nvCxnSpPr>
                  <p:spPr bwMode="auto">
                    <a:xfrm flipH="1">
                      <a:off x="3107457" y="2445854"/>
                      <a:ext cx="1870973" cy="15858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" name="直接连接符 43"/>
                    <p:cNvCxnSpPr/>
                    <p:nvPr/>
                  </p:nvCxnSpPr>
                  <p:spPr bwMode="auto">
                    <a:xfrm flipH="1">
                      <a:off x="3733764" y="2468055"/>
                      <a:ext cx="0" cy="337773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5" name="矩形 44"/>
                    <p:cNvSpPr/>
                    <p:nvPr/>
                  </p:nvSpPr>
                  <p:spPr>
                    <a:xfrm>
                      <a:off x="3493733" y="2816930"/>
                      <a:ext cx="480063" cy="829052"/>
                    </a:xfrm>
                    <a:prstGeom prst="rect">
                      <a:avLst/>
                    </a:prstGeom>
                    <a:noFill/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磷肥</a:t>
                      </a:r>
                      <a:endParaRPr kumimoji="0" lang="zh-CN" alt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cxnSp>
                <p:nvCxnSpPr>
                  <p:cNvPr id="42" name="直接连接符 41"/>
                  <p:cNvCxnSpPr/>
                  <p:nvPr/>
                </p:nvCxnSpPr>
                <p:spPr bwMode="auto">
                  <a:xfrm flipH="1">
                    <a:off x="3831953" y="3265297"/>
                    <a:ext cx="0" cy="242685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" name="矩形 38"/>
                <p:cNvSpPr/>
                <p:nvPr/>
              </p:nvSpPr>
              <p:spPr bwMode="auto">
                <a:xfrm>
                  <a:off x="692561" y="3652840"/>
                  <a:ext cx="486153" cy="829194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dk1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氮肥</a:t>
                  </a: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0" name="直接连接符 39"/>
                <p:cNvCxnSpPr/>
                <p:nvPr/>
              </p:nvCxnSpPr>
              <p:spPr bwMode="auto">
                <a:xfrm flipH="1">
                  <a:off x="935637" y="3281632"/>
                  <a:ext cx="0" cy="360103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矩形 35"/>
              <p:cNvSpPr/>
              <p:nvPr/>
            </p:nvSpPr>
            <p:spPr bwMode="auto">
              <a:xfrm>
                <a:off x="7478431" y="4321525"/>
                <a:ext cx="474847" cy="829274"/>
              </a:xfrm>
              <a:prstGeom prst="rect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dk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钾肥</a:t>
                </a: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 bwMode="auto">
              <a:xfrm flipH="1">
                <a:off x="7726177" y="3950281"/>
                <a:ext cx="0" cy="36013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8" name="矩形 57"/>
            <p:cNvSpPr/>
            <p:nvPr/>
          </p:nvSpPr>
          <p:spPr bwMode="auto">
            <a:xfrm>
              <a:off x="2798786" y="3647600"/>
              <a:ext cx="474668" cy="1197951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复合肥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 bwMode="auto">
            <a:xfrm flipH="1">
              <a:off x="3043264" y="3287516"/>
              <a:ext cx="0" cy="360084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9937" name="组合 39936" descr="中国教育出版网"/>
          <p:cNvGrpSpPr/>
          <p:nvPr/>
        </p:nvGrpSpPr>
        <p:grpSpPr>
          <a:xfrm>
            <a:off x="4858385" y="3783013"/>
            <a:ext cx="647700" cy="1766887"/>
            <a:chOff x="3544890" y="4071056"/>
            <a:chExt cx="485775" cy="1766249"/>
          </a:xfrm>
        </p:grpSpPr>
        <p:sp>
          <p:nvSpPr>
            <p:cNvPr id="60" name="矩形 59"/>
            <p:cNvSpPr/>
            <p:nvPr/>
          </p:nvSpPr>
          <p:spPr bwMode="auto">
            <a:xfrm>
              <a:off x="3544890" y="4269422"/>
              <a:ext cx="485775" cy="1567883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提高产量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 bwMode="auto">
            <a:xfrm flipH="1">
              <a:off x="3794127" y="4071056"/>
              <a:ext cx="0" cy="188845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9936" name="组合 39935" descr="中国教育出版网"/>
          <p:cNvGrpSpPr/>
          <p:nvPr/>
        </p:nvGrpSpPr>
        <p:grpSpPr>
          <a:xfrm>
            <a:off x="6295073" y="3794125"/>
            <a:ext cx="647700" cy="1766886"/>
            <a:chOff x="4612309" y="4071056"/>
            <a:chExt cx="485775" cy="1766248"/>
          </a:xfrm>
        </p:grpSpPr>
        <p:sp>
          <p:nvSpPr>
            <p:cNvPr id="64" name="矩形 63"/>
            <p:cNvSpPr/>
            <p:nvPr/>
          </p:nvSpPr>
          <p:spPr bwMode="auto">
            <a:xfrm>
              <a:off x="4612309" y="4269421"/>
              <a:ext cx="485775" cy="1567883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污染环境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 bwMode="auto">
            <a:xfrm flipH="1">
              <a:off x="4861547" y="4071056"/>
              <a:ext cx="0" cy="188844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文本框 1" descr="中国教育出版网"/>
          <p:cNvSpPr txBox="1"/>
          <p:nvPr>
            <p:custDataLst>
              <p:tags r:id="rId3"/>
            </p:custDataLst>
          </p:nvPr>
        </p:nvSpPr>
        <p:spPr>
          <a:xfrm>
            <a:off x="570230" y="18859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课堂小结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9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19" descr="中国教育出版网"/>
          <p:cNvSpPr txBox="1"/>
          <p:nvPr>
            <p:custDataLst>
              <p:tags r:id="rId2"/>
            </p:custDataLst>
          </p:nvPr>
        </p:nvSpPr>
        <p:spPr>
          <a:xfrm>
            <a:off x="541655" y="20764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课堂训练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37" name="标题 1" descr="中国教育出版网"/>
          <p:cNvSpPr>
            <a:spLocks noGrp="1"/>
          </p:cNvSpPr>
          <p:nvPr/>
        </p:nvSpPr>
        <p:spPr>
          <a:xfrm>
            <a:off x="728980" y="790575"/>
            <a:ext cx="10860405" cy="606742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1800" u="none" strike="noStrike" kern="1200" cap="none" spc="0" normalizeH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pPr defTabSz="914400">
              <a:buNone/>
            </a:pP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1．农作物生长需要氮、磷、钾等营养元素，下列化学肥料不属于复合肥的是(  </a:t>
            </a:r>
            <a:r>
              <a:rPr lang="en-US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)</a:t>
            </a:r>
            <a:b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A．NH</a:t>
            </a:r>
            <a:r>
              <a:rPr lang="zh-CN" altLang="zh-CN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NO</a:t>
            </a:r>
            <a:r>
              <a:rPr lang="zh-CN" altLang="zh-CN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en-US" altLang="zh-CN" sz="2800" kern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2800" kern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．KH</a:t>
            </a:r>
            <a:r>
              <a:rPr lang="zh-CN" altLang="zh-CN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PO</a:t>
            </a:r>
            <a:r>
              <a:rPr lang="zh-CN" altLang="zh-CN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sz="2800" kern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buNone/>
            </a:pPr>
            <a:r>
              <a:rPr lang="en-US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C．KNO</a:t>
            </a:r>
            <a:r>
              <a:rPr lang="zh-CN" altLang="zh-CN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 D．NH</a:t>
            </a:r>
            <a:r>
              <a:rPr lang="zh-CN" altLang="zh-CN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zh-CN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PO</a:t>
            </a:r>
            <a:r>
              <a:rPr lang="zh-CN" altLang="zh-CN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b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2．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某农技站货架上待售的化肥有CO(NH</a:t>
            </a:r>
            <a:r>
              <a:rPr lang="zh-CN" altLang="en-US" sz="2800" baseline="-25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r>
              <a:rPr lang="zh-CN" altLang="en-US" sz="2800" baseline="-25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、KCl、KNO</a:t>
            </a:r>
            <a:r>
              <a:rPr lang="zh-CN" altLang="en-US" sz="2800" baseline="-25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，其中缺少的肥料品种是(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)</a:t>
            </a:r>
            <a:b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A．氮肥  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．磷肥 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914400"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C．钾肥 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D．复合肥</a:t>
            </a:r>
            <a:b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endParaRPr lang="zh-CN" altLang="en-US" sz="2800" kern="1200" baseline="-25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中国教育出版网"/>
          <p:cNvSpPr txBox="1"/>
          <p:nvPr/>
        </p:nvSpPr>
        <p:spPr>
          <a:xfrm>
            <a:off x="2432368" y="1603206"/>
            <a:ext cx="11096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文本框 1" descr="中国教育出版网"/>
          <p:cNvSpPr txBox="1"/>
          <p:nvPr/>
        </p:nvSpPr>
        <p:spPr>
          <a:xfrm>
            <a:off x="3542030" y="4153599"/>
            <a:ext cx="110966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19" descr="中国教育出版网"/>
          <p:cNvSpPr txBox="1"/>
          <p:nvPr>
            <p:custDataLst>
              <p:tags r:id="rId2"/>
            </p:custDataLst>
          </p:nvPr>
        </p:nvSpPr>
        <p:spPr>
          <a:xfrm>
            <a:off x="541655" y="20764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课堂训练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 descr="中国教育出版网"/>
          <p:cNvSpPr txBox="1"/>
          <p:nvPr/>
        </p:nvSpPr>
        <p:spPr>
          <a:xfrm>
            <a:off x="803275" y="936625"/>
            <a:ext cx="9723755" cy="33229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defTabSz="914400">
              <a:lnSpc>
                <a:spcPct val="150000"/>
              </a:lnSpc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．下列关于化肥的说法不正确的是(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)</a:t>
            </a:r>
            <a:b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</a:b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A．化肥对提高农作物的产量具有重要作用</a:t>
            </a:r>
            <a:b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</a:b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B．铵态氮肥与熟石灰混合研磨后能嗅到刺激性气味</a:t>
            </a:r>
            <a:b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</a:b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C．化肥的过度使用会造成土壤酸化，可用熟石灰改良</a:t>
            </a:r>
            <a:b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</a:b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D．氯化钾(KCl)和磷酸氢二铵[(NH4)2HPO4]都属于复合肥料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 descr="中国教育出版网"/>
          <p:cNvSpPr txBox="1"/>
          <p:nvPr/>
        </p:nvSpPr>
        <p:spPr>
          <a:xfrm>
            <a:off x="6691983" y="1046008"/>
            <a:ext cx="110966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19" descr="中国教育出版网"/>
          <p:cNvSpPr txBox="1"/>
          <p:nvPr>
            <p:custDataLst>
              <p:tags r:id="rId2"/>
            </p:custDataLst>
          </p:nvPr>
        </p:nvSpPr>
        <p:spPr>
          <a:xfrm>
            <a:off x="541655" y="20764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课堂训练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3" name="标题 1" descr="中国教育出版网"/>
          <p:cNvSpPr>
            <a:spLocks noGrp="1"/>
          </p:cNvSpPr>
          <p:nvPr/>
        </p:nvSpPr>
        <p:spPr>
          <a:xfrm>
            <a:off x="740728" y="790258"/>
            <a:ext cx="10336212" cy="606742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1800" u="none" strike="noStrike" kern="1200" cap="none" spc="0" normalizeH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pPr defTabSz="914400">
              <a:buNone/>
            </a:pPr>
            <a:r>
              <a:rPr lang="en-US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．如图是某同学鉴别NH</a:t>
            </a:r>
            <a:r>
              <a:rPr lang="zh-CN" altLang="en-US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HCO</a:t>
            </a:r>
            <a:r>
              <a:rPr lang="zh-CN" altLang="en-US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、NH</a:t>
            </a:r>
            <a:r>
              <a:rPr lang="zh-CN" altLang="en-US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Cl、KCl三种化肥的过程，其中试剂甲和乙分别可能是</a:t>
            </a:r>
            <a:b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(　　)</a:t>
            </a:r>
            <a:b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A．甲：熟石灰　乙：稀盐酸</a:t>
            </a:r>
            <a:b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B．甲：水　乙：氢氧化钠溶液</a:t>
            </a:r>
            <a:b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C．甲：氢氧化钠溶液　乙：水</a:t>
            </a:r>
            <a:b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D．甲：稀盐酸　乙：氯化钠溶液</a:t>
            </a:r>
            <a:endParaRPr lang="zh-CN" altLang="en-US" sz="2800" kern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554" name="图片 2" descr="中国教育出版网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953" y="2294573"/>
            <a:ext cx="4217987" cy="2916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 descr="中国教育出版网"/>
          <p:cNvSpPr txBox="1"/>
          <p:nvPr/>
        </p:nvSpPr>
        <p:spPr>
          <a:xfrm>
            <a:off x="1078230" y="2294573"/>
            <a:ext cx="1109663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19" descr="中国教育出版网"/>
          <p:cNvSpPr txBox="1"/>
          <p:nvPr>
            <p:custDataLst>
              <p:tags r:id="rId2"/>
            </p:custDataLst>
          </p:nvPr>
        </p:nvSpPr>
        <p:spPr>
          <a:xfrm>
            <a:off x="541655" y="207645"/>
            <a:ext cx="218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>
                <a:solidFill>
                  <a:srgbClr val="347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课堂训练</a:t>
            </a:r>
            <a:endParaRPr lang="zh-CN" altLang="en-US" sz="3200" b="1">
              <a:solidFill>
                <a:srgbClr val="347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1" name="标题 1" descr="中国教育出版网"/>
          <p:cNvSpPr>
            <a:spLocks noGrp="1"/>
          </p:cNvSpPr>
          <p:nvPr/>
        </p:nvSpPr>
        <p:spPr>
          <a:xfrm>
            <a:off x="728663" y="676593"/>
            <a:ext cx="10336212" cy="606742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1800" u="none" strike="noStrike" kern="1200" cap="none" spc="0" normalizeH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．王强家菜地里的蔬菜叶色发黄，周日，爸爸叫王强去买化肥硝酸铵(NH</a:t>
            </a:r>
            <a:r>
              <a:rPr lang="zh-CN" altLang="en-US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NO</a:t>
            </a:r>
            <a:r>
              <a:rPr lang="zh-CN" altLang="en-US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)，当他赶到商场时，硝酸铵刚好卖完。</a:t>
            </a:r>
            <a:b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(1)根据所学的化学知识，你建议他购买____(填序号)，也能起到与硝酸铵相同的作用。</a:t>
            </a:r>
            <a:b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①氯化钾KCl；②尿素 CO(NH</a:t>
            </a:r>
            <a:r>
              <a:rPr lang="zh-CN" altLang="en-US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；③磷矿粉Ca</a:t>
            </a:r>
            <a:r>
              <a:rPr lang="zh-CN" altLang="en-US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(PO</a:t>
            </a:r>
            <a:r>
              <a:rPr lang="zh-CN" altLang="en-US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800" kern="1200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b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(2)硝酸铵是含氮量较高的化肥，硝酸铵中氮元素的质量分数为____。</a:t>
            </a:r>
            <a:b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kern="1200">
                <a:latin typeface="微软雅黑" panose="020b0503020204020204" pitchFamily="34" charset="-122"/>
                <a:ea typeface="微软雅黑" panose="020b0503020204020204" pitchFamily="34" charset="-122"/>
              </a:rPr>
              <a:t>(3)硝酸铵不能与碱性物质混合施用的原因是</a:t>
            </a:r>
            <a:r>
              <a:rPr lang="zh-CN" altLang="en-US" sz="2800" kern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___</a:t>
            </a:r>
            <a:r>
              <a:rPr lang="zh-CN" altLang="en-US" sz="2800" kern="1200" smtClean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____________________________________________</a:t>
            </a:r>
            <a:r>
              <a:rPr lang="zh-CN" altLang="en-US" sz="2800" kern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_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_____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_____</a:t>
            </a:r>
            <a:r>
              <a:rPr lang="zh-CN" altLang="en-US" sz="2800" kern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800" kern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 descr="中国教育出版网"/>
          <p:cNvSpPr txBox="1"/>
          <p:nvPr/>
        </p:nvSpPr>
        <p:spPr>
          <a:xfrm>
            <a:off x="7058025" y="2088833"/>
            <a:ext cx="1109663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②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文本框 4" descr="中国教育出版网"/>
          <p:cNvSpPr txBox="1"/>
          <p:nvPr/>
        </p:nvSpPr>
        <p:spPr>
          <a:xfrm>
            <a:off x="869950" y="4643120"/>
            <a:ext cx="1109663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35%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文本框 6" descr="中国教育出版网"/>
          <p:cNvSpPr txBox="1"/>
          <p:nvPr/>
        </p:nvSpPr>
        <p:spPr>
          <a:xfrm>
            <a:off x="728663" y="5808345"/>
            <a:ext cx="9577387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NH</a:t>
            </a:r>
            <a:r>
              <a:rPr lang="zh-CN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NO</a:t>
            </a:r>
            <a:r>
              <a:rPr lang="zh-CN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会与碱性物质发生化学反应，产生NH</a:t>
            </a:r>
            <a:r>
              <a:rPr lang="zh-CN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，降低肥效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tags/tag1.xml><?xml version="1.0" encoding="utf-8"?>
<p:tagLst xmlns:p="http://schemas.openxmlformats.org/presentationml/2006/main">
  <p:tag name="KSO_WM_FULL_TEXT_BEAUTIFY_COPY_ID" val="8"/>
</p:tagLst>
</file>

<file path=ppt/tags/tag2.xml><?xml version="1.0" encoding="utf-8"?>
<p:tagLst xmlns:p="http://schemas.openxmlformats.org/presentationml/2006/main">
  <p:tag name="KSO_WM_FULL_TEXT_BEAUTIFY_COPY_ID" val="150995356"/>
</p:tagLst>
</file>

<file path=ppt/tags/tag3.xml><?xml version="1.0" encoding="utf-8"?>
<p:tagLst xmlns:p="http://schemas.openxmlformats.org/presentationml/2006/main">
  <p:tag name="KSO_WM_BEAUTIFY_FLAG" val="#wm#"/>
  <p:tag name="KSO_WM_DYNAMICNUM_SPEED" val="3"/>
  <p:tag name="KSO_WM_FULL_TEXT_BEAUTIFY_COPY_ID" val="17"/>
  <p:tag name="KSO_WM_UNIT_DIAGRAM_MODELTYPE" val="dynamicNum"/>
  <p:tag name="KSO_WM_UNIT_DYNMNUM_DGM_ANIMTYPE" val="5"/>
  <p:tag name="KSO_WM_UNIT_DYNMNUM_TYPE" val="1"/>
  <p:tag name="KSO_WM_UNIT_INDEX" val="1614484048391_1_1"/>
  <p:tag name="KSO_WM_UNIT_TYPE" val="ζ_h_f"/>
</p:tagLst>
</file>

<file path=ppt/tags/tag4.xml><?xml version="1.0" encoding="utf-8"?>
<p:tagLst xmlns:p="http://schemas.openxmlformats.org/presentationml/2006/main">
  <p:tag name="KSO_WM_FULL_TEXT_BEAUTIFY_COPY_ID" val="18"/>
</p:tagLst>
</file>

<file path=ppt/tags/tag5.xml><?xml version="1.0" encoding="utf-8"?>
<p:tagLst xmlns:p="http://schemas.openxmlformats.org/presentationml/2006/main">
  <p:tag name="KSO_WM_FULL_TEXT_BEAUTIFY_COPY_ID" val="20"/>
</p:tagLst>
</file>

<file path=ppt/tags/tag6.xml><?xml version="1.0" encoding="utf-8"?>
<p:tagLst xmlns:p="http://schemas.openxmlformats.org/presentationml/2006/main">
  <p:tag name="KSO_WM_FULL_TEXT_BEAUTIFY_COPY_ID" val="4"/>
</p:tagLst>
</file>

<file path=ppt/tags/tag7.xml><?xml version="1.0" encoding="utf-8"?>
<p:tagLst xmlns:p="http://schemas.openxmlformats.org/presentationml/2006/main">
  <p:tag name="KSO_WM_FULL_TEXT_BEAUTIFY_COPY_ID" val="150995355"/>
</p:tagLst>
</file>

<file path=ppt/tags/tag8.xml><?xml version="1.0" encoding="utf-8"?>
<p:tagLst xmlns:p="http://schemas.openxmlformats.org/presentationml/2006/main">
  <p:tag name="KSO_WM_FULL_TEXT_BEAUTIFY_COPY_ID" val="20"/>
</p:tagLst>
</file>

<file path=ppt/tags/tag9.xml><?xml version="1.0" encoding="utf-8"?>
<p:tagLst xmlns:p="http://schemas.openxmlformats.org/presentationml/2006/main">
  <p:tag name="KSO_WM_UNIT_PLACING_PICTURE_USER_VIEWPORT" val="{&quot;height&quot;:3572.499212598425,&quot;width&quot;:6352.500787401575}"/>
</p:tagLst>
</file>

<file path=ppt/tags/tag10.xml><?xml version="1.0" encoding="utf-8"?>
<p:tagLst xmlns:p="http://schemas.openxmlformats.org/presentationml/2006/main">
  <p:tag name="KSO_WM_UNIT_PLACING_PICTURE_USER_VIEWPORT" val="{&quot;height&quot;:3572.499212598425,&quot;width&quot;:6352.500787401575}"/>
</p:tagLst>
</file>

<file path=ppt/tags/tag11.xml><?xml version="1.0" encoding="utf-8"?>
<p:tagLst xmlns:p="http://schemas.openxmlformats.org/presentationml/2006/main">
  <p:tag name="KSO_WM_UNIT_PLACING_PICTURE_USER_VIEWPORT" val="{&quot;height&quot;:3572.499212598425,&quot;width&quot;:6352.500787401575}"/>
</p:tagLst>
</file>

<file path=ppt/tags/tag12.xml><?xml version="1.0" encoding="utf-8"?>
<p:tagLst xmlns:p="http://schemas.openxmlformats.org/presentationml/2006/main">
  <p:tag name="KSO_WM_FULL_TEXT_BEAUTIFY_COPY_ID" val="150995360"/>
</p:tagLst>
</file>

<file path=ppt/tags/tag13.xml><?xml version="1.0" encoding="utf-8"?>
<p:tagLst xmlns:p="http://schemas.openxmlformats.org/presentationml/2006/main">
  <p:tag name="KSO_WM_FULL_TEXT_BEAUTIFY_COPY_ID" val="20"/>
</p:tagLst>
</file>

<file path=ppt/tags/tag14.xml><?xml version="1.0" encoding="utf-8"?>
<p:tagLst xmlns:p="http://schemas.openxmlformats.org/presentationml/2006/main">
  <p:tag name="KSO_WM_FULL_TEXT_BEAUTIFY_COPY_ID" val="20"/>
</p:tagLst>
</file>

<file path=ppt/tags/tag15.xml><?xml version="1.0" encoding="utf-8"?>
<p:tagLst xmlns:p="http://schemas.openxmlformats.org/presentationml/2006/main">
  <p:tag name="KSO_WM_FULL_TEXT_BEAUTIFY_COPY_ID" val="20"/>
</p:tagLst>
</file>

<file path=ppt/tags/tag16.xml><?xml version="1.0" encoding="utf-8"?>
<p:tagLst xmlns:p="http://schemas.openxmlformats.org/presentationml/2006/main">
  <p:tag name="KSO_WM_FULL_TEXT_BEAUTIFY_COPY_ID" val="20"/>
</p:tagLst>
</file>

<file path=ppt/tags/tag17.xml><?xml version="1.0" encoding="utf-8"?>
<p:tagLst xmlns:p="http://schemas.openxmlformats.org/presentationml/2006/main">
  <p:tag name="KSO_WM_FULL_TEXT_BEAUTIFY_COPY_ID" val="20"/>
</p:tagLst>
</file>

<file path=ppt/tags/tag18.xml><?xml version="1.0" encoding="utf-8"?>
<p:tagLst xmlns:p="http://schemas.openxmlformats.org/presentationml/2006/main">
  <p:tag name="KSO_WM_FULL_TEXT_BEAUTIFY_COPY_ID" val="20"/>
</p:tagLst>
</file>

<file path=ppt/tags/tag19.xml><?xml version="1.0" encoding="utf-8"?>
<p:tagLst xmlns:p="http://schemas.openxmlformats.org/presentationml/2006/main">
  <p:tag name="KSO_WM_FULL_TEXT_BEAUTIFY_COPY_ID" val="20"/>
</p:tagLst>
</file>

<file path=ppt/tags/tag20.xml><?xml version="1.0" encoding="utf-8"?>
<p:tagLst xmlns:p="http://schemas.openxmlformats.org/presentationml/2006/main">
  <p:tag name="KSO_WM_FULL_TEXT_BEAUTIFY_COPY_ID" val="20"/>
</p:tagLst>
</file>

<file path=ppt/tags/tag21.xml><?xml version="1.0" encoding="utf-8"?>
<p:tagLst xmlns:p="http://schemas.openxmlformats.org/presentationml/2006/main">
  <p:tag name="KSO_WM_FULL_TEXT_BEAUTIFY_COPY_ID" val="20"/>
</p:tagLst>
</file>

<file path=ppt/tags/tag22.xml><?xml version="1.0" encoding="utf-8"?>
<p:tagLst xmlns:p="http://schemas.openxmlformats.org/presentationml/2006/main">
  <p:tag name="KSO_WM_FULL_TEXT_BEAUTIFY_COPY_ID" val="20"/>
</p:tagLst>
</file>

<file path=ppt/tags/tag23.xml><?xml version="1.0" encoding="utf-8"?>
<p:tagLst xmlns:p="http://schemas.openxmlformats.org/presentationml/2006/main">
  <p:tag name="KSO_WM_UNIT_TABLE_BEAUTIFY" val="smartTable{29bcd0aa-1935-45cc-9a5c-9ddef86fbade}"/>
</p:tagLst>
</file>

<file path=ppt/tags/tag24.xml><?xml version="1.0" encoding="utf-8"?>
<p:tagLst xmlns:p="http://schemas.openxmlformats.org/presentationml/2006/main">
  <p:tag name="KSO_WM_FULL_TEXT_BEAUTIFY_COPY_ID" val="20"/>
</p:tagLst>
</file>

<file path=ppt/tags/tag25.xml><?xml version="1.0" encoding="utf-8"?>
<p:tagLst xmlns:p="http://schemas.openxmlformats.org/presentationml/2006/main">
  <p:tag name="KSO_WM_UNIT_TABLE_BEAUTIFY" val="smartTable{1e840f77-a7bb-429c-a703-9aecc38410a3}"/>
</p:tagLst>
</file>

<file path=ppt/tags/tag26.xml><?xml version="1.0" encoding="utf-8"?>
<p:tagLst xmlns:p="http://schemas.openxmlformats.org/presentationml/2006/main">
  <p:tag name="KSO_WM_FULL_TEXT_BEAUTIFY_COPY_ID" val="20"/>
</p:tagLst>
</file>

<file path=ppt/tags/tag27.xml><?xml version="1.0" encoding="utf-8"?>
<p:tagLst xmlns:p="http://schemas.openxmlformats.org/presentationml/2006/main">
  <p:tag name="KSO_WM_FULL_TEXT_BEAUTIFY_COPY_ID" val="20"/>
</p:tagLst>
</file>

<file path=ppt/tags/tag28.xml><?xml version="1.0" encoding="utf-8"?>
<p:tagLst xmlns:p="http://schemas.openxmlformats.org/presentationml/2006/main">
  <p:tag name="KSO_WM_FULL_TEXT_BEAUTIFY_COPY_ID" val="27"/>
</p:tagLst>
</file>

<file path=ppt/tags/tag29.xml><?xml version="1.0" encoding="utf-8"?>
<p:tagLst xmlns:p="http://schemas.openxmlformats.org/presentationml/2006/main">
  <p:tag name="KSO_WM_FULL_TEXT_BEAUTIFY_COPY_ID" val="2"/>
</p:tagLst>
</file>

<file path=ppt/tags/tag30.xml><?xml version="1.0" encoding="utf-8"?>
<p:tagLst xmlns:p="http://schemas.openxmlformats.org/presentationml/2006/main">
  <p:tag name="KSO_WM_FULL_TEXT_BEAUTIFY_COPY_ID" val="20"/>
</p:tagLst>
</file>

<file path=ppt/tags/tag31.xml><?xml version="1.0" encoding="utf-8"?>
<p:tagLst xmlns:p="http://schemas.openxmlformats.org/presentationml/2006/main">
  <p:tag name="KSO_WM_FULL_TEXT_BEAUTIFY_COPY_ID" val="20"/>
</p:tagLst>
</file>

<file path=ppt/tags/tag32.xml><?xml version="1.0" encoding="utf-8"?>
<p:tagLst xmlns:p="http://schemas.openxmlformats.org/presentationml/2006/main">
  <p:tag name="KSO_WM_FULL_TEXT_BEAUTIFY_COPY_ID" val="20"/>
</p:tagLst>
</file>

<file path=ppt/tags/tag33.xml><?xml version="1.0" encoding="utf-8"?>
<p:tagLst xmlns:p="http://schemas.openxmlformats.org/presentationml/2006/main">
  <p:tag name="KSO_WM_FULL_TEXT_BEAUTIFY_COPY_ID" val="20"/>
</p:tagLst>
</file>

<file path=ppt/tags/tag34.xml><?xml version="1.0" encoding="utf-8"?>
<p:tagLst xmlns:p="http://schemas.openxmlformats.org/presentationml/2006/main">
  <p:tag name="KSO_WM_FULL_TEXT_BEAUTIFY_COPY_ID" val="20"/>
</p:tagLst>
</file>

<file path=ppt/tags/tag35.xml><?xml version="1.0" encoding="utf-8"?>
<p:tagLst xmlns:p="http://schemas.openxmlformats.org/presentationml/2006/main">
  <p:tag name="KSO_WM_FULL_TEXT_BEAUTIFY_COPY_ID" val="20"/>
</p:tagLst>
</file>

<file path=ppt/tags/tag36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342b8e67-1f50-4c0c-9271-1953a0e11644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135</Paragraphs>
  <Slides>22</Slides>
  <Notes>4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3">
      <vt:lpstr>Arial</vt:lpstr>
      <vt:lpstr>Calibri Light</vt:lpstr>
      <vt:lpstr>Calibri</vt:lpstr>
      <vt:lpstr>宋体</vt:lpstr>
      <vt:lpstr>方正大标宋简体</vt:lpstr>
      <vt:lpstr>方正粗黑宋简体</vt:lpstr>
      <vt:lpstr>微软雅黑</vt:lpstr>
      <vt:lpstr>Times New Roman</vt:lpstr>
      <vt:lpstr>Wingdings</vt:lpstr>
      <vt:lpstr>黑体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2023-03-01T14:23:46.146</cp:lastPrinted>
  <dcterms:created xsi:type="dcterms:W3CDTF">2023-03-01T14:23:46Z</dcterms:created>
  <dcterms:modified xsi:type="dcterms:W3CDTF">2023-03-01T06:23:46Z</dcterms:modified>
</cp:coreProperties>
</file>