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74"/>
  </p:handoutMasterIdLst>
  <p:sldIdLst>
    <p:sldId id="256" r:id="rId3"/>
    <p:sldId id="257" r:id="rId5"/>
    <p:sldId id="258" r:id="rId6"/>
    <p:sldId id="428" r:id="rId7"/>
    <p:sldId id="429" r:id="rId8"/>
    <p:sldId id="430" r:id="rId9"/>
    <p:sldId id="432" r:id="rId10"/>
    <p:sldId id="276" r:id="rId11"/>
    <p:sldId id="431" r:id="rId12"/>
    <p:sldId id="259" r:id="rId13"/>
    <p:sldId id="425" r:id="rId14"/>
    <p:sldId id="426" r:id="rId15"/>
    <p:sldId id="427" r:id="rId16"/>
    <p:sldId id="433" r:id="rId17"/>
    <p:sldId id="435" r:id="rId18"/>
    <p:sldId id="436" r:id="rId19"/>
    <p:sldId id="437" r:id="rId20"/>
    <p:sldId id="306" r:id="rId21"/>
    <p:sldId id="307" r:id="rId22"/>
    <p:sldId id="311" r:id="rId23"/>
    <p:sldId id="317" r:id="rId24"/>
    <p:sldId id="319" r:id="rId25"/>
    <p:sldId id="446" r:id="rId26"/>
    <p:sldId id="447" r:id="rId27"/>
    <p:sldId id="320" r:id="rId28"/>
    <p:sldId id="260" r:id="rId29"/>
    <p:sldId id="350" r:id="rId30"/>
    <p:sldId id="352" r:id="rId31"/>
    <p:sldId id="351" r:id="rId32"/>
    <p:sldId id="355" r:id="rId33"/>
    <p:sldId id="440" r:id="rId34"/>
    <p:sldId id="441" r:id="rId35"/>
    <p:sldId id="442" r:id="rId36"/>
    <p:sldId id="443" r:id="rId37"/>
    <p:sldId id="444" r:id="rId38"/>
    <p:sldId id="445" r:id="rId39"/>
    <p:sldId id="357" r:id="rId40"/>
    <p:sldId id="438" r:id="rId41"/>
    <p:sldId id="359" r:id="rId42"/>
    <p:sldId id="402" r:id="rId43"/>
    <p:sldId id="403" r:id="rId44"/>
    <p:sldId id="361" r:id="rId45"/>
    <p:sldId id="362" r:id="rId46"/>
    <p:sldId id="367" r:id="rId47"/>
    <p:sldId id="368" r:id="rId48"/>
    <p:sldId id="369" r:id="rId49"/>
    <p:sldId id="370" r:id="rId50"/>
    <p:sldId id="400" r:id="rId51"/>
    <p:sldId id="401" r:id="rId52"/>
    <p:sldId id="347" r:id="rId53"/>
    <p:sldId id="439" r:id="rId54"/>
    <p:sldId id="363" r:id="rId55"/>
    <p:sldId id="364" r:id="rId56"/>
    <p:sldId id="404" r:id="rId57"/>
    <p:sldId id="365" r:id="rId58"/>
    <p:sldId id="366" r:id="rId59"/>
    <p:sldId id="390" r:id="rId60"/>
    <p:sldId id="391" r:id="rId61"/>
    <p:sldId id="392" r:id="rId62"/>
    <p:sldId id="393" r:id="rId63"/>
    <p:sldId id="394" r:id="rId64"/>
    <p:sldId id="395" r:id="rId65"/>
    <p:sldId id="261" r:id="rId66"/>
    <p:sldId id="448" r:id="rId67"/>
    <p:sldId id="434" r:id="rId68"/>
    <p:sldId id="451" r:id="rId69"/>
    <p:sldId id="449" r:id="rId70"/>
    <p:sldId id="450" r:id="rId71"/>
    <p:sldId id="452" r:id="rId72"/>
    <p:sldId id="453" r:id="rId73"/>
  </p:sldIdLst>
  <p:sldSz cx="12192000" cy="6858000"/>
  <p:notesSz cx="6858000" cy="9144000"/>
  <p:embeddedFontLst>
    <p:embeddedFont>
      <p:font typeface="汉仪琥珀体简" panose="02010609000101010101" charset="-122"/>
      <p:regular r:id="rId78"/>
    </p:embeddedFont>
    <p:embeddedFont>
      <p:font typeface="方正字迹-豪放行书简体" panose="02010600010101010101" charset="-122"/>
      <p:regular r:id="rId79"/>
    </p:embeddedFont>
    <p:embeddedFont>
      <p:font typeface="汉仪大宋简" panose="02010609000101010101" charset="-122"/>
      <p:regular r:id="rId80"/>
    </p:embeddedFont>
    <p:embeddedFont>
      <p:font typeface="张海山锐线体2.0" panose="02000000000000000000" charset="-122"/>
      <p:regular r:id="rId81"/>
    </p:embeddedFont>
    <p:embeddedFont>
      <p:font typeface="方正悠黑体" panose="02010600010101010101" charset="-122"/>
      <p:regular r:id="rId82"/>
    </p:embeddedFont>
    <p:embeddedFont>
      <p:font typeface="方正北魏楷书_GBK" panose="02000000000000000000" charset="-122"/>
      <p:regular r:id="rId83"/>
    </p:embeddedFont>
    <p:embeddedFont>
      <p:font typeface="方正字迹-杨素彬楷 简" panose="02000500000000000000" charset="-122"/>
      <p:regular r:id="rId84"/>
    </p:embeddedFont>
    <p:embeddedFont>
      <p:font typeface="等线" panose="02010600030101010101" charset="0"/>
      <p:regular r:id="rId85"/>
      <p:bold r:id="rId86"/>
    </p:embeddedFont>
    <p:embeddedFont>
      <p:font typeface="Calibri" panose="020F0502020204030204" charset="0"/>
      <p:regular r:id="rId87"/>
      <p:bold r:id="rId88"/>
      <p:italic r:id="rId89"/>
      <p:boldItalic r:id="rId90"/>
    </p:embeddedFont>
  </p:embeddedFontLst>
  <p:custDataLst>
    <p:tags r:id="rId9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1B20"/>
    <a:srgbClr val="FADD32"/>
    <a:srgbClr val="FFEB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57" autoAdjust="0"/>
    <p:restoredTop sz="94660"/>
  </p:normalViewPr>
  <p:slideViewPr>
    <p:cSldViewPr snapToGrid="0">
      <p:cViewPr varScale="1">
        <p:scale>
          <a:sx n="81" d="100"/>
          <a:sy n="81" d="100"/>
        </p:scale>
        <p:origin x="418" y="86"/>
      </p:cViewPr>
      <p:guideLst>
        <p:guide orient="horz" pos="3099"/>
        <p:guide pos="3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1" Type="http://schemas.openxmlformats.org/officeDocument/2006/relationships/tags" Target="tags/tag8.xml"/><Relationship Id="rId90" Type="http://schemas.openxmlformats.org/officeDocument/2006/relationships/font" Target="fonts/font13.fntdata"/><Relationship Id="rId9" Type="http://schemas.openxmlformats.org/officeDocument/2006/relationships/slide" Target="slides/slide6.xml"/><Relationship Id="rId89" Type="http://schemas.openxmlformats.org/officeDocument/2006/relationships/font" Target="fonts/font12.fntdata"/><Relationship Id="rId88" Type="http://schemas.openxmlformats.org/officeDocument/2006/relationships/font" Target="fonts/font11.fntdata"/><Relationship Id="rId87" Type="http://schemas.openxmlformats.org/officeDocument/2006/relationships/font" Target="fonts/font10.fntdata"/><Relationship Id="rId86" Type="http://schemas.openxmlformats.org/officeDocument/2006/relationships/font" Target="fonts/font9.fntdata"/><Relationship Id="rId85" Type="http://schemas.openxmlformats.org/officeDocument/2006/relationships/font" Target="fonts/font8.fntdata"/><Relationship Id="rId84" Type="http://schemas.openxmlformats.org/officeDocument/2006/relationships/font" Target="fonts/font7.fntdata"/><Relationship Id="rId83" Type="http://schemas.openxmlformats.org/officeDocument/2006/relationships/font" Target="fonts/font6.fntdata"/><Relationship Id="rId82" Type="http://schemas.openxmlformats.org/officeDocument/2006/relationships/font" Target="fonts/font5.fntdata"/><Relationship Id="rId81" Type="http://schemas.openxmlformats.org/officeDocument/2006/relationships/font" Target="fonts/font4.fntdata"/><Relationship Id="rId80" Type="http://schemas.openxmlformats.org/officeDocument/2006/relationships/font" Target="fonts/font3.fntdata"/><Relationship Id="rId8" Type="http://schemas.openxmlformats.org/officeDocument/2006/relationships/slide" Target="slides/slide5.xml"/><Relationship Id="rId79" Type="http://schemas.openxmlformats.org/officeDocument/2006/relationships/font" Target="fonts/font2.fntdata"/><Relationship Id="rId78" Type="http://schemas.openxmlformats.org/officeDocument/2006/relationships/font" Target="fonts/font1.fntdata"/><Relationship Id="rId77" Type="http://schemas.openxmlformats.org/officeDocument/2006/relationships/tableStyles" Target="tableStyles.xml"/><Relationship Id="rId76" Type="http://schemas.openxmlformats.org/officeDocument/2006/relationships/viewProps" Target="viewProps.xml"/><Relationship Id="rId75" Type="http://schemas.openxmlformats.org/officeDocument/2006/relationships/presProps" Target="presProps.xml"/><Relationship Id="rId74" Type="http://schemas.openxmlformats.org/officeDocument/2006/relationships/handoutMaster" Target="handoutMasters/handoutMaster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E63CA-05FB-46D0-8C65-AB9F4659779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D0570-C6E9-4914-93EE-3D033C6B91B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83D0570-C6E9-4914-93EE-3D033C6B91B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22" name="矩形 21"/>
          <p:cNvSpPr/>
          <p:nvPr userDrawn="1"/>
        </p:nvSpPr>
        <p:spPr>
          <a:xfrm>
            <a:off x="370114" y="312139"/>
            <a:ext cx="11451772" cy="62337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12257" y="6233723"/>
            <a:ext cx="12204258" cy="624278"/>
            <a:chOff x="-12258" y="6174305"/>
            <a:chExt cx="12540479" cy="683696"/>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V="1">
            <a:off x="6608962" y="-3016024"/>
            <a:ext cx="6102129" cy="6102129"/>
          </a:xfrm>
          <a:prstGeom prst="rect">
            <a:avLst/>
          </a:prstGeom>
        </p:spPr>
      </p:pic>
      <p:pic>
        <p:nvPicPr>
          <p:cNvPr id="13" name="图片 12"/>
          <p:cNvPicPr>
            <a:picLocks noChangeAspect="1"/>
          </p:cNvPicPr>
          <p:nvPr userDrawn="1"/>
        </p:nvPicPr>
        <p:blipFill rotWithShape="1">
          <a:blip r:embed="rId5">
            <a:extLst>
              <a:ext uri="{28A0092B-C50C-407E-A947-70E740481C1C}">
                <a14:useLocalDpi xmlns:a14="http://schemas.microsoft.com/office/drawing/2010/main" val="0"/>
              </a:ext>
            </a:extLst>
          </a:blip>
          <a:srcRect l="9880" t="7503" r="76741" b="79456"/>
          <a:stretch>
            <a:fillRect/>
          </a:stretch>
        </p:blipFill>
        <p:spPr>
          <a:xfrm>
            <a:off x="11270166" y="524506"/>
            <a:ext cx="921834" cy="1347837"/>
          </a:xfrm>
          <a:prstGeom prst="rect">
            <a:avLst/>
          </a:prstGeom>
        </p:spPr>
      </p:pic>
      <p:grpSp>
        <p:nvGrpSpPr>
          <p:cNvPr id="14" name="组合 13"/>
          <p:cNvGrpSpPr/>
          <p:nvPr userDrawn="1"/>
        </p:nvGrpSpPr>
        <p:grpSpPr>
          <a:xfrm>
            <a:off x="85068" y="-200"/>
            <a:ext cx="1643424" cy="1225475"/>
            <a:chOff x="-699997" y="0"/>
            <a:chExt cx="6857528" cy="5113550"/>
          </a:xfrm>
        </p:grpSpPr>
        <p:grpSp>
          <p:nvGrpSpPr>
            <p:cNvPr id="15" name="组合 14"/>
            <p:cNvGrpSpPr/>
            <p:nvPr/>
          </p:nvGrpSpPr>
          <p:grpSpPr>
            <a:xfrm>
              <a:off x="-699997" y="0"/>
              <a:ext cx="6857528" cy="5113550"/>
              <a:chOff x="1440058" y="0"/>
              <a:chExt cx="9311885" cy="6943725"/>
            </a:xfrm>
          </p:grpSpPr>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18" name="组合 17"/>
              <p:cNvGrpSpPr/>
              <p:nvPr/>
            </p:nvGrpSpPr>
            <p:grpSpPr>
              <a:xfrm>
                <a:off x="1440058" y="0"/>
                <a:ext cx="9311885" cy="4798623"/>
                <a:chOff x="1440058" y="0"/>
                <a:chExt cx="9311885" cy="4798623"/>
              </a:xfrm>
            </p:grpSpPr>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20" name="图片 19"/>
                <p:cNvPicPr>
                  <a:picLocks noChangeAspect="1"/>
                </p:cNvPicPr>
                <p:nvPr/>
              </p:nvPicPr>
              <p:blipFill rotWithShape="1">
                <a:blip r:embed="rId8" cstate="print">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21" name="图片 20"/>
                <p:cNvPicPr>
                  <a:picLocks noChangeAspect="1"/>
                </p:cNvPicPr>
                <p:nvPr/>
              </p:nvPicPr>
              <p:blipFill rotWithShape="1">
                <a:blip r:embed="rId8" cstate="print">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7718" y="590565"/>
              <a:ext cx="3717949" cy="371794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585F019-5A67-4FD7-BFA4-32F9267AA72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CCB7E-4891-468E-8AEC-8AF074F12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85F019-5A67-4FD7-BFA4-32F9267AA72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CCB7E-4891-468E-8AEC-8AF074F12AC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hemeOverride" Target="../theme/themeOverride1.xml"/><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2.png"/><Relationship Id="rId2" Type="http://schemas.openxmlformats.org/officeDocument/2006/relationships/image" Target="../media/image9.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hemeOverride" Target="../theme/themeOverride2.xml"/><Relationship Id="rId8" Type="http://schemas.openxmlformats.org/officeDocument/2006/relationships/image" Target="../media/image16.png"/><Relationship Id="rId7" Type="http://schemas.openxmlformats.org/officeDocument/2006/relationships/image" Target="../media/image13.png"/><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2.png"/><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2.png"/><Relationship Id="rId3" Type="http://schemas.openxmlformats.org/officeDocument/2006/relationships/image" Target="../media/image17.png"/><Relationship Id="rId2" Type="http://schemas.openxmlformats.org/officeDocument/2006/relationships/image" Target="../media/image9.png"/><Relationship Id="rId13" Type="http://schemas.openxmlformats.org/officeDocument/2006/relationships/notesSlide" Target="../notesSlides/notesSlide3.xml"/><Relationship Id="rId12" Type="http://schemas.openxmlformats.org/officeDocument/2006/relationships/slideLayout" Target="../slideLayouts/slideLayout1.xml"/><Relationship Id="rId11" Type="http://schemas.openxmlformats.org/officeDocument/2006/relationships/tags" Target="../tags/tag1.xml"/><Relationship Id="rId10" Type="http://schemas.openxmlformats.org/officeDocument/2006/relationships/image" Target="../media/image19.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2.png"/><Relationship Id="rId3" Type="http://schemas.openxmlformats.org/officeDocument/2006/relationships/image" Target="../media/image17.png"/><Relationship Id="rId2" Type="http://schemas.openxmlformats.org/officeDocument/2006/relationships/image" Target="../media/image9.png"/><Relationship Id="rId13" Type="http://schemas.openxmlformats.org/officeDocument/2006/relationships/notesSlide" Target="../notesSlides/notesSlide10.xml"/><Relationship Id="rId12" Type="http://schemas.openxmlformats.org/officeDocument/2006/relationships/slideLayout" Target="../slideLayouts/slideLayout1.xml"/><Relationship Id="rId11" Type="http://schemas.openxmlformats.org/officeDocument/2006/relationships/image" Target="../media/image25.png"/><Relationship Id="rId10" Type="http://schemas.openxmlformats.org/officeDocument/2006/relationships/tags" Target="../tags/tag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40.png"/><Relationship Id="rId1"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2.png"/><Relationship Id="rId3" Type="http://schemas.openxmlformats.org/officeDocument/2006/relationships/image" Target="../media/image17.png"/><Relationship Id="rId2" Type="http://schemas.openxmlformats.org/officeDocument/2006/relationships/image" Target="../media/image9.png"/><Relationship Id="rId13" Type="http://schemas.openxmlformats.org/officeDocument/2006/relationships/notesSlide" Target="../notesSlides/notesSlide26.xml"/><Relationship Id="rId12" Type="http://schemas.openxmlformats.org/officeDocument/2006/relationships/slideLayout" Target="../slideLayouts/slideLayout1.xml"/><Relationship Id="rId11" Type="http://schemas.openxmlformats.org/officeDocument/2006/relationships/image" Target="../media/image43.png"/><Relationship Id="rId10" Type="http://schemas.openxmlformats.org/officeDocument/2006/relationships/tags" Target="../tags/tag3.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54.png"/></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9.xml"/><Relationship Id="rId7"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tags" Target="../tags/tag5.xml"/><Relationship Id="rId2" Type="http://schemas.openxmlformats.org/officeDocument/2006/relationships/image" Target="../media/image2.png"/><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61.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50.xml"/><Relationship Id="rId7"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image" Target="../media/image6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image" Target="../media/image66.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image" Target="../media/image67.pn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69.png"/><Relationship Id="rId1" Type="http://schemas.openxmlformats.org/officeDocument/2006/relationships/image" Target="../media/image68.pn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image" Target="../media/image71.png"/><Relationship Id="rId1" Type="http://schemas.openxmlformats.org/officeDocument/2006/relationships/image" Target="../media/image70.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image" Target="../media/image72.pn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image" Target="../media/image74.png"/><Relationship Id="rId1" Type="http://schemas.openxmlformats.org/officeDocument/2006/relationships/image" Target="../media/image73.png"/></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58.xml"/><Relationship Id="rId4" Type="http://schemas.openxmlformats.org/officeDocument/2006/relationships/slideLayout" Target="../slideLayouts/slideLayout2.xml"/><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2.xml"/><Relationship Id="rId2" Type="http://schemas.openxmlformats.org/officeDocument/2006/relationships/image" Target="../media/image79.png"/><Relationship Id="rId1"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image" Target="../media/image82.png"/></Relationships>
</file>

<file path=ppt/slides/_rels/slide6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2.png"/><Relationship Id="rId3" Type="http://schemas.openxmlformats.org/officeDocument/2006/relationships/image" Target="../media/image17.png"/><Relationship Id="rId2" Type="http://schemas.openxmlformats.org/officeDocument/2006/relationships/image" Target="../media/image9.png"/><Relationship Id="rId13" Type="http://schemas.openxmlformats.org/officeDocument/2006/relationships/notesSlide" Target="../notesSlides/notesSlide63.xml"/><Relationship Id="rId12" Type="http://schemas.openxmlformats.org/officeDocument/2006/relationships/slideLayout" Target="../slideLayouts/slideLayout1.xml"/><Relationship Id="rId11" Type="http://schemas.openxmlformats.org/officeDocument/2006/relationships/image" Target="../media/image83.png"/><Relationship Id="rId10" Type="http://schemas.openxmlformats.org/officeDocument/2006/relationships/tags" Target="../tags/tag7.xml"/><Relationship Id="rId1"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image" Target="../media/image84.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image" Target="../media/image85.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image" Target="../media/image86.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image" Target="../media/image87.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image" Target="../media/image88.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image" Target="../media/image89.png"/></Relationships>
</file>

<file path=ppt/slides/_rels/slide70.xml.rels><?xml version="1.0" encoding="UTF-8" standalone="yes"?>
<Relationships xmlns="http://schemas.openxmlformats.org/package/2006/relationships"><Relationship Id="rId9" Type="http://schemas.openxmlformats.org/officeDocument/2006/relationships/themeOverride" Target="../theme/themeOverride3.xml"/><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2.png"/><Relationship Id="rId2" Type="http://schemas.openxmlformats.org/officeDocument/2006/relationships/image" Target="../media/image9.png"/><Relationship Id="rId11" Type="http://schemas.openxmlformats.org/officeDocument/2006/relationships/notesSlide" Target="../notesSlides/notesSlide70.xml"/><Relationship Id="rId10"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r="73747" b="79456"/>
          <a:stretch>
            <a:fillRect/>
          </a:stretch>
        </p:blipFill>
        <p:spPr>
          <a:xfrm>
            <a:off x="-1" y="0"/>
            <a:ext cx="4705351" cy="5523722"/>
          </a:xfrm>
          <a:prstGeom prst="rect">
            <a:avLst/>
          </a:prstGeom>
        </p:spPr>
      </p:pic>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l="75359" r="89" b="79456"/>
          <a:stretch>
            <a:fillRect/>
          </a:stretch>
        </p:blipFill>
        <p:spPr>
          <a:xfrm>
            <a:off x="7791450" y="0"/>
            <a:ext cx="4400550" cy="5523722"/>
          </a:xfrm>
          <a:prstGeom prst="rect">
            <a:avLst/>
          </a:pr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t="21296" r="47947" b="50944"/>
          <a:stretch>
            <a:fillRect/>
          </a:stretch>
        </p:blipFill>
        <p:spPr>
          <a:xfrm>
            <a:off x="8290" y="1649704"/>
            <a:ext cx="5792380" cy="4634140"/>
          </a:xfrm>
          <a:prstGeom prst="rect">
            <a:avLst/>
          </a:prstGeom>
        </p:spPr>
      </p:pic>
      <p:pic>
        <p:nvPicPr>
          <p:cNvPr id="28" name="图片 27"/>
          <p:cNvPicPr>
            <a:picLocks noChangeAspect="1"/>
          </p:cNvPicPr>
          <p:nvPr/>
        </p:nvPicPr>
        <p:blipFill rotWithShape="1">
          <a:blip r:embed="rId5">
            <a:extLst>
              <a:ext uri="{28A0092B-C50C-407E-A947-70E740481C1C}">
                <a14:useLocalDpi xmlns:a14="http://schemas.microsoft.com/office/drawing/2010/main" val="0"/>
              </a:ext>
            </a:extLst>
          </a:blip>
          <a:srcRect l="54114" t="21296" b="50944"/>
          <a:stretch>
            <a:fillRect/>
          </a:stretch>
        </p:blipFill>
        <p:spPr>
          <a:xfrm>
            <a:off x="6696716" y="2850112"/>
            <a:ext cx="5106162" cy="4634140"/>
          </a:xfrm>
          <a:prstGeom prst="rect">
            <a:avLst/>
          </a:prstGeom>
        </p:spPr>
      </p:pic>
      <p:grpSp>
        <p:nvGrpSpPr>
          <p:cNvPr id="30" name="组合 29"/>
          <p:cNvGrpSpPr/>
          <p:nvPr/>
        </p:nvGrpSpPr>
        <p:grpSpPr>
          <a:xfrm>
            <a:off x="1430533" y="0"/>
            <a:ext cx="9311885" cy="6943725"/>
            <a:chOff x="1440058" y="0"/>
            <a:chExt cx="9311885" cy="6943725"/>
          </a:xfrm>
        </p:grpSpPr>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7">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8">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8">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4" name="文本框 3"/>
          <p:cNvSpPr txBox="1"/>
          <p:nvPr/>
        </p:nvSpPr>
        <p:spPr>
          <a:xfrm>
            <a:off x="4144010" y="1950085"/>
            <a:ext cx="4059555" cy="1014730"/>
          </a:xfrm>
          <a:prstGeom prst="rect">
            <a:avLst/>
          </a:prstGeom>
          <a:noFill/>
        </p:spPr>
        <p:txBody>
          <a:bodyPr wrap="square" rtlCol="0">
            <a:spAutoFit/>
          </a:bodyPr>
          <a:lstStyle/>
          <a:p>
            <a:r>
              <a:rPr lang="zh-CN" altLang="en-US" sz="60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rPr>
              <a:t>民俗文化节</a:t>
            </a:r>
            <a:endParaRPr lang="zh-CN" altLang="en-US" sz="60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endParaRPr>
          </a:p>
        </p:txBody>
      </p:sp>
      <p:sp>
        <p:nvSpPr>
          <p:cNvPr id="7" name="文本框 6"/>
          <p:cNvSpPr txBox="1"/>
          <p:nvPr/>
        </p:nvSpPr>
        <p:spPr>
          <a:xfrm>
            <a:off x="4144010" y="2964815"/>
            <a:ext cx="4073525" cy="1014730"/>
          </a:xfrm>
          <a:prstGeom prst="rect">
            <a:avLst/>
          </a:prstGeom>
          <a:noFill/>
        </p:spPr>
        <p:txBody>
          <a:bodyPr wrap="square" rtlCol="0">
            <a:spAutoFit/>
          </a:bodyPr>
          <a:lstStyle/>
          <a:p>
            <a:pPr algn="l">
              <a:buClrTx/>
              <a:buSzTx/>
              <a:buFontTx/>
            </a:pPr>
            <a:r>
              <a:rPr lang="zh-CN" altLang="en-US" sz="60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rPr>
              <a:t>潮极中国年</a:t>
            </a:r>
            <a:endParaRPr lang="zh-CN" altLang="en-US" sz="60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t="21296" r="47947" b="50944"/>
          <a:stretch>
            <a:fillRect/>
          </a:stretch>
        </p:blipFill>
        <p:spPr>
          <a:xfrm>
            <a:off x="35" y="1599539"/>
            <a:ext cx="5792380" cy="4634140"/>
          </a:xfrm>
          <a:prstGeom prst="rect">
            <a:avLst/>
          </a:prstGeom>
        </p:spPr>
      </p:pic>
      <p:pic>
        <p:nvPicPr>
          <p:cNvPr id="28" name="图片 27"/>
          <p:cNvPicPr>
            <a:picLocks noChangeAspect="1"/>
          </p:cNvPicPr>
          <p:nvPr/>
        </p:nvPicPr>
        <p:blipFill rotWithShape="1">
          <a:blip r:embed="rId4">
            <a:extLst>
              <a:ext uri="{28A0092B-C50C-407E-A947-70E740481C1C}">
                <a14:useLocalDpi xmlns:a14="http://schemas.microsoft.com/office/drawing/2010/main" val="0"/>
              </a:ext>
            </a:extLst>
          </a:blip>
          <a:srcRect l="54114" t="21296" b="50944"/>
          <a:stretch>
            <a:fillRect/>
          </a:stretch>
        </p:blipFill>
        <p:spPr>
          <a:xfrm>
            <a:off x="7049052" y="3133538"/>
            <a:ext cx="4772876" cy="4331664"/>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6615079" y="-3009907"/>
            <a:ext cx="6096012" cy="6096012"/>
          </a:xfrm>
          <a:prstGeom prst="rect">
            <a:avLst/>
          </a:prstGeom>
        </p:spPr>
      </p:pic>
      <p:grpSp>
        <p:nvGrpSpPr>
          <p:cNvPr id="30" name="组合 29"/>
          <p:cNvGrpSpPr/>
          <p:nvPr/>
        </p:nvGrpSpPr>
        <p:grpSpPr>
          <a:xfrm>
            <a:off x="-699997" y="0"/>
            <a:ext cx="6857528" cy="5113550"/>
            <a:chOff x="1440058" y="0"/>
            <a:chExt cx="9311885" cy="6943725"/>
          </a:xfrm>
        </p:grpSpPr>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7">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8" cstate="print">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8" cstate="print">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grpSp>
        <p:nvGrpSpPr>
          <p:cNvPr id="4" name="组合 3"/>
          <p:cNvGrpSpPr/>
          <p:nvPr/>
        </p:nvGrpSpPr>
        <p:grpSpPr>
          <a:xfrm>
            <a:off x="5586095" y="1507490"/>
            <a:ext cx="4378960" cy="2978785"/>
            <a:chOff x="8812" y="3023"/>
            <a:chExt cx="6896" cy="4691"/>
          </a:xfrm>
        </p:grpSpPr>
        <p:grpSp>
          <p:nvGrpSpPr>
            <p:cNvPr id="27" name="组合 26"/>
            <p:cNvGrpSpPr/>
            <p:nvPr/>
          </p:nvGrpSpPr>
          <p:grpSpPr>
            <a:xfrm>
              <a:off x="8812" y="3023"/>
              <a:ext cx="6199" cy="750"/>
              <a:chOff x="1405890" y="2437924"/>
              <a:chExt cx="3936365" cy="476269"/>
            </a:xfrm>
          </p:grpSpPr>
          <p:sp>
            <p:nvSpPr>
              <p:cNvPr id="32" name="î$ļíḋé"/>
              <p:cNvSpPr/>
              <p:nvPr/>
            </p:nvSpPr>
            <p:spPr bwMode="auto">
              <a:xfrm>
                <a:off x="2259965" y="2437924"/>
                <a:ext cx="308229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10000"/>
                  </a:lnSpc>
                  <a:spcBef>
                    <a:spcPct val="0"/>
                  </a:spcBef>
                </a:pPr>
                <a:r>
                  <a:rPr lang="zh-CN" altLang="en-US" sz="4800" dirty="0">
                    <a:solidFill>
                      <a:schemeClr val="bg1"/>
                    </a:solidFill>
                    <a:latin typeface="汉仪琥珀体简" panose="02010609000101010101" charset="-122"/>
                    <a:ea typeface="汉仪琥珀体简" panose="02010609000101010101" charset="-122"/>
                    <a:cs typeface="+mn-ea"/>
                    <a:sym typeface="+mn-lt"/>
                  </a:rPr>
                  <a:t>活动思路</a:t>
                </a:r>
                <a:endParaRPr lang="zh-CN" altLang="en-US" sz="4800" dirty="0">
                  <a:solidFill>
                    <a:schemeClr val="bg1"/>
                  </a:solidFill>
                  <a:latin typeface="汉仪琥珀体简" panose="02010609000101010101" charset="-122"/>
                  <a:ea typeface="汉仪琥珀体简" panose="02010609000101010101" charset="-122"/>
                  <a:cs typeface="+mn-ea"/>
                  <a:sym typeface="+mn-lt"/>
                </a:endParaRPr>
              </a:p>
            </p:txBody>
          </p:sp>
          <p:sp>
            <p:nvSpPr>
              <p:cNvPr id="33" name="í$ḷíḑê"/>
              <p:cNvSpPr/>
              <p:nvPr/>
            </p:nvSpPr>
            <p:spPr>
              <a:xfrm>
                <a:off x="1405890" y="2437924"/>
                <a:ext cx="853896" cy="476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p>
                <a:pPr algn="ctr"/>
                <a:r>
                  <a:rPr lang="en-US" altLang="zh-CN" sz="3200" b="1" dirty="0">
                    <a:solidFill>
                      <a:schemeClr val="bg1"/>
                    </a:solidFill>
                    <a:cs typeface="+mn-ea"/>
                    <a:sym typeface="+mn-lt"/>
                  </a:rPr>
                  <a:t>01.</a:t>
                </a:r>
                <a:endParaRPr lang="en-US" altLang="zh-CN" sz="3200" b="1" dirty="0">
                  <a:solidFill>
                    <a:schemeClr val="bg1"/>
                  </a:solidFill>
                  <a:cs typeface="+mn-ea"/>
                  <a:sym typeface="+mn-lt"/>
                </a:endParaRPr>
              </a:p>
            </p:txBody>
          </p:sp>
        </p:grpSp>
        <p:grpSp>
          <p:nvGrpSpPr>
            <p:cNvPr id="34" name="组合 33"/>
            <p:cNvGrpSpPr/>
            <p:nvPr/>
          </p:nvGrpSpPr>
          <p:grpSpPr>
            <a:xfrm>
              <a:off x="8812" y="4408"/>
              <a:ext cx="6896" cy="750"/>
              <a:chOff x="1405890" y="2437924"/>
              <a:chExt cx="4378960" cy="476269"/>
            </a:xfrm>
          </p:grpSpPr>
          <p:sp>
            <p:nvSpPr>
              <p:cNvPr id="35" name="î$ļíḋé"/>
              <p:cNvSpPr/>
              <p:nvPr/>
            </p:nvSpPr>
            <p:spPr bwMode="auto">
              <a:xfrm>
                <a:off x="2259965" y="2437924"/>
                <a:ext cx="352488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10000"/>
                  </a:lnSpc>
                  <a:buClrTx/>
                  <a:buSzTx/>
                  <a:buFontTx/>
                </a:pPr>
                <a:r>
                  <a:rPr lang="zh-CN" altLang="en-US" sz="4800" dirty="0">
                    <a:solidFill>
                      <a:schemeClr val="bg1"/>
                    </a:solidFill>
                    <a:latin typeface="汉仪琥珀体简" panose="02010609000101010101" charset="-122"/>
                    <a:ea typeface="汉仪琥珀体简" panose="02010609000101010101" charset="-122"/>
                    <a:cs typeface="+mn-ea"/>
                    <a:sym typeface="+mn-lt"/>
                  </a:rPr>
                  <a:t>活动布置</a:t>
                </a:r>
                <a:endParaRPr lang="zh-CN" altLang="en-US" sz="4800" dirty="0">
                  <a:solidFill>
                    <a:schemeClr val="bg1"/>
                  </a:solidFill>
                  <a:latin typeface="汉仪琥珀体简" panose="02010609000101010101" charset="-122"/>
                  <a:ea typeface="汉仪琥珀体简" panose="02010609000101010101" charset="-122"/>
                  <a:cs typeface="+mn-ea"/>
                  <a:sym typeface="+mn-lt"/>
                </a:endParaRPr>
              </a:p>
            </p:txBody>
          </p:sp>
          <p:sp>
            <p:nvSpPr>
              <p:cNvPr id="36" name="í$ḷíḑê"/>
              <p:cNvSpPr/>
              <p:nvPr/>
            </p:nvSpPr>
            <p:spPr>
              <a:xfrm>
                <a:off x="1405890" y="2437924"/>
                <a:ext cx="853896" cy="476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p>
                <a:pPr algn="ctr"/>
                <a:r>
                  <a:rPr lang="en-US" altLang="zh-CN" sz="3200" b="1" dirty="0">
                    <a:solidFill>
                      <a:schemeClr val="bg1"/>
                    </a:solidFill>
                    <a:cs typeface="+mn-ea"/>
                    <a:sym typeface="+mn-lt"/>
                  </a:rPr>
                  <a:t>02.</a:t>
                </a:r>
                <a:endParaRPr lang="en-US" altLang="zh-CN" sz="3200" b="1" dirty="0">
                  <a:solidFill>
                    <a:schemeClr val="bg1"/>
                  </a:solidFill>
                  <a:cs typeface="+mn-ea"/>
                  <a:sym typeface="+mn-lt"/>
                </a:endParaRPr>
              </a:p>
            </p:txBody>
          </p:sp>
        </p:grpSp>
        <p:grpSp>
          <p:nvGrpSpPr>
            <p:cNvPr id="37" name="组合 36"/>
            <p:cNvGrpSpPr/>
            <p:nvPr/>
          </p:nvGrpSpPr>
          <p:grpSpPr>
            <a:xfrm>
              <a:off x="8812" y="5706"/>
              <a:ext cx="5927" cy="750"/>
              <a:chOff x="1405890" y="2437924"/>
              <a:chExt cx="3763645" cy="476269"/>
            </a:xfrm>
          </p:grpSpPr>
          <p:sp>
            <p:nvSpPr>
              <p:cNvPr id="38" name="î$ļíḋé"/>
              <p:cNvSpPr/>
              <p:nvPr/>
            </p:nvSpPr>
            <p:spPr bwMode="auto">
              <a:xfrm>
                <a:off x="2259965" y="2437924"/>
                <a:ext cx="290957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10000"/>
                  </a:lnSpc>
                  <a:buClrTx/>
                  <a:buSzTx/>
                  <a:buFontTx/>
                </a:pPr>
                <a:r>
                  <a:rPr lang="zh-CN" altLang="en-US" sz="4800" dirty="0">
                    <a:solidFill>
                      <a:schemeClr val="bg1"/>
                    </a:solidFill>
                    <a:latin typeface="汉仪琥珀体简" panose="02010609000101010101" charset="-122"/>
                    <a:ea typeface="汉仪琥珀体简" panose="02010609000101010101" charset="-122"/>
                    <a:cs typeface="+mn-ea"/>
                    <a:sym typeface="+mn-lt"/>
                  </a:rPr>
                  <a:t>活动内容</a:t>
                </a:r>
                <a:endParaRPr lang="zh-CN" altLang="en-US" sz="4800" dirty="0">
                  <a:solidFill>
                    <a:schemeClr val="bg1"/>
                  </a:solidFill>
                  <a:latin typeface="汉仪琥珀体简" panose="02010609000101010101" charset="-122"/>
                  <a:ea typeface="汉仪琥珀体简" panose="02010609000101010101" charset="-122"/>
                  <a:cs typeface="+mn-ea"/>
                  <a:sym typeface="+mn-lt"/>
                </a:endParaRPr>
              </a:p>
            </p:txBody>
          </p:sp>
          <p:sp>
            <p:nvSpPr>
              <p:cNvPr id="39" name="í$ḷíḑê"/>
              <p:cNvSpPr/>
              <p:nvPr/>
            </p:nvSpPr>
            <p:spPr>
              <a:xfrm>
                <a:off x="1405890" y="2437924"/>
                <a:ext cx="853896" cy="476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p>
                <a:pPr algn="ctr"/>
                <a:r>
                  <a:rPr lang="en-US" altLang="zh-CN" sz="3200" b="1" dirty="0">
                    <a:solidFill>
                      <a:schemeClr val="bg1"/>
                    </a:solidFill>
                    <a:cs typeface="+mn-ea"/>
                    <a:sym typeface="+mn-lt"/>
                  </a:rPr>
                  <a:t>03.</a:t>
                </a:r>
                <a:endParaRPr lang="en-US" altLang="zh-CN" sz="3200" b="1" dirty="0">
                  <a:solidFill>
                    <a:schemeClr val="bg1"/>
                  </a:solidFill>
                  <a:cs typeface="+mn-ea"/>
                  <a:sym typeface="+mn-lt"/>
                </a:endParaRPr>
              </a:p>
            </p:txBody>
          </p:sp>
        </p:grpSp>
        <p:grpSp>
          <p:nvGrpSpPr>
            <p:cNvPr id="40" name="组合 39"/>
            <p:cNvGrpSpPr/>
            <p:nvPr/>
          </p:nvGrpSpPr>
          <p:grpSpPr>
            <a:xfrm>
              <a:off x="8812" y="6964"/>
              <a:ext cx="5624" cy="750"/>
              <a:chOff x="1405890" y="2437924"/>
              <a:chExt cx="3571240" cy="476269"/>
            </a:xfrm>
          </p:grpSpPr>
          <p:sp>
            <p:nvSpPr>
              <p:cNvPr id="41" name="î$ļíḋé"/>
              <p:cNvSpPr/>
              <p:nvPr/>
            </p:nvSpPr>
            <p:spPr bwMode="auto">
              <a:xfrm>
                <a:off x="2259965" y="2437924"/>
                <a:ext cx="271716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10000"/>
                  </a:lnSpc>
                  <a:buClrTx/>
                  <a:buSzTx/>
                  <a:buFontTx/>
                </a:pPr>
                <a:r>
                  <a:rPr lang="zh-CN" altLang="en-US" sz="4800" dirty="0">
                    <a:solidFill>
                      <a:schemeClr val="bg1"/>
                    </a:solidFill>
                    <a:latin typeface="汉仪琥珀体简" panose="02010609000101010101" charset="-122"/>
                    <a:ea typeface="汉仪琥珀体简" panose="02010609000101010101" charset="-122"/>
                    <a:cs typeface="+mn-ea"/>
                    <a:sym typeface="+mn-lt"/>
                  </a:rPr>
                  <a:t>活动细节</a:t>
                </a:r>
                <a:endParaRPr lang="zh-CN" altLang="en-US" sz="4800" dirty="0">
                  <a:solidFill>
                    <a:schemeClr val="bg1"/>
                  </a:solidFill>
                  <a:latin typeface="汉仪琥珀体简" panose="02010609000101010101" charset="-122"/>
                  <a:ea typeface="汉仪琥珀体简" panose="02010609000101010101" charset="-122"/>
                  <a:cs typeface="+mn-ea"/>
                  <a:sym typeface="+mn-lt"/>
                </a:endParaRPr>
              </a:p>
            </p:txBody>
          </p:sp>
          <p:sp>
            <p:nvSpPr>
              <p:cNvPr id="42" name="í$ḷíḑê"/>
              <p:cNvSpPr/>
              <p:nvPr/>
            </p:nvSpPr>
            <p:spPr>
              <a:xfrm>
                <a:off x="1405890" y="2437924"/>
                <a:ext cx="853896" cy="476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p>
                <a:pPr algn="ctr"/>
                <a:r>
                  <a:rPr lang="en-US" altLang="zh-CN" sz="3200" b="1" dirty="0">
                    <a:solidFill>
                      <a:schemeClr val="bg1"/>
                    </a:solidFill>
                    <a:cs typeface="+mn-ea"/>
                    <a:sym typeface="+mn-lt"/>
                  </a:rPr>
                  <a:t>04.</a:t>
                </a:r>
                <a:endParaRPr lang="en-US" altLang="zh-CN" sz="3200" b="1" dirty="0">
                  <a:solidFill>
                    <a:schemeClr val="bg1"/>
                  </a:solidFill>
                  <a:cs typeface="+mn-ea"/>
                  <a:sym typeface="+mn-lt"/>
                </a:endParaRPr>
              </a:p>
            </p:txBody>
          </p:sp>
        </p:grpSp>
      </p:grpSp>
      <p:sp>
        <p:nvSpPr>
          <p:cNvPr id="2" name="文本框 1"/>
          <p:cNvSpPr txBox="1"/>
          <p:nvPr/>
        </p:nvSpPr>
        <p:spPr>
          <a:xfrm>
            <a:off x="1782445" y="1022985"/>
            <a:ext cx="1903095" cy="1106805"/>
          </a:xfrm>
          <a:prstGeom prst="rect">
            <a:avLst/>
          </a:prstGeom>
          <a:noFill/>
        </p:spPr>
        <p:txBody>
          <a:bodyPr wrap="square" rtlCol="0">
            <a:spAutoFit/>
          </a:bodyPr>
          <a:lstStyle/>
          <a:p>
            <a:r>
              <a:rPr lang="zh-CN" altLang="en-US" sz="6600" b="1">
                <a:solidFill>
                  <a:schemeClr val="bg1"/>
                </a:solidFill>
                <a:latin typeface="方正字迹-豪放行书简体" panose="02010600010101010101" charset="-122"/>
                <a:ea typeface="方正字迹-豪放行书简体" panose="02010600010101010101" charset="-122"/>
              </a:rPr>
              <a:t>目录</a:t>
            </a:r>
            <a:endParaRPr lang="zh-CN" altLang="en-US" sz="6600" b="1">
              <a:solidFill>
                <a:schemeClr val="bg1"/>
              </a:solidFill>
              <a:latin typeface="方正字迹-豪放行书简体" panose="02010600010101010101" charset="-122"/>
              <a:ea typeface="方正字迹-豪放行书简体" panose="02010600010101010101" charset="-122"/>
            </a:endParaRPr>
          </a:p>
        </p:txBody>
      </p:sp>
      <p:sp>
        <p:nvSpPr>
          <p:cNvPr id="3" name="文本框 2"/>
          <p:cNvSpPr txBox="1"/>
          <p:nvPr/>
        </p:nvSpPr>
        <p:spPr>
          <a:xfrm>
            <a:off x="1772285" y="2018665"/>
            <a:ext cx="1913255" cy="645160"/>
          </a:xfrm>
          <a:prstGeom prst="rect">
            <a:avLst/>
          </a:prstGeom>
          <a:noFill/>
        </p:spPr>
        <p:txBody>
          <a:bodyPr wrap="square" rtlCol="0">
            <a:spAutoFit/>
          </a:bodyPr>
          <a:lstStyle/>
          <a:p>
            <a:r>
              <a:rPr lang="en-US" altLang="zh-CN" sz="3600">
                <a:solidFill>
                  <a:schemeClr val="bg1"/>
                </a:solidFill>
                <a:latin typeface="汉仪大宋简" panose="02010609000101010101" charset="-122"/>
                <a:ea typeface="汉仪大宋简" panose="02010609000101010101" charset="-122"/>
              </a:rPr>
              <a:t>concents</a:t>
            </a:r>
            <a:endParaRPr lang="en-US" altLang="zh-CN" sz="3600">
              <a:solidFill>
                <a:schemeClr val="bg1"/>
              </a:solidFill>
              <a:latin typeface="汉仪大宋简" panose="02010609000101010101" charset="-122"/>
              <a:ea typeface="汉仪大宋简" panose="0201060900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r="73747" b="79456"/>
          <a:stretch>
            <a:fillRect/>
          </a:stretch>
        </p:blipFill>
        <p:spPr>
          <a:xfrm>
            <a:off x="-1" y="0"/>
            <a:ext cx="4705351" cy="5523722"/>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0795" t="2249" r="89" b="83687"/>
          <a:stretch>
            <a:fillRect/>
          </a:stretch>
        </p:blipFill>
        <p:spPr>
          <a:xfrm>
            <a:off x="4136570" y="0"/>
            <a:ext cx="8055428" cy="5659567"/>
          </a:xfrm>
          <a:custGeom>
            <a:avLst/>
            <a:gdLst>
              <a:gd name="connsiteX0" fmla="*/ 0 w 8055428"/>
              <a:gd name="connsiteY0" fmla="*/ 2612571 h 5659567"/>
              <a:gd name="connsiteX1" fmla="*/ 1262743 w 8055428"/>
              <a:gd name="connsiteY1" fmla="*/ 2612571 h 5659567"/>
              <a:gd name="connsiteX2" fmla="*/ 1262743 w 8055428"/>
              <a:gd name="connsiteY2" fmla="*/ 4625244 h 5659567"/>
              <a:gd name="connsiteX3" fmla="*/ 5514966 w 8055428"/>
              <a:gd name="connsiteY3" fmla="*/ 4625244 h 5659567"/>
              <a:gd name="connsiteX4" fmla="*/ 5514966 w 8055428"/>
              <a:gd name="connsiteY4" fmla="*/ 5659567 h 5659567"/>
              <a:gd name="connsiteX5" fmla="*/ 0 w 8055428"/>
              <a:gd name="connsiteY5" fmla="*/ 5659567 h 5659567"/>
              <a:gd name="connsiteX6" fmla="*/ 1262743 w 8055428"/>
              <a:gd name="connsiteY6" fmla="*/ 0 h 5659567"/>
              <a:gd name="connsiteX7" fmla="*/ 8055428 w 8055428"/>
              <a:gd name="connsiteY7" fmla="*/ 0 h 5659567"/>
              <a:gd name="connsiteX8" fmla="*/ 8055428 w 8055428"/>
              <a:gd name="connsiteY8" fmla="*/ 4625244 h 5659567"/>
              <a:gd name="connsiteX9" fmla="*/ 5514966 w 8055428"/>
              <a:gd name="connsiteY9" fmla="*/ 4625244 h 5659567"/>
              <a:gd name="connsiteX10" fmla="*/ 5514966 w 8055428"/>
              <a:gd name="connsiteY10" fmla="*/ 2612571 h 5659567"/>
              <a:gd name="connsiteX11" fmla="*/ 1262743 w 8055428"/>
              <a:gd name="connsiteY11" fmla="*/ 2612571 h 565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28" h="5659567">
                <a:moveTo>
                  <a:pt x="0" y="2612571"/>
                </a:moveTo>
                <a:lnTo>
                  <a:pt x="1262743" y="2612571"/>
                </a:lnTo>
                <a:lnTo>
                  <a:pt x="1262743" y="4625244"/>
                </a:lnTo>
                <a:lnTo>
                  <a:pt x="5514966" y="4625244"/>
                </a:lnTo>
                <a:lnTo>
                  <a:pt x="5514966" y="5659567"/>
                </a:lnTo>
                <a:lnTo>
                  <a:pt x="0" y="5659567"/>
                </a:lnTo>
                <a:close/>
                <a:moveTo>
                  <a:pt x="1262743" y="0"/>
                </a:moveTo>
                <a:lnTo>
                  <a:pt x="8055428" y="0"/>
                </a:lnTo>
                <a:lnTo>
                  <a:pt x="8055428" y="4625244"/>
                </a:lnTo>
                <a:lnTo>
                  <a:pt x="5514966" y="4625244"/>
                </a:lnTo>
                <a:lnTo>
                  <a:pt x="5514966" y="2612571"/>
                </a:lnTo>
                <a:lnTo>
                  <a:pt x="1262743" y="2612571"/>
                </a:lnTo>
                <a:close/>
              </a:path>
            </a:pathLst>
          </a:cu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5">
            <a:extLst>
              <a:ext uri="{28A0092B-C50C-407E-A947-70E740481C1C}">
                <a14:useLocalDpi xmlns:a14="http://schemas.microsoft.com/office/drawing/2010/main" val="0"/>
              </a:ext>
            </a:extLst>
          </a:blip>
          <a:srcRect t="21296" r="47947" b="50944"/>
          <a:stretch>
            <a:fillRect/>
          </a:stretch>
        </p:blipFill>
        <p:spPr>
          <a:xfrm>
            <a:off x="8290" y="3429000"/>
            <a:ext cx="3568373" cy="2854844"/>
          </a:xfrm>
          <a:prstGeom prst="rect">
            <a:avLst/>
          </a:prstGeom>
        </p:spPr>
      </p:pic>
      <p:pic>
        <p:nvPicPr>
          <p:cNvPr id="28" name="图片 27"/>
          <p:cNvPicPr>
            <a:picLocks noChangeAspect="1"/>
          </p:cNvPicPr>
          <p:nvPr/>
        </p:nvPicPr>
        <p:blipFill rotWithShape="1">
          <a:blip r:embed="rId6">
            <a:extLst>
              <a:ext uri="{28A0092B-C50C-407E-A947-70E740481C1C}">
                <a14:useLocalDpi xmlns:a14="http://schemas.microsoft.com/office/drawing/2010/main" val="0"/>
              </a:ext>
            </a:extLst>
          </a:blip>
          <a:srcRect l="54114" t="21296" b="50944"/>
          <a:stretch>
            <a:fillRect/>
          </a:stretch>
        </p:blipFill>
        <p:spPr>
          <a:xfrm>
            <a:off x="6246918" y="3179762"/>
            <a:ext cx="4560561" cy="4138975"/>
          </a:xfrm>
          <a:prstGeom prst="rect">
            <a:avLst/>
          </a:prstGeom>
        </p:spPr>
      </p:pic>
      <p:grpSp>
        <p:nvGrpSpPr>
          <p:cNvPr id="30" name="组合 29"/>
          <p:cNvGrpSpPr/>
          <p:nvPr/>
        </p:nvGrpSpPr>
        <p:grpSpPr>
          <a:xfrm>
            <a:off x="-1282129" y="0"/>
            <a:ext cx="9311885" cy="6943725"/>
            <a:chOff x="1440058" y="0"/>
            <a:chExt cx="9311885" cy="6943725"/>
          </a:xfrm>
        </p:grpSpPr>
        <p:pic>
          <p:nvPicPr>
            <p:cNvPr id="14" name="图片 13"/>
            <p:cNvPicPr>
              <a:picLocks noChangeAspect="1"/>
            </p:cNvPicPr>
            <p:nvPr/>
          </p:nvPicPr>
          <p:blipFill rotWithShape="1">
            <a:blip r:embed="rId7">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8">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13813" y="1139496"/>
            <a:ext cx="4320000" cy="4320000"/>
          </a:xfrm>
          <a:prstGeom prst="rect">
            <a:avLst/>
          </a:prstGeom>
        </p:spPr>
      </p:pic>
      <p:sp>
        <p:nvSpPr>
          <p:cNvPr id="27" name="标题 4"/>
          <p:cNvSpPr txBox="1"/>
          <p:nvPr/>
        </p:nvSpPr>
        <p:spPr>
          <a:xfrm>
            <a:off x="5746750" y="2628900"/>
            <a:ext cx="3947795" cy="11938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rPr>
              <a:t>活动思路</a:t>
            </a:r>
            <a:endPar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endParaRPr>
          </a:p>
        </p:txBody>
      </p:sp>
      <p:sp>
        <p:nvSpPr>
          <p:cNvPr id="32" name="PA-矩形 11"/>
          <p:cNvSpPr/>
          <p:nvPr>
            <p:custDataLst>
              <p:tags r:id="rId11"/>
            </p:custDataLst>
          </p:nvPr>
        </p:nvSpPr>
        <p:spPr>
          <a:xfrm>
            <a:off x="6334125" y="3660775"/>
            <a:ext cx="2658110" cy="583565"/>
          </a:xfrm>
          <a:prstGeom prst="rect">
            <a:avLst/>
          </a:prstGeom>
          <a:ln>
            <a:noFill/>
          </a:ln>
        </p:spPr>
        <p:txBody>
          <a:bodyPr wrap="square">
            <a:spAutoFit/>
            <a:scene3d>
              <a:camera prst="orthographicFront"/>
              <a:lightRig rig="threePt" dir="t"/>
            </a:scene3d>
            <a:sp3d contourW="12700"/>
          </a:bodyPr>
          <a:lstStyle/>
          <a:p>
            <a:pPr lvl="0">
              <a:defRPr/>
            </a:pPr>
            <a:r>
              <a:rPr lang="en-US" altLang="zh-CN" sz="3200" i="1" dirty="0">
                <a:solidFill>
                  <a:schemeClr val="bg1"/>
                </a:solidFill>
                <a:latin typeface="张海山锐线体2.0" panose="02000000000000000000" charset="-122"/>
                <a:cs typeface="张海山锐线体2.0" panose="02000000000000000000" charset="-122"/>
                <a:sym typeface="+mn-lt"/>
              </a:rPr>
              <a:t>Activity ideas</a:t>
            </a:r>
            <a:endParaRPr lang="en-US" altLang="zh-CN" sz="3200" i="1" dirty="0">
              <a:solidFill>
                <a:schemeClr val="bg1"/>
              </a:solidFill>
              <a:latin typeface="张海山锐线体2.0" panose="02000000000000000000" charset="-122"/>
              <a:cs typeface="张海山锐线体2.0" panose="02000000000000000000"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04595" y="310515"/>
            <a:ext cx="202882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活动背景</a:t>
            </a:r>
            <a:endParaRPr lang="zh-CN" sz="3200" b="1" dirty="0">
              <a:latin typeface="方正悠黑体" panose="02010600010101010101" charset="-122"/>
              <a:ea typeface="方正悠黑体" panose="02010600010101010101" charset="-122"/>
            </a:endParaRPr>
          </a:p>
        </p:txBody>
      </p:sp>
      <p:sp>
        <p:nvSpPr>
          <p:cNvPr id="8" name="ïṩḻíḍè"/>
          <p:cNvSpPr txBox="1"/>
          <p:nvPr/>
        </p:nvSpPr>
        <p:spPr>
          <a:xfrm>
            <a:off x="1485900" y="1223010"/>
            <a:ext cx="1198880" cy="567055"/>
          </a:xfrm>
          <a:prstGeom prst="rect">
            <a:avLst/>
          </a:prstGeom>
          <a:solidFill>
            <a:schemeClr val="accent1"/>
          </a:solidFill>
        </p:spPr>
        <p:txBody>
          <a:bodyPr vert="horz" wrap="square" lIns="91440" tIns="45720" rIns="91440" bIns="45720" anchor="ctr">
            <a:noAutofit/>
          </a:bodyPr>
          <a:lstStyle>
            <a:defPPr>
              <a:defRPr lang="zh-CN"/>
            </a:defPPr>
            <a:lvl1pPr algn="ctr">
              <a:spcBef>
                <a:spcPct val="0"/>
              </a:spcBef>
              <a:defRPr sz="2000" b="1">
                <a:solidFill>
                  <a:schemeClr val="bg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800" b="0" dirty="0">
                <a:latin typeface="汉仪琥珀体简" panose="02010609000101010101" charset="-122"/>
                <a:ea typeface="汉仪琥珀体简" panose="02010609000101010101" charset="-122"/>
              </a:rPr>
              <a:t>春节</a:t>
            </a:r>
            <a:endParaRPr lang="zh-CN" altLang="en-US" sz="2800" b="0" dirty="0">
              <a:latin typeface="汉仪琥珀体简" panose="02010609000101010101" charset="-122"/>
              <a:ea typeface="汉仪琥珀体简" panose="02010609000101010101" charset="-122"/>
            </a:endParaRPr>
          </a:p>
        </p:txBody>
      </p:sp>
      <p:pic>
        <p:nvPicPr>
          <p:cNvPr id="4" name="图片 3"/>
          <p:cNvPicPr>
            <a:picLocks noChangeAspect="1"/>
          </p:cNvPicPr>
          <p:nvPr/>
        </p:nvPicPr>
        <p:blipFill>
          <a:blip r:embed="rId1"/>
          <a:stretch>
            <a:fillRect/>
          </a:stretch>
        </p:blipFill>
        <p:spPr>
          <a:xfrm>
            <a:off x="5815965" y="1662430"/>
            <a:ext cx="5616575" cy="4217035"/>
          </a:xfrm>
          <a:prstGeom prst="rect">
            <a:avLst/>
          </a:prstGeom>
          <a:effectLst>
            <a:outerShdw blurRad="50800" dist="38100" dir="2700000" algn="tl" rotWithShape="0">
              <a:prstClr val="black">
                <a:alpha val="40000"/>
              </a:prstClr>
            </a:outerShdw>
            <a:softEdge rad="31750"/>
          </a:effectLst>
        </p:spPr>
      </p:pic>
      <p:sp>
        <p:nvSpPr>
          <p:cNvPr id="2" name="文本框 1"/>
          <p:cNvSpPr txBox="1"/>
          <p:nvPr/>
        </p:nvSpPr>
        <p:spPr>
          <a:xfrm>
            <a:off x="974725" y="2094230"/>
            <a:ext cx="4717415" cy="3507740"/>
          </a:xfrm>
          <a:prstGeom prst="rect">
            <a:avLst/>
          </a:prstGeom>
          <a:noFill/>
        </p:spPr>
        <p:txBody>
          <a:bodyPr wrap="square" rtlCol="0">
            <a:spAutoFit/>
          </a:bodyPr>
          <a:lstStyle/>
          <a:p>
            <a:pPr fontAlgn="auto">
              <a:lnSpc>
                <a:spcPct val="100000"/>
              </a:lnSpc>
            </a:pPr>
            <a:r>
              <a:rPr lang="zh-CN" altLang="en-US">
                <a:latin typeface="方正北魏楷书_GBK" panose="02000000000000000000" charset="-122"/>
                <a:ea typeface="方正北魏楷书_GBK" panose="02000000000000000000" charset="-122"/>
                <a:cs typeface="方正北魏楷书_GBK" panose="02000000000000000000" charset="-122"/>
              </a:rPr>
              <a:t>春节俗称</a:t>
            </a:r>
            <a:r>
              <a:rPr lang="zh-CN" altLang="en-US" sz="2400" b="1">
                <a:latin typeface="方正北魏楷书_GBK" panose="02000000000000000000" charset="-122"/>
                <a:ea typeface="方正北魏楷书_GBK" panose="02000000000000000000" charset="-122"/>
                <a:cs typeface="方正北魏楷书_GBK" panose="02000000000000000000" charset="-122"/>
              </a:rPr>
              <a:t>“年节”</a:t>
            </a:r>
            <a:r>
              <a:rPr lang="zh-CN" altLang="en-US">
                <a:latin typeface="方正北魏楷书_GBK" panose="02000000000000000000" charset="-122"/>
                <a:ea typeface="方正北魏楷书_GBK" panose="02000000000000000000" charset="-122"/>
                <a:cs typeface="方正北魏楷书_GBK" panose="02000000000000000000" charset="-122"/>
              </a:rPr>
              <a:t>，传统名称为</a:t>
            </a:r>
            <a:r>
              <a:rPr lang="zh-CN" altLang="en-US" sz="2400" b="1">
                <a:latin typeface="方正北魏楷书_GBK" panose="02000000000000000000" charset="-122"/>
                <a:ea typeface="方正北魏楷书_GBK" panose="02000000000000000000" charset="-122"/>
                <a:cs typeface="方正北魏楷书_GBK" panose="02000000000000000000" charset="-122"/>
              </a:rPr>
              <a:t>新年、大年、新</a:t>
            </a:r>
            <a:r>
              <a:rPr lang="zh-CN" altLang="en-US" sz="1800">
                <a:latin typeface="方正北魏楷书_GBK" panose="02000000000000000000" charset="-122"/>
                <a:ea typeface="方正北魏楷书_GBK" panose="02000000000000000000" charset="-122"/>
                <a:cs typeface="方正北魏楷书_GBK" panose="02000000000000000000" charset="-122"/>
              </a:rPr>
              <a:t>岁</a:t>
            </a:r>
            <a:r>
              <a:rPr lang="zh-CN" altLang="en-US">
                <a:latin typeface="方正北魏楷书_GBK" panose="02000000000000000000" charset="-122"/>
                <a:ea typeface="方正北魏楷书_GBK" panose="02000000000000000000" charset="-122"/>
                <a:cs typeface="方正北魏楷书_GBK" panose="02000000000000000000" charset="-122"/>
              </a:rPr>
              <a:t>，但口头上又称度岁、庆新岁、过年，是中华民族最隆重</a:t>
            </a:r>
            <a:r>
              <a:rPr lang="zh-CN" altLang="en-US" sz="2400" b="1">
                <a:latin typeface="方正北魏楷书_GBK" panose="02000000000000000000" charset="-122"/>
                <a:ea typeface="方正北魏楷书_GBK" panose="02000000000000000000" charset="-122"/>
                <a:cs typeface="方正北魏楷书_GBK" panose="02000000000000000000" charset="-122"/>
                <a:sym typeface="+mn-ea"/>
              </a:rPr>
              <a:t>最盛大、最热闹、最重要</a:t>
            </a:r>
            <a:r>
              <a:rPr lang="zh-CN" altLang="en-US">
                <a:latin typeface="方正北魏楷书_GBK" panose="02000000000000000000" charset="-122"/>
                <a:ea typeface="方正北魏楷书_GBK" panose="02000000000000000000" charset="-122"/>
                <a:cs typeface="方正北魏楷书_GBK" panose="02000000000000000000" charset="-122"/>
                <a:sym typeface="+mn-ea"/>
              </a:rPr>
              <a:t>的一个古老传统</a:t>
            </a:r>
            <a:r>
              <a:rPr lang="zh-CN" altLang="en-US">
                <a:latin typeface="方正北魏楷书_GBK" panose="02000000000000000000" charset="-122"/>
                <a:ea typeface="方正北魏楷书_GBK" panose="02000000000000000000" charset="-122"/>
                <a:cs typeface="方正北魏楷书_GBK" panose="02000000000000000000" charset="-122"/>
              </a:rPr>
              <a:t>佳节。</a:t>
            </a:r>
            <a:endParaRPr lang="zh-CN" altLang="en-US">
              <a:latin typeface="方正北魏楷书_GBK" panose="02000000000000000000" charset="-122"/>
              <a:ea typeface="方正北魏楷书_GBK" panose="02000000000000000000" charset="-122"/>
              <a:cs typeface="方正北魏楷书_GBK" panose="02000000000000000000" charset="-122"/>
            </a:endParaRPr>
          </a:p>
          <a:p>
            <a:pPr fontAlgn="auto">
              <a:lnSpc>
                <a:spcPct val="100000"/>
              </a:lnSpc>
            </a:pPr>
            <a:endParaRPr lang="zh-CN" altLang="en-US">
              <a:latin typeface="方正北魏楷书_GBK" panose="02000000000000000000" charset="-122"/>
              <a:ea typeface="方正北魏楷书_GBK" panose="02000000000000000000" charset="-122"/>
              <a:cs typeface="方正北魏楷书_GBK" panose="02000000000000000000" charset="-122"/>
            </a:endParaRPr>
          </a:p>
          <a:p>
            <a:pPr fontAlgn="auto">
              <a:lnSpc>
                <a:spcPct val="100000"/>
              </a:lnSpc>
            </a:pPr>
            <a:r>
              <a:rPr lang="zh-CN" altLang="en-US">
                <a:latin typeface="方正北魏楷书_GBK" panose="02000000000000000000" charset="-122"/>
                <a:ea typeface="方正北魏楷书_GBK" panose="02000000000000000000" charset="-122"/>
                <a:cs typeface="方正北魏楷书_GBK" panose="02000000000000000000" charset="-122"/>
              </a:rPr>
              <a:t>在中国民间，传统意义上的春节是指从腊月初八的腊祭或腊月二十三或二十四的祭灶，一直到正月十五，其中以除夕和正月初一为高潮。</a:t>
            </a:r>
            <a:endParaRPr lang="zh-CN" altLang="en-US">
              <a:latin typeface="方正北魏楷书_GBK" panose="02000000000000000000" charset="-122"/>
              <a:ea typeface="方正北魏楷书_GBK" panose="02000000000000000000" charset="-122"/>
              <a:cs typeface="方正北魏楷书_GBK" panose="02000000000000000000" charset="-122"/>
            </a:endParaRPr>
          </a:p>
          <a:p>
            <a:pPr fontAlgn="auto">
              <a:lnSpc>
                <a:spcPct val="100000"/>
              </a:lnSpc>
            </a:pPr>
            <a:endParaRPr lang="zh-CN" altLang="en-US">
              <a:latin typeface="方正北魏楷书_GBK" panose="02000000000000000000" charset="-122"/>
              <a:ea typeface="方正北魏楷书_GBK" panose="02000000000000000000" charset="-122"/>
              <a:cs typeface="方正北魏楷书_GBK" panose="02000000000000000000" charset="-122"/>
            </a:endParaRPr>
          </a:p>
          <a:p>
            <a:pPr fontAlgn="auto">
              <a:lnSpc>
                <a:spcPct val="100000"/>
              </a:lnSpc>
            </a:pPr>
            <a:r>
              <a:rPr lang="zh-CN" altLang="en-US">
                <a:latin typeface="方正北魏楷书_GBK" panose="02000000000000000000" charset="-122"/>
                <a:ea typeface="方正北魏楷书_GBK" panose="02000000000000000000" charset="-122"/>
                <a:cs typeface="方正北魏楷书_GBK" panose="02000000000000000000" charset="-122"/>
              </a:rPr>
              <a:t>春节期间，都要举行各种活动以示庆祝。</a:t>
            </a:r>
            <a:endParaRPr lang="zh-CN" altLang="en-US">
              <a:latin typeface="方正北魏楷书_GBK" panose="02000000000000000000" charset="-122"/>
              <a:ea typeface="方正北魏楷书_GBK" panose="02000000000000000000" charset="-122"/>
              <a:cs typeface="方正北魏楷书_GBK" panose="02000000000000000000" charset="-122"/>
            </a:endParaRPr>
          </a:p>
        </p:txBody>
      </p:sp>
      <p:sp>
        <p:nvSpPr>
          <p:cNvPr id="5" name="文本框 4"/>
          <p:cNvSpPr txBox="1"/>
          <p:nvPr/>
        </p:nvSpPr>
        <p:spPr>
          <a:xfrm rot="1140000">
            <a:off x="6074410" y="3310890"/>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8"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04595" y="310515"/>
            <a:ext cx="202882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活动背景</a:t>
            </a:r>
            <a:endParaRPr lang="zh-CN" sz="3200" b="1" dirty="0">
              <a:latin typeface="方正悠黑体" panose="02010600010101010101" charset="-122"/>
              <a:ea typeface="方正悠黑体" panose="02010600010101010101" charset="-122"/>
            </a:endParaRPr>
          </a:p>
        </p:txBody>
      </p:sp>
      <p:sp>
        <p:nvSpPr>
          <p:cNvPr id="8" name="ïṩḻíḍè"/>
          <p:cNvSpPr txBox="1"/>
          <p:nvPr/>
        </p:nvSpPr>
        <p:spPr>
          <a:xfrm>
            <a:off x="1396365" y="1414780"/>
            <a:ext cx="1418590" cy="567055"/>
          </a:xfrm>
          <a:prstGeom prst="rect">
            <a:avLst/>
          </a:prstGeom>
          <a:solidFill>
            <a:schemeClr val="accent1"/>
          </a:solidFill>
        </p:spPr>
        <p:txBody>
          <a:bodyPr vert="horz" wrap="square" lIns="91440" tIns="45720" rIns="91440" bIns="45720" anchor="ctr">
            <a:noAutofit/>
          </a:bodyPr>
          <a:lstStyle>
            <a:defPPr>
              <a:defRPr lang="zh-CN"/>
            </a:defPPr>
            <a:lvl1pPr algn="ctr">
              <a:spcBef>
                <a:spcPct val="0"/>
              </a:spcBef>
              <a:defRPr sz="2000" b="1">
                <a:solidFill>
                  <a:schemeClr val="bg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800" b="0" dirty="0">
                <a:latin typeface="汉仪琥珀体简" panose="02010609000101010101" charset="-122"/>
                <a:ea typeface="汉仪琥珀体简" panose="02010609000101010101" charset="-122"/>
              </a:rPr>
              <a:t>元宵节</a:t>
            </a:r>
            <a:endParaRPr lang="zh-CN" altLang="en-US" sz="2800" b="0" dirty="0">
              <a:latin typeface="汉仪琥珀体简" panose="02010609000101010101" charset="-122"/>
              <a:ea typeface="汉仪琥珀体简" panose="02010609000101010101" charset="-122"/>
            </a:endParaRPr>
          </a:p>
        </p:txBody>
      </p:sp>
      <p:sp>
        <p:nvSpPr>
          <p:cNvPr id="2" name="文本框 1"/>
          <p:cNvSpPr txBox="1"/>
          <p:nvPr/>
        </p:nvSpPr>
        <p:spPr>
          <a:xfrm>
            <a:off x="831850" y="2334895"/>
            <a:ext cx="4352290" cy="2953385"/>
          </a:xfrm>
          <a:prstGeom prst="rect">
            <a:avLst/>
          </a:prstGeom>
          <a:noFill/>
        </p:spPr>
        <p:txBody>
          <a:bodyPr wrap="square" rtlCol="0">
            <a:spAutoFit/>
          </a:bodyPr>
          <a:lstStyle/>
          <a:p>
            <a:pPr algn="l" fontAlgn="auto">
              <a:lnSpc>
                <a:spcPct val="150000"/>
              </a:lnSpc>
              <a:buClrTx/>
              <a:buSzTx/>
              <a:buNone/>
            </a:pPr>
            <a:r>
              <a:rPr lang="zh-CN" altLang="en-US" sz="1600">
                <a:latin typeface="方正北魏楷书_GBK" panose="02000000000000000000" charset="-122"/>
                <a:ea typeface="方正北魏楷书_GBK" panose="02000000000000000000" charset="-122"/>
                <a:cs typeface="方正北魏楷书_GBK" panose="02000000000000000000" charset="-122"/>
              </a:rPr>
              <a:t>元宵节，又称</a:t>
            </a:r>
            <a:r>
              <a:rPr lang="zh-CN" altLang="en-US" sz="2000" b="1">
                <a:latin typeface="方正北魏楷书_GBK" panose="02000000000000000000" charset="-122"/>
                <a:ea typeface="方正北魏楷书_GBK" panose="02000000000000000000" charset="-122"/>
                <a:cs typeface="方正北魏楷书_GBK" panose="02000000000000000000" charset="-122"/>
              </a:rPr>
              <a:t>上元节、小正月、元夕或灯节</a:t>
            </a:r>
            <a:r>
              <a:rPr lang="zh-CN" altLang="en-US" sz="1600">
                <a:latin typeface="方正北魏楷书_GBK" panose="02000000000000000000" charset="-122"/>
                <a:ea typeface="方正北魏楷书_GBK" panose="02000000000000000000" charset="-122"/>
                <a:cs typeface="方正北魏楷书_GBK" panose="02000000000000000000" charset="-122"/>
              </a:rPr>
              <a:t>，是中国的传统节日之一，时间为每年农历正月十五。正月是农历的元月，古人称"夜"为"宵"，正月十五是一年中第一个月圆之夜，所以称正月十五为"元宵节"。根据道教"三元"的说法，正月十五又称为"上元节"。元宵节习俗自古以来就以热烈喜庆的</a:t>
            </a:r>
            <a:r>
              <a:rPr lang="zh-CN" altLang="en-US" sz="2000" b="1">
                <a:latin typeface="方正北魏楷书_GBK" panose="02000000000000000000" charset="-122"/>
                <a:ea typeface="方正北魏楷书_GBK" panose="02000000000000000000" charset="-122"/>
                <a:cs typeface="方正北魏楷书_GBK" panose="02000000000000000000" charset="-122"/>
              </a:rPr>
              <a:t>观灯习俗</a:t>
            </a:r>
            <a:r>
              <a:rPr lang="zh-CN" altLang="en-US" sz="1600">
                <a:latin typeface="方正北魏楷书_GBK" panose="02000000000000000000" charset="-122"/>
                <a:ea typeface="方正北魏楷书_GBK" panose="02000000000000000000" charset="-122"/>
                <a:cs typeface="方正北魏楷书_GBK" panose="02000000000000000000" charset="-122"/>
              </a:rPr>
              <a:t>为主。</a:t>
            </a:r>
            <a:endParaRPr lang="zh-CN" altLang="en-US" sz="1600">
              <a:latin typeface="方正北魏楷书_GBK" panose="02000000000000000000" charset="-122"/>
              <a:ea typeface="方正北魏楷书_GBK" panose="02000000000000000000" charset="-122"/>
              <a:cs typeface="方正北魏楷书_GBK" panose="02000000000000000000" charset="-122"/>
            </a:endParaRPr>
          </a:p>
        </p:txBody>
      </p:sp>
      <p:pic>
        <p:nvPicPr>
          <p:cNvPr id="3" name="图片 2"/>
          <p:cNvPicPr>
            <a:picLocks noChangeAspect="1"/>
          </p:cNvPicPr>
          <p:nvPr/>
        </p:nvPicPr>
        <p:blipFill>
          <a:blip r:embed="rId1"/>
          <a:stretch>
            <a:fillRect/>
          </a:stretch>
        </p:blipFill>
        <p:spPr>
          <a:xfrm>
            <a:off x="5327015" y="1537970"/>
            <a:ext cx="6143625" cy="4098925"/>
          </a:xfrm>
          <a:prstGeom prst="rect">
            <a:avLst/>
          </a:prstGeom>
          <a:effectLst>
            <a:outerShdw blurRad="50800" dist="38100" dir="2700000" algn="tl" rotWithShape="0">
              <a:prstClr val="black">
                <a:alpha val="40000"/>
              </a:prstClr>
            </a:outerShdw>
            <a:softEdge rad="31750"/>
          </a:effectLst>
        </p:spPr>
      </p:pic>
      <p:sp>
        <p:nvSpPr>
          <p:cNvPr id="4" name="文本框 3"/>
          <p:cNvSpPr txBox="1"/>
          <p:nvPr/>
        </p:nvSpPr>
        <p:spPr>
          <a:xfrm rot="1140000">
            <a:off x="6076950" y="323405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8"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04595" y="310515"/>
            <a:ext cx="202882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创意阐述</a:t>
            </a:r>
            <a:endParaRPr lang="zh-CN" sz="3200" b="1" dirty="0">
              <a:latin typeface="方正悠黑体" panose="02010600010101010101" charset="-122"/>
              <a:ea typeface="方正悠黑体" panose="02010600010101010101" charset="-122"/>
            </a:endParaRPr>
          </a:p>
        </p:txBody>
      </p:sp>
      <p:grpSp>
        <p:nvGrpSpPr>
          <p:cNvPr id="4" name="组合 3"/>
          <p:cNvGrpSpPr/>
          <p:nvPr/>
        </p:nvGrpSpPr>
        <p:grpSpPr>
          <a:xfrm>
            <a:off x="876300" y="2039620"/>
            <a:ext cx="3795395" cy="3141345"/>
            <a:chOff x="1504" y="2958"/>
            <a:chExt cx="5977" cy="4947"/>
          </a:xfrm>
        </p:grpSpPr>
        <p:sp>
          <p:nvSpPr>
            <p:cNvPr id="8" name="ïṩḻíḍè"/>
            <p:cNvSpPr txBox="1"/>
            <p:nvPr/>
          </p:nvSpPr>
          <p:spPr>
            <a:xfrm>
              <a:off x="2021" y="2958"/>
              <a:ext cx="4664" cy="1098"/>
            </a:xfrm>
            <a:prstGeom prst="rect">
              <a:avLst/>
            </a:prstGeom>
            <a:solidFill>
              <a:schemeClr val="accent1"/>
            </a:solidFill>
          </p:spPr>
          <p:txBody>
            <a:bodyPr vert="horz" wrap="square" lIns="91440" tIns="45720" rIns="91440" bIns="45720" anchor="ctr">
              <a:noAutofit/>
            </a:bodyPr>
            <a:lstStyle>
              <a:defPPr>
                <a:defRPr lang="zh-CN"/>
              </a:defPPr>
              <a:lvl1pPr algn="ctr">
                <a:spcBef>
                  <a:spcPct val="0"/>
                </a:spcBef>
                <a:defRPr sz="2000" b="1">
                  <a:solidFill>
                    <a:schemeClr val="bg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3600" b="0" dirty="0">
                  <a:latin typeface="汉仪琥珀体简" panose="02010609000101010101" charset="-122"/>
                  <a:ea typeface="汉仪琥珀体简" panose="02010609000101010101" charset="-122"/>
                </a:rPr>
                <a:t>民俗文化节</a:t>
              </a:r>
              <a:endParaRPr lang="zh-CN" altLang="en-US" sz="3600" b="0" dirty="0">
                <a:latin typeface="汉仪琥珀体简" panose="02010609000101010101" charset="-122"/>
                <a:ea typeface="汉仪琥珀体简" panose="02010609000101010101" charset="-122"/>
              </a:endParaRPr>
            </a:p>
          </p:txBody>
        </p:sp>
        <p:sp>
          <p:nvSpPr>
            <p:cNvPr id="2" name="文本框 1"/>
            <p:cNvSpPr txBox="1"/>
            <p:nvPr/>
          </p:nvSpPr>
          <p:spPr>
            <a:xfrm>
              <a:off x="1504" y="4490"/>
              <a:ext cx="5977" cy="3415"/>
            </a:xfrm>
            <a:prstGeom prst="rect">
              <a:avLst/>
            </a:prstGeom>
            <a:noFill/>
          </p:spPr>
          <p:txBody>
            <a:bodyPr wrap="square" rtlCol="0">
              <a:spAutoFit/>
            </a:bodyPr>
            <a:lstStyle/>
            <a:p>
              <a:pPr fontAlgn="auto">
                <a:lnSpc>
                  <a:spcPct val="150000"/>
                </a:lnSpc>
              </a:pPr>
              <a:r>
                <a:rPr lang="zh-CN" altLang="en-US">
                  <a:latin typeface="方正北魏楷书_GBK" panose="02000000000000000000" charset="-122"/>
                  <a:ea typeface="方正北魏楷书_GBK" panose="02000000000000000000" charset="-122"/>
                </a:rPr>
                <a:t>中华民族五千多年历史，汇集五十六个民族，地大物博，人口众多。</a:t>
              </a:r>
              <a:endParaRPr lang="zh-CN" altLang="en-US">
                <a:latin typeface="方正北魏楷书_GBK" panose="02000000000000000000" charset="-122"/>
                <a:ea typeface="方正北魏楷书_GBK" panose="02000000000000000000" charset="-122"/>
              </a:endParaRPr>
            </a:p>
            <a:p>
              <a:pPr fontAlgn="auto">
                <a:lnSpc>
                  <a:spcPct val="150000"/>
                </a:lnSpc>
              </a:pPr>
              <a:r>
                <a:rPr lang="zh-CN" altLang="en-US">
                  <a:latin typeface="方正北魏楷书_GBK" panose="02000000000000000000" charset="-122"/>
                  <a:ea typeface="方正北魏楷书_GBK" panose="02000000000000000000" charset="-122"/>
                </a:rPr>
                <a:t>春节的活动非常丰富，多彩多姿，带有浓郁的各民族特色。民间的传统文化习俗及非物质文化源远流长！</a:t>
              </a:r>
              <a:endParaRPr lang="zh-CN" altLang="en-US">
                <a:latin typeface="方正北魏楷书_GBK" panose="02000000000000000000" charset="-122"/>
                <a:ea typeface="方正北魏楷书_GBK" panose="02000000000000000000" charset="-122"/>
              </a:endParaRPr>
            </a:p>
          </p:txBody>
        </p:sp>
      </p:grpSp>
      <p:pic>
        <p:nvPicPr>
          <p:cNvPr id="6" name="图片 5"/>
          <p:cNvPicPr>
            <a:picLocks noChangeAspect="1"/>
          </p:cNvPicPr>
          <p:nvPr/>
        </p:nvPicPr>
        <p:blipFill>
          <a:blip r:embed="rId1"/>
          <a:srcRect l="12482" t="12802" r="3566" b="91"/>
          <a:stretch>
            <a:fillRect/>
          </a:stretch>
        </p:blipFill>
        <p:spPr>
          <a:xfrm>
            <a:off x="4904105" y="1301750"/>
            <a:ext cx="6436995" cy="4456430"/>
          </a:xfrm>
          <a:prstGeom prst="rect">
            <a:avLst/>
          </a:prstGeom>
          <a:effectLst>
            <a:softEdge rad="31750"/>
          </a:effectLst>
        </p:spPr>
      </p:pic>
      <p:sp>
        <p:nvSpPr>
          <p:cNvPr id="7" name="文本框 6"/>
          <p:cNvSpPr txBox="1"/>
          <p:nvPr/>
        </p:nvSpPr>
        <p:spPr>
          <a:xfrm rot="1140000">
            <a:off x="5894705" y="3268980"/>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04595" y="310515"/>
            <a:ext cx="202882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创意阐述</a:t>
            </a:r>
            <a:endParaRPr lang="zh-CN" sz="3200" b="1" dirty="0">
              <a:latin typeface="方正悠黑体" panose="02010600010101010101" charset="-122"/>
              <a:ea typeface="方正悠黑体" panose="02010600010101010101" charset="-122"/>
            </a:endParaRPr>
          </a:p>
        </p:txBody>
      </p:sp>
      <p:grpSp>
        <p:nvGrpSpPr>
          <p:cNvPr id="5" name="组合 4"/>
          <p:cNvGrpSpPr/>
          <p:nvPr/>
        </p:nvGrpSpPr>
        <p:grpSpPr>
          <a:xfrm>
            <a:off x="958850" y="2001520"/>
            <a:ext cx="3613150" cy="3227070"/>
            <a:chOff x="11956" y="2822"/>
            <a:chExt cx="5690" cy="5082"/>
          </a:xfrm>
        </p:grpSpPr>
        <p:sp>
          <p:nvSpPr>
            <p:cNvPr id="3" name="îŝḷiḑê"/>
            <p:cNvSpPr txBox="1"/>
            <p:nvPr/>
          </p:nvSpPr>
          <p:spPr>
            <a:xfrm>
              <a:off x="12362" y="2822"/>
              <a:ext cx="4665" cy="1131"/>
            </a:xfrm>
            <a:prstGeom prst="rect">
              <a:avLst/>
            </a:prstGeom>
            <a:solidFill>
              <a:schemeClr val="accent2"/>
            </a:solidFill>
          </p:spPr>
          <p:txBody>
            <a:bodyPr vert="horz"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3600" dirty="0">
                  <a:solidFill>
                    <a:schemeClr val="bg1"/>
                  </a:solidFill>
                  <a:latin typeface="汉仪琥珀体简" panose="02010609000101010101" charset="-122"/>
                  <a:ea typeface="汉仪琥珀体简" panose="02010609000101010101" charset="-122"/>
                </a:rPr>
                <a:t>国潮中国年</a:t>
              </a:r>
              <a:endParaRPr lang="zh-CN" altLang="en-US" sz="3600" dirty="0">
                <a:solidFill>
                  <a:schemeClr val="bg1"/>
                </a:solidFill>
                <a:latin typeface="汉仪琥珀体简" panose="02010609000101010101" charset="-122"/>
                <a:ea typeface="汉仪琥珀体简" panose="02010609000101010101" charset="-122"/>
              </a:endParaRPr>
            </a:p>
          </p:txBody>
        </p:sp>
        <p:sp>
          <p:nvSpPr>
            <p:cNvPr id="13" name="文本框 12"/>
            <p:cNvSpPr txBox="1"/>
            <p:nvPr/>
          </p:nvSpPr>
          <p:spPr>
            <a:xfrm>
              <a:off x="11956" y="4490"/>
              <a:ext cx="5690" cy="3415"/>
            </a:xfrm>
            <a:prstGeom prst="rect">
              <a:avLst/>
            </a:prstGeom>
            <a:noFill/>
          </p:spPr>
          <p:txBody>
            <a:bodyPr wrap="square" rtlCol="0">
              <a:spAutoFit/>
            </a:bodyPr>
            <a:lstStyle/>
            <a:p>
              <a:pPr fontAlgn="auto">
                <a:lnSpc>
                  <a:spcPct val="150000"/>
                </a:lnSpc>
              </a:pPr>
              <a:r>
                <a:rPr lang="zh-CN" altLang="en-US">
                  <a:latin typeface="方正北魏楷书_GBK" panose="02000000000000000000" charset="-122"/>
                  <a:ea typeface="方正北魏楷书_GBK" panose="02000000000000000000" charset="-122"/>
                </a:rPr>
                <a:t>国潮崛起，国潮文化正被越来越多人关注和拥护，既包含了传统文化的基因，又能将传统文化与时下潮流相融合而更具时尚感，能有效吸引更多用户前往观看体验！</a:t>
              </a:r>
              <a:endParaRPr lang="zh-CN" altLang="en-US">
                <a:latin typeface="方正北魏楷书_GBK" panose="02000000000000000000" charset="-122"/>
                <a:ea typeface="方正北魏楷书_GBK" panose="02000000000000000000" charset="-122"/>
              </a:endParaRPr>
            </a:p>
          </p:txBody>
        </p:sp>
      </p:grpSp>
      <p:pic>
        <p:nvPicPr>
          <p:cNvPr id="7" name="图片 6"/>
          <p:cNvPicPr>
            <a:picLocks noChangeAspect="1"/>
          </p:cNvPicPr>
          <p:nvPr/>
        </p:nvPicPr>
        <p:blipFill>
          <a:blip r:embed="rId1"/>
          <a:stretch>
            <a:fillRect/>
          </a:stretch>
        </p:blipFill>
        <p:spPr>
          <a:xfrm>
            <a:off x="4850130" y="1348105"/>
            <a:ext cx="6321425" cy="4533900"/>
          </a:xfrm>
          <a:prstGeom prst="rect">
            <a:avLst/>
          </a:prstGeom>
          <a:effectLst>
            <a:outerShdw blurRad="50800" dist="38100" dir="2700000" algn="tl" rotWithShape="0">
              <a:prstClr val="black">
                <a:alpha val="40000"/>
              </a:prstClr>
            </a:outerShdw>
            <a:softEdge rad="31750"/>
          </a:effectLst>
        </p:spPr>
      </p:pic>
      <p:sp>
        <p:nvSpPr>
          <p:cNvPr id="9" name="文本框 8"/>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04595" y="310515"/>
            <a:ext cx="199199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活动概述</a:t>
            </a:r>
            <a:endParaRPr lang="zh-CN" sz="3200" b="1" dirty="0">
              <a:latin typeface="方正悠黑体" panose="02010600010101010101" charset="-122"/>
              <a:ea typeface="方正悠黑体" panose="02010600010101010101" charset="-122"/>
            </a:endParaRPr>
          </a:p>
        </p:txBody>
      </p:sp>
      <p:sp>
        <p:nvSpPr>
          <p:cNvPr id="16" name="ïŝľïḋè"/>
          <p:cNvSpPr txBox="1"/>
          <p:nvPr/>
        </p:nvSpPr>
        <p:spPr bwMode="auto">
          <a:xfrm>
            <a:off x="704215" y="2493645"/>
            <a:ext cx="1174115" cy="44196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pPr>
            <a:r>
              <a:rPr lang="zh-CN" sz="2000" b="1" dirty="0">
                <a:latin typeface="汉仪大宋简" panose="02010609000101010101" charset="-122"/>
                <a:ea typeface="汉仪大宋简" panose="02010609000101010101" charset="-122"/>
              </a:rPr>
              <a:t>时间</a:t>
            </a:r>
            <a:endParaRPr lang="zh-CN" sz="2000" b="1" dirty="0">
              <a:latin typeface="汉仪大宋简" panose="02010609000101010101" charset="-122"/>
              <a:ea typeface="汉仪大宋简" panose="02010609000101010101" charset="-122"/>
            </a:endParaRPr>
          </a:p>
        </p:txBody>
      </p:sp>
      <p:sp>
        <p:nvSpPr>
          <p:cNvPr id="17" name="ïśḻiḑé"/>
          <p:cNvSpPr/>
          <p:nvPr/>
        </p:nvSpPr>
        <p:spPr bwMode="auto">
          <a:xfrm>
            <a:off x="703942" y="2935716"/>
            <a:ext cx="2861075"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b="1" dirty="0"/>
              <a:t>春节</a:t>
            </a:r>
            <a:r>
              <a:rPr lang="en-US" altLang="zh-CN" b="1" dirty="0"/>
              <a:t>/</a:t>
            </a:r>
            <a:r>
              <a:rPr lang="zh-CN" altLang="en-US" b="1" dirty="0"/>
              <a:t>元宵节</a:t>
            </a:r>
            <a:r>
              <a:rPr lang="en-US" altLang="zh-CN" b="1" dirty="0"/>
              <a:t>/</a:t>
            </a:r>
            <a:r>
              <a:rPr lang="zh-CN" altLang="en-US" b="1" dirty="0"/>
              <a:t>情人节</a:t>
            </a:r>
            <a:endParaRPr lang="zh-CN" altLang="en-US" b="1" dirty="0"/>
          </a:p>
        </p:txBody>
      </p:sp>
      <p:sp>
        <p:nvSpPr>
          <p:cNvPr id="18" name="îSļiḋe"/>
          <p:cNvSpPr txBox="1"/>
          <p:nvPr/>
        </p:nvSpPr>
        <p:spPr bwMode="auto">
          <a:xfrm>
            <a:off x="704215" y="4114800"/>
            <a:ext cx="685800" cy="44196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pPr>
            <a:r>
              <a:rPr lang="zh-CN" sz="2000" b="1" dirty="0">
                <a:latin typeface="汉仪大宋简" panose="02010609000101010101" charset="-122"/>
                <a:ea typeface="汉仪大宋简" panose="02010609000101010101" charset="-122"/>
              </a:rPr>
              <a:t>对象</a:t>
            </a:r>
            <a:endParaRPr lang="zh-CN" sz="2000" b="1" dirty="0">
              <a:latin typeface="汉仪大宋简" panose="02010609000101010101" charset="-122"/>
              <a:ea typeface="汉仪大宋简" panose="02010609000101010101" charset="-122"/>
            </a:endParaRPr>
          </a:p>
        </p:txBody>
      </p:sp>
      <p:sp>
        <p:nvSpPr>
          <p:cNvPr id="19" name="ïSļïḓe"/>
          <p:cNvSpPr/>
          <p:nvPr/>
        </p:nvSpPr>
        <p:spPr bwMode="auto">
          <a:xfrm>
            <a:off x="703942" y="4556623"/>
            <a:ext cx="2861075"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altLang="en-US" sz="1800" b="1" dirty="0"/>
              <a:t>业主/市民/游客</a:t>
            </a:r>
            <a:endParaRPr lang="zh-CN" altLang="en-US" sz="1800" b="1" dirty="0"/>
          </a:p>
        </p:txBody>
      </p:sp>
      <p:sp>
        <p:nvSpPr>
          <p:cNvPr id="20" name="iṧḻidê"/>
          <p:cNvSpPr txBox="1"/>
          <p:nvPr/>
        </p:nvSpPr>
        <p:spPr>
          <a:xfrm>
            <a:off x="703942" y="1573419"/>
            <a:ext cx="3259137" cy="706755"/>
          </a:xfrm>
          <a:prstGeom prst="rect">
            <a:avLst/>
          </a:prstGeom>
          <a:noFill/>
        </p:spPr>
        <p:txBody>
          <a:bodyPr wrap="square" rtlCol="0">
            <a:spAutoFit/>
          </a:bodyPr>
          <a:lstStyle/>
          <a:p>
            <a:r>
              <a:rPr lang="zh-CN" sz="4000" b="1">
                <a:solidFill>
                  <a:schemeClr val="accent1"/>
                </a:solidFill>
              </a:rPr>
              <a:t>牛气十足</a:t>
            </a:r>
            <a:endParaRPr lang="zh-CN" sz="4000" dirty="0">
              <a:solidFill>
                <a:schemeClr val="accent1"/>
              </a:solidFill>
              <a:latin typeface="Impact" panose="020B0806030902050204" pitchFamily="34" charset="0"/>
            </a:endParaRPr>
          </a:p>
        </p:txBody>
      </p:sp>
      <p:grpSp>
        <p:nvGrpSpPr>
          <p:cNvPr id="21" name="ïś1îďê"/>
          <p:cNvGrpSpPr/>
          <p:nvPr/>
        </p:nvGrpSpPr>
        <p:grpSpPr>
          <a:xfrm>
            <a:off x="666750" y="4101722"/>
            <a:ext cx="10858500" cy="36271"/>
            <a:chOff x="660400" y="4508123"/>
            <a:chExt cx="10858500" cy="36271"/>
          </a:xfrm>
        </p:grpSpPr>
        <p:cxnSp>
          <p:nvCxnSpPr>
            <p:cNvPr id="22" name="直接连接符 21"/>
            <p:cNvCxnSpPr/>
            <p:nvPr/>
          </p:nvCxnSpPr>
          <p:spPr>
            <a:xfrm flipH="1">
              <a:off x="660400" y="4535917"/>
              <a:ext cx="3259137" cy="8477"/>
            </a:xfrm>
            <a:prstGeom prst="line">
              <a:avLst/>
            </a:prstGeom>
            <a:ln w="3175" cap="rnd">
              <a:solidFill>
                <a:schemeClr val="bg1">
                  <a:lumMod val="85000"/>
                </a:schemeClr>
              </a:solidFill>
              <a:bevel/>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8260900" y="4508123"/>
              <a:ext cx="3258000" cy="10196"/>
            </a:xfrm>
            <a:prstGeom prst="line">
              <a:avLst/>
            </a:prstGeom>
            <a:ln w="3175" cap="rnd">
              <a:solidFill>
                <a:schemeClr val="bg1">
                  <a:lumMod val="85000"/>
                </a:schemeClr>
              </a:solidFill>
              <a:bevel/>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4" name="iṩļïḑé"/>
          <p:cNvSpPr txBox="1"/>
          <p:nvPr/>
        </p:nvSpPr>
        <p:spPr bwMode="auto">
          <a:xfrm>
            <a:off x="10638155" y="4114800"/>
            <a:ext cx="840740" cy="44196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buClrTx/>
              <a:buSzTx/>
              <a:buFontTx/>
            </a:pPr>
            <a:r>
              <a:rPr lang="zh-CN" sz="2000" b="1" dirty="0">
                <a:latin typeface="汉仪大宋简" panose="02010609000101010101" charset="-122"/>
                <a:ea typeface="汉仪大宋简" panose="02010609000101010101" charset="-122"/>
              </a:rPr>
              <a:t>内容</a:t>
            </a:r>
            <a:endParaRPr lang="zh-CN" sz="2000" b="1" dirty="0">
              <a:latin typeface="汉仪大宋简" panose="02010609000101010101" charset="-122"/>
              <a:ea typeface="汉仪大宋简" panose="02010609000101010101" charset="-122"/>
            </a:endParaRPr>
          </a:p>
        </p:txBody>
      </p:sp>
      <p:sp>
        <p:nvSpPr>
          <p:cNvPr id="25" name="iṧļïḑé"/>
          <p:cNvSpPr/>
          <p:nvPr/>
        </p:nvSpPr>
        <p:spPr bwMode="auto">
          <a:xfrm>
            <a:off x="8617585" y="4556760"/>
            <a:ext cx="2861310"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171450" indent="-171450" algn="r">
              <a:lnSpc>
                <a:spcPct val="150000"/>
              </a:lnSpc>
              <a:buFont typeface="Arial" panose="020B0604020202020204" pitchFamily="34" charset="0"/>
              <a:buChar char="•"/>
            </a:pPr>
            <a:r>
              <a:rPr lang="zh-CN" altLang="en-US" sz="1800" b="1" dirty="0"/>
              <a:t>民俗游园/新春庙会</a:t>
            </a:r>
            <a:endParaRPr lang="zh-CN" altLang="en-US" sz="1800" b="1" dirty="0"/>
          </a:p>
          <a:p>
            <a:pPr indent="0" algn="r">
              <a:lnSpc>
                <a:spcPct val="150000"/>
              </a:lnSpc>
              <a:buFont typeface="Arial" panose="020B0604020202020204" pitchFamily="34" charset="0"/>
              <a:buNone/>
            </a:pPr>
            <a:r>
              <a:rPr lang="zh-CN" altLang="en-US" sz="1800" b="1" dirty="0"/>
              <a:t>元宵花灯/国潮互动</a:t>
            </a:r>
            <a:endParaRPr lang="zh-CN" altLang="en-US" sz="1200" dirty="0"/>
          </a:p>
        </p:txBody>
      </p:sp>
      <p:sp>
        <p:nvSpPr>
          <p:cNvPr id="26" name="íšḻïdè"/>
          <p:cNvSpPr txBox="1"/>
          <p:nvPr/>
        </p:nvSpPr>
        <p:spPr bwMode="auto">
          <a:xfrm>
            <a:off x="10637520" y="2466340"/>
            <a:ext cx="841375" cy="44196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eaLnBrk="1" hangingPunct="1">
              <a:lnSpc>
                <a:spcPct val="100000"/>
              </a:lnSpc>
              <a:spcBef>
                <a:spcPct val="0"/>
              </a:spcBef>
            </a:pPr>
            <a:r>
              <a:rPr lang="zh-CN" sz="2000" b="1" dirty="0">
                <a:latin typeface="汉仪大宋简" panose="02010609000101010101" charset="-122"/>
                <a:ea typeface="汉仪大宋简" panose="02010609000101010101" charset="-122"/>
              </a:rPr>
              <a:t>地点</a:t>
            </a:r>
            <a:endParaRPr lang="zh-CN" sz="1600" b="1" dirty="0"/>
          </a:p>
        </p:txBody>
      </p:sp>
      <p:sp>
        <p:nvSpPr>
          <p:cNvPr id="27" name="íSḻiḓè"/>
          <p:cNvSpPr/>
          <p:nvPr/>
        </p:nvSpPr>
        <p:spPr bwMode="auto">
          <a:xfrm>
            <a:off x="8617461" y="2907923"/>
            <a:ext cx="2861075"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171450" indent="-171450" algn="r">
              <a:lnSpc>
                <a:spcPct val="150000"/>
              </a:lnSpc>
              <a:buFont typeface="Arial" panose="020B0604020202020204" pitchFamily="34" charset="0"/>
              <a:buChar char="•"/>
            </a:pPr>
            <a:r>
              <a:rPr lang="zh-CN" altLang="en-US" sz="1800" b="1" dirty="0"/>
              <a:t>商场/地产/楼盘</a:t>
            </a:r>
            <a:endParaRPr lang="en-US" altLang="zh-CN" sz="1200" dirty="0"/>
          </a:p>
        </p:txBody>
      </p:sp>
      <p:sp>
        <p:nvSpPr>
          <p:cNvPr id="28" name="íŝ1ïḓé"/>
          <p:cNvSpPr txBox="1"/>
          <p:nvPr/>
        </p:nvSpPr>
        <p:spPr>
          <a:xfrm>
            <a:off x="8114671" y="1529161"/>
            <a:ext cx="3373387" cy="706755"/>
          </a:xfrm>
          <a:prstGeom prst="rect">
            <a:avLst/>
          </a:prstGeom>
          <a:noFill/>
        </p:spPr>
        <p:txBody>
          <a:bodyPr wrap="square" rtlCol="0">
            <a:spAutoFit/>
          </a:bodyPr>
          <a:lstStyle/>
          <a:p>
            <a:pPr algn="r"/>
            <a:r>
              <a:rPr lang="zh-CN" sz="4000" b="1">
                <a:solidFill>
                  <a:schemeClr val="accent2"/>
                </a:solidFill>
              </a:rPr>
              <a:t>牛转乾坤</a:t>
            </a:r>
            <a:endParaRPr lang="zh-CN" sz="4000" dirty="0">
              <a:solidFill>
                <a:schemeClr val="accent2"/>
              </a:solidFill>
              <a:latin typeface="Impact" panose="020B0806030902050204" pitchFamily="34" charset="0"/>
            </a:endParaRPr>
          </a:p>
        </p:txBody>
      </p:sp>
      <p:grpSp>
        <p:nvGrpSpPr>
          <p:cNvPr id="29" name="îs1íďe"/>
          <p:cNvGrpSpPr/>
          <p:nvPr/>
        </p:nvGrpSpPr>
        <p:grpSpPr>
          <a:xfrm>
            <a:off x="666750" y="2374328"/>
            <a:ext cx="10858500" cy="36271"/>
            <a:chOff x="660400" y="4355723"/>
            <a:chExt cx="10858500" cy="36271"/>
          </a:xfrm>
        </p:grpSpPr>
        <p:cxnSp>
          <p:nvCxnSpPr>
            <p:cNvPr id="30" name="直接连接符 29"/>
            <p:cNvCxnSpPr/>
            <p:nvPr/>
          </p:nvCxnSpPr>
          <p:spPr>
            <a:xfrm flipH="1">
              <a:off x="660400" y="4383517"/>
              <a:ext cx="3259137" cy="8477"/>
            </a:xfrm>
            <a:prstGeom prst="line">
              <a:avLst/>
            </a:prstGeom>
            <a:ln w="3175" cap="rnd">
              <a:solidFill>
                <a:schemeClr val="bg1">
                  <a:lumMod val="85000"/>
                </a:schemeClr>
              </a:solidFill>
              <a:bevel/>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8260900" y="4355723"/>
              <a:ext cx="3258000" cy="10196"/>
            </a:xfrm>
            <a:prstGeom prst="line">
              <a:avLst/>
            </a:prstGeom>
            <a:ln w="3175" cap="rnd">
              <a:solidFill>
                <a:schemeClr val="bg1">
                  <a:lumMod val="85000"/>
                </a:schemeClr>
              </a:solidFill>
              <a:bevel/>
              <a:headEnd type="none"/>
              <a:tailEnd type="none" w="med" len="med"/>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93079" y="1651929"/>
            <a:ext cx="4005842" cy="40058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16" grpId="0"/>
      <p:bldP spid="17" grpId="0"/>
      <p:bldP spid="18" grpId="0"/>
      <p:bldP spid="19" grpId="0"/>
      <p:bldP spid="20" grpId="0"/>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04595" y="310515"/>
            <a:ext cx="201993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活动主题</a:t>
            </a:r>
            <a:endParaRPr lang="zh-CN" sz="3200" b="1" dirty="0">
              <a:latin typeface="方正悠黑体" panose="02010600010101010101" charset="-122"/>
              <a:ea typeface="方正悠黑体" panose="02010600010101010101" charset="-122"/>
            </a:endParaRPr>
          </a:p>
        </p:txBody>
      </p:sp>
      <p:grpSp>
        <p:nvGrpSpPr>
          <p:cNvPr id="2" name="组合 1"/>
          <p:cNvGrpSpPr/>
          <p:nvPr/>
        </p:nvGrpSpPr>
        <p:grpSpPr>
          <a:xfrm>
            <a:off x="1115060" y="2767330"/>
            <a:ext cx="9961245" cy="1323340"/>
            <a:chOff x="-1223" y="1777"/>
            <a:chExt cx="15687" cy="2084"/>
          </a:xfrm>
        </p:grpSpPr>
        <p:sp>
          <p:nvSpPr>
            <p:cNvPr id="3" name="îšḷîdê"/>
            <p:cNvSpPr txBox="1"/>
            <p:nvPr/>
          </p:nvSpPr>
          <p:spPr>
            <a:xfrm>
              <a:off x="-1223" y="1777"/>
              <a:ext cx="15687" cy="1748"/>
            </a:xfrm>
            <a:prstGeom prst="rect">
              <a:avLst/>
            </a:prstGeom>
            <a:noFill/>
            <a:ln>
              <a:noFill/>
            </a:ln>
          </p:spPr>
          <p:txBody>
            <a:bodyPr wrap="square" lIns="91440" tIns="45720" rIns="91440" bIns="45720" anchor="b" anchorCtr="0">
              <a:noAutofit/>
            </a:bodyPr>
            <a:lstStyle/>
            <a:p>
              <a:pPr>
                <a:buSzPct val="25000"/>
              </a:pPr>
              <a:r>
                <a:rPr lang="zh-CN" altLang="en-US" sz="7200" b="1" dirty="0">
                  <a:solidFill>
                    <a:srgbClr val="BE1B20"/>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cs typeface="汉仪琥珀体简" panose="02010609000101010101" charset="-122"/>
                </a:rPr>
                <a:t>民俗文化节 潮极中国年</a:t>
              </a:r>
              <a:endParaRPr lang="zh-CN" altLang="en-US" sz="7200" b="1" dirty="0">
                <a:solidFill>
                  <a:srgbClr val="BE1B20"/>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cs typeface="汉仪琥珀体简" panose="02010609000101010101" charset="-122"/>
              </a:endParaRPr>
            </a:p>
          </p:txBody>
        </p:sp>
        <p:sp>
          <p:nvSpPr>
            <p:cNvPr id="6" name="iṣlïḑè"/>
            <p:cNvSpPr/>
            <p:nvPr/>
          </p:nvSpPr>
          <p:spPr bwMode="auto">
            <a:xfrm flipV="1">
              <a:off x="-906" y="3741"/>
              <a:ext cx="2524" cy="1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r="73747" b="79456"/>
          <a:stretch>
            <a:fillRect/>
          </a:stretch>
        </p:blipFill>
        <p:spPr>
          <a:xfrm>
            <a:off x="-1" y="0"/>
            <a:ext cx="4705351" cy="5523722"/>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0795" t="2249" r="89" b="83687"/>
          <a:stretch>
            <a:fillRect/>
          </a:stretch>
        </p:blipFill>
        <p:spPr>
          <a:xfrm>
            <a:off x="4136570" y="0"/>
            <a:ext cx="8055428" cy="5659567"/>
          </a:xfrm>
          <a:custGeom>
            <a:avLst/>
            <a:gdLst>
              <a:gd name="connsiteX0" fmla="*/ 0 w 8055428"/>
              <a:gd name="connsiteY0" fmla="*/ 2612571 h 5659567"/>
              <a:gd name="connsiteX1" fmla="*/ 1262743 w 8055428"/>
              <a:gd name="connsiteY1" fmla="*/ 2612571 h 5659567"/>
              <a:gd name="connsiteX2" fmla="*/ 1262743 w 8055428"/>
              <a:gd name="connsiteY2" fmla="*/ 4625244 h 5659567"/>
              <a:gd name="connsiteX3" fmla="*/ 5514966 w 8055428"/>
              <a:gd name="connsiteY3" fmla="*/ 4625244 h 5659567"/>
              <a:gd name="connsiteX4" fmla="*/ 5514966 w 8055428"/>
              <a:gd name="connsiteY4" fmla="*/ 5659567 h 5659567"/>
              <a:gd name="connsiteX5" fmla="*/ 0 w 8055428"/>
              <a:gd name="connsiteY5" fmla="*/ 5659567 h 5659567"/>
              <a:gd name="connsiteX6" fmla="*/ 1262743 w 8055428"/>
              <a:gd name="connsiteY6" fmla="*/ 0 h 5659567"/>
              <a:gd name="connsiteX7" fmla="*/ 8055428 w 8055428"/>
              <a:gd name="connsiteY7" fmla="*/ 0 h 5659567"/>
              <a:gd name="connsiteX8" fmla="*/ 8055428 w 8055428"/>
              <a:gd name="connsiteY8" fmla="*/ 4625244 h 5659567"/>
              <a:gd name="connsiteX9" fmla="*/ 5514966 w 8055428"/>
              <a:gd name="connsiteY9" fmla="*/ 4625244 h 5659567"/>
              <a:gd name="connsiteX10" fmla="*/ 5514966 w 8055428"/>
              <a:gd name="connsiteY10" fmla="*/ 2612571 h 5659567"/>
              <a:gd name="connsiteX11" fmla="*/ 1262743 w 8055428"/>
              <a:gd name="connsiteY11" fmla="*/ 2612571 h 565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28" h="5659567">
                <a:moveTo>
                  <a:pt x="0" y="2612571"/>
                </a:moveTo>
                <a:lnTo>
                  <a:pt x="1262743" y="2612571"/>
                </a:lnTo>
                <a:lnTo>
                  <a:pt x="1262743" y="4625244"/>
                </a:lnTo>
                <a:lnTo>
                  <a:pt x="5514966" y="4625244"/>
                </a:lnTo>
                <a:lnTo>
                  <a:pt x="5514966" y="5659567"/>
                </a:lnTo>
                <a:lnTo>
                  <a:pt x="0" y="5659567"/>
                </a:lnTo>
                <a:close/>
                <a:moveTo>
                  <a:pt x="1262743" y="0"/>
                </a:moveTo>
                <a:lnTo>
                  <a:pt x="8055428" y="0"/>
                </a:lnTo>
                <a:lnTo>
                  <a:pt x="8055428" y="4625244"/>
                </a:lnTo>
                <a:lnTo>
                  <a:pt x="5514966" y="4625244"/>
                </a:lnTo>
                <a:lnTo>
                  <a:pt x="5514966" y="2612571"/>
                </a:lnTo>
                <a:lnTo>
                  <a:pt x="1262743" y="2612571"/>
                </a:lnTo>
                <a:close/>
              </a:path>
            </a:pathLst>
          </a:cu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5">
            <a:extLst>
              <a:ext uri="{28A0092B-C50C-407E-A947-70E740481C1C}">
                <a14:useLocalDpi xmlns:a14="http://schemas.microsoft.com/office/drawing/2010/main" val="0"/>
              </a:ext>
            </a:extLst>
          </a:blip>
          <a:srcRect t="21296" r="47947" b="50944"/>
          <a:stretch>
            <a:fillRect/>
          </a:stretch>
        </p:blipFill>
        <p:spPr>
          <a:xfrm>
            <a:off x="8290" y="3429000"/>
            <a:ext cx="3568373" cy="2854844"/>
          </a:xfrm>
          <a:prstGeom prst="rect">
            <a:avLst/>
          </a:prstGeom>
        </p:spPr>
      </p:pic>
      <p:pic>
        <p:nvPicPr>
          <p:cNvPr id="28" name="图片 27"/>
          <p:cNvPicPr>
            <a:picLocks noChangeAspect="1"/>
          </p:cNvPicPr>
          <p:nvPr/>
        </p:nvPicPr>
        <p:blipFill rotWithShape="1">
          <a:blip r:embed="rId6">
            <a:extLst>
              <a:ext uri="{28A0092B-C50C-407E-A947-70E740481C1C}">
                <a14:useLocalDpi xmlns:a14="http://schemas.microsoft.com/office/drawing/2010/main" val="0"/>
              </a:ext>
            </a:extLst>
          </a:blip>
          <a:srcRect l="54114" t="21296" b="50944"/>
          <a:stretch>
            <a:fillRect/>
          </a:stretch>
        </p:blipFill>
        <p:spPr>
          <a:xfrm>
            <a:off x="6246918" y="3179762"/>
            <a:ext cx="4560561" cy="4138975"/>
          </a:xfrm>
          <a:prstGeom prst="rect">
            <a:avLst/>
          </a:prstGeom>
        </p:spPr>
      </p:pic>
      <p:grpSp>
        <p:nvGrpSpPr>
          <p:cNvPr id="30" name="组合 29"/>
          <p:cNvGrpSpPr/>
          <p:nvPr/>
        </p:nvGrpSpPr>
        <p:grpSpPr>
          <a:xfrm>
            <a:off x="-1282129" y="0"/>
            <a:ext cx="9311885" cy="6943725"/>
            <a:chOff x="1440058" y="0"/>
            <a:chExt cx="9311885" cy="6943725"/>
          </a:xfrm>
        </p:grpSpPr>
        <p:pic>
          <p:nvPicPr>
            <p:cNvPr id="14" name="图片 13"/>
            <p:cNvPicPr>
              <a:picLocks noChangeAspect="1"/>
            </p:cNvPicPr>
            <p:nvPr/>
          </p:nvPicPr>
          <p:blipFill rotWithShape="1">
            <a:blip r:embed="rId7">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8">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27" name="标题 4"/>
          <p:cNvSpPr txBox="1"/>
          <p:nvPr/>
        </p:nvSpPr>
        <p:spPr>
          <a:xfrm>
            <a:off x="5746750" y="2619375"/>
            <a:ext cx="3842385" cy="107124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rPr>
              <a:t>活动布置</a:t>
            </a:r>
            <a:endPar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endParaRPr>
          </a:p>
        </p:txBody>
      </p:sp>
      <p:sp>
        <p:nvSpPr>
          <p:cNvPr id="32" name="PA-矩形 11"/>
          <p:cNvSpPr/>
          <p:nvPr>
            <p:custDataLst>
              <p:tags r:id="rId10"/>
            </p:custDataLst>
          </p:nvPr>
        </p:nvSpPr>
        <p:spPr>
          <a:xfrm>
            <a:off x="6247130" y="3564890"/>
            <a:ext cx="2648585" cy="583565"/>
          </a:xfrm>
          <a:prstGeom prst="rect">
            <a:avLst/>
          </a:prstGeom>
          <a:ln>
            <a:noFill/>
          </a:ln>
        </p:spPr>
        <p:txBody>
          <a:bodyPr wrap="square">
            <a:spAutoFit/>
            <a:scene3d>
              <a:camera prst="orthographicFront"/>
              <a:lightRig rig="threePt" dir="t"/>
            </a:scene3d>
            <a:sp3d contourW="12700"/>
          </a:bodyPr>
          <a:lstStyle/>
          <a:p>
            <a:pPr lvl="0">
              <a:defRPr/>
            </a:pPr>
            <a:r>
              <a:rPr lang="en-US" altLang="zh-CN" sz="3200" i="1" dirty="0">
                <a:solidFill>
                  <a:schemeClr val="bg1"/>
                </a:solidFill>
                <a:latin typeface="张海山锐线体2.0" panose="02000000000000000000" charset="-122"/>
                <a:cs typeface="张海山锐线体2.0" panose="02000000000000000000" charset="-122"/>
                <a:sym typeface="+mn-lt"/>
              </a:rPr>
              <a:t>Activity layout</a:t>
            </a:r>
            <a:endParaRPr lang="en-US" altLang="zh-CN" sz="3200" i="1" dirty="0">
              <a:solidFill>
                <a:schemeClr val="bg1"/>
              </a:solidFill>
              <a:latin typeface="张海山锐线体2.0" panose="02000000000000000000" charset="-122"/>
              <a:cs typeface="张海山锐线体2.0" panose="02000000000000000000" charset="-122"/>
              <a:sym typeface="+mn-lt"/>
            </a:endParaRPr>
          </a:p>
        </p:txBody>
      </p:sp>
      <p:pic>
        <p:nvPicPr>
          <p:cNvPr id="6" name="图片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13813" y="1247026"/>
            <a:ext cx="4320000" cy="43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t="12995" r="10"/>
          <a:stretch>
            <a:fillRect/>
          </a:stretch>
        </p:blipFill>
        <p:spPr>
          <a:xfrm>
            <a:off x="3806825" y="1192530"/>
            <a:ext cx="7588885" cy="4947285"/>
          </a:xfrm>
          <a:prstGeom prst="rect">
            <a:avLst/>
          </a:prstGeom>
        </p:spPr>
      </p:pic>
      <p:sp>
        <p:nvSpPr>
          <p:cNvPr id="39" name="îş1îḋe"/>
          <p:cNvSpPr/>
          <p:nvPr/>
        </p:nvSpPr>
        <p:spPr>
          <a:xfrm>
            <a:off x="1223645" y="310515"/>
            <a:ext cx="225996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新春入拱门</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5" name="文本框 4"/>
          <p:cNvSpPr txBox="1"/>
          <p:nvPr/>
        </p:nvSpPr>
        <p:spPr>
          <a:xfrm>
            <a:off x="623570" y="3103880"/>
            <a:ext cx="3084830" cy="922020"/>
          </a:xfrm>
          <a:prstGeom prst="rect">
            <a:avLst/>
          </a:prstGeom>
          <a:noFill/>
        </p:spPr>
        <p:txBody>
          <a:bodyPr wrap="square" rtlCol="0">
            <a:spAutoFit/>
          </a:bodyPr>
          <a:lstStyle/>
          <a:p>
            <a:pPr fontAlgn="auto">
              <a:lnSpc>
                <a:spcPct val="150000"/>
              </a:lnSpc>
            </a:pPr>
            <a:r>
              <a:rPr lang="zh-CN" altLang="zh-CN"/>
              <a:t>在入场处布置新年入拱门，营造喜庆吉祥的中国年氛围。</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29806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窗花布置</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grpSp>
        <p:nvGrpSpPr>
          <p:cNvPr id="5" name="组合 4"/>
          <p:cNvGrpSpPr/>
          <p:nvPr/>
        </p:nvGrpSpPr>
        <p:grpSpPr>
          <a:xfrm>
            <a:off x="3152775" y="1405255"/>
            <a:ext cx="8411210" cy="4428490"/>
            <a:chOff x="4044" y="2023"/>
            <a:chExt cx="13246" cy="6974"/>
          </a:xfrm>
        </p:grpSpPr>
        <p:pic>
          <p:nvPicPr>
            <p:cNvPr id="2" name="图片 1"/>
            <p:cNvPicPr>
              <a:picLocks noChangeAspect="1"/>
            </p:cNvPicPr>
            <p:nvPr/>
          </p:nvPicPr>
          <p:blipFill>
            <a:blip r:embed="rId1"/>
            <a:stretch>
              <a:fillRect/>
            </a:stretch>
          </p:blipFill>
          <p:spPr>
            <a:xfrm>
              <a:off x="4044" y="2023"/>
              <a:ext cx="6974" cy="6974"/>
            </a:xfrm>
            <a:prstGeom prst="rect">
              <a:avLst/>
            </a:prstGeom>
          </p:spPr>
        </p:pic>
        <p:pic>
          <p:nvPicPr>
            <p:cNvPr id="4" name="图片 3"/>
            <p:cNvPicPr>
              <a:picLocks noChangeAspect="1"/>
            </p:cNvPicPr>
            <p:nvPr/>
          </p:nvPicPr>
          <p:blipFill>
            <a:blip r:embed="rId2"/>
            <a:srcRect r="10465" b="465"/>
            <a:stretch>
              <a:fillRect/>
            </a:stretch>
          </p:blipFill>
          <p:spPr>
            <a:xfrm>
              <a:off x="11018" y="2024"/>
              <a:ext cx="6272" cy="6973"/>
            </a:xfrm>
            <a:prstGeom prst="rect">
              <a:avLst/>
            </a:prstGeom>
          </p:spPr>
        </p:pic>
      </p:grpSp>
      <p:sp>
        <p:nvSpPr>
          <p:cNvPr id="6" name="文本框 5"/>
          <p:cNvSpPr txBox="1"/>
          <p:nvPr/>
        </p:nvSpPr>
        <p:spPr>
          <a:xfrm>
            <a:off x="623570" y="2912110"/>
            <a:ext cx="2336800" cy="1753235"/>
          </a:xfrm>
          <a:prstGeom prst="rect">
            <a:avLst/>
          </a:prstGeom>
          <a:noFill/>
        </p:spPr>
        <p:txBody>
          <a:bodyPr wrap="square" rtlCol="0">
            <a:spAutoFit/>
          </a:bodyPr>
          <a:lstStyle/>
          <a:p>
            <a:pPr fontAlgn="auto">
              <a:lnSpc>
                <a:spcPct val="150000"/>
              </a:lnSpc>
            </a:pPr>
            <a:r>
              <a:rPr lang="zh-CN" altLang="zh-CN"/>
              <a:t>在活动现场的玻璃门</a:t>
            </a:r>
            <a:r>
              <a:rPr lang="en-US" altLang="zh-CN"/>
              <a:t>/</a:t>
            </a:r>
            <a:r>
              <a:rPr lang="zh-CN" altLang="en-US"/>
              <a:t>扶梯</a:t>
            </a:r>
            <a:r>
              <a:rPr lang="en-US" altLang="zh-CN"/>
              <a:t>/</a:t>
            </a:r>
            <a:r>
              <a:rPr lang="zh-CN" altLang="en-US"/>
              <a:t>橱窗张贴新年窗花，营造喜庆吉祥的中国年氛围</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863340" y="1082675"/>
            <a:ext cx="7369810" cy="4916805"/>
          </a:xfrm>
          <a:prstGeom prst="rect">
            <a:avLst/>
          </a:prstGeom>
        </p:spPr>
      </p:pic>
      <p:sp>
        <p:nvSpPr>
          <p:cNvPr id="39" name="îş1îḋe"/>
          <p:cNvSpPr/>
          <p:nvPr/>
        </p:nvSpPr>
        <p:spPr>
          <a:xfrm>
            <a:off x="1300480" y="310515"/>
            <a:ext cx="244094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外场</a:t>
            </a:r>
            <a:r>
              <a:rPr lang="en-US" altLang="zh-CN" sz="2800" b="1" dirty="0">
                <a:latin typeface="方正悠黑体" panose="02010600010101010101" charset="-122"/>
                <a:ea typeface="方正悠黑体" panose="02010600010101010101" charset="-122"/>
              </a:rPr>
              <a:t>-</a:t>
            </a:r>
            <a:r>
              <a:rPr lang="zh-CN" altLang="en-US" sz="2800" b="1" dirty="0">
                <a:latin typeface="方正悠黑体" panose="02010600010101010101" charset="-122"/>
                <a:ea typeface="方正悠黑体" panose="02010600010101010101" charset="-122"/>
              </a:rPr>
              <a:t>灯光亮化</a:t>
            </a:r>
            <a:endParaRPr lang="zh-CN" altLang="en-US" sz="2800" b="1" dirty="0">
              <a:latin typeface="方正悠黑体" panose="02010600010101010101" charset="-122"/>
              <a:ea typeface="方正悠黑体" panose="02010600010101010101" charset="-122"/>
            </a:endParaRPr>
          </a:p>
        </p:txBody>
      </p:sp>
      <p:sp>
        <p:nvSpPr>
          <p:cNvPr id="3" name="文本框 2"/>
          <p:cNvSpPr txBox="1"/>
          <p:nvPr/>
        </p:nvSpPr>
        <p:spPr>
          <a:xfrm rot="1140000">
            <a:off x="530987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81355" y="3018155"/>
            <a:ext cx="2960370" cy="1337945"/>
          </a:xfrm>
          <a:prstGeom prst="rect">
            <a:avLst/>
          </a:prstGeom>
          <a:noFill/>
        </p:spPr>
        <p:txBody>
          <a:bodyPr wrap="square" rtlCol="0">
            <a:spAutoFit/>
          </a:bodyPr>
          <a:lstStyle/>
          <a:p>
            <a:pPr fontAlgn="auto">
              <a:lnSpc>
                <a:spcPct val="150000"/>
              </a:lnSpc>
            </a:pPr>
            <a:r>
              <a:rPr lang="zh-CN" altLang="zh-CN"/>
              <a:t>在商场外围布置灯笼</a:t>
            </a:r>
            <a:r>
              <a:rPr lang="en-US" altLang="zh-CN"/>
              <a:t>/</a:t>
            </a:r>
            <a:r>
              <a:rPr lang="zh-CN" altLang="en-US"/>
              <a:t>灯光营造新年的喜庆氛围，吉祥喜庆中国年就要热闹有趣</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4246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桃花园林</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027805" y="1082675"/>
            <a:ext cx="7395210" cy="4922520"/>
          </a:xfrm>
          <a:prstGeom prst="rect">
            <a:avLst/>
          </a:prstGeom>
        </p:spPr>
      </p:pic>
      <p:sp>
        <p:nvSpPr>
          <p:cNvPr id="3" name="文本框 2"/>
          <p:cNvSpPr txBox="1"/>
          <p:nvPr/>
        </p:nvSpPr>
        <p:spPr>
          <a:xfrm rot="1140000">
            <a:off x="517525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343910" cy="1337945"/>
          </a:xfrm>
          <a:prstGeom prst="rect">
            <a:avLst/>
          </a:prstGeom>
          <a:noFill/>
        </p:spPr>
        <p:txBody>
          <a:bodyPr wrap="square" rtlCol="0">
            <a:spAutoFit/>
          </a:bodyPr>
          <a:lstStyle/>
          <a:p>
            <a:pPr fontAlgn="auto">
              <a:lnSpc>
                <a:spcPct val="150000"/>
              </a:lnSpc>
            </a:pPr>
            <a:r>
              <a:rPr lang="zh-CN" altLang="zh-CN"/>
              <a:t>春节的热闹喜庆与桃花桃树分不开，布置仿真高端的桃花园林，新的一年</a:t>
            </a:r>
            <a:r>
              <a:rPr lang="en-US" altLang="zh-CN"/>
              <a:t>“</a:t>
            </a:r>
            <a:r>
              <a:rPr lang="zh-CN" altLang="en-US"/>
              <a:t>桃花运</a:t>
            </a:r>
            <a:r>
              <a:rPr lang="en-US" altLang="zh-CN"/>
              <a:t>”</a:t>
            </a:r>
            <a:r>
              <a:rPr lang="zh-CN" altLang="en-US"/>
              <a:t>也要旺盛</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269490"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红包签到墙</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97960" y="1082675"/>
            <a:ext cx="7374255" cy="504317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喜庆的签到墙布置，到场用户签到即可获取抽取幸运红包的资格，创意有趣，福气满满。</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活动指示牌</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63035" y="1155065"/>
            <a:ext cx="7473315" cy="488378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2967990"/>
            <a:ext cx="3267075" cy="922020"/>
          </a:xfrm>
          <a:prstGeom prst="rect">
            <a:avLst/>
          </a:prstGeom>
          <a:noFill/>
        </p:spPr>
        <p:txBody>
          <a:bodyPr wrap="square" rtlCol="0">
            <a:spAutoFit/>
          </a:bodyPr>
          <a:lstStyle/>
          <a:p>
            <a:pPr fontAlgn="auto">
              <a:lnSpc>
                <a:spcPct val="150000"/>
              </a:lnSpc>
            </a:pPr>
            <a:r>
              <a:rPr lang="zh-CN" altLang="zh-CN"/>
              <a:t>布置活动指示牌及游戏说明牌，提升用户参与活动的体验感。</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08724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礼品堆头</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l="8673" t="11050"/>
          <a:stretch>
            <a:fillRect/>
          </a:stretch>
        </p:blipFill>
        <p:spPr>
          <a:xfrm>
            <a:off x="4052570" y="1162050"/>
            <a:ext cx="7485380" cy="485267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753110" y="3010535"/>
            <a:ext cx="3028315" cy="1753235"/>
          </a:xfrm>
          <a:prstGeom prst="rect">
            <a:avLst/>
          </a:prstGeom>
          <a:noFill/>
        </p:spPr>
        <p:txBody>
          <a:bodyPr wrap="square" rtlCol="0">
            <a:spAutoFit/>
          </a:bodyPr>
          <a:lstStyle/>
          <a:p>
            <a:pPr fontAlgn="auto">
              <a:lnSpc>
                <a:spcPct val="150000"/>
              </a:lnSpc>
            </a:pPr>
            <a:r>
              <a:rPr lang="zh-CN" altLang="zh-CN"/>
              <a:t>参与活动还能获取礼品，布置高端喜庆的礼品堆头，营造活动氛围，提升品牌在用户心中的美誉度和知名度。</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84721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兴旺之家</a:t>
            </a:r>
            <a:endParaRPr lang="zh-CN" sz="3200" b="1" dirty="0">
              <a:latin typeface="方正悠黑体" panose="02010600010101010101" charset="-122"/>
              <a:ea typeface="方正悠黑体" panose="02010600010101010101" charset="-122"/>
            </a:endParaRPr>
          </a:p>
        </p:txBody>
      </p:sp>
      <p:pic>
        <p:nvPicPr>
          <p:cNvPr id="4" name="图片 3"/>
          <p:cNvPicPr>
            <a:picLocks noChangeAspect="1"/>
          </p:cNvPicPr>
          <p:nvPr/>
        </p:nvPicPr>
        <p:blipFill>
          <a:blip r:embed="rId1"/>
          <a:srcRect t="9339" r="289"/>
          <a:stretch>
            <a:fillRect/>
          </a:stretch>
        </p:blipFill>
        <p:spPr>
          <a:xfrm>
            <a:off x="4013200" y="1082675"/>
            <a:ext cx="7357745" cy="501713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2" name="文本框 1"/>
          <p:cNvSpPr txBox="1"/>
          <p:nvPr/>
        </p:nvSpPr>
        <p:spPr>
          <a:xfrm>
            <a:off x="633095" y="2609850"/>
            <a:ext cx="3267075" cy="2168525"/>
          </a:xfrm>
          <a:prstGeom prst="rect">
            <a:avLst/>
          </a:prstGeom>
          <a:noFill/>
        </p:spPr>
        <p:txBody>
          <a:bodyPr wrap="square" rtlCol="0">
            <a:spAutoFit/>
          </a:bodyPr>
          <a:lstStyle/>
          <a:p>
            <a:pPr fontAlgn="auto">
              <a:lnSpc>
                <a:spcPct val="150000"/>
              </a:lnSpc>
            </a:pPr>
            <a:r>
              <a:rPr lang="zh-CN" altLang="zh-CN"/>
              <a:t>中国有句古话</a:t>
            </a:r>
            <a:r>
              <a:rPr lang="en-US" altLang="zh-CN"/>
              <a:t>“</a:t>
            </a:r>
            <a:r>
              <a:rPr lang="zh-CN" altLang="en-US"/>
              <a:t>家和万事兴</a:t>
            </a:r>
            <a:r>
              <a:rPr lang="en-US" altLang="zh-CN"/>
              <a:t>”</a:t>
            </a:r>
            <a:r>
              <a:rPr lang="zh-CN" altLang="en-US"/>
              <a:t>，每逢新年都会拍摄全家福，布置以</a:t>
            </a:r>
            <a:r>
              <a:rPr lang="en-US" altLang="zh-CN"/>
              <a:t>“</a:t>
            </a:r>
            <a:r>
              <a:rPr lang="zh-CN" altLang="en-US"/>
              <a:t>兴旺之家</a:t>
            </a:r>
            <a:r>
              <a:rPr lang="en-US" altLang="zh-CN"/>
              <a:t>”</a:t>
            </a:r>
            <a:r>
              <a:rPr lang="zh-CN" altLang="en-US"/>
              <a:t>为主题的创意互动合影氛围，专业的摄影师在现场为大家拍摄照片</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6278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归乡站牌</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88435" y="1082675"/>
            <a:ext cx="7446010" cy="496760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753235"/>
          </a:xfrm>
          <a:prstGeom prst="rect">
            <a:avLst/>
          </a:prstGeom>
          <a:noFill/>
        </p:spPr>
        <p:txBody>
          <a:bodyPr wrap="square" rtlCol="0">
            <a:spAutoFit/>
          </a:bodyPr>
          <a:lstStyle/>
          <a:p>
            <a:pPr fontAlgn="auto">
              <a:lnSpc>
                <a:spcPct val="150000"/>
              </a:lnSpc>
            </a:pPr>
            <a:r>
              <a:rPr lang="zh-CN" altLang="zh-CN"/>
              <a:t>乡愁，是多少人的情怀，定制家乡主题站牌合影氛围，创意有趣，能有效引起用户的情感共鸣，吸引人们互动拍照。</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164080"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牛转乾坤</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00170" y="1082675"/>
            <a:ext cx="7477760" cy="498856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互动牛转乾坤合影氛围，中国人民度过了不平凡的一年，新的一年要朝气蓬勃，牛转乾坤。</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情话直播间</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358005" y="1082675"/>
            <a:ext cx="6687820" cy="502094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658870" cy="1753235"/>
          </a:xfrm>
          <a:prstGeom prst="rect">
            <a:avLst/>
          </a:prstGeom>
          <a:noFill/>
        </p:spPr>
        <p:txBody>
          <a:bodyPr wrap="square" rtlCol="0">
            <a:spAutoFit/>
          </a:bodyPr>
          <a:lstStyle/>
          <a:p>
            <a:pPr fontAlgn="auto">
              <a:lnSpc>
                <a:spcPct val="150000"/>
              </a:lnSpc>
            </a:pPr>
            <a:r>
              <a:rPr lang="zh-CN" altLang="zh-CN"/>
              <a:t>春节期间恰逢情人节，喜上喜，有多少想说的情话没有说出口，在情话直播间听听别人的情话，对自己最爱的人说出甜蜜的情话吧。</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贺岁幸运签</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45890" y="1082675"/>
            <a:ext cx="7428865" cy="495681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922020"/>
          </a:xfrm>
          <a:prstGeom prst="rect">
            <a:avLst/>
          </a:prstGeom>
          <a:noFill/>
        </p:spPr>
        <p:txBody>
          <a:bodyPr wrap="square" rtlCol="0">
            <a:spAutoFit/>
          </a:bodyPr>
          <a:lstStyle/>
          <a:p>
            <a:pPr fontAlgn="auto">
              <a:lnSpc>
                <a:spcPct val="150000"/>
              </a:lnSpc>
            </a:pPr>
            <a:r>
              <a:rPr lang="zh-CN" altLang="zh-CN"/>
              <a:t>抽取新年的幸运签，新的一年要转运，获取更多福气运气。</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266950" cy="772160"/>
          </a:xfrm>
          <a:prstGeom prst="rect">
            <a:avLst/>
          </a:prstGeom>
        </p:spPr>
        <p:txBody>
          <a:bodyPr wrap="square" lIns="91440" tIns="45720" rIns="91440" bIns="45720" anchor="ctr" anchorCtr="0">
            <a:normAutofit/>
          </a:bodyPr>
          <a:lstStyle/>
          <a:p>
            <a:pPr algn="ctr">
              <a:lnSpc>
                <a:spcPct val="120000"/>
              </a:lnSpc>
            </a:pPr>
            <a:r>
              <a:rPr lang="zh-CN" altLang="en-US" sz="3200" b="1" dirty="0">
                <a:latin typeface="方正悠黑体" panose="02010600010101010101" charset="-122"/>
                <a:ea typeface="方正悠黑体" panose="02010600010101010101" charset="-122"/>
              </a:rPr>
              <a:t>新年红包</a:t>
            </a:r>
            <a:endParaRPr lang="zh-CN" altLang="en-US" sz="3200" b="1" dirty="0">
              <a:latin typeface="方正悠黑体" panose="02010600010101010101" charset="-122"/>
              <a:ea typeface="方正悠黑体" panose="02010600010101010101" charset="-122"/>
            </a:endParaRPr>
          </a:p>
        </p:txBody>
      </p:sp>
      <p:grpSp>
        <p:nvGrpSpPr>
          <p:cNvPr id="4" name="组合 3"/>
          <p:cNvGrpSpPr/>
          <p:nvPr/>
        </p:nvGrpSpPr>
        <p:grpSpPr>
          <a:xfrm>
            <a:off x="3803650" y="1082675"/>
            <a:ext cx="7663815" cy="4852670"/>
            <a:chOff x="5905" y="1789"/>
            <a:chExt cx="12069" cy="7642"/>
          </a:xfrm>
        </p:grpSpPr>
        <p:pic>
          <p:nvPicPr>
            <p:cNvPr id="2" name="图片 1"/>
            <p:cNvPicPr>
              <a:picLocks noChangeAspect="1"/>
            </p:cNvPicPr>
            <p:nvPr/>
          </p:nvPicPr>
          <p:blipFill>
            <a:blip r:embed="rId1"/>
            <a:stretch>
              <a:fillRect/>
            </a:stretch>
          </p:blipFill>
          <p:spPr>
            <a:xfrm>
              <a:off x="10332" y="1789"/>
              <a:ext cx="7642" cy="7642"/>
            </a:xfrm>
            <a:prstGeom prst="rect">
              <a:avLst/>
            </a:prstGeom>
          </p:spPr>
        </p:pic>
        <p:pic>
          <p:nvPicPr>
            <p:cNvPr id="3" name="图片 2"/>
            <p:cNvPicPr>
              <a:picLocks noChangeAspect="1"/>
            </p:cNvPicPr>
            <p:nvPr/>
          </p:nvPicPr>
          <p:blipFill>
            <a:blip r:embed="rId2"/>
            <a:stretch>
              <a:fillRect/>
            </a:stretch>
          </p:blipFill>
          <p:spPr>
            <a:xfrm>
              <a:off x="5905" y="1789"/>
              <a:ext cx="5090" cy="7635"/>
            </a:xfrm>
            <a:prstGeom prst="rect">
              <a:avLst/>
            </a:prstGeom>
          </p:spPr>
        </p:pic>
      </p:grpSp>
      <p:sp>
        <p:nvSpPr>
          <p:cNvPr id="5" name="文本框 4"/>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6" name="文本框 5"/>
          <p:cNvSpPr txBox="1"/>
          <p:nvPr/>
        </p:nvSpPr>
        <p:spPr>
          <a:xfrm>
            <a:off x="567690" y="3047365"/>
            <a:ext cx="3030220" cy="1753235"/>
          </a:xfrm>
          <a:prstGeom prst="rect">
            <a:avLst/>
          </a:prstGeom>
          <a:noFill/>
        </p:spPr>
        <p:txBody>
          <a:bodyPr wrap="square" rtlCol="0">
            <a:spAutoFit/>
          </a:bodyPr>
          <a:lstStyle/>
          <a:p>
            <a:pPr fontAlgn="auto">
              <a:lnSpc>
                <a:spcPct val="150000"/>
              </a:lnSpc>
            </a:pPr>
            <a:r>
              <a:rPr lang="zh-CN" altLang="zh-CN"/>
              <a:t>以本次活动主题，定制创意的新年红包，用于活动现场各类活动赠送给用户，寓意吉祥，又能对品牌进行宣传。</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altLang="en-US" sz="3200" b="1" dirty="0">
                <a:latin typeface="方正悠黑体" panose="02010600010101010101" charset="-122"/>
                <a:ea typeface="方正悠黑体" panose="02010600010101010101" charset="-122"/>
              </a:rPr>
              <a:t>欢乐砸金蛋</a:t>
            </a:r>
            <a:endParaRPr lang="zh-CN" altLang="en-US"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l="5076" r="5445" b="900"/>
          <a:stretch>
            <a:fillRect/>
          </a:stretch>
        </p:blipFill>
        <p:spPr>
          <a:xfrm>
            <a:off x="3455670" y="1174750"/>
            <a:ext cx="7853045" cy="489013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00075" y="3010535"/>
            <a:ext cx="2515870" cy="1753235"/>
          </a:xfrm>
          <a:prstGeom prst="rect">
            <a:avLst/>
          </a:prstGeom>
          <a:noFill/>
        </p:spPr>
        <p:txBody>
          <a:bodyPr wrap="square" rtlCol="0">
            <a:spAutoFit/>
          </a:bodyPr>
          <a:lstStyle/>
          <a:p>
            <a:pPr fontAlgn="auto">
              <a:lnSpc>
                <a:spcPct val="150000"/>
              </a:lnSpc>
            </a:pPr>
            <a:r>
              <a:rPr lang="zh-CN" altLang="zh-CN"/>
              <a:t>布置砸金蛋赢礼品，现场参与活动</a:t>
            </a:r>
            <a:r>
              <a:rPr lang="en-US" altLang="zh-CN"/>
              <a:t>/</a:t>
            </a:r>
            <a:r>
              <a:rPr lang="zh-CN" altLang="en-US"/>
              <a:t>消费成交即可获得砸金蛋机会，超多新年礼品等你来拿</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9326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张灯结彩</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09060" y="1151890"/>
            <a:ext cx="7360920" cy="489966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新年到，张灯结彩布置起来，喜庆中国风的大红灯笼布置，营造新年热闹福气的氛围。</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r="73747" b="79456"/>
          <a:stretch>
            <a:fillRect/>
          </a:stretch>
        </p:blipFill>
        <p:spPr>
          <a:xfrm>
            <a:off x="-1" y="0"/>
            <a:ext cx="4705351" cy="5523722"/>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0795" t="2249" r="89" b="83687"/>
          <a:stretch>
            <a:fillRect/>
          </a:stretch>
        </p:blipFill>
        <p:spPr>
          <a:xfrm>
            <a:off x="4136570" y="0"/>
            <a:ext cx="8055428" cy="5659567"/>
          </a:xfrm>
          <a:custGeom>
            <a:avLst/>
            <a:gdLst>
              <a:gd name="connsiteX0" fmla="*/ 0 w 8055428"/>
              <a:gd name="connsiteY0" fmla="*/ 2612571 h 5659567"/>
              <a:gd name="connsiteX1" fmla="*/ 1262743 w 8055428"/>
              <a:gd name="connsiteY1" fmla="*/ 2612571 h 5659567"/>
              <a:gd name="connsiteX2" fmla="*/ 1262743 w 8055428"/>
              <a:gd name="connsiteY2" fmla="*/ 4625244 h 5659567"/>
              <a:gd name="connsiteX3" fmla="*/ 5514966 w 8055428"/>
              <a:gd name="connsiteY3" fmla="*/ 4625244 h 5659567"/>
              <a:gd name="connsiteX4" fmla="*/ 5514966 w 8055428"/>
              <a:gd name="connsiteY4" fmla="*/ 5659567 h 5659567"/>
              <a:gd name="connsiteX5" fmla="*/ 0 w 8055428"/>
              <a:gd name="connsiteY5" fmla="*/ 5659567 h 5659567"/>
              <a:gd name="connsiteX6" fmla="*/ 1262743 w 8055428"/>
              <a:gd name="connsiteY6" fmla="*/ 0 h 5659567"/>
              <a:gd name="connsiteX7" fmla="*/ 8055428 w 8055428"/>
              <a:gd name="connsiteY7" fmla="*/ 0 h 5659567"/>
              <a:gd name="connsiteX8" fmla="*/ 8055428 w 8055428"/>
              <a:gd name="connsiteY8" fmla="*/ 4625244 h 5659567"/>
              <a:gd name="connsiteX9" fmla="*/ 5514966 w 8055428"/>
              <a:gd name="connsiteY9" fmla="*/ 4625244 h 5659567"/>
              <a:gd name="connsiteX10" fmla="*/ 5514966 w 8055428"/>
              <a:gd name="connsiteY10" fmla="*/ 2612571 h 5659567"/>
              <a:gd name="connsiteX11" fmla="*/ 1262743 w 8055428"/>
              <a:gd name="connsiteY11" fmla="*/ 2612571 h 565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28" h="5659567">
                <a:moveTo>
                  <a:pt x="0" y="2612571"/>
                </a:moveTo>
                <a:lnTo>
                  <a:pt x="1262743" y="2612571"/>
                </a:lnTo>
                <a:lnTo>
                  <a:pt x="1262743" y="4625244"/>
                </a:lnTo>
                <a:lnTo>
                  <a:pt x="5514966" y="4625244"/>
                </a:lnTo>
                <a:lnTo>
                  <a:pt x="5514966" y="5659567"/>
                </a:lnTo>
                <a:lnTo>
                  <a:pt x="0" y="5659567"/>
                </a:lnTo>
                <a:close/>
                <a:moveTo>
                  <a:pt x="1262743" y="0"/>
                </a:moveTo>
                <a:lnTo>
                  <a:pt x="8055428" y="0"/>
                </a:lnTo>
                <a:lnTo>
                  <a:pt x="8055428" y="4625244"/>
                </a:lnTo>
                <a:lnTo>
                  <a:pt x="5514966" y="4625244"/>
                </a:lnTo>
                <a:lnTo>
                  <a:pt x="5514966" y="2612571"/>
                </a:lnTo>
                <a:lnTo>
                  <a:pt x="1262743" y="2612571"/>
                </a:lnTo>
                <a:close/>
              </a:path>
            </a:pathLst>
          </a:cu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5">
            <a:extLst>
              <a:ext uri="{28A0092B-C50C-407E-A947-70E740481C1C}">
                <a14:useLocalDpi xmlns:a14="http://schemas.microsoft.com/office/drawing/2010/main" val="0"/>
              </a:ext>
            </a:extLst>
          </a:blip>
          <a:srcRect t="21296" r="47947" b="50944"/>
          <a:stretch>
            <a:fillRect/>
          </a:stretch>
        </p:blipFill>
        <p:spPr>
          <a:xfrm>
            <a:off x="8290" y="3429000"/>
            <a:ext cx="3568373" cy="2854844"/>
          </a:xfrm>
          <a:prstGeom prst="rect">
            <a:avLst/>
          </a:prstGeom>
        </p:spPr>
      </p:pic>
      <p:pic>
        <p:nvPicPr>
          <p:cNvPr id="28" name="图片 27"/>
          <p:cNvPicPr>
            <a:picLocks noChangeAspect="1"/>
          </p:cNvPicPr>
          <p:nvPr/>
        </p:nvPicPr>
        <p:blipFill rotWithShape="1">
          <a:blip r:embed="rId6">
            <a:extLst>
              <a:ext uri="{28A0092B-C50C-407E-A947-70E740481C1C}">
                <a14:useLocalDpi xmlns:a14="http://schemas.microsoft.com/office/drawing/2010/main" val="0"/>
              </a:ext>
            </a:extLst>
          </a:blip>
          <a:srcRect l="54114" t="21296" b="50944"/>
          <a:stretch>
            <a:fillRect/>
          </a:stretch>
        </p:blipFill>
        <p:spPr>
          <a:xfrm>
            <a:off x="6246918" y="3179762"/>
            <a:ext cx="4560561" cy="4138975"/>
          </a:xfrm>
          <a:prstGeom prst="rect">
            <a:avLst/>
          </a:prstGeom>
        </p:spPr>
      </p:pic>
      <p:grpSp>
        <p:nvGrpSpPr>
          <p:cNvPr id="30" name="组合 29"/>
          <p:cNvGrpSpPr/>
          <p:nvPr/>
        </p:nvGrpSpPr>
        <p:grpSpPr>
          <a:xfrm>
            <a:off x="-1282129" y="0"/>
            <a:ext cx="9311885" cy="6943725"/>
            <a:chOff x="1440058" y="0"/>
            <a:chExt cx="9311885" cy="6943725"/>
          </a:xfrm>
        </p:grpSpPr>
        <p:pic>
          <p:nvPicPr>
            <p:cNvPr id="14" name="图片 13"/>
            <p:cNvPicPr>
              <a:picLocks noChangeAspect="1"/>
            </p:cNvPicPr>
            <p:nvPr/>
          </p:nvPicPr>
          <p:blipFill rotWithShape="1">
            <a:blip r:embed="rId7">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8">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27" name="标题 4"/>
          <p:cNvSpPr txBox="1"/>
          <p:nvPr/>
        </p:nvSpPr>
        <p:spPr>
          <a:xfrm>
            <a:off x="5746750" y="2722245"/>
            <a:ext cx="3678555" cy="914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rPr>
              <a:t>活动内容</a:t>
            </a:r>
            <a:endPar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endParaRPr>
          </a:p>
        </p:txBody>
      </p:sp>
      <p:sp>
        <p:nvSpPr>
          <p:cNvPr id="32" name="PA-矩形 11"/>
          <p:cNvSpPr/>
          <p:nvPr>
            <p:custDataLst>
              <p:tags r:id="rId10"/>
            </p:custDataLst>
          </p:nvPr>
        </p:nvSpPr>
        <p:spPr>
          <a:xfrm>
            <a:off x="6665595" y="3492500"/>
            <a:ext cx="1841500" cy="583565"/>
          </a:xfrm>
          <a:prstGeom prst="rect">
            <a:avLst/>
          </a:prstGeom>
          <a:ln>
            <a:noFill/>
          </a:ln>
        </p:spPr>
        <p:txBody>
          <a:bodyPr wrap="square">
            <a:spAutoFit/>
            <a:scene3d>
              <a:camera prst="orthographicFront"/>
              <a:lightRig rig="threePt" dir="t"/>
            </a:scene3d>
            <a:sp3d contourW="12700"/>
          </a:bodyPr>
          <a:lstStyle/>
          <a:p>
            <a:pPr lvl="0">
              <a:defRPr/>
            </a:pPr>
            <a:r>
              <a:rPr lang="en-US" altLang="zh-CN" sz="3200" i="1" dirty="0">
                <a:solidFill>
                  <a:schemeClr val="bg1"/>
                </a:solidFill>
                <a:latin typeface="张海山锐线体2.0" panose="02000000000000000000" charset="-122"/>
                <a:cs typeface="张海山锐线体2.0" panose="02000000000000000000" charset="-122"/>
                <a:sym typeface="+mn-lt"/>
              </a:rPr>
              <a:t>Activities</a:t>
            </a:r>
            <a:endParaRPr lang="en-US" altLang="zh-CN" sz="3200" i="1" dirty="0">
              <a:solidFill>
                <a:schemeClr val="bg1"/>
              </a:solidFill>
              <a:latin typeface="张海山锐线体2.0" panose="02000000000000000000" charset="-122"/>
              <a:cs typeface="张海山锐线体2.0" panose="02000000000000000000" charset="-122"/>
              <a:sym typeface="+mn-lt"/>
            </a:endParaRPr>
          </a:p>
        </p:txBody>
      </p:sp>
      <p:pic>
        <p:nvPicPr>
          <p:cNvPr id="3" name="图片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13813" y="1189136"/>
            <a:ext cx="4320000" cy="43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54935" y="-2667000"/>
            <a:ext cx="6858000" cy="12192000"/>
          </a:xfrm>
          <a:prstGeom prst="rect">
            <a:avLst/>
          </a:pr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sp>
        <p:nvSpPr>
          <p:cNvPr id="27" name="标题 4"/>
          <p:cNvSpPr txBox="1"/>
          <p:nvPr/>
        </p:nvSpPr>
        <p:spPr>
          <a:xfrm>
            <a:off x="5746750" y="2570480"/>
            <a:ext cx="3678555" cy="914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1" i="0" u="none" strike="noStrike" kern="1200" cap="none" spc="0" normalizeH="0" baseline="0" noProof="0" dirty="0">
                <a:ln>
                  <a:noFill/>
                </a:ln>
                <a:solidFill>
                  <a:schemeClr val="bg1"/>
                </a:solidFill>
                <a:effectLst/>
                <a:uLnTx/>
                <a:uFillTx/>
                <a:latin typeface="方正字迹-杨素彬楷 简" panose="02000500000000000000" charset="-122"/>
                <a:ea typeface="方正字迹-杨素彬楷 简" panose="02000500000000000000" charset="-122"/>
                <a:cs typeface="+mj-cs"/>
              </a:rPr>
              <a:t>民俗庙会</a:t>
            </a:r>
            <a:endParaRPr kumimoji="0" lang="zh-CN" altLang="en-US" sz="6600" b="1" i="0" u="none" strike="noStrike" kern="1200" cap="none" spc="0" normalizeH="0" baseline="0" noProof="0" dirty="0">
              <a:ln>
                <a:noFill/>
              </a:ln>
              <a:solidFill>
                <a:schemeClr val="bg1"/>
              </a:solidFill>
              <a:effectLst/>
              <a:uLnTx/>
              <a:uFillTx/>
              <a:latin typeface="方正字迹-杨素彬楷 简" panose="02000500000000000000" charset="-122"/>
              <a:ea typeface="方正字迹-杨素彬楷 简" panose="02000500000000000000" charset="-122"/>
              <a:cs typeface="+mj-cs"/>
            </a:endParaRPr>
          </a:p>
        </p:txBody>
      </p:sp>
      <p:sp>
        <p:nvSpPr>
          <p:cNvPr id="32" name="PA-矩形 11"/>
          <p:cNvSpPr/>
          <p:nvPr>
            <p:custDataLst>
              <p:tags r:id="rId3"/>
            </p:custDataLst>
          </p:nvPr>
        </p:nvSpPr>
        <p:spPr>
          <a:xfrm>
            <a:off x="6607175" y="3492500"/>
            <a:ext cx="1957070" cy="398780"/>
          </a:xfrm>
          <a:prstGeom prst="rect">
            <a:avLst/>
          </a:prstGeom>
          <a:ln>
            <a:noFill/>
          </a:ln>
        </p:spPr>
        <p:txBody>
          <a:bodyPr wrap="square">
            <a:spAutoFit/>
            <a:scene3d>
              <a:camera prst="orthographicFront"/>
              <a:lightRig rig="threePt" dir="t"/>
            </a:scene3d>
            <a:sp3d contourW="12700"/>
          </a:bodyPr>
          <a:lstStyle/>
          <a:p>
            <a:pPr lvl="0">
              <a:defRPr/>
            </a:pPr>
            <a:r>
              <a:rPr lang="en-US" altLang="zh-CN" sz="2000" i="1" dirty="0">
                <a:solidFill>
                  <a:schemeClr val="bg1"/>
                </a:solidFill>
                <a:latin typeface="张海山锐线体2.0" panose="02000000000000000000" charset="-122"/>
                <a:cs typeface="张海山锐线体2.0" panose="02000000000000000000" charset="-122"/>
                <a:sym typeface="+mn-lt"/>
              </a:rPr>
              <a:t>Folk Temple Fair</a:t>
            </a:r>
            <a:endParaRPr lang="en-US" altLang="zh-CN" sz="2000" i="1" dirty="0">
              <a:solidFill>
                <a:schemeClr val="bg1"/>
              </a:solidFill>
              <a:latin typeface="张海山锐线体2.0" panose="02000000000000000000" charset="-122"/>
              <a:cs typeface="张海山锐线体2.0" panose="02000000000000000000" charset="-122"/>
              <a:sym typeface="+mn-lt"/>
            </a:endParaRPr>
          </a:p>
        </p:txBody>
      </p:sp>
      <p:grpSp>
        <p:nvGrpSpPr>
          <p:cNvPr id="2" name="组合 1"/>
          <p:cNvGrpSpPr/>
          <p:nvPr/>
        </p:nvGrpSpPr>
        <p:grpSpPr>
          <a:xfrm>
            <a:off x="-1282129" y="0"/>
            <a:ext cx="9311885" cy="6943725"/>
            <a:chOff x="1440058" y="0"/>
            <a:chExt cx="9311885" cy="6943725"/>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6" name="组合 5"/>
            <p:cNvGrpSpPr/>
            <p:nvPr/>
          </p:nvGrpSpPr>
          <p:grpSpPr>
            <a:xfrm>
              <a:off x="1440058" y="0"/>
              <a:ext cx="9311885" cy="4798623"/>
              <a:chOff x="1440058" y="0"/>
              <a:chExt cx="9311885" cy="4798623"/>
            </a:xfrm>
          </p:grpSpPr>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10" name="文本框 9"/>
          <p:cNvSpPr txBox="1"/>
          <p:nvPr/>
        </p:nvSpPr>
        <p:spPr>
          <a:xfrm>
            <a:off x="1979295" y="2570480"/>
            <a:ext cx="3057525" cy="922020"/>
          </a:xfrm>
          <a:prstGeom prst="rect">
            <a:avLst/>
          </a:prstGeom>
          <a:noFill/>
        </p:spPr>
        <p:txBody>
          <a:bodyPr wrap="square" rtlCol="0">
            <a:spAutoFit/>
          </a:bodyPr>
          <a:lstStyle/>
          <a:p>
            <a:r>
              <a:rPr lang="en-US" altLang="zh-CN" sz="5400" b="1">
                <a:solidFill>
                  <a:schemeClr val="bg1"/>
                </a:solidFill>
                <a:effectLst>
                  <a:outerShdw blurRad="38100" dist="38100" dir="2700000" algn="tl">
                    <a:srgbClr val="000000">
                      <a:alpha val="43137"/>
                    </a:srgbClr>
                  </a:outerShdw>
                </a:effectLst>
                <a:latin typeface="张海山锐线体2.0" panose="02000000000000000000" charset="-122"/>
                <a:ea typeface="方正字迹-杨素彬楷 简" panose="02000500000000000000" charset="-122"/>
                <a:cs typeface="张海山锐线体2.0" panose="02000000000000000000" charset="-122"/>
              </a:rPr>
              <a:t>Part-One</a:t>
            </a:r>
            <a:endParaRPr lang="en-US" altLang="zh-CN" sz="5400" b="1">
              <a:solidFill>
                <a:schemeClr val="bg1"/>
              </a:solidFill>
              <a:effectLst>
                <a:outerShdw blurRad="38100" dist="38100" dir="2700000" algn="tl">
                  <a:srgbClr val="000000">
                    <a:alpha val="43137"/>
                  </a:srgbClr>
                </a:outerShdw>
              </a:effectLst>
              <a:latin typeface="张海山锐线体2.0" panose="02000000000000000000" charset="-122"/>
              <a:ea typeface="方正字迹-杨素彬楷 简" panose="02000500000000000000" charset="-122"/>
              <a:cs typeface="张海山锐线体2.0"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12850" y="310515"/>
            <a:ext cx="1955800"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龙鼓笙箫</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487545" y="1082675"/>
            <a:ext cx="6823075" cy="499808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718185" y="3017520"/>
            <a:ext cx="3397250" cy="1337945"/>
          </a:xfrm>
          <a:prstGeom prst="rect">
            <a:avLst/>
          </a:prstGeom>
          <a:noFill/>
        </p:spPr>
        <p:txBody>
          <a:bodyPr wrap="square" rtlCol="0">
            <a:spAutoFit/>
          </a:bodyPr>
          <a:lstStyle/>
          <a:p>
            <a:pPr fontAlgn="auto">
              <a:lnSpc>
                <a:spcPct val="150000"/>
              </a:lnSpc>
            </a:pPr>
            <a:r>
              <a:rPr lang="zh-CN" altLang="zh-CN"/>
              <a:t>龙鼓自古以来就是大气震撼的象征，敲响新年的第一声鼓，把好运喜庆吉祥都带来，互动性强。</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5326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击铜钱</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r="481" b="11145"/>
          <a:stretch>
            <a:fillRect/>
          </a:stretch>
        </p:blipFill>
        <p:spPr>
          <a:xfrm>
            <a:off x="3785235" y="1082675"/>
            <a:ext cx="7529195" cy="504698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567690" y="3047365"/>
            <a:ext cx="2966085" cy="1753235"/>
          </a:xfrm>
          <a:prstGeom prst="rect">
            <a:avLst/>
          </a:prstGeom>
          <a:noFill/>
        </p:spPr>
        <p:txBody>
          <a:bodyPr wrap="square" rtlCol="0">
            <a:spAutoFit/>
          </a:bodyPr>
          <a:lstStyle/>
          <a:p>
            <a:pPr fontAlgn="auto">
              <a:lnSpc>
                <a:spcPct val="150000"/>
              </a:lnSpc>
            </a:pPr>
            <a:r>
              <a:rPr lang="zh-CN" altLang="zh-CN"/>
              <a:t>新年击铜钱，击中新一年的好运福气，互动有趣，成功击中的用户还可获得定制的礼品，极具纪念意义。</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牛气十足</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803650" y="1082675"/>
            <a:ext cx="7415530" cy="494728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567690" y="3047365"/>
            <a:ext cx="2783840" cy="1753235"/>
          </a:xfrm>
          <a:prstGeom prst="rect">
            <a:avLst/>
          </a:prstGeom>
          <a:noFill/>
        </p:spPr>
        <p:txBody>
          <a:bodyPr wrap="square" rtlCol="0">
            <a:spAutoFit/>
          </a:bodyPr>
          <a:lstStyle/>
          <a:p>
            <a:pPr fontAlgn="auto">
              <a:lnSpc>
                <a:spcPct val="150000"/>
              </a:lnSpc>
            </a:pPr>
            <a:r>
              <a:rPr lang="en-US" altLang="zh-CN"/>
              <a:t>2021</a:t>
            </a:r>
            <a:r>
              <a:rPr lang="zh-CN" altLang="en-US"/>
              <a:t>新的一年当然就要牛气十足啦，趣味的互动游戏装置，看看谁是真的的大力士，敲出新年奇迹</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15392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智取福袋</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526280" y="1082675"/>
            <a:ext cx="6814185" cy="499173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862965" y="3018155"/>
            <a:ext cx="3429635" cy="1337945"/>
          </a:xfrm>
          <a:prstGeom prst="rect">
            <a:avLst/>
          </a:prstGeom>
          <a:noFill/>
        </p:spPr>
        <p:txBody>
          <a:bodyPr wrap="square" rtlCol="0">
            <a:spAutoFit/>
          </a:bodyPr>
          <a:lstStyle/>
          <a:p>
            <a:pPr fontAlgn="auto">
              <a:lnSpc>
                <a:spcPct val="150000"/>
              </a:lnSpc>
            </a:pPr>
            <a:r>
              <a:rPr lang="zh-CN" altLang="zh-CN"/>
              <a:t>把新年福袋放在海洋球池中，在规定时间内找到福袋可兑换礼品，互动有趣，有效带动现场氛围。</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61734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猜灯谜</a:t>
            </a:r>
            <a:endParaRPr lang="zh-CN" sz="3200" b="1" dirty="0">
              <a:latin typeface="方正悠黑体" panose="02010600010101010101" charset="-122"/>
              <a:ea typeface="方正悠黑体" panose="02010600010101010101" charset="-122"/>
            </a:endParaRPr>
          </a:p>
        </p:txBody>
      </p:sp>
      <p:sp>
        <p:nvSpPr>
          <p:cNvPr id="4" name="文本框 3"/>
          <p:cNvSpPr txBox="1"/>
          <p:nvPr/>
        </p:nvSpPr>
        <p:spPr>
          <a:xfrm>
            <a:off x="700405" y="3017520"/>
            <a:ext cx="3219450" cy="1337945"/>
          </a:xfrm>
          <a:prstGeom prst="rect">
            <a:avLst/>
          </a:prstGeom>
          <a:noFill/>
        </p:spPr>
        <p:txBody>
          <a:bodyPr wrap="square" rtlCol="0">
            <a:spAutoFit/>
          </a:bodyPr>
          <a:lstStyle/>
          <a:p>
            <a:pPr fontAlgn="auto">
              <a:lnSpc>
                <a:spcPct val="150000"/>
              </a:lnSpc>
            </a:pPr>
            <a:r>
              <a:rPr lang="zh-CN" altLang="zh-CN"/>
              <a:t>中国年味习俗少不了猜灯谜，国潮范十足的氛围布置，参与一场高端有趣的年味庙会。</a:t>
            </a:r>
            <a:endParaRPr lang="zh-CN" altLang="zh-CN"/>
          </a:p>
        </p:txBody>
      </p:sp>
      <p:pic>
        <p:nvPicPr>
          <p:cNvPr id="3" name="图片 2"/>
          <p:cNvPicPr>
            <a:picLocks noChangeAspect="1"/>
          </p:cNvPicPr>
          <p:nvPr/>
        </p:nvPicPr>
        <p:blipFill>
          <a:blip r:embed="rId1"/>
          <a:stretch>
            <a:fillRect/>
          </a:stretch>
        </p:blipFill>
        <p:spPr>
          <a:xfrm>
            <a:off x="4449762" y="1263650"/>
            <a:ext cx="6848475" cy="45339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16408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幸运骰子</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883025" y="1082675"/>
            <a:ext cx="7464425" cy="498030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以活动主题布置活动氛围，搭配桃树布置，创意互动的掷骰子，新的一年就要福气满满。</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675890" cy="772160"/>
          </a:xfrm>
          <a:prstGeom prst="rect">
            <a:avLst/>
          </a:prstGeom>
        </p:spPr>
        <p:txBody>
          <a:bodyPr wrap="square" lIns="91440" tIns="45720" rIns="91440" bIns="45720" anchor="ctr" anchorCtr="0">
            <a:normAutofit/>
          </a:bodyPr>
          <a:lstStyle/>
          <a:p>
            <a:pPr algn="ctr">
              <a:lnSpc>
                <a:spcPct val="120000"/>
              </a:lnSpc>
            </a:pPr>
            <a:r>
              <a:rPr lang="zh-CN" sz="3200" b="1" dirty="0">
                <a:latin typeface="方正悠黑体" panose="02010600010101010101" charset="-122"/>
                <a:ea typeface="方正悠黑体" panose="02010600010101010101" charset="-122"/>
              </a:rPr>
              <a:t>网红拍照胜地</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899535" y="1082675"/>
            <a:ext cx="7312025" cy="485584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新年，应该是喜庆热闹红红火火的，以高端华丽的风格进行布置，打造网红拍照胜地。</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altLang="en-US" sz="3200" b="1" dirty="0">
                <a:latin typeface="方正悠黑体" panose="02010600010101010101" charset="-122"/>
                <a:ea typeface="方正悠黑体" panose="02010600010101010101" charset="-122"/>
              </a:rPr>
              <a:t>家乡之声</a:t>
            </a:r>
            <a:endParaRPr lang="zh-CN" altLang="en-US"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252595" y="1181100"/>
            <a:ext cx="7195820" cy="480060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782955" y="3010535"/>
            <a:ext cx="3030220" cy="1753235"/>
          </a:xfrm>
          <a:prstGeom prst="rect">
            <a:avLst/>
          </a:prstGeom>
          <a:noFill/>
        </p:spPr>
        <p:txBody>
          <a:bodyPr wrap="square" rtlCol="0">
            <a:spAutoFit/>
          </a:bodyPr>
          <a:lstStyle/>
          <a:p>
            <a:pPr fontAlgn="auto">
              <a:lnSpc>
                <a:spcPct val="150000"/>
              </a:lnSpc>
            </a:pPr>
            <a:r>
              <a:rPr lang="zh-CN" altLang="zh-CN"/>
              <a:t>过年，总有人没有办法回到家乡过年，创意互动的家乡之声，输入你的家乡地址，即可听到乡音解乡愁。</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235200" cy="772160"/>
          </a:xfrm>
          <a:prstGeom prst="rect">
            <a:avLst/>
          </a:prstGeom>
        </p:spPr>
        <p:txBody>
          <a:bodyPr wrap="square" lIns="91440" tIns="45720" rIns="91440" bIns="45720" anchor="ctr" anchorCtr="0">
            <a:normAutofit/>
          </a:bodyPr>
          <a:lstStyle/>
          <a:p>
            <a:pPr algn="ctr">
              <a:lnSpc>
                <a:spcPct val="120000"/>
              </a:lnSpc>
            </a:pPr>
            <a:r>
              <a:rPr lang="zh-CN" altLang="en-US" sz="3200" b="1" dirty="0">
                <a:latin typeface="方正悠黑体" panose="02010600010101010101" charset="-122"/>
                <a:ea typeface="方正悠黑体" panose="02010600010101010101" charset="-122"/>
              </a:rPr>
              <a:t>吉祥锦鲤</a:t>
            </a:r>
            <a:endParaRPr lang="zh-CN" altLang="en-US"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15410" y="1082675"/>
            <a:ext cx="7424420" cy="503237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949325" y="3018155"/>
            <a:ext cx="2783840" cy="1337945"/>
          </a:xfrm>
          <a:prstGeom prst="rect">
            <a:avLst/>
          </a:prstGeom>
          <a:noFill/>
        </p:spPr>
        <p:txBody>
          <a:bodyPr wrap="square" rtlCol="0">
            <a:spAutoFit/>
          </a:bodyPr>
          <a:lstStyle/>
          <a:p>
            <a:pPr fontAlgn="auto">
              <a:lnSpc>
                <a:spcPct val="150000"/>
              </a:lnSpc>
            </a:pPr>
            <a:r>
              <a:rPr lang="zh-CN" altLang="zh-CN"/>
              <a:t>高端创意的锦鲤互动屋，年年有余，喜上喜，营造新年喜庆欢乐的氛围。</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3357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福气到</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r="689" b="11648"/>
          <a:stretch>
            <a:fillRect/>
          </a:stretch>
        </p:blipFill>
        <p:spPr>
          <a:xfrm>
            <a:off x="3492500" y="1236345"/>
            <a:ext cx="7919085" cy="4700270"/>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97230" y="3010535"/>
            <a:ext cx="2588895" cy="1753235"/>
          </a:xfrm>
          <a:prstGeom prst="rect">
            <a:avLst/>
          </a:prstGeom>
          <a:noFill/>
        </p:spPr>
        <p:txBody>
          <a:bodyPr wrap="square" rtlCol="0">
            <a:spAutoFit/>
          </a:bodyPr>
          <a:lstStyle/>
          <a:p>
            <a:pPr fontAlgn="auto">
              <a:lnSpc>
                <a:spcPct val="150000"/>
              </a:lnSpc>
            </a:pPr>
            <a:r>
              <a:rPr lang="zh-CN" altLang="zh-CN"/>
              <a:t>新年到，福气到，专业的书法老师，在活动现场教授大家写福字，趣味互动，年味十足。</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29806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新年福袋</a:t>
            </a:r>
            <a:endParaRPr lang="zh-CN" sz="3200" b="1" dirty="0">
              <a:latin typeface="方正悠黑体" panose="02010600010101010101" charset="-122"/>
              <a:ea typeface="方正悠黑体" panose="02010600010101010101" charset="-122"/>
            </a:endParaRPr>
          </a:p>
        </p:txBody>
      </p:sp>
      <p:pic>
        <p:nvPicPr>
          <p:cNvPr id="3" name="图片 2"/>
          <p:cNvPicPr>
            <a:picLocks noChangeAspect="1"/>
          </p:cNvPicPr>
          <p:nvPr/>
        </p:nvPicPr>
        <p:blipFill>
          <a:blip r:embed="rId1"/>
          <a:stretch>
            <a:fillRect/>
          </a:stretch>
        </p:blipFill>
        <p:spPr>
          <a:xfrm>
            <a:off x="3900170" y="1082675"/>
            <a:ext cx="7484110" cy="4993640"/>
          </a:xfrm>
          <a:prstGeom prst="rect">
            <a:avLst/>
          </a:prstGeom>
        </p:spPr>
      </p:pic>
      <p:sp>
        <p:nvSpPr>
          <p:cNvPr id="2" name="文本框 1"/>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专业的手艺师傅带领大家一起制作新年福袋，把新一年的财气运气福气装在福袋佩戴身边。</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54935" y="-2667000"/>
            <a:ext cx="6858000" cy="12192000"/>
          </a:xfrm>
          <a:prstGeom prst="rect">
            <a:avLst/>
          </a:pr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sp>
        <p:nvSpPr>
          <p:cNvPr id="27" name="标题 4"/>
          <p:cNvSpPr txBox="1"/>
          <p:nvPr/>
        </p:nvSpPr>
        <p:spPr>
          <a:xfrm>
            <a:off x="5746750" y="2570480"/>
            <a:ext cx="3678555" cy="914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1" i="0" u="none" strike="noStrike" kern="1200" cap="none" spc="0" normalizeH="0" baseline="0" noProof="0" dirty="0">
                <a:ln>
                  <a:noFill/>
                </a:ln>
                <a:solidFill>
                  <a:schemeClr val="bg1"/>
                </a:solidFill>
                <a:effectLst/>
                <a:uLnTx/>
                <a:uFillTx/>
                <a:latin typeface="方正字迹-杨素彬楷 简" panose="02000500000000000000" charset="-122"/>
                <a:ea typeface="方正字迹-杨素彬楷 简" panose="02000500000000000000" charset="-122"/>
                <a:cs typeface="+mj-cs"/>
              </a:rPr>
              <a:t>国潮演绎</a:t>
            </a:r>
            <a:endParaRPr kumimoji="0" lang="zh-CN" altLang="en-US" sz="6600" b="1" i="0" u="none" strike="noStrike" kern="1200" cap="none" spc="0" normalizeH="0" baseline="0" noProof="0" dirty="0">
              <a:ln>
                <a:noFill/>
              </a:ln>
              <a:solidFill>
                <a:schemeClr val="bg1"/>
              </a:solidFill>
              <a:effectLst/>
              <a:uLnTx/>
              <a:uFillTx/>
              <a:latin typeface="方正字迹-杨素彬楷 简" panose="02000500000000000000" charset="-122"/>
              <a:ea typeface="方正字迹-杨素彬楷 简" panose="02000500000000000000" charset="-122"/>
              <a:cs typeface="+mj-cs"/>
            </a:endParaRPr>
          </a:p>
        </p:txBody>
      </p:sp>
      <p:sp>
        <p:nvSpPr>
          <p:cNvPr id="32" name="PA-矩形 11"/>
          <p:cNvSpPr/>
          <p:nvPr>
            <p:custDataLst>
              <p:tags r:id="rId3"/>
            </p:custDataLst>
          </p:nvPr>
        </p:nvSpPr>
        <p:spPr>
          <a:xfrm>
            <a:off x="5899150" y="3408045"/>
            <a:ext cx="3124835" cy="398780"/>
          </a:xfrm>
          <a:prstGeom prst="rect">
            <a:avLst/>
          </a:prstGeom>
          <a:ln>
            <a:noFill/>
          </a:ln>
        </p:spPr>
        <p:txBody>
          <a:bodyPr wrap="square">
            <a:spAutoFit/>
            <a:scene3d>
              <a:camera prst="orthographicFront"/>
              <a:lightRig rig="threePt" dir="t"/>
            </a:scene3d>
            <a:sp3d contourW="12700"/>
          </a:bodyPr>
          <a:lstStyle/>
          <a:p>
            <a:pPr lvl="0">
              <a:defRPr/>
            </a:pPr>
            <a:r>
              <a:rPr lang="en-US" altLang="zh-CN" sz="2000" i="1" dirty="0">
                <a:solidFill>
                  <a:schemeClr val="bg1"/>
                </a:solidFill>
                <a:latin typeface="张海山锐线体2.0" panose="02000000000000000000" charset="-122"/>
                <a:cs typeface="张海山锐线体2.0" panose="02000000000000000000" charset="-122"/>
                <a:sym typeface="+mn-lt"/>
              </a:rPr>
              <a:t>National tide interpretation</a:t>
            </a:r>
            <a:endParaRPr lang="en-US" altLang="zh-CN" sz="2000" i="1" dirty="0">
              <a:solidFill>
                <a:schemeClr val="bg1"/>
              </a:solidFill>
              <a:latin typeface="张海山锐线体2.0" panose="02000000000000000000" charset="-122"/>
              <a:cs typeface="张海山锐线体2.0" panose="02000000000000000000" charset="-122"/>
              <a:sym typeface="+mn-lt"/>
            </a:endParaRPr>
          </a:p>
        </p:txBody>
      </p:sp>
      <p:grpSp>
        <p:nvGrpSpPr>
          <p:cNvPr id="2" name="组合 1"/>
          <p:cNvGrpSpPr/>
          <p:nvPr/>
        </p:nvGrpSpPr>
        <p:grpSpPr>
          <a:xfrm>
            <a:off x="-1291654" y="0"/>
            <a:ext cx="9311885" cy="6943725"/>
            <a:chOff x="1440058" y="0"/>
            <a:chExt cx="9311885" cy="6943725"/>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6" name="组合 5"/>
            <p:cNvGrpSpPr/>
            <p:nvPr/>
          </p:nvGrpSpPr>
          <p:grpSpPr>
            <a:xfrm>
              <a:off x="1440058" y="0"/>
              <a:ext cx="9311885" cy="4798623"/>
              <a:chOff x="1440058" y="0"/>
              <a:chExt cx="9311885" cy="4798623"/>
            </a:xfrm>
          </p:grpSpPr>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10" name="文本框 9"/>
          <p:cNvSpPr txBox="1"/>
          <p:nvPr/>
        </p:nvSpPr>
        <p:spPr>
          <a:xfrm>
            <a:off x="1979295" y="2570480"/>
            <a:ext cx="3057525" cy="922020"/>
          </a:xfrm>
          <a:prstGeom prst="rect">
            <a:avLst/>
          </a:prstGeom>
          <a:noFill/>
        </p:spPr>
        <p:txBody>
          <a:bodyPr wrap="square" rtlCol="0">
            <a:spAutoFit/>
          </a:bodyPr>
          <a:lstStyle/>
          <a:p>
            <a:r>
              <a:rPr lang="en-US" altLang="zh-CN" sz="5400" b="1">
                <a:solidFill>
                  <a:schemeClr val="bg1"/>
                </a:solidFill>
                <a:effectLst>
                  <a:outerShdw blurRad="38100" dist="38100" dir="2700000" algn="tl">
                    <a:srgbClr val="000000">
                      <a:alpha val="43137"/>
                    </a:srgbClr>
                  </a:outerShdw>
                </a:effectLst>
                <a:latin typeface="张海山锐线体2.0" panose="02000000000000000000" charset="-122"/>
                <a:ea typeface="方正字迹-杨素彬楷 简" panose="02000500000000000000" charset="-122"/>
                <a:cs typeface="张海山锐线体2.0" panose="02000000000000000000" charset="-122"/>
              </a:rPr>
              <a:t>Part-Two</a:t>
            </a:r>
            <a:endParaRPr lang="en-US" altLang="zh-CN" sz="5400" b="1">
              <a:solidFill>
                <a:schemeClr val="bg1"/>
              </a:solidFill>
              <a:effectLst>
                <a:outerShdw blurRad="38100" dist="38100" dir="2700000" algn="tl">
                  <a:srgbClr val="000000">
                    <a:alpha val="43137"/>
                  </a:srgbClr>
                </a:outerShdw>
              </a:effectLst>
              <a:latin typeface="张海山锐线体2.0" panose="02000000000000000000" charset="-122"/>
              <a:ea typeface="方正字迹-杨素彬楷 简" panose="02000500000000000000" charset="-122"/>
              <a:cs typeface="张海山锐线体2.0"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61607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扭秧歌</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r="7259" b="25"/>
          <a:stretch>
            <a:fillRect/>
          </a:stretch>
        </p:blipFill>
        <p:spPr>
          <a:xfrm>
            <a:off x="3568700" y="1082675"/>
            <a:ext cx="7903210" cy="4979670"/>
          </a:xfrm>
          <a:prstGeom prst="rect">
            <a:avLst/>
          </a:prstGeom>
        </p:spPr>
      </p:pic>
      <p:sp>
        <p:nvSpPr>
          <p:cNvPr id="3" name="文本框 2"/>
          <p:cNvSpPr txBox="1"/>
          <p:nvPr/>
        </p:nvSpPr>
        <p:spPr>
          <a:xfrm>
            <a:off x="567690" y="3047365"/>
            <a:ext cx="2783840" cy="1337945"/>
          </a:xfrm>
          <a:prstGeom prst="rect">
            <a:avLst/>
          </a:prstGeom>
          <a:noFill/>
        </p:spPr>
        <p:txBody>
          <a:bodyPr wrap="square" rtlCol="0">
            <a:spAutoFit/>
          </a:bodyPr>
          <a:lstStyle/>
          <a:p>
            <a:pPr fontAlgn="auto">
              <a:lnSpc>
                <a:spcPct val="150000"/>
              </a:lnSpc>
            </a:pPr>
            <a:r>
              <a:rPr lang="zh-CN" altLang="zh-CN"/>
              <a:t>今儿个老百姓呀真呀真高兴，欢乐喜庆的扭秧歌，过上一个吉祥欢乐的新年。</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61607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划旱船</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112260" y="1202690"/>
            <a:ext cx="7297420" cy="4812665"/>
          </a:xfrm>
          <a:prstGeom prst="rect">
            <a:avLst/>
          </a:prstGeom>
        </p:spPr>
      </p:pic>
      <p:sp>
        <p:nvSpPr>
          <p:cNvPr id="3" name="文本框 2"/>
          <p:cNvSpPr txBox="1"/>
          <p:nvPr/>
        </p:nvSpPr>
        <p:spPr>
          <a:xfrm>
            <a:off x="987425" y="3004820"/>
            <a:ext cx="2719070" cy="922020"/>
          </a:xfrm>
          <a:prstGeom prst="rect">
            <a:avLst/>
          </a:prstGeom>
          <a:noFill/>
        </p:spPr>
        <p:txBody>
          <a:bodyPr wrap="square" rtlCol="0">
            <a:spAutoFit/>
          </a:bodyPr>
          <a:lstStyle/>
          <a:p>
            <a:pPr fontAlgn="auto">
              <a:lnSpc>
                <a:spcPct val="150000"/>
              </a:lnSpc>
            </a:pPr>
            <a:r>
              <a:rPr lang="zh-CN" altLang="zh-CN"/>
              <a:t>民间传统的演绎活动，带来年味十足的国潮经典。</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784350"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锦鲤舞</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480560" y="1162685"/>
            <a:ext cx="6905625" cy="4878705"/>
          </a:xfrm>
          <a:prstGeom prst="rect">
            <a:avLst/>
          </a:prstGeom>
        </p:spPr>
      </p:pic>
      <p:sp>
        <p:nvSpPr>
          <p:cNvPr id="3" name="文本框 2"/>
          <p:cNvSpPr txBox="1"/>
          <p:nvPr/>
        </p:nvSpPr>
        <p:spPr>
          <a:xfrm>
            <a:off x="988060" y="2760345"/>
            <a:ext cx="3030855" cy="1337945"/>
          </a:xfrm>
          <a:prstGeom prst="rect">
            <a:avLst/>
          </a:prstGeom>
          <a:noFill/>
        </p:spPr>
        <p:txBody>
          <a:bodyPr wrap="square" rtlCol="0">
            <a:spAutoFit/>
          </a:bodyPr>
          <a:lstStyle/>
          <a:p>
            <a:pPr fontAlgn="auto">
              <a:lnSpc>
                <a:spcPct val="150000"/>
              </a:lnSpc>
            </a:pPr>
            <a:r>
              <a:rPr lang="zh-CN" altLang="zh-CN"/>
              <a:t>锦鲤，一直都是吉祥平安的象征，牛转乾坤，新的一年就要红红火火，活力十足。</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04914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大唐盛世</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l="6474" t="12665" r="6030" b="429"/>
          <a:stretch>
            <a:fillRect/>
          </a:stretch>
        </p:blipFill>
        <p:spPr>
          <a:xfrm>
            <a:off x="3562985" y="1167130"/>
            <a:ext cx="7909560" cy="4883150"/>
          </a:xfrm>
          <a:prstGeom prst="rect">
            <a:avLst/>
          </a:prstGeom>
        </p:spPr>
      </p:pic>
      <p:sp>
        <p:nvSpPr>
          <p:cNvPr id="3" name="文本框 2"/>
          <p:cNvSpPr txBox="1"/>
          <p:nvPr/>
        </p:nvSpPr>
        <p:spPr>
          <a:xfrm>
            <a:off x="826135" y="2842895"/>
            <a:ext cx="2278380" cy="1753235"/>
          </a:xfrm>
          <a:prstGeom prst="rect">
            <a:avLst/>
          </a:prstGeom>
          <a:noFill/>
        </p:spPr>
        <p:txBody>
          <a:bodyPr wrap="square" rtlCol="0">
            <a:spAutoFit/>
          </a:bodyPr>
          <a:lstStyle/>
          <a:p>
            <a:pPr fontAlgn="auto">
              <a:lnSpc>
                <a:spcPct val="150000"/>
              </a:lnSpc>
            </a:pPr>
            <a:r>
              <a:rPr lang="zh-CN" altLang="zh-CN"/>
              <a:t>欢乐闹元宵，大唐盛世狂欢，喜庆热闹，让活动现场更具年味和繁荣盛世之感。</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88820"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川剧变脸</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643630" y="1286510"/>
            <a:ext cx="7884795" cy="4658995"/>
          </a:xfrm>
          <a:prstGeom prst="rect">
            <a:avLst/>
          </a:prstGeom>
        </p:spPr>
      </p:pic>
      <p:sp>
        <p:nvSpPr>
          <p:cNvPr id="3" name="文本框 2"/>
          <p:cNvSpPr txBox="1"/>
          <p:nvPr/>
        </p:nvSpPr>
        <p:spPr>
          <a:xfrm>
            <a:off x="557530" y="3058160"/>
            <a:ext cx="2935605" cy="1337945"/>
          </a:xfrm>
          <a:prstGeom prst="rect">
            <a:avLst/>
          </a:prstGeom>
          <a:noFill/>
        </p:spPr>
        <p:txBody>
          <a:bodyPr wrap="square" rtlCol="0">
            <a:spAutoFit/>
          </a:bodyPr>
          <a:lstStyle/>
          <a:p>
            <a:pPr fontAlgn="auto">
              <a:lnSpc>
                <a:spcPct val="150000"/>
              </a:lnSpc>
            </a:pPr>
            <a:r>
              <a:rPr lang="zh-CN" altLang="zh-CN"/>
              <a:t>国粹经典，非物质文化，专业的演绎人员带来精彩的变脸喷火演出，带动现场氛围。</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88087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灶火巡游</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624580" y="1082675"/>
            <a:ext cx="7795895" cy="4918075"/>
          </a:xfrm>
          <a:prstGeom prst="rect">
            <a:avLst/>
          </a:prstGeom>
        </p:spPr>
      </p:pic>
      <p:sp>
        <p:nvSpPr>
          <p:cNvPr id="3" name="文本框 2"/>
          <p:cNvSpPr txBox="1"/>
          <p:nvPr/>
        </p:nvSpPr>
        <p:spPr>
          <a:xfrm>
            <a:off x="718820" y="3047365"/>
            <a:ext cx="2719070" cy="1337945"/>
          </a:xfrm>
          <a:prstGeom prst="rect">
            <a:avLst/>
          </a:prstGeom>
          <a:noFill/>
        </p:spPr>
        <p:txBody>
          <a:bodyPr wrap="square" rtlCol="0">
            <a:spAutoFit/>
          </a:bodyPr>
          <a:lstStyle/>
          <a:p>
            <a:pPr fontAlgn="auto">
              <a:lnSpc>
                <a:spcPct val="150000"/>
              </a:lnSpc>
            </a:pPr>
            <a:r>
              <a:rPr lang="zh-CN" altLang="zh-CN"/>
              <a:t>灶火神巡游，是我国很多地方在新春时候的传统习俗，寓意吉祥，极具年味。</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财神爷巡游</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08425" y="1082675"/>
            <a:ext cx="7365365" cy="4914265"/>
          </a:xfrm>
          <a:prstGeom prst="rect">
            <a:avLst/>
          </a:prstGeom>
        </p:spPr>
      </p:pic>
      <p:sp>
        <p:nvSpPr>
          <p:cNvPr id="3" name="文本框 2"/>
          <p:cNvSpPr txBox="1"/>
          <p:nvPr/>
        </p:nvSpPr>
        <p:spPr>
          <a:xfrm>
            <a:off x="718820" y="3047365"/>
            <a:ext cx="2719070" cy="1337945"/>
          </a:xfrm>
          <a:prstGeom prst="rect">
            <a:avLst/>
          </a:prstGeom>
          <a:noFill/>
        </p:spPr>
        <p:txBody>
          <a:bodyPr wrap="square" rtlCol="0">
            <a:spAutoFit/>
          </a:bodyPr>
          <a:lstStyle/>
          <a:p>
            <a:pPr fontAlgn="auto">
              <a:lnSpc>
                <a:spcPct val="150000"/>
              </a:lnSpc>
            </a:pPr>
            <a:r>
              <a:rPr lang="zh-CN" altLang="zh-CN"/>
              <a:t>财神爷是财气福气的象征，招财进宝，迎财纳福，过个喜庆吉祥的中国年。</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951990" cy="772160"/>
          </a:xfrm>
          <a:prstGeom prst="rect">
            <a:avLst/>
          </a:prstGeom>
        </p:spPr>
        <p:txBody>
          <a:bodyPr wrap="square" lIns="91440" tIns="45720" rIns="91440" bIns="45720" anchor="ctr" anchorCtr="0">
            <a:normAutofit fontScale="97500"/>
          </a:bodyPr>
          <a:lstStyle/>
          <a:p>
            <a:pPr algn="ctr">
              <a:lnSpc>
                <a:spcPct val="120000"/>
              </a:lnSpc>
            </a:pPr>
            <a:r>
              <a:rPr lang="zh-CN" sz="2800" b="1" dirty="0">
                <a:latin typeface="方正悠黑体" panose="02010600010101010101" charset="-122"/>
                <a:ea typeface="方正悠黑体" panose="02010600010101010101" charset="-122"/>
              </a:rPr>
              <a:t>国潮扇子舞</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898900" y="1187450"/>
            <a:ext cx="7353935" cy="4906645"/>
          </a:xfrm>
          <a:prstGeom prst="rect">
            <a:avLst/>
          </a:prstGeom>
        </p:spPr>
      </p:pic>
      <p:sp>
        <p:nvSpPr>
          <p:cNvPr id="3" name="文本框 2"/>
          <p:cNvSpPr txBox="1"/>
          <p:nvPr/>
        </p:nvSpPr>
        <p:spPr>
          <a:xfrm>
            <a:off x="750570" y="3079750"/>
            <a:ext cx="2785110" cy="922020"/>
          </a:xfrm>
          <a:prstGeom prst="rect">
            <a:avLst/>
          </a:prstGeom>
          <a:noFill/>
        </p:spPr>
        <p:txBody>
          <a:bodyPr wrap="square" rtlCol="0">
            <a:spAutoFit/>
          </a:bodyPr>
          <a:lstStyle/>
          <a:p>
            <a:pPr fontAlgn="auto">
              <a:lnSpc>
                <a:spcPct val="150000"/>
              </a:lnSpc>
            </a:pPr>
            <a:r>
              <a:rPr lang="zh-CN" altLang="zh-CN"/>
              <a:t>国潮活力，热情满满，演绎国粹经典，喜庆热闹。</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68783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丽人行</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363595" y="1082675"/>
            <a:ext cx="8095615" cy="4999355"/>
          </a:xfrm>
          <a:prstGeom prst="rect">
            <a:avLst/>
          </a:prstGeom>
        </p:spPr>
      </p:pic>
      <p:sp>
        <p:nvSpPr>
          <p:cNvPr id="3" name="文本框 2"/>
          <p:cNvSpPr txBox="1"/>
          <p:nvPr/>
        </p:nvSpPr>
        <p:spPr>
          <a:xfrm>
            <a:off x="578485" y="3047365"/>
            <a:ext cx="2785110" cy="1337945"/>
          </a:xfrm>
          <a:prstGeom prst="rect">
            <a:avLst/>
          </a:prstGeom>
          <a:noFill/>
        </p:spPr>
        <p:txBody>
          <a:bodyPr wrap="square" rtlCol="0">
            <a:spAutoFit/>
          </a:bodyPr>
          <a:lstStyle/>
          <a:p>
            <a:pPr fontAlgn="auto">
              <a:lnSpc>
                <a:spcPct val="150000"/>
              </a:lnSpc>
            </a:pPr>
            <a:r>
              <a:rPr lang="zh-CN" altLang="zh-CN"/>
              <a:t>火爆全网的丽人行演出，演员曼妙的舞姿，让大家欣赏一出独特魅力的演绎。</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208534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大唐不倒翁</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008120" y="1082675"/>
            <a:ext cx="7372350" cy="4935220"/>
          </a:xfrm>
          <a:prstGeom prst="rect">
            <a:avLst/>
          </a:prstGeom>
        </p:spPr>
      </p:pic>
      <p:sp>
        <p:nvSpPr>
          <p:cNvPr id="3" name="文本框 2"/>
          <p:cNvSpPr txBox="1"/>
          <p:nvPr/>
        </p:nvSpPr>
        <p:spPr>
          <a:xfrm>
            <a:off x="873760" y="3047365"/>
            <a:ext cx="2785110" cy="1337945"/>
          </a:xfrm>
          <a:prstGeom prst="rect">
            <a:avLst/>
          </a:prstGeom>
          <a:noFill/>
        </p:spPr>
        <p:txBody>
          <a:bodyPr wrap="square" rtlCol="0">
            <a:spAutoFit/>
          </a:bodyPr>
          <a:lstStyle/>
          <a:p>
            <a:pPr fontAlgn="auto">
              <a:lnSpc>
                <a:spcPct val="150000"/>
              </a:lnSpc>
            </a:pPr>
            <a:r>
              <a:rPr lang="zh-CN" altLang="zh-CN"/>
              <a:t>大唐美女不倒翁，在活动现场与用户互动，赠送礼品，获取新年的福气运气。</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54935" y="-2667000"/>
            <a:ext cx="6858000" cy="12192000"/>
          </a:xfrm>
          <a:prstGeom prst="rect">
            <a:avLst/>
          </a:pr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sp>
        <p:nvSpPr>
          <p:cNvPr id="27" name="标题 4"/>
          <p:cNvSpPr txBox="1"/>
          <p:nvPr/>
        </p:nvSpPr>
        <p:spPr>
          <a:xfrm>
            <a:off x="5746750" y="2570480"/>
            <a:ext cx="3678555" cy="914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1" i="0" u="none" strike="noStrike" kern="1200" cap="none" spc="0" normalizeH="0" baseline="0" noProof="0" dirty="0">
                <a:ln>
                  <a:noFill/>
                </a:ln>
                <a:solidFill>
                  <a:schemeClr val="bg1"/>
                </a:solidFill>
                <a:effectLst/>
                <a:uLnTx/>
                <a:uFillTx/>
                <a:latin typeface="方正字迹-杨素彬楷 简" panose="02000500000000000000" charset="-122"/>
                <a:ea typeface="方正字迹-杨素彬楷 简" panose="02000500000000000000" charset="-122"/>
                <a:cs typeface="+mj-cs"/>
              </a:rPr>
              <a:t>年味美食</a:t>
            </a:r>
            <a:endParaRPr kumimoji="0" lang="zh-CN" altLang="en-US" sz="6600" b="1" i="0" u="none" strike="noStrike" kern="1200" cap="none" spc="0" normalizeH="0" baseline="0" noProof="0" dirty="0">
              <a:ln>
                <a:noFill/>
              </a:ln>
              <a:solidFill>
                <a:schemeClr val="bg1"/>
              </a:solidFill>
              <a:effectLst/>
              <a:uLnTx/>
              <a:uFillTx/>
              <a:latin typeface="方正字迹-杨素彬楷 简" panose="02000500000000000000" charset="-122"/>
              <a:ea typeface="方正字迹-杨素彬楷 简" panose="02000500000000000000" charset="-122"/>
              <a:cs typeface="+mj-cs"/>
            </a:endParaRPr>
          </a:p>
        </p:txBody>
      </p:sp>
      <p:sp>
        <p:nvSpPr>
          <p:cNvPr id="32" name="PA-矩形 11"/>
          <p:cNvSpPr/>
          <p:nvPr>
            <p:custDataLst>
              <p:tags r:id="rId3"/>
            </p:custDataLst>
          </p:nvPr>
        </p:nvSpPr>
        <p:spPr>
          <a:xfrm>
            <a:off x="6664960" y="3484880"/>
            <a:ext cx="1841500" cy="398780"/>
          </a:xfrm>
          <a:prstGeom prst="rect">
            <a:avLst/>
          </a:prstGeom>
          <a:ln>
            <a:noFill/>
          </a:ln>
        </p:spPr>
        <p:txBody>
          <a:bodyPr wrap="square">
            <a:spAutoFit/>
            <a:scene3d>
              <a:camera prst="orthographicFront"/>
              <a:lightRig rig="threePt" dir="t"/>
            </a:scene3d>
            <a:sp3d contourW="12700"/>
          </a:bodyPr>
          <a:lstStyle/>
          <a:p>
            <a:pPr lvl="0">
              <a:defRPr/>
            </a:pPr>
            <a:r>
              <a:rPr lang="en-US" altLang="zh-CN" sz="2000" i="1" dirty="0">
                <a:solidFill>
                  <a:schemeClr val="bg1"/>
                </a:solidFill>
                <a:latin typeface="张海山锐线体2.0" panose="02000000000000000000" charset="-122"/>
                <a:cs typeface="张海山锐线体2.0" panose="02000000000000000000" charset="-122"/>
                <a:sym typeface="+mn-lt"/>
              </a:rPr>
              <a:t>New Year Food</a:t>
            </a:r>
            <a:endParaRPr lang="en-US" altLang="zh-CN" sz="2000" i="1" dirty="0">
              <a:solidFill>
                <a:schemeClr val="bg1"/>
              </a:solidFill>
              <a:latin typeface="张海山锐线体2.0" panose="02000000000000000000" charset="-122"/>
              <a:cs typeface="张海山锐线体2.0" panose="02000000000000000000" charset="-122"/>
              <a:sym typeface="+mn-lt"/>
            </a:endParaRPr>
          </a:p>
        </p:txBody>
      </p:sp>
      <p:grpSp>
        <p:nvGrpSpPr>
          <p:cNvPr id="2" name="组合 1"/>
          <p:cNvGrpSpPr/>
          <p:nvPr/>
        </p:nvGrpSpPr>
        <p:grpSpPr>
          <a:xfrm>
            <a:off x="-1291654" y="0"/>
            <a:ext cx="9311885" cy="6943725"/>
            <a:chOff x="1440058" y="0"/>
            <a:chExt cx="9311885" cy="6943725"/>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6" name="组合 5"/>
            <p:cNvGrpSpPr/>
            <p:nvPr/>
          </p:nvGrpSpPr>
          <p:grpSpPr>
            <a:xfrm>
              <a:off x="1440058" y="0"/>
              <a:ext cx="9311885" cy="4798623"/>
              <a:chOff x="1440058" y="0"/>
              <a:chExt cx="9311885" cy="4798623"/>
            </a:xfrm>
          </p:grpSpPr>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10" name="文本框 9"/>
          <p:cNvSpPr txBox="1"/>
          <p:nvPr/>
        </p:nvSpPr>
        <p:spPr>
          <a:xfrm>
            <a:off x="1729740" y="2562860"/>
            <a:ext cx="3401695" cy="922020"/>
          </a:xfrm>
          <a:prstGeom prst="rect">
            <a:avLst/>
          </a:prstGeom>
          <a:noFill/>
        </p:spPr>
        <p:txBody>
          <a:bodyPr wrap="square" rtlCol="0">
            <a:spAutoFit/>
          </a:bodyPr>
          <a:lstStyle/>
          <a:p>
            <a:r>
              <a:rPr lang="en-US" altLang="zh-CN" sz="5400" b="1">
                <a:solidFill>
                  <a:schemeClr val="bg1"/>
                </a:solidFill>
                <a:effectLst>
                  <a:outerShdw blurRad="38100" dist="38100" dir="2700000" algn="tl">
                    <a:srgbClr val="000000">
                      <a:alpha val="43137"/>
                    </a:srgbClr>
                  </a:outerShdw>
                </a:effectLst>
                <a:latin typeface="张海山锐线体2.0" panose="02000000000000000000" charset="-122"/>
                <a:ea typeface="方正字迹-杨素彬楷 简" panose="02000500000000000000" charset="-122"/>
                <a:cs typeface="张海山锐线体2.0" panose="02000000000000000000" charset="-122"/>
              </a:rPr>
              <a:t>Part-Three</a:t>
            </a:r>
            <a:endParaRPr lang="en-US" altLang="zh-CN" sz="5400" b="1">
              <a:solidFill>
                <a:schemeClr val="bg1"/>
              </a:solidFill>
              <a:effectLst>
                <a:outerShdw blurRad="38100" dist="38100" dir="2700000" algn="tl">
                  <a:srgbClr val="000000">
                    <a:alpha val="43137"/>
                  </a:srgbClr>
                </a:outerShdw>
              </a:effectLst>
              <a:latin typeface="张海山锐线体2.0" panose="02000000000000000000" charset="-122"/>
              <a:ea typeface="方正字迹-杨素彬楷 简" panose="02000500000000000000" charset="-122"/>
              <a:cs typeface="张海山锐线体2.0"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传统三大炮</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40175" y="1143635"/>
            <a:ext cx="7459345" cy="4965065"/>
          </a:xfrm>
          <a:prstGeom prst="rect">
            <a:avLst/>
          </a:prstGeom>
        </p:spPr>
      </p:pic>
      <p:sp>
        <p:nvSpPr>
          <p:cNvPr id="3" name="文本框 2"/>
          <p:cNvSpPr txBox="1"/>
          <p:nvPr/>
        </p:nvSpPr>
        <p:spPr>
          <a:xfrm>
            <a:off x="655955" y="2609850"/>
            <a:ext cx="3284220" cy="2168525"/>
          </a:xfrm>
          <a:prstGeom prst="rect">
            <a:avLst/>
          </a:prstGeom>
          <a:noFill/>
        </p:spPr>
        <p:txBody>
          <a:bodyPr wrap="square" rtlCol="0" anchor="t">
            <a:spAutoFit/>
          </a:bodyPr>
          <a:lstStyle/>
          <a:p>
            <a:pPr fontAlgn="auto">
              <a:lnSpc>
                <a:spcPct val="150000"/>
              </a:lnSpc>
            </a:pPr>
            <a:r>
              <a:rPr lang="zh-CN" altLang="en-US"/>
              <a:t>香甜可口、不腻不粘。由于在抛扔糯米团时，三大炮如"弹丸"一样，发出"当、当、当"的响声，分为"铁炮"，"火炮"，"枪炮"，故名总称"三大炮"。</a:t>
            </a:r>
            <a:endParaRPr lang="zh-CN" altLang="en-US"/>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7317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年糕</a:t>
            </a:r>
            <a:endParaRPr lang="zh-CN" altLang="en-US" sz="28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760470" y="1082675"/>
            <a:ext cx="7460615" cy="4869815"/>
          </a:xfrm>
          <a:prstGeom prst="rect">
            <a:avLst/>
          </a:prstGeom>
        </p:spPr>
      </p:pic>
      <p:sp>
        <p:nvSpPr>
          <p:cNvPr id="3" name="文本框 2"/>
          <p:cNvSpPr txBox="1"/>
          <p:nvPr/>
        </p:nvSpPr>
        <p:spPr>
          <a:xfrm>
            <a:off x="750570" y="3079750"/>
            <a:ext cx="2785110" cy="1337945"/>
          </a:xfrm>
          <a:prstGeom prst="rect">
            <a:avLst/>
          </a:prstGeom>
          <a:noFill/>
        </p:spPr>
        <p:txBody>
          <a:bodyPr wrap="square" rtlCol="0">
            <a:spAutoFit/>
          </a:bodyPr>
          <a:lstStyle/>
          <a:p>
            <a:pPr fontAlgn="auto">
              <a:lnSpc>
                <a:spcPct val="150000"/>
              </a:lnSpc>
            </a:pPr>
            <a:r>
              <a:rPr lang="zh-CN" altLang="zh-CN"/>
              <a:t>年糕寓意</a:t>
            </a:r>
            <a:r>
              <a:rPr lang="en-US" altLang="zh-CN"/>
              <a:t>“</a:t>
            </a:r>
            <a:r>
              <a:rPr lang="zh-CN" altLang="en-US"/>
              <a:t>步步高升</a:t>
            </a:r>
            <a:r>
              <a:rPr lang="en-US" altLang="zh-CN"/>
              <a:t>”</a:t>
            </a:r>
            <a:r>
              <a:rPr lang="zh-CN" altLang="en-US"/>
              <a:t>，是我国很多地方过年必备的一道传统美食，甜蜜美味</a:t>
            </a:r>
            <a:r>
              <a:rPr lang="zh-CN" altLang="zh-CN"/>
              <a:t>。</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44589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米饼</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t="5834" r="389"/>
          <a:stretch>
            <a:fillRect/>
          </a:stretch>
        </p:blipFill>
        <p:spPr>
          <a:xfrm>
            <a:off x="3766185" y="1148080"/>
            <a:ext cx="7537450" cy="4923155"/>
          </a:xfrm>
          <a:prstGeom prst="rect">
            <a:avLst/>
          </a:prstGeom>
        </p:spPr>
      </p:pic>
      <p:sp>
        <p:nvSpPr>
          <p:cNvPr id="3" name="文本框 2"/>
          <p:cNvSpPr txBox="1"/>
          <p:nvPr/>
        </p:nvSpPr>
        <p:spPr>
          <a:xfrm>
            <a:off x="678180" y="3272790"/>
            <a:ext cx="2537460" cy="1337945"/>
          </a:xfrm>
          <a:prstGeom prst="rect">
            <a:avLst/>
          </a:prstGeom>
          <a:noFill/>
        </p:spPr>
        <p:txBody>
          <a:bodyPr wrap="square" rtlCol="0">
            <a:spAutoFit/>
          </a:bodyPr>
          <a:lstStyle/>
          <a:p>
            <a:pPr fontAlgn="auto">
              <a:lnSpc>
                <a:spcPct val="150000"/>
              </a:lnSpc>
            </a:pPr>
            <a:r>
              <a:rPr lang="zh-CN" altLang="zh-CN"/>
              <a:t>用米经过各种加工而制作的纯手工美味，唤起对家乡年味的回忆。</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44589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爆米花</a:t>
            </a:r>
            <a:endParaRPr lang="en-US" altLang="zh-CN" sz="3200" b="1" dirty="0">
              <a:latin typeface="方正悠黑体" panose="02010600010101010101" charset="-122"/>
              <a:ea typeface="方正悠黑体" panose="02010600010101010101" charset="-122"/>
            </a:endParaRPr>
          </a:p>
        </p:txBody>
      </p:sp>
      <p:grpSp>
        <p:nvGrpSpPr>
          <p:cNvPr id="5" name="组合 4"/>
          <p:cNvGrpSpPr/>
          <p:nvPr/>
        </p:nvGrpSpPr>
        <p:grpSpPr>
          <a:xfrm>
            <a:off x="2669540" y="1515745"/>
            <a:ext cx="8877935" cy="4352290"/>
            <a:chOff x="3673" y="2129"/>
            <a:chExt cx="13981" cy="6854"/>
          </a:xfrm>
        </p:grpSpPr>
        <p:pic>
          <p:nvPicPr>
            <p:cNvPr id="4" name="图片 3"/>
            <p:cNvPicPr>
              <a:picLocks noChangeAspect="1"/>
            </p:cNvPicPr>
            <p:nvPr/>
          </p:nvPicPr>
          <p:blipFill>
            <a:blip r:embed="rId1"/>
            <a:stretch>
              <a:fillRect/>
            </a:stretch>
          </p:blipFill>
          <p:spPr>
            <a:xfrm>
              <a:off x="9998" y="2129"/>
              <a:ext cx="7656" cy="6825"/>
            </a:xfrm>
            <a:prstGeom prst="rect">
              <a:avLst/>
            </a:prstGeom>
          </p:spPr>
        </p:pic>
        <p:pic>
          <p:nvPicPr>
            <p:cNvPr id="3" name="图片 2"/>
            <p:cNvPicPr>
              <a:picLocks noChangeAspect="1"/>
            </p:cNvPicPr>
            <p:nvPr/>
          </p:nvPicPr>
          <p:blipFill>
            <a:blip r:embed="rId2"/>
            <a:stretch>
              <a:fillRect/>
            </a:stretch>
          </p:blipFill>
          <p:spPr>
            <a:xfrm>
              <a:off x="3673" y="2129"/>
              <a:ext cx="6854" cy="6854"/>
            </a:xfrm>
            <a:prstGeom prst="rect">
              <a:avLst/>
            </a:prstGeom>
          </p:spPr>
        </p:pic>
      </p:grpSp>
      <p:sp>
        <p:nvSpPr>
          <p:cNvPr id="2" name="文本框 1"/>
          <p:cNvSpPr txBox="1"/>
          <p:nvPr/>
        </p:nvSpPr>
        <p:spPr>
          <a:xfrm>
            <a:off x="675005" y="2713355"/>
            <a:ext cx="1901190" cy="2168525"/>
          </a:xfrm>
          <a:prstGeom prst="rect">
            <a:avLst/>
          </a:prstGeom>
          <a:noFill/>
        </p:spPr>
        <p:txBody>
          <a:bodyPr wrap="square" rtlCol="0">
            <a:spAutoFit/>
          </a:bodyPr>
          <a:lstStyle/>
          <a:p>
            <a:pPr fontAlgn="auto">
              <a:lnSpc>
                <a:spcPct val="150000"/>
              </a:lnSpc>
            </a:pPr>
            <a:r>
              <a:rPr lang="zh-CN" altLang="zh-CN"/>
              <a:t>童年的年味，</a:t>
            </a:r>
            <a:r>
              <a:rPr lang="en-US" altLang="zh-CN"/>
              <a:t>“</a:t>
            </a:r>
            <a:r>
              <a:rPr lang="zh-CN" altLang="en-US"/>
              <a:t>砰砰砰</a:t>
            </a:r>
            <a:r>
              <a:rPr lang="en-US" altLang="zh-CN"/>
              <a:t>”</a:t>
            </a:r>
            <a:r>
              <a:rPr lang="zh-CN" altLang="en-US"/>
              <a:t>的响声带来美味的爆米花和爆米卷，品尝地道的年味小吃</a:t>
            </a:r>
            <a:r>
              <a:rPr lang="zh-CN" altLang="zh-CN"/>
              <a:t>。</a:t>
            </a:r>
            <a:endParaRPr lang="zh-CN" altLang="zh-CN"/>
          </a:p>
        </p:txBody>
      </p:sp>
      <p:sp>
        <p:nvSpPr>
          <p:cNvPr id="6" name="文本框 5"/>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80795" y="310515"/>
            <a:ext cx="107124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粽子</a:t>
            </a:r>
            <a:endParaRPr lang="zh-CN" sz="3200" b="1" dirty="0">
              <a:latin typeface="方正悠黑体" panose="02010600010101010101" charset="-122"/>
              <a:ea typeface="方正悠黑体" panose="02010600010101010101" charset="-122"/>
            </a:endParaRPr>
          </a:p>
        </p:txBody>
      </p:sp>
      <p:grpSp>
        <p:nvGrpSpPr>
          <p:cNvPr id="4" name="组合 3"/>
          <p:cNvGrpSpPr/>
          <p:nvPr/>
        </p:nvGrpSpPr>
        <p:grpSpPr>
          <a:xfrm>
            <a:off x="3056890" y="1311275"/>
            <a:ext cx="8517255" cy="4599940"/>
            <a:chOff x="4814" y="2065"/>
            <a:chExt cx="13413" cy="7244"/>
          </a:xfrm>
        </p:grpSpPr>
        <p:pic>
          <p:nvPicPr>
            <p:cNvPr id="2" name="图片 1"/>
            <p:cNvPicPr>
              <a:picLocks noChangeAspect="1"/>
            </p:cNvPicPr>
            <p:nvPr/>
          </p:nvPicPr>
          <p:blipFill>
            <a:blip r:embed="rId1"/>
            <a:srcRect t="9022" r="206" b="10148"/>
            <a:stretch>
              <a:fillRect/>
            </a:stretch>
          </p:blipFill>
          <p:spPr>
            <a:xfrm>
              <a:off x="4814" y="2065"/>
              <a:ext cx="5963" cy="7245"/>
            </a:xfrm>
            <a:prstGeom prst="rect">
              <a:avLst/>
            </a:prstGeom>
          </p:spPr>
        </p:pic>
        <p:pic>
          <p:nvPicPr>
            <p:cNvPr id="3" name="图片 2"/>
            <p:cNvPicPr>
              <a:picLocks noChangeAspect="1"/>
            </p:cNvPicPr>
            <p:nvPr/>
          </p:nvPicPr>
          <p:blipFill>
            <a:blip r:embed="rId2"/>
            <a:srcRect l="2089" t="152"/>
            <a:stretch>
              <a:fillRect/>
            </a:stretch>
          </p:blipFill>
          <p:spPr>
            <a:xfrm>
              <a:off x="10777" y="2065"/>
              <a:ext cx="7451" cy="7219"/>
            </a:xfrm>
            <a:prstGeom prst="rect">
              <a:avLst/>
            </a:prstGeom>
          </p:spPr>
        </p:pic>
      </p:grpSp>
      <p:sp>
        <p:nvSpPr>
          <p:cNvPr id="5" name="文本框 4"/>
          <p:cNvSpPr txBox="1"/>
          <p:nvPr/>
        </p:nvSpPr>
        <p:spPr>
          <a:xfrm>
            <a:off x="747395" y="2454910"/>
            <a:ext cx="2138680" cy="2168525"/>
          </a:xfrm>
          <a:prstGeom prst="rect">
            <a:avLst/>
          </a:prstGeom>
          <a:noFill/>
        </p:spPr>
        <p:txBody>
          <a:bodyPr wrap="square" rtlCol="0">
            <a:spAutoFit/>
          </a:bodyPr>
          <a:lstStyle/>
          <a:p>
            <a:pPr fontAlgn="auto">
              <a:lnSpc>
                <a:spcPct val="150000"/>
              </a:lnSpc>
            </a:pPr>
            <a:r>
              <a:rPr lang="zh-CN" altLang="zh-CN"/>
              <a:t>咸粽子还是甜粽子，带着家乡味道的粽子，让不能回家过年的用户也能品尝家乡的年味。</a:t>
            </a:r>
            <a:endParaRPr lang="zh-CN" altLang="zh-CN"/>
          </a:p>
        </p:txBody>
      </p:sp>
      <p:sp>
        <p:nvSpPr>
          <p:cNvPr id="6" name="文本框 5"/>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汤圆</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097020" y="1082675"/>
            <a:ext cx="7302500" cy="4871720"/>
          </a:xfrm>
          <a:prstGeom prst="rect">
            <a:avLst/>
          </a:prstGeom>
        </p:spPr>
      </p:pic>
      <p:sp>
        <p:nvSpPr>
          <p:cNvPr id="3" name="文本框 2"/>
          <p:cNvSpPr txBox="1"/>
          <p:nvPr/>
        </p:nvSpPr>
        <p:spPr>
          <a:xfrm>
            <a:off x="599440" y="2945765"/>
            <a:ext cx="3239770" cy="1337945"/>
          </a:xfrm>
          <a:prstGeom prst="rect">
            <a:avLst/>
          </a:prstGeom>
          <a:noFill/>
        </p:spPr>
        <p:txBody>
          <a:bodyPr wrap="square" rtlCol="0">
            <a:spAutoFit/>
          </a:bodyPr>
          <a:lstStyle/>
          <a:p>
            <a:pPr fontAlgn="auto">
              <a:lnSpc>
                <a:spcPct val="150000"/>
              </a:lnSpc>
            </a:pPr>
            <a:r>
              <a:rPr lang="zh-CN" altLang="zh-CN"/>
              <a:t>新年到，吃汤圆，团团圆圆又一年，寓意吉祥，陪伴家人围坐一块品尝甜蜜美味的汤圆。</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饺子</a:t>
            </a:r>
            <a:endParaRPr lang="en-US" altLang="zh-CN" sz="3200" b="1" dirty="0">
              <a:latin typeface="方正悠黑体" panose="02010600010101010101" charset="-122"/>
              <a:ea typeface="方正悠黑体" panose="02010600010101010101" charset="-122"/>
            </a:endParaRPr>
          </a:p>
        </p:txBody>
      </p:sp>
      <p:grpSp>
        <p:nvGrpSpPr>
          <p:cNvPr id="4" name="组合 3"/>
          <p:cNvGrpSpPr/>
          <p:nvPr/>
        </p:nvGrpSpPr>
        <p:grpSpPr>
          <a:xfrm>
            <a:off x="3345180" y="1225550"/>
            <a:ext cx="8077835" cy="4742815"/>
            <a:chOff x="5477" y="2100"/>
            <a:chExt cx="12417" cy="7336"/>
          </a:xfrm>
        </p:grpSpPr>
        <p:pic>
          <p:nvPicPr>
            <p:cNvPr id="2" name="图片 1"/>
            <p:cNvPicPr>
              <a:picLocks noChangeAspect="1"/>
            </p:cNvPicPr>
            <p:nvPr/>
          </p:nvPicPr>
          <p:blipFill>
            <a:blip r:embed="rId1"/>
            <a:srcRect t="28691" r="-26"/>
            <a:stretch>
              <a:fillRect/>
            </a:stretch>
          </p:blipFill>
          <p:spPr>
            <a:xfrm>
              <a:off x="5477" y="2100"/>
              <a:ext cx="6859" cy="7336"/>
            </a:xfrm>
            <a:prstGeom prst="rect">
              <a:avLst/>
            </a:prstGeom>
          </p:spPr>
        </p:pic>
        <p:pic>
          <p:nvPicPr>
            <p:cNvPr id="3" name="图片 2"/>
            <p:cNvPicPr>
              <a:picLocks noChangeAspect="1"/>
            </p:cNvPicPr>
            <p:nvPr/>
          </p:nvPicPr>
          <p:blipFill>
            <a:blip r:embed="rId2"/>
            <a:stretch>
              <a:fillRect/>
            </a:stretch>
          </p:blipFill>
          <p:spPr>
            <a:xfrm>
              <a:off x="12336" y="2100"/>
              <a:ext cx="5558" cy="7320"/>
            </a:xfrm>
            <a:prstGeom prst="rect">
              <a:avLst/>
            </a:prstGeom>
          </p:spPr>
        </p:pic>
      </p:grpSp>
      <p:sp>
        <p:nvSpPr>
          <p:cNvPr id="5" name="文本框 4"/>
          <p:cNvSpPr txBox="1"/>
          <p:nvPr/>
        </p:nvSpPr>
        <p:spPr>
          <a:xfrm>
            <a:off x="675005" y="2760345"/>
            <a:ext cx="2493645" cy="1337945"/>
          </a:xfrm>
          <a:prstGeom prst="rect">
            <a:avLst/>
          </a:prstGeom>
          <a:noFill/>
        </p:spPr>
        <p:txBody>
          <a:bodyPr wrap="square" rtlCol="0">
            <a:spAutoFit/>
          </a:bodyPr>
          <a:lstStyle/>
          <a:p>
            <a:pPr fontAlgn="auto">
              <a:lnSpc>
                <a:spcPct val="150000"/>
              </a:lnSpc>
            </a:pPr>
            <a:r>
              <a:rPr lang="zh-CN" altLang="zh-CN"/>
              <a:t>新年吃饺子，平安喜庆过大年，各种馅料的饺子满足各地用户所爱。</a:t>
            </a:r>
            <a:endParaRPr lang="zh-CN" altLang="zh-CN"/>
          </a:p>
        </p:txBody>
      </p:sp>
      <p:sp>
        <p:nvSpPr>
          <p:cNvPr id="6" name="文本框 5"/>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春卷</a:t>
            </a:r>
            <a:endParaRPr lang="zh-CN" sz="3200" b="1" dirty="0">
              <a:latin typeface="方正悠黑体" panose="02010600010101010101" charset="-122"/>
              <a:ea typeface="方正悠黑体" panose="02010600010101010101" charset="-122"/>
            </a:endParaRPr>
          </a:p>
        </p:txBody>
      </p:sp>
      <p:grpSp>
        <p:nvGrpSpPr>
          <p:cNvPr id="5" name="组合 4"/>
          <p:cNvGrpSpPr/>
          <p:nvPr/>
        </p:nvGrpSpPr>
        <p:grpSpPr>
          <a:xfrm>
            <a:off x="3068320" y="1398905"/>
            <a:ext cx="8437880" cy="4490720"/>
            <a:chOff x="4851" y="1919"/>
            <a:chExt cx="13288" cy="7072"/>
          </a:xfrm>
        </p:grpSpPr>
        <p:pic>
          <p:nvPicPr>
            <p:cNvPr id="2" name="图片 1"/>
            <p:cNvPicPr>
              <a:picLocks noChangeAspect="1"/>
            </p:cNvPicPr>
            <p:nvPr/>
          </p:nvPicPr>
          <p:blipFill>
            <a:blip r:embed="rId1"/>
            <a:stretch>
              <a:fillRect/>
            </a:stretch>
          </p:blipFill>
          <p:spPr>
            <a:xfrm>
              <a:off x="9027" y="1919"/>
              <a:ext cx="4675" cy="7072"/>
            </a:xfrm>
            <a:prstGeom prst="rect">
              <a:avLst/>
            </a:prstGeom>
          </p:spPr>
        </p:pic>
        <p:pic>
          <p:nvPicPr>
            <p:cNvPr id="3" name="图片 2"/>
            <p:cNvPicPr>
              <a:picLocks noChangeAspect="1"/>
            </p:cNvPicPr>
            <p:nvPr/>
          </p:nvPicPr>
          <p:blipFill>
            <a:blip r:embed="rId2"/>
            <a:stretch>
              <a:fillRect/>
            </a:stretch>
          </p:blipFill>
          <p:spPr>
            <a:xfrm>
              <a:off x="13437" y="1919"/>
              <a:ext cx="4703" cy="7072"/>
            </a:xfrm>
            <a:prstGeom prst="rect">
              <a:avLst/>
            </a:prstGeom>
          </p:spPr>
        </p:pic>
        <p:pic>
          <p:nvPicPr>
            <p:cNvPr id="4" name="图片 3"/>
            <p:cNvPicPr>
              <a:picLocks noChangeAspect="1"/>
            </p:cNvPicPr>
            <p:nvPr/>
          </p:nvPicPr>
          <p:blipFill>
            <a:blip r:embed="rId3"/>
            <a:stretch>
              <a:fillRect/>
            </a:stretch>
          </p:blipFill>
          <p:spPr>
            <a:xfrm>
              <a:off x="4851" y="1919"/>
              <a:ext cx="4692" cy="7055"/>
            </a:xfrm>
            <a:prstGeom prst="rect">
              <a:avLst/>
            </a:prstGeom>
          </p:spPr>
        </p:pic>
      </p:grpSp>
      <p:sp>
        <p:nvSpPr>
          <p:cNvPr id="6" name="文本框 5"/>
          <p:cNvSpPr txBox="1"/>
          <p:nvPr/>
        </p:nvSpPr>
        <p:spPr>
          <a:xfrm>
            <a:off x="671830" y="2455545"/>
            <a:ext cx="2192020" cy="2168525"/>
          </a:xfrm>
          <a:prstGeom prst="rect">
            <a:avLst/>
          </a:prstGeom>
          <a:noFill/>
        </p:spPr>
        <p:txBody>
          <a:bodyPr wrap="square" rtlCol="0">
            <a:spAutoFit/>
          </a:bodyPr>
          <a:lstStyle/>
          <a:p>
            <a:pPr fontAlgn="auto">
              <a:lnSpc>
                <a:spcPct val="150000"/>
              </a:lnSpc>
            </a:pPr>
            <a:r>
              <a:rPr lang="zh-CN" altLang="zh-CN"/>
              <a:t>过年吃春卷，是我国很多地方的传统习俗，把最具年味的美食吃到嘴里，开开心心过大年。</a:t>
            </a:r>
            <a:endParaRPr lang="zh-CN" altLang="zh-CN"/>
          </a:p>
        </p:txBody>
      </p:sp>
      <p:sp>
        <p:nvSpPr>
          <p:cNvPr id="7" name="文本框 6"/>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糍粑</a:t>
            </a:r>
            <a:endParaRPr lang="en-US" altLang="zh-CN" sz="3200" b="1" dirty="0">
              <a:latin typeface="方正悠黑体" panose="02010600010101010101" charset="-122"/>
              <a:ea typeface="方正悠黑体" panose="02010600010101010101" charset="-122"/>
            </a:endParaRPr>
          </a:p>
        </p:txBody>
      </p:sp>
      <p:grpSp>
        <p:nvGrpSpPr>
          <p:cNvPr id="6" name="组合 5"/>
          <p:cNvGrpSpPr/>
          <p:nvPr/>
        </p:nvGrpSpPr>
        <p:grpSpPr>
          <a:xfrm>
            <a:off x="3170555" y="1082675"/>
            <a:ext cx="8298815" cy="5055870"/>
            <a:chOff x="4266" y="1419"/>
            <a:chExt cx="13069" cy="7962"/>
          </a:xfrm>
        </p:grpSpPr>
        <p:pic>
          <p:nvPicPr>
            <p:cNvPr id="4" name="图片 3"/>
            <p:cNvPicPr>
              <a:picLocks noChangeAspect="1"/>
            </p:cNvPicPr>
            <p:nvPr/>
          </p:nvPicPr>
          <p:blipFill>
            <a:blip r:embed="rId1"/>
            <a:stretch>
              <a:fillRect/>
            </a:stretch>
          </p:blipFill>
          <p:spPr>
            <a:xfrm>
              <a:off x="4266" y="1419"/>
              <a:ext cx="7763" cy="7963"/>
            </a:xfrm>
            <a:prstGeom prst="rect">
              <a:avLst/>
            </a:prstGeom>
          </p:spPr>
        </p:pic>
        <p:pic>
          <p:nvPicPr>
            <p:cNvPr id="5" name="图片 4"/>
            <p:cNvPicPr>
              <a:picLocks noChangeAspect="1"/>
            </p:cNvPicPr>
            <p:nvPr/>
          </p:nvPicPr>
          <p:blipFill>
            <a:blip r:embed="rId2"/>
            <a:stretch>
              <a:fillRect/>
            </a:stretch>
          </p:blipFill>
          <p:spPr>
            <a:xfrm>
              <a:off x="12029" y="1419"/>
              <a:ext cx="5307" cy="7962"/>
            </a:xfrm>
            <a:prstGeom prst="rect">
              <a:avLst/>
            </a:prstGeom>
          </p:spPr>
        </p:pic>
      </p:grpSp>
      <p:sp>
        <p:nvSpPr>
          <p:cNvPr id="3" name="文本框 2"/>
          <p:cNvSpPr txBox="1"/>
          <p:nvPr/>
        </p:nvSpPr>
        <p:spPr>
          <a:xfrm>
            <a:off x="836295" y="2552065"/>
            <a:ext cx="2160270" cy="1753235"/>
          </a:xfrm>
          <a:prstGeom prst="rect">
            <a:avLst/>
          </a:prstGeom>
          <a:noFill/>
        </p:spPr>
        <p:txBody>
          <a:bodyPr wrap="square" rtlCol="0">
            <a:spAutoFit/>
          </a:bodyPr>
          <a:lstStyle/>
          <a:p>
            <a:pPr fontAlgn="auto">
              <a:lnSpc>
                <a:spcPct val="150000"/>
              </a:lnSpc>
            </a:pPr>
            <a:r>
              <a:rPr lang="zh-CN" altLang="zh-CN"/>
              <a:t>香甜粘糯的红糖糍粑，品尝年味美食，寻味中国，过个红红火火喜庆的新年。</a:t>
            </a:r>
            <a:endParaRPr lang="zh-CN" altLang="zh-CN"/>
          </a:p>
        </p:txBody>
      </p:sp>
      <p:sp>
        <p:nvSpPr>
          <p:cNvPr id="2" name="文本框 1"/>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a:bodyPr>
          <a:lstStyle/>
          <a:p>
            <a:pPr algn="ctr">
              <a:lnSpc>
                <a:spcPct val="120000"/>
              </a:lnSpc>
            </a:pPr>
            <a:r>
              <a:rPr lang="zh-CN" altLang="en-US" sz="2800" b="1" dirty="0">
                <a:latin typeface="方正悠黑体" panose="02010600010101010101" charset="-122"/>
                <a:ea typeface="方正悠黑体" panose="02010600010101010101" charset="-122"/>
              </a:rPr>
              <a:t>糖画</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3995420" y="1170940"/>
            <a:ext cx="7493635" cy="4703445"/>
          </a:xfrm>
          <a:prstGeom prst="rect">
            <a:avLst/>
          </a:prstGeom>
        </p:spPr>
      </p:pic>
      <p:sp>
        <p:nvSpPr>
          <p:cNvPr id="3" name="文本框 2"/>
          <p:cNvSpPr txBox="1"/>
          <p:nvPr/>
        </p:nvSpPr>
        <p:spPr>
          <a:xfrm>
            <a:off x="728980" y="2646045"/>
            <a:ext cx="3085465" cy="1753235"/>
          </a:xfrm>
          <a:prstGeom prst="rect">
            <a:avLst/>
          </a:prstGeom>
          <a:noFill/>
        </p:spPr>
        <p:txBody>
          <a:bodyPr wrap="square" rtlCol="0">
            <a:spAutoFit/>
          </a:bodyPr>
          <a:lstStyle/>
          <a:p>
            <a:pPr fontAlgn="auto">
              <a:lnSpc>
                <a:spcPct val="150000"/>
              </a:lnSpc>
            </a:pPr>
            <a:r>
              <a:rPr lang="zh-CN" altLang="zh-CN"/>
              <a:t>传统非物质文化魅力，专业的手艺人为大家带来精彩的演艺，还可定制主题形状的糖画，趣味互动性十足。</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fontScale="97500"/>
          </a:bodyPr>
          <a:lstStyle/>
          <a:p>
            <a:pPr algn="ctr">
              <a:lnSpc>
                <a:spcPct val="120000"/>
              </a:lnSpc>
            </a:pPr>
            <a:r>
              <a:rPr lang="zh-CN" altLang="en-US" sz="2800" b="1" dirty="0">
                <a:latin typeface="方正悠黑体" panose="02010600010101010101" charset="-122"/>
                <a:ea typeface="方正悠黑体" panose="02010600010101010101" charset="-122"/>
              </a:rPr>
              <a:t>糖葫芦</a:t>
            </a:r>
            <a:endParaRPr lang="en-US" alt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147185" y="1195705"/>
            <a:ext cx="7285990" cy="4848225"/>
          </a:xfrm>
          <a:prstGeom prst="rect">
            <a:avLst/>
          </a:prstGeom>
        </p:spPr>
      </p:pic>
      <p:sp>
        <p:nvSpPr>
          <p:cNvPr id="3" name="文本框 2"/>
          <p:cNvSpPr txBox="1"/>
          <p:nvPr/>
        </p:nvSpPr>
        <p:spPr>
          <a:xfrm>
            <a:off x="836930" y="2950845"/>
            <a:ext cx="2880995" cy="1337945"/>
          </a:xfrm>
          <a:prstGeom prst="rect">
            <a:avLst/>
          </a:prstGeom>
          <a:noFill/>
        </p:spPr>
        <p:txBody>
          <a:bodyPr wrap="square" rtlCol="0">
            <a:spAutoFit/>
          </a:bodyPr>
          <a:lstStyle/>
          <a:p>
            <a:pPr fontAlgn="auto">
              <a:lnSpc>
                <a:spcPct val="150000"/>
              </a:lnSpc>
            </a:pPr>
            <a:r>
              <a:rPr lang="zh-CN" altLang="zh-CN"/>
              <a:t>冰糖葫芦酸又甜，喜庆甜蜜，感受传统民间美食的独到魅力，营造活动氛围。</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252855" cy="772160"/>
          </a:xfrm>
          <a:prstGeom prst="rect">
            <a:avLst/>
          </a:prstGeom>
        </p:spPr>
        <p:txBody>
          <a:bodyPr wrap="square" lIns="91440" tIns="45720" rIns="91440" bIns="45720" anchor="ctr" anchorCtr="0">
            <a:normAutofit fontScale="80000" lnSpcReduction="10000"/>
          </a:bodyPr>
          <a:lstStyle/>
          <a:p>
            <a:pPr algn="ctr">
              <a:lnSpc>
                <a:spcPct val="120000"/>
              </a:lnSpc>
            </a:pPr>
            <a:r>
              <a:rPr lang="zh-CN" altLang="en-US" sz="3200" b="1" dirty="0">
                <a:latin typeface="方正悠黑体" panose="02010600010101010101" charset="-122"/>
                <a:ea typeface="方正悠黑体" panose="02010600010101010101" charset="-122"/>
              </a:rPr>
              <a:t>吹糖人</a:t>
            </a:r>
            <a:endParaRPr lang="zh-CN" altLang="en-US"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rcRect t="4547" r="-50" b="6040"/>
          <a:stretch>
            <a:fillRect/>
          </a:stretch>
        </p:blipFill>
        <p:spPr>
          <a:xfrm>
            <a:off x="3738880" y="1082675"/>
            <a:ext cx="7623810" cy="4982210"/>
          </a:xfrm>
          <a:prstGeom prst="rect">
            <a:avLst/>
          </a:prstGeom>
        </p:spPr>
      </p:pic>
      <p:sp>
        <p:nvSpPr>
          <p:cNvPr id="3" name="文本框 2"/>
          <p:cNvSpPr txBox="1"/>
          <p:nvPr/>
        </p:nvSpPr>
        <p:spPr>
          <a:xfrm>
            <a:off x="707390" y="2971800"/>
            <a:ext cx="2880995" cy="1337945"/>
          </a:xfrm>
          <a:prstGeom prst="rect">
            <a:avLst/>
          </a:prstGeom>
          <a:noFill/>
        </p:spPr>
        <p:txBody>
          <a:bodyPr wrap="square" rtlCol="0">
            <a:spAutoFit/>
          </a:bodyPr>
          <a:lstStyle/>
          <a:p>
            <a:pPr fontAlgn="auto">
              <a:lnSpc>
                <a:spcPct val="150000"/>
              </a:lnSpc>
            </a:pPr>
            <a:r>
              <a:rPr lang="zh-CN" altLang="zh-CN"/>
              <a:t>民间传统吹糖人，感受我国非遗文化的魅力，过个年味十足的国潮中国年。</a:t>
            </a:r>
            <a:endParaRPr lang="zh-CN" altLang="zh-CN"/>
          </a:p>
        </p:txBody>
      </p:sp>
      <p:sp>
        <p:nvSpPr>
          <p:cNvPr id="4" name="文本框 3"/>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r="73747" b="79456"/>
          <a:stretch>
            <a:fillRect/>
          </a:stretch>
        </p:blipFill>
        <p:spPr>
          <a:xfrm>
            <a:off x="-1" y="0"/>
            <a:ext cx="4705351" cy="5523722"/>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0795" t="2249" r="89" b="83687"/>
          <a:stretch>
            <a:fillRect/>
          </a:stretch>
        </p:blipFill>
        <p:spPr>
          <a:xfrm>
            <a:off x="4136570" y="0"/>
            <a:ext cx="8055428" cy="5659567"/>
          </a:xfrm>
          <a:custGeom>
            <a:avLst/>
            <a:gdLst>
              <a:gd name="connsiteX0" fmla="*/ 0 w 8055428"/>
              <a:gd name="connsiteY0" fmla="*/ 2612571 h 5659567"/>
              <a:gd name="connsiteX1" fmla="*/ 1262743 w 8055428"/>
              <a:gd name="connsiteY1" fmla="*/ 2612571 h 5659567"/>
              <a:gd name="connsiteX2" fmla="*/ 1262743 w 8055428"/>
              <a:gd name="connsiteY2" fmla="*/ 4625244 h 5659567"/>
              <a:gd name="connsiteX3" fmla="*/ 5514966 w 8055428"/>
              <a:gd name="connsiteY3" fmla="*/ 4625244 h 5659567"/>
              <a:gd name="connsiteX4" fmla="*/ 5514966 w 8055428"/>
              <a:gd name="connsiteY4" fmla="*/ 5659567 h 5659567"/>
              <a:gd name="connsiteX5" fmla="*/ 0 w 8055428"/>
              <a:gd name="connsiteY5" fmla="*/ 5659567 h 5659567"/>
              <a:gd name="connsiteX6" fmla="*/ 1262743 w 8055428"/>
              <a:gd name="connsiteY6" fmla="*/ 0 h 5659567"/>
              <a:gd name="connsiteX7" fmla="*/ 8055428 w 8055428"/>
              <a:gd name="connsiteY7" fmla="*/ 0 h 5659567"/>
              <a:gd name="connsiteX8" fmla="*/ 8055428 w 8055428"/>
              <a:gd name="connsiteY8" fmla="*/ 4625244 h 5659567"/>
              <a:gd name="connsiteX9" fmla="*/ 5514966 w 8055428"/>
              <a:gd name="connsiteY9" fmla="*/ 4625244 h 5659567"/>
              <a:gd name="connsiteX10" fmla="*/ 5514966 w 8055428"/>
              <a:gd name="connsiteY10" fmla="*/ 2612571 h 5659567"/>
              <a:gd name="connsiteX11" fmla="*/ 1262743 w 8055428"/>
              <a:gd name="connsiteY11" fmla="*/ 2612571 h 565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28" h="5659567">
                <a:moveTo>
                  <a:pt x="0" y="2612571"/>
                </a:moveTo>
                <a:lnTo>
                  <a:pt x="1262743" y="2612571"/>
                </a:lnTo>
                <a:lnTo>
                  <a:pt x="1262743" y="4625244"/>
                </a:lnTo>
                <a:lnTo>
                  <a:pt x="5514966" y="4625244"/>
                </a:lnTo>
                <a:lnTo>
                  <a:pt x="5514966" y="5659567"/>
                </a:lnTo>
                <a:lnTo>
                  <a:pt x="0" y="5659567"/>
                </a:lnTo>
                <a:close/>
                <a:moveTo>
                  <a:pt x="1262743" y="0"/>
                </a:moveTo>
                <a:lnTo>
                  <a:pt x="8055428" y="0"/>
                </a:lnTo>
                <a:lnTo>
                  <a:pt x="8055428" y="4625244"/>
                </a:lnTo>
                <a:lnTo>
                  <a:pt x="5514966" y="4625244"/>
                </a:lnTo>
                <a:lnTo>
                  <a:pt x="5514966" y="2612571"/>
                </a:lnTo>
                <a:lnTo>
                  <a:pt x="1262743" y="2612571"/>
                </a:lnTo>
                <a:close/>
              </a:path>
            </a:pathLst>
          </a:cu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5">
            <a:extLst>
              <a:ext uri="{28A0092B-C50C-407E-A947-70E740481C1C}">
                <a14:useLocalDpi xmlns:a14="http://schemas.microsoft.com/office/drawing/2010/main" val="0"/>
              </a:ext>
            </a:extLst>
          </a:blip>
          <a:srcRect t="21296" r="47947" b="50944"/>
          <a:stretch>
            <a:fillRect/>
          </a:stretch>
        </p:blipFill>
        <p:spPr>
          <a:xfrm>
            <a:off x="8290" y="3429000"/>
            <a:ext cx="3568373" cy="2854844"/>
          </a:xfrm>
          <a:prstGeom prst="rect">
            <a:avLst/>
          </a:prstGeom>
        </p:spPr>
      </p:pic>
      <p:pic>
        <p:nvPicPr>
          <p:cNvPr id="28" name="图片 27"/>
          <p:cNvPicPr>
            <a:picLocks noChangeAspect="1"/>
          </p:cNvPicPr>
          <p:nvPr/>
        </p:nvPicPr>
        <p:blipFill rotWithShape="1">
          <a:blip r:embed="rId6">
            <a:extLst>
              <a:ext uri="{28A0092B-C50C-407E-A947-70E740481C1C}">
                <a14:useLocalDpi xmlns:a14="http://schemas.microsoft.com/office/drawing/2010/main" val="0"/>
              </a:ext>
            </a:extLst>
          </a:blip>
          <a:srcRect l="54114" t="21296" b="50944"/>
          <a:stretch>
            <a:fillRect/>
          </a:stretch>
        </p:blipFill>
        <p:spPr>
          <a:xfrm>
            <a:off x="6246918" y="3179762"/>
            <a:ext cx="4560561" cy="4138975"/>
          </a:xfrm>
          <a:prstGeom prst="rect">
            <a:avLst/>
          </a:prstGeom>
        </p:spPr>
      </p:pic>
      <p:grpSp>
        <p:nvGrpSpPr>
          <p:cNvPr id="30" name="组合 29"/>
          <p:cNvGrpSpPr/>
          <p:nvPr/>
        </p:nvGrpSpPr>
        <p:grpSpPr>
          <a:xfrm>
            <a:off x="-1282129" y="0"/>
            <a:ext cx="9311885" cy="6943725"/>
            <a:chOff x="1440058" y="0"/>
            <a:chExt cx="9311885" cy="6943725"/>
          </a:xfrm>
        </p:grpSpPr>
        <p:pic>
          <p:nvPicPr>
            <p:cNvPr id="14" name="图片 13"/>
            <p:cNvPicPr>
              <a:picLocks noChangeAspect="1"/>
            </p:cNvPicPr>
            <p:nvPr/>
          </p:nvPicPr>
          <p:blipFill rotWithShape="1">
            <a:blip r:embed="rId7">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8">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9">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27" name="标题 4"/>
          <p:cNvSpPr txBox="1"/>
          <p:nvPr/>
        </p:nvSpPr>
        <p:spPr>
          <a:xfrm>
            <a:off x="5746750" y="2602230"/>
            <a:ext cx="4015105" cy="108775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rPr>
              <a:t>活动细节</a:t>
            </a:r>
            <a:endParaRPr kumimoji="0" lang="zh-CN" altLang="en-US" sz="6600" b="0" i="0" u="none" strike="noStrike" kern="1200" cap="none" spc="0" normalizeH="0" baseline="0" noProof="0" dirty="0">
              <a:ln>
                <a:noFill/>
              </a:ln>
              <a:solidFill>
                <a:schemeClr val="bg1"/>
              </a:solidFill>
              <a:effectLst/>
              <a:uLnTx/>
              <a:uFillTx/>
              <a:latin typeface="汉仪琥珀体简" panose="02010609000101010101" charset="-122"/>
              <a:ea typeface="汉仪琥珀体简" panose="02010609000101010101" charset="-122"/>
              <a:cs typeface="+mj-cs"/>
            </a:endParaRPr>
          </a:p>
        </p:txBody>
      </p:sp>
      <p:sp>
        <p:nvSpPr>
          <p:cNvPr id="32" name="PA-矩形 11"/>
          <p:cNvSpPr/>
          <p:nvPr>
            <p:custDataLst>
              <p:tags r:id="rId10"/>
            </p:custDataLst>
          </p:nvPr>
        </p:nvSpPr>
        <p:spPr>
          <a:xfrm>
            <a:off x="6247130" y="3512185"/>
            <a:ext cx="2753995" cy="583565"/>
          </a:xfrm>
          <a:prstGeom prst="rect">
            <a:avLst/>
          </a:prstGeom>
          <a:ln>
            <a:noFill/>
          </a:ln>
        </p:spPr>
        <p:txBody>
          <a:bodyPr wrap="square">
            <a:spAutoFit/>
            <a:scene3d>
              <a:camera prst="orthographicFront"/>
              <a:lightRig rig="threePt" dir="t"/>
            </a:scene3d>
            <a:sp3d contourW="12700"/>
          </a:bodyPr>
          <a:lstStyle/>
          <a:p>
            <a:pPr lvl="0">
              <a:defRPr/>
            </a:pPr>
            <a:r>
              <a:rPr lang="en-US" altLang="zh-CN" sz="3200" i="1" dirty="0">
                <a:solidFill>
                  <a:schemeClr val="bg1"/>
                </a:solidFill>
                <a:latin typeface="张海山锐线体2.0" panose="02000000000000000000" charset="-122"/>
                <a:cs typeface="张海山锐线体2.0" panose="02000000000000000000" charset="-122"/>
                <a:sym typeface="+mn-lt"/>
              </a:rPr>
              <a:t>Activity details</a:t>
            </a:r>
            <a:endParaRPr lang="en-US" altLang="zh-CN" sz="3200" i="1" dirty="0">
              <a:solidFill>
                <a:schemeClr val="bg1"/>
              </a:solidFill>
              <a:latin typeface="张海山锐线体2.0" panose="02000000000000000000" charset="-122"/>
              <a:cs typeface="张海山锐线体2.0" panose="02000000000000000000" charset="-122"/>
              <a:sym typeface="+mn-lt"/>
            </a:endParaRPr>
          </a:p>
        </p:txBody>
      </p:sp>
      <p:pic>
        <p:nvPicPr>
          <p:cNvPr id="3" name="图片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13813" y="1222821"/>
            <a:ext cx="4320000" cy="43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4307840" y="1208405"/>
            <a:ext cx="7065645" cy="4710430"/>
          </a:xfrm>
          <a:prstGeom prst="rect">
            <a:avLst/>
          </a:prstGeom>
        </p:spPr>
      </p:pic>
      <p:sp>
        <p:nvSpPr>
          <p:cNvPr id="39" name="îş1îḋe"/>
          <p:cNvSpPr/>
          <p:nvPr/>
        </p:nvSpPr>
        <p:spPr>
          <a:xfrm>
            <a:off x="1223645" y="310515"/>
            <a:ext cx="1569720" cy="772160"/>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主持人</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458210" cy="1337945"/>
          </a:xfrm>
          <a:prstGeom prst="rect">
            <a:avLst/>
          </a:prstGeom>
          <a:noFill/>
        </p:spPr>
        <p:txBody>
          <a:bodyPr wrap="square" rtlCol="0">
            <a:spAutoFit/>
          </a:bodyPr>
          <a:lstStyle/>
          <a:p>
            <a:pPr fontAlgn="auto">
              <a:lnSpc>
                <a:spcPct val="150000"/>
              </a:lnSpc>
            </a:pPr>
            <a:r>
              <a:rPr lang="zh-CN" altLang="zh-CN"/>
              <a:t>经验丰富的主持人负责在现场带动气氛，活力热情，跟大家一起度过一个喜庆吉祥的中国年。</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700" y="310458"/>
            <a:ext cx="2374402" cy="772126"/>
          </a:xfrm>
          <a:prstGeom prst="rect">
            <a:avLst/>
          </a:prstGeom>
        </p:spPr>
        <p:txBody>
          <a:bodyPr wrap="square" lIns="91440" tIns="45720" rIns="91440" bIns="45720" anchor="ctr" anchorCtr="0">
            <a:normAutofit/>
          </a:bodyPr>
          <a:lstStyle/>
          <a:p>
            <a:pPr algn="ctr">
              <a:lnSpc>
                <a:spcPct val="120000"/>
              </a:lnSpc>
            </a:pPr>
            <a:r>
              <a:rPr lang="zh-CN" sz="2800" b="1" dirty="0">
                <a:latin typeface="方正悠黑体" panose="02010600010101010101" charset="-122"/>
                <a:ea typeface="方正悠黑体" panose="02010600010101010101" charset="-122"/>
              </a:rPr>
              <a:t>潮极礼仪</a:t>
            </a:r>
            <a:endParaRPr lang="zh-CN" sz="3200" b="1" dirty="0">
              <a:latin typeface="方正悠黑体" panose="02010600010101010101" charset="-122"/>
              <a:ea typeface="方正悠黑体" panose="02010600010101010101" charset="-122"/>
            </a:endParaRPr>
          </a:p>
        </p:txBody>
      </p:sp>
      <p:pic>
        <p:nvPicPr>
          <p:cNvPr id="2" name="图片 1"/>
          <p:cNvPicPr>
            <a:picLocks noChangeAspect="1"/>
          </p:cNvPicPr>
          <p:nvPr/>
        </p:nvPicPr>
        <p:blipFill>
          <a:blip r:embed="rId1"/>
          <a:stretch>
            <a:fillRect/>
          </a:stretch>
        </p:blipFill>
        <p:spPr>
          <a:xfrm>
            <a:off x="4099560" y="1082675"/>
            <a:ext cx="7301230" cy="4871085"/>
          </a:xfrm>
          <a:prstGeom prst="rect">
            <a:avLst/>
          </a:prstGeom>
        </p:spPr>
      </p:pic>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633095" y="3017520"/>
            <a:ext cx="3267075" cy="1337945"/>
          </a:xfrm>
          <a:prstGeom prst="rect">
            <a:avLst/>
          </a:prstGeom>
          <a:noFill/>
        </p:spPr>
        <p:txBody>
          <a:bodyPr wrap="square" rtlCol="0">
            <a:spAutoFit/>
          </a:bodyPr>
          <a:lstStyle/>
          <a:p>
            <a:pPr fontAlgn="auto">
              <a:lnSpc>
                <a:spcPct val="150000"/>
              </a:lnSpc>
            </a:pPr>
            <a:r>
              <a:rPr lang="zh-CN" altLang="zh-CN"/>
              <a:t>在现场签到处，由身穿国潮服饰的礼仪在此迎接，引导用户签到及讲解相关活动注意事项。</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569720" cy="772160"/>
          </a:xfrm>
          <a:prstGeom prst="rect">
            <a:avLst/>
          </a:prstGeom>
        </p:spPr>
        <p:txBody>
          <a:bodyPr wrap="square" lIns="91440" tIns="45720" rIns="91440" bIns="45720" anchor="ctr" anchorCtr="0">
            <a:normAutofit fontScale="97500"/>
          </a:bodyPr>
          <a:lstStyle/>
          <a:p>
            <a:pPr algn="ctr">
              <a:lnSpc>
                <a:spcPct val="120000"/>
              </a:lnSpc>
            </a:pPr>
            <a:r>
              <a:rPr lang="zh-CN" sz="2800" b="1" dirty="0">
                <a:latin typeface="方正悠黑体" panose="02010600010101010101" charset="-122"/>
                <a:ea typeface="方正悠黑体" panose="02010600010101010101" charset="-122"/>
              </a:rPr>
              <a:t>网红直播</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843915" y="2905125"/>
            <a:ext cx="3457575" cy="1753235"/>
          </a:xfrm>
          <a:prstGeom prst="rect">
            <a:avLst/>
          </a:prstGeom>
          <a:noFill/>
        </p:spPr>
        <p:txBody>
          <a:bodyPr wrap="square" rtlCol="0">
            <a:spAutoFit/>
          </a:bodyPr>
          <a:lstStyle/>
          <a:p>
            <a:pPr fontAlgn="auto">
              <a:lnSpc>
                <a:spcPct val="150000"/>
              </a:lnSpc>
            </a:pPr>
            <a:r>
              <a:rPr lang="zh-CN" altLang="zh-CN"/>
              <a:t>邀请本地知名的网红到场进行直播及探院，并在当红的社交平台发布探院笔记，能有效对活动进行宣传，吸引更多人到场。</a:t>
            </a:r>
            <a:endParaRPr lang="zh-CN" altLang="zh-CN"/>
          </a:p>
        </p:txBody>
      </p:sp>
      <p:pic>
        <p:nvPicPr>
          <p:cNvPr id="2" name="图片 1"/>
          <p:cNvPicPr>
            <a:picLocks noChangeAspect="1"/>
          </p:cNvPicPr>
          <p:nvPr/>
        </p:nvPicPr>
        <p:blipFill>
          <a:blip r:embed="rId1"/>
          <a:srcRect t="1216" r="13075" b="5133"/>
          <a:stretch>
            <a:fillRect/>
          </a:stretch>
        </p:blipFill>
        <p:spPr>
          <a:xfrm>
            <a:off x="4550410" y="1163955"/>
            <a:ext cx="6831330" cy="4910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265930" y="1212215"/>
            <a:ext cx="7216140" cy="4814570"/>
          </a:xfrm>
          <a:prstGeom prst="rect">
            <a:avLst/>
          </a:prstGeom>
        </p:spPr>
      </p:pic>
      <p:sp>
        <p:nvSpPr>
          <p:cNvPr id="39" name="îş1îḋe"/>
          <p:cNvSpPr/>
          <p:nvPr/>
        </p:nvSpPr>
        <p:spPr>
          <a:xfrm>
            <a:off x="1223645" y="310515"/>
            <a:ext cx="1569720" cy="772160"/>
          </a:xfrm>
          <a:prstGeom prst="rect">
            <a:avLst/>
          </a:prstGeom>
        </p:spPr>
        <p:txBody>
          <a:bodyPr wrap="square" lIns="91440" tIns="45720" rIns="91440" bIns="45720" anchor="ctr" anchorCtr="0">
            <a:normAutofit fontScale="97500"/>
          </a:bodyPr>
          <a:lstStyle/>
          <a:p>
            <a:pPr algn="ctr">
              <a:lnSpc>
                <a:spcPct val="120000"/>
              </a:lnSpc>
            </a:pPr>
            <a:r>
              <a:rPr lang="zh-CN" sz="2800" b="1" dirty="0">
                <a:latin typeface="方正悠黑体" panose="02010600010101010101" charset="-122"/>
                <a:ea typeface="方正悠黑体" panose="02010600010101010101" charset="-122"/>
              </a:rPr>
              <a:t>摄影摄像</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728980" y="3027045"/>
            <a:ext cx="3219450" cy="922020"/>
          </a:xfrm>
          <a:prstGeom prst="rect">
            <a:avLst/>
          </a:prstGeom>
          <a:noFill/>
        </p:spPr>
        <p:txBody>
          <a:bodyPr wrap="square" rtlCol="0">
            <a:spAutoFit/>
          </a:bodyPr>
          <a:lstStyle/>
          <a:p>
            <a:pPr fontAlgn="auto">
              <a:lnSpc>
                <a:spcPct val="150000"/>
              </a:lnSpc>
            </a:pPr>
            <a:r>
              <a:rPr lang="zh-CN" altLang="zh-CN"/>
              <a:t>专业的摄像摄影师，负责在活动现场记录各个环节流程内容。</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îş1îḋe"/>
          <p:cNvSpPr/>
          <p:nvPr/>
        </p:nvSpPr>
        <p:spPr>
          <a:xfrm>
            <a:off x="1223645" y="310515"/>
            <a:ext cx="1569720" cy="772160"/>
          </a:xfrm>
          <a:prstGeom prst="rect">
            <a:avLst/>
          </a:prstGeom>
        </p:spPr>
        <p:txBody>
          <a:bodyPr wrap="square" lIns="91440" tIns="45720" rIns="91440" bIns="45720" anchor="ctr" anchorCtr="0">
            <a:normAutofit fontScale="97500"/>
          </a:bodyPr>
          <a:lstStyle/>
          <a:p>
            <a:pPr algn="ctr">
              <a:lnSpc>
                <a:spcPct val="120000"/>
              </a:lnSpc>
            </a:pPr>
            <a:r>
              <a:rPr lang="zh-CN" sz="2800" b="1" dirty="0">
                <a:latin typeface="方正悠黑体" panose="02010600010101010101" charset="-122"/>
                <a:ea typeface="方正悠黑体" panose="02010600010101010101" charset="-122"/>
              </a:rPr>
              <a:t>图片直播</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815340" y="2703830"/>
            <a:ext cx="2980055" cy="1753235"/>
          </a:xfrm>
          <a:prstGeom prst="rect">
            <a:avLst/>
          </a:prstGeom>
          <a:noFill/>
        </p:spPr>
        <p:txBody>
          <a:bodyPr wrap="square" rtlCol="0">
            <a:spAutoFit/>
          </a:bodyPr>
          <a:lstStyle/>
          <a:p>
            <a:pPr fontAlgn="auto">
              <a:lnSpc>
                <a:spcPct val="150000"/>
              </a:lnSpc>
            </a:pPr>
            <a:r>
              <a:rPr lang="zh-CN" altLang="zh-CN"/>
              <a:t>采用云相册直播的形式，到场用户扫码即可进入直播间，快速获取带有活动水印的照片快速发布社交圈打卡。</a:t>
            </a:r>
            <a:endParaRPr lang="zh-CN" altLang="zh-CN"/>
          </a:p>
        </p:txBody>
      </p:sp>
      <p:pic>
        <p:nvPicPr>
          <p:cNvPr id="2" name="图片 1"/>
          <p:cNvPicPr>
            <a:picLocks noChangeAspect="1"/>
          </p:cNvPicPr>
          <p:nvPr/>
        </p:nvPicPr>
        <p:blipFill>
          <a:blip r:embed="rId1"/>
          <a:srcRect r="4174" b="11152"/>
          <a:stretch>
            <a:fillRect/>
          </a:stretch>
        </p:blipFill>
        <p:spPr>
          <a:xfrm>
            <a:off x="4022725" y="1318260"/>
            <a:ext cx="7347585" cy="4524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505960" y="1328420"/>
            <a:ext cx="6842760" cy="4565015"/>
          </a:xfrm>
          <a:prstGeom prst="rect">
            <a:avLst/>
          </a:prstGeom>
        </p:spPr>
      </p:pic>
      <p:sp>
        <p:nvSpPr>
          <p:cNvPr id="39" name="îş1îḋe"/>
          <p:cNvSpPr/>
          <p:nvPr/>
        </p:nvSpPr>
        <p:spPr>
          <a:xfrm>
            <a:off x="1223645" y="310515"/>
            <a:ext cx="1569720" cy="772160"/>
          </a:xfrm>
          <a:prstGeom prst="rect">
            <a:avLst/>
          </a:prstGeom>
        </p:spPr>
        <p:txBody>
          <a:bodyPr wrap="square" lIns="91440" tIns="45720" rIns="91440" bIns="45720" anchor="ctr" anchorCtr="0">
            <a:normAutofit fontScale="97500"/>
          </a:bodyPr>
          <a:lstStyle/>
          <a:p>
            <a:pPr algn="ctr">
              <a:lnSpc>
                <a:spcPct val="120000"/>
              </a:lnSpc>
            </a:pPr>
            <a:r>
              <a:rPr lang="zh-CN" sz="2800" b="1" dirty="0">
                <a:latin typeface="方正悠黑体" panose="02010600010101010101" charset="-122"/>
                <a:ea typeface="方正悠黑体" panose="02010600010101010101" charset="-122"/>
              </a:rPr>
              <a:t>防疫布置</a:t>
            </a:r>
            <a:endParaRPr lang="zh-CN" sz="3200" b="1" dirty="0">
              <a:latin typeface="方正悠黑体" panose="02010600010101010101" charset="-122"/>
              <a:ea typeface="方正悠黑体" panose="02010600010101010101" charset="-122"/>
            </a:endParaRPr>
          </a:p>
        </p:txBody>
      </p:sp>
      <p:sp>
        <p:nvSpPr>
          <p:cNvPr id="3" name="文本框 2"/>
          <p:cNvSpPr txBox="1"/>
          <p:nvPr/>
        </p:nvSpPr>
        <p:spPr>
          <a:xfrm rot="1140000">
            <a:off x="5261610" y="3425825"/>
            <a:ext cx="5100320" cy="521970"/>
          </a:xfrm>
          <a:prstGeom prst="rect">
            <a:avLst/>
          </a:prstGeom>
          <a:noFill/>
        </p:spPr>
        <p:txBody>
          <a:bodyPr wrap="square" rtlCol="0">
            <a:spAutoFit/>
          </a:bodyPr>
          <a:lstStyle/>
          <a:p>
            <a:r>
              <a:rPr lang="zh-CN" altLang="en-US" sz="2800" b="1">
                <a:solidFill>
                  <a:schemeClr val="bg1"/>
                </a:solidFill>
                <a:latin typeface="方正字迹-杨素彬楷 简" panose="02000500000000000000" charset="-122"/>
                <a:ea typeface="方正字迹-杨素彬楷 简" panose="02000500000000000000" charset="-122"/>
              </a:rPr>
              <a:t> </a:t>
            </a:r>
            <a:endParaRPr lang="zh-CN" altLang="en-US" sz="2800" b="1">
              <a:solidFill>
                <a:schemeClr val="bg1"/>
              </a:solidFill>
              <a:latin typeface="方正字迹-杨素彬楷 简" panose="02000500000000000000" charset="-122"/>
              <a:ea typeface="方正字迹-杨素彬楷 简" panose="02000500000000000000" charset="-122"/>
            </a:endParaRPr>
          </a:p>
        </p:txBody>
      </p:sp>
      <p:sp>
        <p:nvSpPr>
          <p:cNvPr id="4" name="文本框 3"/>
          <p:cNvSpPr txBox="1"/>
          <p:nvPr/>
        </p:nvSpPr>
        <p:spPr>
          <a:xfrm>
            <a:off x="843915" y="3018155"/>
            <a:ext cx="3458845" cy="1337945"/>
          </a:xfrm>
          <a:prstGeom prst="rect">
            <a:avLst/>
          </a:prstGeom>
          <a:noFill/>
        </p:spPr>
        <p:txBody>
          <a:bodyPr wrap="square" rtlCol="0">
            <a:spAutoFit/>
          </a:bodyPr>
          <a:lstStyle/>
          <a:p>
            <a:pPr fontAlgn="auto">
              <a:lnSpc>
                <a:spcPct val="150000"/>
              </a:lnSpc>
            </a:pPr>
            <a:r>
              <a:rPr lang="zh-CN" altLang="zh-CN"/>
              <a:t>入场均需佩戴口罩，测量提问，在活动现场多个区域放置免洗洗手液</a:t>
            </a:r>
            <a:r>
              <a:rPr lang="en-US" altLang="zh-CN"/>
              <a:t>/</a:t>
            </a:r>
            <a:r>
              <a:rPr lang="zh-CN" altLang="en-US"/>
              <a:t>酒精等物料，保障活动安全</a:t>
            </a:r>
            <a:r>
              <a:rPr lang="zh-CN" altLang="zh-CN"/>
              <a:t>。</a:t>
            </a:r>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r="73747" b="79456"/>
          <a:stretch>
            <a:fillRect/>
          </a:stretch>
        </p:blipFill>
        <p:spPr>
          <a:xfrm>
            <a:off x="-1" y="0"/>
            <a:ext cx="4705351" cy="5523722"/>
          </a:xfrm>
          <a:prstGeom prst="rect">
            <a:avLst/>
          </a:prstGeom>
        </p:spPr>
      </p:pic>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l="75359" r="89" b="79456"/>
          <a:stretch>
            <a:fillRect/>
          </a:stretch>
        </p:blipFill>
        <p:spPr>
          <a:xfrm>
            <a:off x="7791450" y="0"/>
            <a:ext cx="4400550" cy="5523722"/>
          </a:xfrm>
          <a:prstGeom prst="rect">
            <a:avLst/>
          </a:prstGeom>
        </p:spPr>
      </p:pic>
      <p:grpSp>
        <p:nvGrpSpPr>
          <p:cNvPr id="23" name="组合 22"/>
          <p:cNvGrpSpPr/>
          <p:nvPr/>
        </p:nvGrpSpPr>
        <p:grpSpPr>
          <a:xfrm>
            <a:off x="-12257" y="6233723"/>
            <a:ext cx="12204258" cy="624278"/>
            <a:chOff x="-12258" y="6174305"/>
            <a:chExt cx="12540479" cy="683696"/>
          </a:xfrm>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92731"/>
            <a:stretch>
              <a:fillRect/>
            </a:stretch>
          </p:blipFill>
          <p:spPr>
            <a:xfrm>
              <a:off x="-12258" y="6174305"/>
              <a:ext cx="6270240" cy="683696"/>
            </a:xfrm>
            <a:prstGeom prst="rect">
              <a:avLst/>
            </a:prstGeom>
          </p:spPr>
        </p:pic>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92731"/>
            <a:stretch>
              <a:fillRect/>
            </a:stretch>
          </p:blipFill>
          <p:spPr>
            <a:xfrm flipH="1">
              <a:off x="6257981" y="6174305"/>
              <a:ext cx="6270240" cy="683696"/>
            </a:xfrm>
            <a:prstGeom prst="rect">
              <a:avLst/>
            </a:prstGeom>
          </p:spPr>
        </p:pic>
      </p:grpSp>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t="21296" r="47947" b="50944"/>
          <a:stretch>
            <a:fillRect/>
          </a:stretch>
        </p:blipFill>
        <p:spPr>
          <a:xfrm>
            <a:off x="8290" y="1649704"/>
            <a:ext cx="5792380" cy="4634140"/>
          </a:xfrm>
          <a:prstGeom prst="rect">
            <a:avLst/>
          </a:prstGeom>
        </p:spPr>
      </p:pic>
      <p:pic>
        <p:nvPicPr>
          <p:cNvPr id="28" name="图片 27"/>
          <p:cNvPicPr>
            <a:picLocks noChangeAspect="1"/>
          </p:cNvPicPr>
          <p:nvPr/>
        </p:nvPicPr>
        <p:blipFill rotWithShape="1">
          <a:blip r:embed="rId5">
            <a:extLst>
              <a:ext uri="{28A0092B-C50C-407E-A947-70E740481C1C}">
                <a14:useLocalDpi xmlns:a14="http://schemas.microsoft.com/office/drawing/2010/main" val="0"/>
              </a:ext>
            </a:extLst>
          </a:blip>
          <a:srcRect l="54114" t="21296" b="50944"/>
          <a:stretch>
            <a:fillRect/>
          </a:stretch>
        </p:blipFill>
        <p:spPr>
          <a:xfrm>
            <a:off x="6696716" y="2850112"/>
            <a:ext cx="5106162" cy="4634140"/>
          </a:xfrm>
          <a:prstGeom prst="rect">
            <a:avLst/>
          </a:prstGeom>
        </p:spPr>
      </p:pic>
      <p:grpSp>
        <p:nvGrpSpPr>
          <p:cNvPr id="30" name="组合 29"/>
          <p:cNvGrpSpPr/>
          <p:nvPr/>
        </p:nvGrpSpPr>
        <p:grpSpPr>
          <a:xfrm>
            <a:off x="1430533" y="0"/>
            <a:ext cx="9311885" cy="6943725"/>
            <a:chOff x="1440058" y="0"/>
            <a:chExt cx="9311885" cy="6943725"/>
          </a:xfrm>
        </p:grpSpPr>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b="30278"/>
            <a:stretch>
              <a:fillRect/>
            </a:stretch>
          </p:blipFill>
          <p:spPr>
            <a:xfrm>
              <a:off x="1857429" y="0"/>
              <a:ext cx="8477142" cy="6943725"/>
            </a:xfrm>
            <a:prstGeom prst="rect">
              <a:avLst/>
            </a:prstGeom>
          </p:spPr>
        </p:pic>
        <p:grpSp>
          <p:nvGrpSpPr>
            <p:cNvPr id="29" name="组合 28"/>
            <p:cNvGrpSpPr/>
            <p:nvPr/>
          </p:nvGrpSpPr>
          <p:grpSpPr>
            <a:xfrm>
              <a:off x="1440058" y="0"/>
              <a:ext cx="9311885" cy="4798623"/>
              <a:chOff x="1440058" y="0"/>
              <a:chExt cx="9311885" cy="4798623"/>
            </a:xfrm>
          </p:grpSpPr>
          <p:pic>
            <p:nvPicPr>
              <p:cNvPr id="16" name="图片 15"/>
              <p:cNvPicPr>
                <a:picLocks noChangeAspect="1"/>
              </p:cNvPicPr>
              <p:nvPr/>
            </p:nvPicPr>
            <p:blipFill rotWithShape="1">
              <a:blip r:embed="rId7">
                <a:extLst>
                  <a:ext uri="{28A0092B-C50C-407E-A947-70E740481C1C}">
                    <a14:useLocalDpi xmlns:a14="http://schemas.microsoft.com/office/drawing/2010/main" val="0"/>
                  </a:ext>
                </a:extLst>
              </a:blip>
              <a:srcRect b="88519"/>
              <a:stretch>
                <a:fillRect/>
              </a:stretch>
            </p:blipFill>
            <p:spPr>
              <a:xfrm>
                <a:off x="1440058" y="0"/>
                <a:ext cx="9311885" cy="1603864"/>
              </a:xfrm>
              <a:prstGeom prst="rect">
                <a:avLst/>
              </a:prstGeom>
            </p:spPr>
          </p:pic>
          <p:pic>
            <p:nvPicPr>
              <p:cNvPr id="18" name="图片 17"/>
              <p:cNvPicPr>
                <a:picLocks noChangeAspect="1"/>
              </p:cNvPicPr>
              <p:nvPr/>
            </p:nvPicPr>
            <p:blipFill rotWithShape="1">
              <a:blip r:embed="rId8">
                <a:extLst>
                  <a:ext uri="{28A0092B-C50C-407E-A947-70E740481C1C}">
                    <a14:useLocalDpi xmlns:a14="http://schemas.microsoft.com/office/drawing/2010/main" val="0"/>
                  </a:ext>
                </a:extLst>
              </a:blip>
              <a:srcRect l="25553" t="3714" r="50000" b="65741"/>
              <a:stretch>
                <a:fillRect/>
              </a:stretch>
            </p:blipFill>
            <p:spPr>
              <a:xfrm>
                <a:off x="4272044" y="710001"/>
                <a:ext cx="1727428" cy="3237722"/>
              </a:xfrm>
              <a:prstGeom prst="rect">
                <a:avLst/>
              </a:prstGeom>
            </p:spPr>
          </p:pic>
          <p:pic>
            <p:nvPicPr>
              <p:cNvPr id="19" name="图片 18"/>
              <p:cNvPicPr>
                <a:picLocks noChangeAspect="1"/>
              </p:cNvPicPr>
              <p:nvPr/>
            </p:nvPicPr>
            <p:blipFill rotWithShape="1">
              <a:blip r:embed="rId8">
                <a:extLst>
                  <a:ext uri="{28A0092B-C50C-407E-A947-70E740481C1C}">
                    <a14:useLocalDpi xmlns:a14="http://schemas.microsoft.com/office/drawing/2010/main" val="0"/>
                  </a:ext>
                </a:extLst>
              </a:blip>
              <a:srcRect l="25553" t="3714" r="50000" b="65741"/>
              <a:stretch>
                <a:fillRect/>
              </a:stretch>
            </p:blipFill>
            <p:spPr>
              <a:xfrm flipH="1">
                <a:off x="6257981" y="1560901"/>
                <a:ext cx="1727428" cy="3237722"/>
              </a:xfrm>
              <a:prstGeom prst="rect">
                <a:avLst/>
              </a:prstGeom>
            </p:spPr>
          </p:pic>
        </p:grpSp>
      </p:grpSp>
      <p:sp>
        <p:nvSpPr>
          <p:cNvPr id="4" name="文本框 3"/>
          <p:cNvSpPr txBox="1"/>
          <p:nvPr/>
        </p:nvSpPr>
        <p:spPr>
          <a:xfrm>
            <a:off x="4262755" y="1927860"/>
            <a:ext cx="3954780" cy="922020"/>
          </a:xfrm>
          <a:prstGeom prst="rect">
            <a:avLst/>
          </a:prstGeom>
          <a:noFill/>
        </p:spPr>
        <p:txBody>
          <a:bodyPr wrap="square" rtlCol="0">
            <a:spAutoFit/>
          </a:bodyPr>
          <a:lstStyle/>
          <a:p>
            <a:r>
              <a:rPr lang="zh-CN" altLang="en-US" sz="54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rPr>
              <a:t>民俗文化节</a:t>
            </a:r>
            <a:endParaRPr lang="zh-CN" altLang="en-US" sz="54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endParaRPr>
          </a:p>
        </p:txBody>
      </p:sp>
      <p:sp>
        <p:nvSpPr>
          <p:cNvPr id="7" name="文本框 6"/>
          <p:cNvSpPr txBox="1"/>
          <p:nvPr/>
        </p:nvSpPr>
        <p:spPr>
          <a:xfrm>
            <a:off x="4203700" y="3025775"/>
            <a:ext cx="4073525" cy="922020"/>
          </a:xfrm>
          <a:prstGeom prst="rect">
            <a:avLst/>
          </a:prstGeom>
          <a:noFill/>
        </p:spPr>
        <p:txBody>
          <a:bodyPr wrap="square" rtlCol="0">
            <a:spAutoFit/>
          </a:bodyPr>
          <a:lstStyle/>
          <a:p>
            <a:pPr algn="l">
              <a:buClrTx/>
              <a:buSzTx/>
              <a:buFontTx/>
            </a:pPr>
            <a:r>
              <a:rPr lang="zh-CN" altLang="en-US" sz="54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rPr>
              <a:t>潮极中国年</a:t>
            </a:r>
            <a:endParaRPr lang="zh-CN" altLang="en-US" sz="54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汉仪琥珀体简" panose="02010609000101010101" charset="-122"/>
              <a:ea typeface="汉仪琥珀体简" panose="02010609000101010101" charset="-122"/>
            </a:endParaRPr>
          </a:p>
        </p:txBody>
      </p:sp>
      <p:sp>
        <p:nvSpPr>
          <p:cNvPr id="2" name="文本框 1"/>
          <p:cNvSpPr txBox="1"/>
          <p:nvPr/>
        </p:nvSpPr>
        <p:spPr>
          <a:xfrm>
            <a:off x="4262755" y="4403090"/>
            <a:ext cx="3834765" cy="583565"/>
          </a:xfrm>
          <a:prstGeom prst="rect">
            <a:avLst/>
          </a:prstGeom>
          <a:noFill/>
        </p:spPr>
        <p:txBody>
          <a:bodyPr wrap="square" rtlCol="0">
            <a:spAutoFit/>
          </a:bodyPr>
          <a:lstStyle/>
          <a:p>
            <a:r>
              <a:rPr lang="zh-CN" altLang="en-US" sz="1600">
                <a:solidFill>
                  <a:schemeClr val="bg1"/>
                </a:solidFill>
                <a:latin typeface="方正字迹-杨素彬楷 简" panose="02000500000000000000" charset="-122"/>
                <a:ea typeface="方正字迹-杨素彬楷 简" panose="02000500000000000000" charset="-122"/>
              </a:rPr>
              <a:t>（特别说明：本文系作者原创，为了说明活动内容，图片源自网络，仅供参考）</a:t>
            </a:r>
            <a:endParaRPr lang="zh-CN" altLang="en-US" sz="1600">
              <a:solidFill>
                <a:schemeClr val="bg1"/>
              </a:solidFill>
              <a:latin typeface="方正字迹-杨素彬楷 简" panose="02000500000000000000" charset="-122"/>
              <a:ea typeface="方正字迹-杨素彬楷 简"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5.1.2"/>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PA" val="v5.1.2"/>
</p:tagLst>
</file>

<file path=ppt/tags/tag4.xml><?xml version="1.0" encoding="utf-8"?>
<p:tagLst xmlns:p="http://schemas.openxmlformats.org/presentationml/2006/main">
  <p:tag name="PA" val="v5.1.2"/>
</p:tagLst>
</file>

<file path=ppt/tags/tag5.xml><?xml version="1.0" encoding="utf-8"?>
<p:tagLst xmlns:p="http://schemas.openxmlformats.org/presentationml/2006/main">
  <p:tag name="PA" val="v5.1.2"/>
</p:tagLst>
</file>

<file path=ppt/tags/tag6.xml><?xml version="1.0" encoding="utf-8"?>
<p:tagLst xmlns:p="http://schemas.openxmlformats.org/presentationml/2006/main">
  <p:tag name="PA" val="v5.1.2"/>
</p:tagLst>
</file>

<file path=ppt/tags/tag7.xml><?xml version="1.0" encoding="utf-8"?>
<p:tagLst xmlns:p="http://schemas.openxmlformats.org/presentationml/2006/main">
  <p:tag name="PA" val="v5.1.2"/>
</p:tagLst>
</file>

<file path=ppt/tags/tag8.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BE1B20"/>
      </a:accent1>
      <a:accent2>
        <a:srgbClr val="164179"/>
      </a:accent2>
      <a:accent3>
        <a:srgbClr val="FFEB90"/>
      </a:accent3>
      <a:accent4>
        <a:srgbClr val="3F8CA6"/>
      </a:accent4>
      <a:accent5>
        <a:srgbClr val="5B9BD5"/>
      </a:accent5>
      <a:accent6>
        <a:srgbClr val="C6B891"/>
      </a:accent6>
      <a:hlink>
        <a:srgbClr val="0563C1"/>
      </a:hlink>
      <a:folHlink>
        <a:srgbClr val="954F72"/>
      </a:folHlink>
    </a:clrScheme>
    <a:fontScheme name="qhw4ud2a">
      <a:majorFont>
        <a:latin typeface="Arial"/>
        <a:ea typeface="思源黑体 CN Normal"/>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BE1B20"/>
    </a:accent1>
    <a:accent2>
      <a:srgbClr val="164179"/>
    </a:accent2>
    <a:accent3>
      <a:srgbClr val="FFEB90"/>
    </a:accent3>
    <a:accent4>
      <a:srgbClr val="3F8CA6"/>
    </a:accent4>
    <a:accent5>
      <a:srgbClr val="5B9BD5"/>
    </a:accent5>
    <a:accent6>
      <a:srgbClr val="C6B891"/>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BE1B20"/>
    </a:accent1>
    <a:accent2>
      <a:srgbClr val="164179"/>
    </a:accent2>
    <a:accent3>
      <a:srgbClr val="FFEB90"/>
    </a:accent3>
    <a:accent4>
      <a:srgbClr val="3F8CA6"/>
    </a:accent4>
    <a:accent5>
      <a:srgbClr val="5B9BD5"/>
    </a:accent5>
    <a:accent6>
      <a:srgbClr val="C6B891"/>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BE1B20"/>
    </a:accent1>
    <a:accent2>
      <a:srgbClr val="164179"/>
    </a:accent2>
    <a:accent3>
      <a:srgbClr val="FFEB90"/>
    </a:accent3>
    <a:accent4>
      <a:srgbClr val="3F8CA6"/>
    </a:accent4>
    <a:accent5>
      <a:srgbClr val="5B9BD5"/>
    </a:accent5>
    <a:accent6>
      <a:srgbClr val="C6B891"/>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3177</Words>
  <Application>WPS 演示</Application>
  <PresentationFormat>宽屏</PresentationFormat>
  <Paragraphs>450</Paragraphs>
  <Slides>70</Slides>
  <Notes>70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70</vt:i4>
      </vt:variant>
    </vt:vector>
  </HeadingPairs>
  <TitlesOfParts>
    <vt:vector size="88" baseType="lpstr">
      <vt:lpstr>Arial</vt:lpstr>
      <vt:lpstr>宋体</vt:lpstr>
      <vt:lpstr>Wingdings</vt:lpstr>
      <vt:lpstr>汉仪琥珀体简</vt:lpstr>
      <vt:lpstr>方正字迹-豪放行书简体</vt:lpstr>
      <vt:lpstr>汉仪大宋简</vt:lpstr>
      <vt:lpstr>张海山锐线体2.0</vt:lpstr>
      <vt:lpstr>方正悠黑体</vt:lpstr>
      <vt:lpstr>方正北魏楷书_GBK</vt:lpstr>
      <vt:lpstr>方正字迹-杨素彬楷 简</vt:lpstr>
      <vt:lpstr>Impact</vt:lpstr>
      <vt:lpstr>微软雅黑</vt:lpstr>
      <vt:lpstr>Arial Unicode MS</vt:lpstr>
      <vt:lpstr>思源黑体 CN Normal</vt:lpstr>
      <vt:lpstr>黑体</vt:lpstr>
      <vt:lpstr>等线</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Azyk</dc:creator>
  <cp:lastModifiedBy>牛年大吉</cp:lastModifiedBy>
  <cp:revision>59</cp:revision>
  <dcterms:created xsi:type="dcterms:W3CDTF">2020-12-12T04:56:00Z</dcterms:created>
  <dcterms:modified xsi:type="dcterms:W3CDTF">2021-04-01T14:38:26Z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SaveFontToCloudKey">
    <vt:lpwstr>1152541613_embed</vt:lpwstr>
  </property>
  <property fmtid="{D5CDD505-2E9C-101B-9397-08002B2CF9AE}" pid="3" name="KSOProductBuildVer">
    <vt:lpwstr>2052-11.1.0.10314</vt:lpwstr>
  </property>
</Properties>
</file>