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855" r:id="rId1"/>
    <p:sldMasterId id="2147487892" r:id="rId2"/>
  </p:sldMasterIdLst>
  <p:notesMasterIdLst>
    <p:notesMasterId r:id="rId3"/>
  </p:notesMasterIdLst>
  <p:sldIdLst>
    <p:sldId id="2189" r:id="rId4"/>
    <p:sldId id="2193" r:id="rId5"/>
    <p:sldId id="2196" r:id="rId6"/>
    <p:sldId id="2199" r:id="rId7"/>
    <p:sldId id="2202" r:id="rId8"/>
    <p:sldId id="2205" r:id="rId9"/>
    <p:sldId id="2208" r:id="rId10"/>
    <p:sldId id="2211" r:id="rId11"/>
    <p:sldId id="2214" r:id="rId12"/>
    <p:sldId id="2217" r:id="rId13"/>
    <p:sldId id="2220" r:id="rId14"/>
    <p:sldId id="2223" r:id="rId15"/>
    <p:sldId id="2226" r:id="rId16"/>
    <p:sldId id="2229" r:id="rId17"/>
    <p:sldId id="2232" r:id="rId18"/>
    <p:sldId id="2235" r:id="rId19"/>
    <p:sldId id="2238" r:id="rId20"/>
    <p:sldId id="2241" r:id="rId21"/>
    <p:sldId id="2244" r:id="rId22"/>
    <p:sldId id="2247" r:id="rId23"/>
    <p:sldId id="2250" r:id="rId24"/>
    <p:sldId id="2253" r:id="rId25"/>
    <p:sldId id="2256" r:id="rId26"/>
    <p:sldId id="2259" r:id="rId27"/>
    <p:sldId id="2262" r:id="rId28"/>
    <p:sldId id="2265" r:id="rId29"/>
    <p:sldId id="2268" r:id="rId30"/>
    <p:sldId id="2271" r:id="rId31"/>
    <p:sldId id="2274" r:id="rId32"/>
    <p:sldId id="2277" r:id="rId33"/>
    <p:sldId id="2280" r:id="rId34"/>
    <p:sldId id="2283"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856" r:id="rId1"/>
    <p:sldLayoutId id="2147487857" r:id="rId2"/>
    <p:sldLayoutId id="2147487858" r:id="rId3"/>
    <p:sldLayoutId id="2147487859" r:id="rId4"/>
    <p:sldLayoutId id="2147487860" r:id="rId5"/>
    <p:sldLayoutId id="2147487861" r:id="rId6"/>
    <p:sldLayoutId id="2147487862" r:id="rId7"/>
    <p:sldLayoutId id="2147487863" r:id="rId8"/>
    <p:sldLayoutId id="2147487864" r:id="rId9"/>
    <p:sldLayoutId id="2147487865" r:id="rId10"/>
    <p:sldLayoutId id="214748786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893" r:id="rId1"/>
    <p:sldLayoutId id="2147487894" r:id="rId2"/>
    <p:sldLayoutId id="2147487895" r:id="rId3"/>
    <p:sldLayoutId id="2147487896" r:id="rId4"/>
    <p:sldLayoutId id="2147487897" r:id="rId5"/>
    <p:sldLayoutId id="2147487898" r:id="rId6"/>
    <p:sldLayoutId id="2147487899" r:id="rId7"/>
    <p:sldLayoutId id="2147487900" r:id="rId8"/>
    <p:sldLayoutId id="2147487901" r:id="rId9"/>
    <p:sldLayoutId id="2147487902" r:id="rId10"/>
    <p:sldLayoutId id="214748790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tags" Target="../tags/tag158.xml"/><Relationship Id="rId14" Type="http://schemas.openxmlformats.org/officeDocument/2006/relationships/tags" Target="../tags/tag159.xml"/><Relationship Id="rId15" Type="http://schemas.openxmlformats.org/officeDocument/2006/relationships/tags" Target="../tags/tag160.xml"/><Relationship Id="rId16" Type="http://schemas.openxmlformats.org/officeDocument/2006/relationships/tags" Target="../tags/tag161.xml"/><Relationship Id="rId17" Type="http://schemas.openxmlformats.org/officeDocument/2006/relationships/tags" Target="../tags/tag162.xml"/><Relationship Id="rId18" Type="http://schemas.openxmlformats.org/officeDocument/2006/relationships/tags" Target="../tags/tag163.xml"/><Relationship Id="rId19" Type="http://schemas.openxmlformats.org/officeDocument/2006/relationships/tags" Target="../tags/tag164.xml"/><Relationship Id="rId20" Type="http://schemas.openxmlformats.org/officeDocument/2006/relationships/tags" Target="../tags/tag165.xml"/><Relationship Id="rId21" Type="http://schemas.openxmlformats.org/officeDocument/2006/relationships/tags" Target="../tags/tag166.xml"/><Relationship Id="rId22" Type="http://schemas.openxmlformats.org/officeDocument/2006/relationships/tags" Target="../tags/tag167.xml"/><Relationship Id="rId23" Type="http://schemas.openxmlformats.org/officeDocument/2006/relationships/tags" Target="../tags/tag168.xml"/><Relationship Id="rId24" Type="http://schemas.openxmlformats.org/officeDocument/2006/relationships/tags" Target="../tags/tag169.xml"/><Relationship Id="rId25" Type="http://schemas.openxmlformats.org/officeDocument/2006/relationships/tags" Target="../tags/tag170.xml"/><Relationship Id="rId26" Type="http://schemas.openxmlformats.org/officeDocument/2006/relationships/tags" Target="../tags/tag171.xml"/><Relationship Id="rId27" Type="http://schemas.openxmlformats.org/officeDocument/2006/relationships/tags" Target="../tags/tag172.xml"/><Relationship Id="rId28" Type="http://schemas.openxmlformats.org/officeDocument/2006/relationships/tags" Target="../tags/tag173.xml"/><Relationship Id="rId29" Type="http://schemas.openxmlformats.org/officeDocument/2006/relationships/tags" Target="../tags/tag174.xml"/><Relationship Id="rId30" Type="http://schemas.openxmlformats.org/officeDocument/2006/relationships/tags" Target="../tags/tag175.xml"/><Relationship Id="rId31" Type="http://schemas.openxmlformats.org/officeDocument/2006/relationships/tags" Target="../tags/tag176.xml"/><Relationship Id="rId32" Type="http://schemas.openxmlformats.org/officeDocument/2006/relationships/tags" Target="../tags/tag177.xml"/><Relationship Id="rId33" Type="http://schemas.openxmlformats.org/officeDocument/2006/relationships/tags" Target="../tags/tag178.xml"/><Relationship Id="rId34" Type="http://schemas.openxmlformats.org/officeDocument/2006/relationships/tags" Target="../tags/tag179.xml"/><Relationship Id="rId35" Type="http://schemas.openxmlformats.org/officeDocument/2006/relationships/tags" Target="../tags/tag180.xml"/><Relationship Id="rId36" Type="http://schemas.openxmlformats.org/officeDocument/2006/relationships/tags" Target="../tags/tag181.xml"/><Relationship Id="rId37" Type="http://schemas.openxmlformats.org/officeDocument/2006/relationships/tags" Target="../tags/tag182.xml"/><Relationship Id="rId38" Type="http://schemas.openxmlformats.org/officeDocument/2006/relationships/tags" Target="../tags/tag183.xml"/><Relationship Id="rId39" Type="http://schemas.openxmlformats.org/officeDocument/2006/relationships/tags" Target="../tags/tag184.xml"/><Relationship Id="rId40" Type="http://schemas.openxmlformats.org/officeDocument/2006/relationships/tags" Target="../tags/tag185.xml"/><Relationship Id="rId4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tags" Target="../tags/tag240.xml"/><Relationship Id="rId16" Type="http://schemas.openxmlformats.org/officeDocument/2006/relationships/tags" Target="../tags/tag241.xml"/><Relationship Id="rId17" Type="http://schemas.openxmlformats.org/officeDocument/2006/relationships/tags" Target="../tags/tag242.xml"/><Relationship Id="rId18" Type="http://schemas.openxmlformats.org/officeDocument/2006/relationships/tags" Target="../tags/tag243.xml"/><Relationship Id="rId19" Type="http://schemas.openxmlformats.org/officeDocument/2006/relationships/tags" Target="../tags/tag244.xml"/><Relationship Id="rId20" Type="http://schemas.openxmlformats.org/officeDocument/2006/relationships/tags" Target="../tags/tag245.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tags" Target="../tags/tag279.xml"/><Relationship Id="rId14" Type="http://schemas.openxmlformats.org/officeDocument/2006/relationships/tags" Target="../tags/tag280.xml"/><Relationship Id="rId15" Type="http://schemas.openxmlformats.org/officeDocument/2006/relationships/tags" Target="../tags/tag281.xml"/><Relationship Id="rId16" Type="http://schemas.openxmlformats.org/officeDocument/2006/relationships/tags" Target="../tags/tag282.xml"/><Relationship Id="rId17" Type="http://schemas.openxmlformats.org/officeDocument/2006/relationships/tags" Target="../tags/tag283.xml"/><Relationship Id="rId18" Type="http://schemas.openxmlformats.org/officeDocument/2006/relationships/tags" Target="../tags/tag284.xml"/><Relationship Id="rId19" Type="http://schemas.openxmlformats.org/officeDocument/2006/relationships/tags" Target="../tags/tag285.xml"/><Relationship Id="rId20" Type="http://schemas.openxmlformats.org/officeDocument/2006/relationships/tags" Target="../tags/tag286.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tags" Target="../tags/tag353.xml"/><Relationship Id="rId14" Type="http://schemas.openxmlformats.org/officeDocument/2006/relationships/tags" Target="../tags/tag354.xml"/><Relationship Id="rId15" Type="http://schemas.openxmlformats.org/officeDocument/2006/relationships/tags" Target="../tags/tag355.xml"/><Relationship Id="rId16"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tags" Target="../tags/tag368.xml"/><Relationship Id="rId14" Type="http://schemas.openxmlformats.org/officeDocument/2006/relationships/tags" Target="../tags/tag369.xml"/><Relationship Id="rId15" Type="http://schemas.openxmlformats.org/officeDocument/2006/relationships/tags" Target="../tags/tag370.xml"/><Relationship Id="rId16" Type="http://schemas.openxmlformats.org/officeDocument/2006/relationships/tags" Target="../tags/tag371.xml"/><Relationship Id="rId17" Type="http://schemas.openxmlformats.org/officeDocument/2006/relationships/tags" Target="../tags/tag372.xml"/><Relationship Id="rId18" Type="http://schemas.openxmlformats.org/officeDocument/2006/relationships/tags" Target="../tags/tag373.xml"/><Relationship Id="rId19" Type="http://schemas.openxmlformats.org/officeDocument/2006/relationships/tags" Target="../tags/tag374.xml"/><Relationship Id="rId20" Type="http://schemas.openxmlformats.org/officeDocument/2006/relationships/tags" Target="../tags/tag375.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tags" Target="../tags/tag383.xml"/><Relationship Id="rId5" Type="http://schemas.openxmlformats.org/officeDocument/2006/relationships/tags" Target="../tags/tag384.xml"/><Relationship Id="rId6" Type="http://schemas.openxmlformats.org/officeDocument/2006/relationships/tags" Target="../tags/tag385.xml"/><Relationship Id="rId7" Type="http://schemas.openxmlformats.org/officeDocument/2006/relationships/tags" Target="../tags/tag386.xml"/><Relationship Id="rId8" Type="http://schemas.openxmlformats.org/officeDocument/2006/relationships/tags" Target="../tags/tag387.xml"/><Relationship Id="rId9" Type="http://schemas.openxmlformats.org/officeDocument/2006/relationships/tags" Target="../tags/tag388.xml"/><Relationship Id="rId10" Type="http://schemas.openxmlformats.org/officeDocument/2006/relationships/tags" Target="../tags/tag389.xml"/><Relationship Id="rId11" Type="http://schemas.openxmlformats.org/officeDocument/2006/relationships/tags" Target="../tags/tag390.xml"/><Relationship Id="rId12" Type="http://schemas.openxmlformats.org/officeDocument/2006/relationships/tags" Target="../tags/tag391.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tags" Target="../tags/tag395.xml"/><Relationship Id="rId5" Type="http://schemas.openxmlformats.org/officeDocument/2006/relationships/tags" Target="../tags/tag396.xml"/><Relationship Id="rId6" Type="http://schemas.openxmlformats.org/officeDocument/2006/relationships/tags" Target="../tags/tag397.xml"/><Relationship Id="rId7" Type="http://schemas.openxmlformats.org/officeDocument/2006/relationships/tags" Target="../tags/tag398.xml"/><Relationship Id="rId8" Type="http://schemas.openxmlformats.org/officeDocument/2006/relationships/tags" Target="../tags/tag399.xml"/><Relationship Id="rId9" Type="http://schemas.openxmlformats.org/officeDocument/2006/relationships/tags" Target="../tags/tag400.xml"/><Relationship Id="rId10" Type="http://schemas.openxmlformats.org/officeDocument/2006/relationships/tags" Target="../tags/tag401.xml"/><Relationship Id="rId11" Type="http://schemas.openxmlformats.org/officeDocument/2006/relationships/tags" Target="../tags/tag402.xml"/><Relationship Id="rId12" Type="http://schemas.openxmlformats.org/officeDocument/2006/relationships/tags" Target="../tags/tag403.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稻壳学院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
            </a:r>
            <a:endParaRPr altLang="en-US" lang="zh-CN"/>
          </a:p>
        </p:txBody>
      </p:sp>
      <p:sp>
        <p:nvSpPr>
          <p:cNvPr id="1048656" name="标题 2"/>
          <p:cNvSpPr>
            <a:spLocks noGrp="1"/>
          </p:cNvSpPr>
          <p:nvPr>
            <p:ph type="ctrTitle"/>
            <p:custDataLst>
              <p:tags r:id="rId5"/>
            </p:custDataLst>
          </p:nvPr>
        </p:nvSpPr>
        <p:spPr/>
        <p:txBody>
          <a:bodyPr/>
          <a:p>
            <a:r>
              <a:rPr altLang="en-US" lang="zh-CN"/>
              <a:t>数字校园的教育培训与教育改革</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单击添加目录项标题</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数字校园的教育培训</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教育改革</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数字校园与教育改革的融合</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案例分析</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398780"/>
          </a:xfrm>
          <a:prstGeom prst="rect"/>
          <a:noFill/>
        </p:spPr>
        <p:txBody>
          <a:bodyPr rtlCol="0" wrap="square">
            <a:spAutoFit/>
          </a:bodyPr>
          <a:p>
            <a:pPr algn="r"/>
            <a:r>
              <a:rPr altLang="zh-CN" b="1" dirty="0" sz="2000" lang="en-US">
                <a:solidFill>
                  <a:schemeClr val="tx1"/>
                </a:solidFill>
                <a:latin typeface="+mj-ea"/>
                <a:ea typeface="+mj-ea"/>
              </a:rPr>
              <a:t>结论与展望</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副标题"/>
          <p:cNvSpPr>
            <a:spLocks noGrp="1"/>
          </p:cNvSpPr>
          <p:nvPr>
            <p:ph type="body" idx="1"/>
            <p:custDataLst>
              <p:tags r:id="rId1"/>
            </p:custDataLst>
          </p:nvPr>
        </p:nvSpPr>
        <p:spPr/>
        <p:txBody>
          <a:bodyPr/>
          <a:p>
            <a:r>
              <a:rPr altLang="en-US" lang="zh-CN"/>
              <a:t>章节副标题</a:t>
            </a:r>
            <a:endParaRPr altLang="en-US" lang="zh-CN"/>
          </a:p>
        </p:txBody>
      </p:sp>
      <p:sp>
        <p:nvSpPr>
          <p:cNvPr id="1048994"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96" name="标题 1"/>
          <p:cNvSpPr>
            <a:spLocks noGrp="1"/>
          </p:cNvSpPr>
          <p:nvPr>
            <p:ph type="title"/>
            <p:custDataLst>
              <p:tags r:id="rId3"/>
            </p:custDataLst>
          </p:nvPr>
        </p:nvSpPr>
        <p:spPr/>
        <p:txBody>
          <a:bodyPr/>
          <a:p>
            <a:r>
              <a:rPr altLang="en-US" lang="zh-CN"/>
              <a:t>数字校园的教育培训</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数字校园的概念与特点</a:t>
            </a:r>
            <a:endParaRPr altLang="en-US" lang="zh-CN"/>
          </a:p>
        </p:txBody>
      </p:sp>
      <p:sp>
        <p:nvSpPr>
          <p:cNvPr id="104908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数字校园的定义：数字校园是一种基于互联网和信息技术，将学校的教学、管理、科研、服务等活动集成到一个虚拟的数字空间中的新型教育形态。</a:t>
            </a:r>
            <a:endParaRPr altLang="en-US" dirty="0" sz="2000" lang="zh-CN" spc="150">
              <a:solidFill>
                <a:schemeClr val="tx1">
                  <a:lumMod val="85000"/>
                  <a:lumOff val="15000"/>
                </a:schemeClr>
              </a:solidFill>
              <a:latin typeface="+mn-ea"/>
              <a:sym typeface="+mn-ea"/>
            </a:endParaRPr>
          </a:p>
        </p:txBody>
      </p:sp>
      <p:sp>
        <p:nvSpPr>
          <p:cNvPr id="104909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数字校园的特点：数字化、网络化、智能化、个性化。</a:t>
            </a:r>
            <a:endParaRPr altLang="en-US" dirty="0" sz="2000" lang="zh-CN" spc="150">
              <a:solidFill>
                <a:schemeClr val="tx1">
                  <a:lumMod val="85000"/>
                  <a:lumOff val="15000"/>
                </a:schemeClr>
              </a:solidFill>
              <a:latin typeface="+mn-ea"/>
              <a:sym typeface="+mn-ea"/>
            </a:endParaRPr>
          </a:p>
        </p:txBody>
      </p:sp>
      <p:sp>
        <p:nvSpPr>
          <p:cNvPr id="104910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数字校园的建设目标：提高教育质量、促进教育公平、提升管理效率、增强学校竞争力。</a:t>
            </a:r>
            <a:endParaRPr altLang="en-US" dirty="0" sz="2000" lang="zh-CN" spc="150">
              <a:solidFill>
                <a:schemeClr val="tx1">
                  <a:lumMod val="85000"/>
                  <a:lumOff val="15000"/>
                </a:schemeClr>
              </a:solidFill>
              <a:latin typeface="+mn-ea"/>
              <a:sym typeface="+mn-ea"/>
            </a:endParaRPr>
          </a:p>
        </p:txBody>
      </p:sp>
      <p:sp>
        <p:nvSpPr>
          <p:cNvPr id="104910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数字校园的应用场景：在线教学、远程教育、数字化资源库、智能教室、数字化管理、数字化评价等。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50" name="标题 1"/>
          <p:cNvSpPr>
            <a:spLocks noGrp="1"/>
          </p:cNvSpPr>
          <p:nvPr>
            <p:ph type="title"/>
          </p:nvPr>
        </p:nvSpPr>
        <p:spPr/>
        <p:txBody>
          <a:bodyPr/>
          <a:p>
            <a:r>
              <a:rPr altLang="en-US" lang="zh-CN"/>
              <a:t>数字校园的教育培训内容</a:t>
            </a:r>
            <a:endParaRPr altLang="en-US" lang="zh-CN"/>
          </a:p>
        </p:txBody>
      </p:sp>
      <p:sp>
        <p:nvSpPr>
          <p:cNvPr id="1049152"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154"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56"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158" name="标题"/>
          <p:cNvSpPr txBox="1"/>
          <p:nvPr>
            <p:custDataLst>
              <p:tags r:id="rId4"/>
            </p:custDataLst>
          </p:nvPr>
        </p:nvSpPr>
        <p:spPr>
          <a:xfrm>
            <a:off x="1210284" y="155605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数字化教育资源：提供丰富的教学资源，包括电子教材、课件、视频等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160"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162"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164"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66"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168"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70"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72"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174"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76"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78"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180"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82"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84"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186"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88"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90"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192"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94"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96"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198"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200"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202"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204" name="标题"/>
          <p:cNvSpPr txBox="1"/>
          <p:nvPr>
            <p:custDataLst>
              <p:tags r:id="rId27"/>
            </p:custDataLst>
          </p:nvPr>
        </p:nvSpPr>
        <p:spPr>
          <a:xfrm>
            <a:off x="7392555" y="2069272"/>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数字化教学平台：支持在线教学、学习、交流和评估等功能</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206"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208" name="标题"/>
          <p:cNvSpPr txBox="1"/>
          <p:nvPr>
            <p:custDataLst>
              <p:tags r:id="rId29"/>
            </p:custDataLst>
          </p:nvPr>
        </p:nvSpPr>
        <p:spPr>
          <a:xfrm>
            <a:off x="1210284" y="2605451"/>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数字化学习工具：提供多种学习工具，如在线实验室、虚拟仿真软件等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210"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212" name="标题"/>
          <p:cNvSpPr txBox="1"/>
          <p:nvPr>
            <p:custDataLst>
              <p:tags r:id="rId31"/>
            </p:custDataLst>
          </p:nvPr>
        </p:nvSpPr>
        <p:spPr>
          <a:xfrm>
            <a:off x="7392555" y="3117996"/>
            <a:ext cx="3589122" cy="375184"/>
          </a:xfrm>
          <a:prstGeom prst="rect"/>
          <a:noFill/>
        </p:spPr>
        <p:txBody>
          <a:bodyPr anchor="b" bIns="0" lIns="0" rIns="0" rtlCol="0" tIns="0" wrap="square">
            <a:normAutofit fontScale="9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数字化培训项目：针对不同层次和需求的教师和学生，提供个性化的培训项目  数字校园的教育培训内容</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214"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数字校园的教育培训内容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216" name="标题"/>
          <p:cNvSpPr txBox="1"/>
          <p:nvPr>
            <p:custDataLst>
              <p:tags r:id="rId33"/>
            </p:custDataLst>
          </p:nvPr>
        </p:nvSpPr>
        <p:spPr>
          <a:xfrm>
            <a:off x="1210284" y="364742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数字化教育资源：提供丰富的教学资源，包括电子教材、课件、视频等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218"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220" name="标题"/>
          <p:cNvSpPr txBox="1"/>
          <p:nvPr>
            <p:custDataLst>
              <p:tags r:id="rId35"/>
            </p:custDataLst>
          </p:nvPr>
        </p:nvSpPr>
        <p:spPr>
          <a:xfrm>
            <a:off x="7392555" y="4170096"/>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数字化教学平台：支持在线教学、学习、交流和评估等功能</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222"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224" name="标题"/>
          <p:cNvSpPr txBox="1"/>
          <p:nvPr>
            <p:custDataLst>
              <p:tags r:id="rId37"/>
            </p:custDataLst>
          </p:nvPr>
        </p:nvSpPr>
        <p:spPr>
          <a:xfrm>
            <a:off x="1210284" y="4681965"/>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数字化学习工具：提供多种学习工具，如在线实验室、虚拟仿真软件等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226"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228" name="标题"/>
          <p:cNvSpPr txBox="1"/>
          <p:nvPr>
            <p:custDataLst>
              <p:tags r:id="rId39"/>
            </p:custDataLst>
          </p:nvPr>
        </p:nvSpPr>
        <p:spPr>
          <a:xfrm>
            <a:off x="7392555" y="5206664"/>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数字化培训项目：针对不同层次和需求的教师和学生，提供个性化的培训项目</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230"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70" name="标题 1"/>
          <p:cNvSpPr>
            <a:spLocks noGrp="1"/>
          </p:cNvSpPr>
          <p:nvPr>
            <p:ph type="title"/>
          </p:nvPr>
        </p:nvSpPr>
        <p:spPr/>
        <p:txBody>
          <a:bodyPr/>
          <a:p>
            <a:r>
              <a:rPr altLang="en-US" lang="zh-CN"/>
              <a:t>数字校园的教育培训方式</a:t>
            </a:r>
            <a:endParaRPr altLang="en-US" lang="zh-CN"/>
          </a:p>
        </p:txBody>
      </p:sp>
      <p:sp>
        <p:nvSpPr>
          <p:cNvPr id="104927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在线教育平台：提供丰富的在线课程和学习资源，满足学生个性化需求</a:t>
            </a:r>
            <a:endParaRPr altLang="en-US" dirty="0" sz="1200" lang="zh-CN" spc="150">
              <a:solidFill>
                <a:schemeClr val="tx1">
                  <a:lumMod val="85000"/>
                  <a:lumOff val="15000"/>
                </a:schemeClr>
              </a:solidFill>
              <a:latin typeface="+mn-ea"/>
              <a:sym typeface="+mn-ea"/>
            </a:endParaRPr>
          </a:p>
        </p:txBody>
      </p:sp>
      <p:sp>
        <p:nvSpPr>
          <p:cNvPr id="104927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移动学习：利用移动设备进行学习，方便快捷，可随时随地进行</a:t>
            </a:r>
            <a:endParaRPr altLang="en-US" dirty="0" sz="1200" lang="zh-CN" spc="150">
              <a:solidFill>
                <a:schemeClr val="tx1">
                  <a:lumMod val="85000"/>
                  <a:lumOff val="15000"/>
                </a:schemeClr>
              </a:solidFill>
              <a:latin typeface="+mn-ea"/>
              <a:sym typeface="+mn-ea"/>
            </a:endParaRPr>
          </a:p>
        </p:txBody>
      </p:sp>
      <p:sp>
        <p:nvSpPr>
          <p:cNvPr id="104928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虚拟现实技术：通过虚拟现实技术，提供沉浸式的学习体验，增强学习效果</a:t>
            </a:r>
            <a:endParaRPr altLang="en-US" dirty="0" sz="1200" lang="zh-CN" spc="150">
              <a:solidFill>
                <a:schemeClr val="tx1">
                  <a:lumMod val="85000"/>
                  <a:lumOff val="15000"/>
                </a:schemeClr>
              </a:solidFill>
              <a:latin typeface="+mn-ea"/>
              <a:sym typeface="+mn-ea"/>
            </a:endParaRPr>
          </a:p>
        </p:txBody>
      </p:sp>
      <p:sp>
        <p:nvSpPr>
          <p:cNvPr id="104928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人工智能辅助：利用人工智能技术，提供个性化的学习建议和反馈，提高学习效率</a:t>
            </a:r>
            <a:endParaRPr altLang="en-US" dirty="0" sz="1200" lang="zh-CN" spc="150">
              <a:solidFill>
                <a:schemeClr val="tx1">
                  <a:lumMod val="85000"/>
                  <a:lumOff val="15000"/>
                </a:schemeClr>
              </a:solidFill>
              <a:latin typeface="+mn-ea"/>
              <a:sym typeface="+mn-ea"/>
            </a:endParaRPr>
          </a:p>
        </p:txBody>
      </p:sp>
      <p:sp>
        <p:nvSpPr>
          <p:cNvPr id="104929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34" name="标题 1"/>
          <p:cNvSpPr>
            <a:spLocks noGrp="1"/>
          </p:cNvSpPr>
          <p:nvPr>
            <p:ph type="title"/>
          </p:nvPr>
        </p:nvSpPr>
        <p:spPr/>
        <p:txBody>
          <a:bodyPr/>
          <a:p>
            <a:r>
              <a:rPr altLang="en-US" lang="zh-CN"/>
              <a:t>数字校园的教育培训效果</a:t>
            </a:r>
            <a:endParaRPr altLang="en-US" lang="zh-CN"/>
          </a:p>
        </p:txBody>
      </p:sp>
      <p:sp>
        <p:nvSpPr>
          <p:cNvPr id="104933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提高学生学习兴趣和积极性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4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增强学生自主学习和创新能力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4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5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促进教师教学水平和质量的提升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5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5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推动学校教育教学的改革和发展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98" name="副标题"/>
          <p:cNvSpPr>
            <a:spLocks noGrp="1"/>
          </p:cNvSpPr>
          <p:nvPr>
            <p:ph type="body" idx="1"/>
            <p:custDataLst>
              <p:tags r:id="rId1"/>
            </p:custDataLst>
          </p:nvPr>
        </p:nvSpPr>
        <p:spPr/>
        <p:txBody>
          <a:bodyPr/>
          <a:p>
            <a:r>
              <a:rPr altLang="en-US" lang="zh-CN"/>
              <a:t>章节副标题</a:t>
            </a:r>
            <a:endParaRPr altLang="en-US" lang="zh-CN"/>
          </a:p>
        </p:txBody>
      </p:sp>
      <p:sp>
        <p:nvSpPr>
          <p:cNvPr id="1049400"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402" name="标题 1"/>
          <p:cNvSpPr>
            <a:spLocks noGrp="1"/>
          </p:cNvSpPr>
          <p:nvPr>
            <p:ph type="title"/>
            <p:custDataLst>
              <p:tags r:id="rId3"/>
            </p:custDataLst>
          </p:nvPr>
        </p:nvSpPr>
        <p:spPr/>
        <p:txBody>
          <a:bodyPr/>
          <a:p>
            <a:r>
              <a:rPr altLang="en-US" lang="zh-CN"/>
              <a:t>教育改革</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92" name="标题 1"/>
          <p:cNvSpPr>
            <a:spLocks noGrp="1"/>
          </p:cNvSpPr>
          <p:nvPr>
            <p:ph type="title"/>
          </p:nvPr>
        </p:nvSpPr>
        <p:spPr/>
        <p:txBody>
          <a:bodyPr/>
          <a:p>
            <a:r>
              <a:rPr altLang="en-US" lang="zh-CN"/>
              <a:t>教育改革的背景与意义</a:t>
            </a:r>
            <a:endParaRPr altLang="en-US" lang="zh-CN"/>
          </a:p>
        </p:txBody>
      </p:sp>
      <p:sp>
        <p:nvSpPr>
          <p:cNvPr id="104949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9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9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背景：当前教育体制存在的问题和挑战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0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意义：推动教育现代化，提高教育质量和效率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0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目标：培养创新型人才，促进社会进步和发展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1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措施：改革教学内容和方法，加强教师队伍建设</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56" name="标题 1"/>
          <p:cNvSpPr>
            <a:spLocks noGrp="1"/>
          </p:cNvSpPr>
          <p:nvPr>
            <p:ph type="title"/>
          </p:nvPr>
        </p:nvSpPr>
        <p:spPr/>
        <p:txBody>
          <a:bodyPr/>
          <a:p>
            <a:r>
              <a:rPr altLang="en-US" lang="zh-CN"/>
              <a:t>教育改革的目标与任务</a:t>
            </a:r>
            <a:endParaRPr altLang="en-US" lang="zh-CN"/>
          </a:p>
        </p:txBody>
      </p:sp>
      <p:sp>
        <p:nvSpPr>
          <p:cNvPr id="104955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促进教育公平：确保每个孩子都有平等接受教育的机会</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培养创新精神：鼓励学生创新思维和实践能力的发展</a:t>
            </a:r>
            <a:endParaRPr dirty="0" sz="2000" err="1">
              <a:solidFill>
                <a:schemeClr val="tx1">
                  <a:lumMod val="75000"/>
                  <a:lumOff val="25000"/>
                </a:schemeClr>
              </a:solidFill>
              <a:latin typeface="+mn-ea"/>
              <a:ea typeface="+mn-ea"/>
              <a:cs typeface="+mn-ea"/>
              <a:sym typeface="+mn-lt"/>
            </a:endParaRPr>
          </a:p>
        </p:txBody>
      </p:sp>
      <p:sp>
        <p:nvSpPr>
          <p:cNvPr id="104957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8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加强素质教育：注重学生的全面发展，培养综合素质</a:t>
            </a:r>
            <a:endParaRPr dirty="0" sz="2000" err="1">
              <a:solidFill>
                <a:schemeClr val="tx1">
                  <a:lumMod val="75000"/>
                  <a:lumOff val="25000"/>
                </a:schemeClr>
              </a:solidFill>
              <a:latin typeface="+mn-ea"/>
              <a:ea typeface="+mn-ea"/>
              <a:cs typeface="+mn-ea"/>
              <a:sym typeface="+mn-lt"/>
            </a:endParaRPr>
          </a:p>
        </p:txBody>
      </p:sp>
      <p:sp>
        <p:nvSpPr>
          <p:cNvPr id="10495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提高教育质量：通过改进教学方法和课程设置，提高教育水平</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36" name="标题 1"/>
          <p:cNvSpPr>
            <a:spLocks noGrp="1"/>
          </p:cNvSpPr>
          <p:nvPr>
            <p:ph type="title"/>
          </p:nvPr>
        </p:nvSpPr>
        <p:spPr/>
        <p:txBody>
          <a:bodyPr/>
          <a:p>
            <a:r>
              <a:rPr altLang="en-US" lang="zh-CN"/>
              <a:t>教育改革的措施与实施</a:t>
            </a:r>
            <a:endParaRPr altLang="en-US" lang="zh-CN"/>
          </a:p>
        </p:txBody>
      </p:sp>
      <p:sp>
        <p:nvSpPr>
          <p:cNvPr id="1049638" name="正文"/>
          <p:cNvSpPr txBox="1"/>
          <p:nvPr>
            <p:custDataLst>
              <p:tags r:id="rId1"/>
            </p:custDataLst>
          </p:nvPr>
        </p:nvSpPr>
        <p:spPr>
          <a:xfrm>
            <a:off x="2847421" y="136440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制定改革方案：明确改革目标、原则和措施</a:t>
            </a:r>
            <a:endParaRPr altLang="en-US" dirty="0" sz="1200" lang="zh-CN" spc="150">
              <a:solidFill>
                <a:schemeClr val="tx1">
                  <a:lumMod val="65000"/>
                  <a:lumOff val="35000"/>
                </a:schemeClr>
              </a:solidFill>
              <a:latin typeface="+mn-ea"/>
              <a:sym typeface="+mn-ea"/>
            </a:endParaRPr>
          </a:p>
        </p:txBody>
      </p:sp>
      <p:sp>
        <p:nvSpPr>
          <p:cNvPr id="1049640" name="正文"/>
          <p:cNvSpPr txBox="1"/>
          <p:nvPr>
            <p:custDataLst>
              <p:tags r:id="rId2"/>
            </p:custDataLst>
          </p:nvPr>
        </p:nvSpPr>
        <p:spPr>
          <a:xfrm>
            <a:off x="2847421" y="235297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加强教师培训：提高教师素质和教学能力</a:t>
            </a:r>
            <a:endParaRPr altLang="en-US" dirty="0" sz="1200" lang="zh-CN" spc="150">
              <a:solidFill>
                <a:schemeClr val="tx1">
                  <a:lumMod val="65000"/>
                  <a:lumOff val="35000"/>
                </a:schemeClr>
              </a:solidFill>
              <a:latin typeface="+mn-ea"/>
              <a:sym typeface="+mn-ea"/>
            </a:endParaRPr>
          </a:p>
        </p:txBody>
      </p:sp>
      <p:sp>
        <p:nvSpPr>
          <p:cNvPr id="1049642" name="正文"/>
          <p:cNvSpPr txBox="1"/>
          <p:nvPr>
            <p:custDataLst>
              <p:tags r:id="rId3"/>
            </p:custDataLst>
          </p:nvPr>
        </p:nvSpPr>
        <p:spPr>
          <a:xfrm>
            <a:off x="2847421" y="334153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推进数字化教育：利用信息技术手段提高教育质量</a:t>
            </a:r>
            <a:endParaRPr altLang="en-US" dirty="0" sz="1200" lang="zh-CN" spc="150">
              <a:solidFill>
                <a:schemeClr val="tx1">
                  <a:lumMod val="65000"/>
                  <a:lumOff val="35000"/>
                </a:schemeClr>
              </a:solidFill>
              <a:latin typeface="+mn-ea"/>
              <a:sym typeface="+mn-ea"/>
            </a:endParaRPr>
          </a:p>
        </p:txBody>
      </p:sp>
      <p:sp>
        <p:nvSpPr>
          <p:cNvPr id="1049644" name="正文"/>
          <p:cNvSpPr txBox="1"/>
          <p:nvPr>
            <p:custDataLst>
              <p:tags r:id="rId4"/>
            </p:custDataLst>
          </p:nvPr>
        </p:nvSpPr>
        <p:spPr>
          <a:xfrm>
            <a:off x="2847421" y="433010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实施素质教育：注重学生的全面发展，减轻学生负担</a:t>
            </a:r>
            <a:endParaRPr altLang="en-US" dirty="0" sz="1200" lang="zh-CN" spc="150">
              <a:solidFill>
                <a:schemeClr val="tx1">
                  <a:lumMod val="65000"/>
                  <a:lumOff val="35000"/>
                </a:schemeClr>
              </a:solidFill>
              <a:latin typeface="+mn-ea"/>
              <a:sym typeface="+mn-ea"/>
            </a:endParaRPr>
          </a:p>
        </p:txBody>
      </p:sp>
      <p:sp>
        <p:nvSpPr>
          <p:cNvPr id="1049646" name="正文"/>
          <p:cNvSpPr txBox="1"/>
          <p:nvPr>
            <p:custDataLst>
              <p:tags r:id="rId5"/>
            </p:custDataLst>
          </p:nvPr>
        </p:nvSpPr>
        <p:spPr>
          <a:xfrm>
            <a:off x="2847421" y="531867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加强教育评价：建立科学的教育评价体系，促进教育公平和优质发展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86" name="标题 1"/>
          <p:cNvSpPr>
            <a:spLocks noGrp="1"/>
          </p:cNvSpPr>
          <p:nvPr>
            <p:ph type="title"/>
          </p:nvPr>
        </p:nvSpPr>
        <p:spPr/>
        <p:txBody>
          <a:bodyPr/>
          <a:p>
            <a:r>
              <a:rPr altLang="en-US" lang="zh-CN"/>
              <a:t>教育改革的成果与影响</a:t>
            </a:r>
            <a:endParaRPr altLang="en-US" lang="zh-CN"/>
          </a:p>
        </p:txBody>
      </p:sp>
      <p:sp>
        <p:nvSpPr>
          <p:cNvPr id="104968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成果：提高教育质量，促进教育公平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9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影响：推动教育现代化，促进社会进步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0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挑战与对策：应对教育改革中的问题与挑战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0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未来展望：展望教育改革的未来发展趋势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50" name="副标题"/>
          <p:cNvSpPr>
            <a:spLocks noGrp="1"/>
          </p:cNvSpPr>
          <p:nvPr>
            <p:ph type="body" idx="1"/>
            <p:custDataLst>
              <p:tags r:id="rId1"/>
            </p:custDataLst>
          </p:nvPr>
        </p:nvSpPr>
        <p:spPr/>
        <p:txBody>
          <a:bodyPr/>
          <a:p>
            <a:r>
              <a:rPr altLang="en-US" lang="zh-CN"/>
              <a:t>章节副标题</a:t>
            </a:r>
            <a:endParaRPr altLang="en-US" lang="zh-CN"/>
          </a:p>
        </p:txBody>
      </p:sp>
      <p:sp>
        <p:nvSpPr>
          <p:cNvPr id="1049752"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754" name="标题 1"/>
          <p:cNvSpPr>
            <a:spLocks noGrp="1"/>
          </p:cNvSpPr>
          <p:nvPr>
            <p:ph type="title"/>
            <p:custDataLst>
              <p:tags r:id="rId3"/>
            </p:custDataLst>
          </p:nvPr>
        </p:nvSpPr>
        <p:spPr/>
        <p:txBody>
          <a:bodyPr>
            <a:normAutofit fontScale="90000"/>
          </a:bodyPr>
          <a:p>
            <a:r>
              <a:rPr altLang="en-US" lang="zh-CN"/>
              <a:t>数字校园与教育改革的融合</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44" name="标题 1"/>
          <p:cNvSpPr>
            <a:spLocks noGrp="1"/>
          </p:cNvSpPr>
          <p:nvPr>
            <p:ph type="title"/>
          </p:nvPr>
        </p:nvSpPr>
        <p:spPr/>
        <p:txBody>
          <a:bodyPr/>
          <a:p>
            <a:r>
              <a:rPr altLang="en-US" lang="zh-CN"/>
              <a:t>数字校园在教育改革中的作用</a:t>
            </a:r>
            <a:endParaRPr altLang="en-US" lang="zh-CN"/>
          </a:p>
        </p:txBody>
      </p:sp>
      <p:sp>
        <p:nvSpPr>
          <p:cNvPr id="104984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促进教育资源的共享与优化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推动教育模式的创新与发展</a:t>
            </a:r>
            <a:endParaRPr dirty="0" sz="2000" err="1">
              <a:solidFill>
                <a:schemeClr val="tx1">
                  <a:lumMod val="75000"/>
                  <a:lumOff val="25000"/>
                </a:schemeClr>
              </a:solidFill>
              <a:latin typeface="+mn-ea"/>
              <a:ea typeface="+mn-ea"/>
              <a:cs typeface="+mn-ea"/>
              <a:sym typeface="+mn-lt"/>
            </a:endParaRPr>
          </a:p>
        </p:txBody>
      </p:sp>
      <p:sp>
        <p:nvSpPr>
          <p:cNvPr id="104986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7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增强学生的自主学习与创新能力</a:t>
            </a:r>
            <a:endParaRPr dirty="0" sz="2000" err="1">
              <a:solidFill>
                <a:schemeClr val="tx1">
                  <a:lumMod val="75000"/>
                  <a:lumOff val="25000"/>
                </a:schemeClr>
              </a:solidFill>
              <a:latin typeface="+mn-ea"/>
              <a:ea typeface="+mn-ea"/>
              <a:cs typeface="+mn-ea"/>
              <a:sym typeface="+mn-lt"/>
            </a:endParaRPr>
          </a:p>
        </p:txBody>
      </p:sp>
      <p:sp>
        <p:nvSpPr>
          <p:cNvPr id="10498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提升教育教学的效率与质量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924" name="标题 1"/>
          <p:cNvSpPr>
            <a:spLocks noGrp="1"/>
          </p:cNvSpPr>
          <p:nvPr>
            <p:ph type="title"/>
          </p:nvPr>
        </p:nvSpPr>
        <p:spPr/>
        <p:txBody>
          <a:bodyPr/>
          <a:p>
            <a:r>
              <a:rPr altLang="en-US" lang="zh-CN"/>
              <a:t>数字校园与教育改革的相互促进</a:t>
            </a:r>
            <a:endParaRPr altLang="en-US" lang="zh-CN"/>
          </a:p>
        </p:txBody>
      </p:sp>
      <p:sp>
        <p:nvSpPr>
          <p:cNvPr id="104992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3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3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3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教育改革推动数字校园的发展</a:t>
            </a:r>
            <a:endParaRPr altLang="en-US" sz="1400" lang="zh-CN" spc="150">
              <a:solidFill>
                <a:schemeClr val="tx1"/>
              </a:solidFill>
              <a:effectLst/>
              <a:latin typeface="+mn-ea"/>
              <a:sym typeface="+mn-ea"/>
            </a:endParaRPr>
          </a:p>
        </p:txBody>
      </p:sp>
      <p:sp>
        <p:nvSpPr>
          <p:cNvPr id="104993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数字校园为教育改革提供技术支持</a:t>
            </a:r>
            <a:endParaRPr altLang="en-US" dirty="0" sz="1400" lang="zh-CN" spc="150">
              <a:solidFill>
                <a:schemeClr val="tx1"/>
              </a:solidFill>
              <a:effectLst/>
              <a:latin typeface="+mn-ea"/>
              <a:sym typeface="+mn-ea"/>
            </a:endParaRPr>
          </a:p>
        </p:txBody>
      </p:sp>
      <p:sp>
        <p:nvSpPr>
          <p:cNvPr id="104993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数字校园与教育改革的融合实现教育现代化</a:t>
            </a:r>
            <a:endParaRPr altLang="en-US" sz="1400" lang="zh-CN" spc="150">
              <a:solidFill>
                <a:schemeClr val="tx1"/>
              </a:solidFill>
              <a:effectLst/>
              <a:latin typeface="+mn-ea"/>
              <a:sym typeface="+mn-ea"/>
            </a:endParaRPr>
          </a:p>
        </p:txBody>
      </p:sp>
      <p:sp>
        <p:nvSpPr>
          <p:cNvPr id="104994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数字校园与教育改革共同推动教育创新</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80" name="标题 1"/>
          <p:cNvSpPr>
            <a:spLocks noGrp="1"/>
          </p:cNvSpPr>
          <p:nvPr>
            <p:ph type="title"/>
          </p:nvPr>
        </p:nvSpPr>
        <p:spPr/>
        <p:txBody>
          <a:bodyPr/>
          <a:p>
            <a:r>
              <a:rPr altLang="en-US" lang="zh-CN"/>
              <a:t>数字校园与教育改革的未来发展</a:t>
            </a:r>
            <a:endParaRPr altLang="en-US" lang="zh-CN"/>
          </a:p>
        </p:txBody>
      </p:sp>
      <p:sp>
        <p:nvSpPr>
          <p:cNvPr id="104998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8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8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数字化教育资源建设：推动优质教育资源共享，提高教育质量</a:t>
            </a:r>
            <a:endParaRPr altLang="en-US" dirty="0" sz="2000" lang="zh-CN" spc="200">
              <a:solidFill>
                <a:schemeClr val="tx1">
                  <a:lumMod val="85000"/>
                  <a:lumOff val="15000"/>
                </a:schemeClr>
              </a:solidFill>
              <a:latin typeface="+mn-ea"/>
              <a:sym typeface="+mn-ea"/>
            </a:endParaRPr>
          </a:p>
        </p:txBody>
      </p:sp>
      <p:sp>
        <p:nvSpPr>
          <p:cNvPr id="104998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9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9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数字化教育模式创新：探索线上线下相结合的教学模式，满足个性化需求</a:t>
            </a:r>
            <a:endParaRPr altLang="en-US" dirty="0" sz="2000" lang="zh-CN" spc="200">
              <a:solidFill>
                <a:schemeClr val="tx1">
                  <a:lumMod val="85000"/>
                  <a:lumOff val="15000"/>
                </a:schemeClr>
              </a:solidFill>
              <a:latin typeface="+mn-ea"/>
              <a:sym typeface="+mn-ea"/>
            </a:endParaRPr>
          </a:p>
        </p:txBody>
      </p:sp>
      <p:sp>
        <p:nvSpPr>
          <p:cNvPr id="104999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9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9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数字化教育评价改革：利用大数据、人工智能等技术手段，实现教育评价的客观性和科学性</a:t>
            </a:r>
            <a:endParaRPr altLang="en-US" dirty="0" sz="2000" lang="zh-CN" spc="200">
              <a:solidFill>
                <a:schemeClr val="tx1">
                  <a:lumMod val="85000"/>
                  <a:lumOff val="15000"/>
                </a:schemeClr>
              </a:solidFill>
              <a:latin typeface="+mn-ea"/>
              <a:sym typeface="+mn-ea"/>
            </a:endParaRPr>
          </a:p>
        </p:txBody>
      </p:sp>
      <p:sp>
        <p:nvSpPr>
          <p:cNvPr id="105000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0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数字化教育治理能力提升：加强数字化教育治理体系和治理能力建设，保障教育公平和安全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44" name="标题 1"/>
          <p:cNvSpPr>
            <a:spLocks noGrp="1"/>
          </p:cNvSpPr>
          <p:nvPr>
            <p:ph type="title"/>
          </p:nvPr>
        </p:nvSpPr>
        <p:spPr/>
        <p:txBody>
          <a:bodyPr/>
          <a:p>
            <a:r>
              <a:rPr altLang="en-US" lang="zh-CN"/>
              <a:t>数字校园与教育改革的挑战与对策</a:t>
            </a:r>
            <a:endParaRPr altLang="en-US" lang="zh-CN"/>
          </a:p>
        </p:txBody>
      </p:sp>
      <p:sp>
        <p:nvSpPr>
          <p:cNvPr id="1050046" name="五边形 2"/>
          <p:cNvSpPr/>
          <p:nvPr>
            <p:custDataLst>
              <p:tags r:id="rId1"/>
            </p:custDataLst>
          </p:nvPr>
        </p:nvSpPr>
        <p:spPr>
          <a:xfrm rot="16200000" flipH="1">
            <a:off x="3896151" y="1161855"/>
            <a:ext cx="995867" cy="289606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8" name="五边形 3"/>
          <p:cNvSpPr/>
          <p:nvPr>
            <p:custDataLst>
              <p:tags r:id="rId2"/>
            </p:custDataLst>
          </p:nvPr>
        </p:nvSpPr>
        <p:spPr>
          <a:xfrm rot="16200000" flipH="1">
            <a:off x="3922683" y="4389637"/>
            <a:ext cx="946710" cy="260027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0" name="任意多边形 4"/>
          <p:cNvSpPr/>
          <p:nvPr>
            <p:custDataLst>
              <p:tags r:id="rId3"/>
            </p:custDataLst>
          </p:nvPr>
        </p:nvSpPr>
        <p:spPr>
          <a:xfrm>
            <a:off x="3095030" y="2108576"/>
            <a:ext cx="2600273" cy="392414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任意多边形 5"/>
          <p:cNvSpPr/>
          <p:nvPr>
            <p:custDataLst>
              <p:tags r:id="rId4"/>
            </p:custDataLst>
          </p:nvPr>
        </p:nvSpPr>
        <p:spPr>
          <a:xfrm flipV="1">
            <a:off x="2946195" y="1364400"/>
            <a:ext cx="2896066" cy="139251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3095030" y="2934287"/>
            <a:ext cx="2600273" cy="2342807"/>
          </a:xfrm>
          <a:prstGeom prst="rect"/>
          <a:noFill/>
          <a:ln>
            <a:noFill/>
          </a:ln>
        </p:spPr>
        <p:txBody>
          <a:bodyPr wrap="square">
            <a:normAutofit fontScale="94167"/>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挑战：技术更新迅速、教师技能培训需求、学生信息素养培养、网络安全与隐私保护</a:t>
            </a:r>
            <a:endPar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56" name="五边形 9"/>
          <p:cNvSpPr/>
          <p:nvPr>
            <p:custDataLst>
              <p:tags r:id="rId6"/>
            </p:custDataLst>
          </p:nvPr>
        </p:nvSpPr>
        <p:spPr>
          <a:xfrm rot="16200000" flipH="1">
            <a:off x="7300594" y="1177385"/>
            <a:ext cx="995867" cy="289606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8" name="五边形 10"/>
          <p:cNvSpPr/>
          <p:nvPr>
            <p:custDataLst>
              <p:tags r:id="rId7"/>
            </p:custDataLst>
          </p:nvPr>
        </p:nvSpPr>
        <p:spPr>
          <a:xfrm rot="16200000" flipH="1">
            <a:off x="7325831" y="4404520"/>
            <a:ext cx="946710" cy="260027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任意多边形 11"/>
          <p:cNvSpPr/>
          <p:nvPr>
            <p:custDataLst>
              <p:tags r:id="rId8"/>
            </p:custDataLst>
          </p:nvPr>
        </p:nvSpPr>
        <p:spPr>
          <a:xfrm>
            <a:off x="6499473" y="2123459"/>
            <a:ext cx="2600273" cy="392414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62" name="任意多边形 12"/>
          <p:cNvSpPr/>
          <p:nvPr>
            <p:custDataLst>
              <p:tags r:id="rId9"/>
            </p:custDataLst>
          </p:nvPr>
        </p:nvSpPr>
        <p:spPr>
          <a:xfrm flipV="1">
            <a:off x="6350638" y="1379931"/>
            <a:ext cx="2896066" cy="139251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99473" y="2934287"/>
            <a:ext cx="2600273" cy="2342807"/>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2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对策：制定长期规划、加强教师培训、提高学生信息素养、加强网络安全管理</a:t>
            </a:r>
            <a:endParaRPr altLang="en-US" baseline="0" b="0" cap="none" dirty="0" sz="22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104" name="副标题"/>
          <p:cNvSpPr>
            <a:spLocks noGrp="1"/>
          </p:cNvSpPr>
          <p:nvPr>
            <p:ph type="body" idx="1"/>
            <p:custDataLst>
              <p:tags r:id="rId1"/>
            </p:custDataLst>
          </p:nvPr>
        </p:nvSpPr>
        <p:spPr/>
        <p:txBody>
          <a:bodyPr/>
          <a:p>
            <a:r>
              <a:rPr altLang="en-US" lang="zh-CN"/>
              <a:t>章节副标题</a:t>
            </a:r>
            <a:endParaRPr altLang="en-US" lang="zh-CN"/>
          </a:p>
        </p:txBody>
      </p:sp>
      <p:sp>
        <p:nvSpPr>
          <p:cNvPr id="1050106"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50108" name="标题 1"/>
          <p:cNvSpPr>
            <a:spLocks noGrp="1"/>
          </p:cNvSpPr>
          <p:nvPr>
            <p:ph type="title"/>
            <p:custDataLst>
              <p:tags r:id="rId3"/>
            </p:custDataLst>
          </p:nvPr>
        </p:nvSpPr>
        <p:spPr/>
        <p:txBody>
          <a:bodyPr/>
          <a:p>
            <a:r>
              <a:rPr altLang="en-US" lang="zh-CN"/>
              <a:t>案例分析</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98" name="标题 1"/>
          <p:cNvSpPr>
            <a:spLocks noGrp="1"/>
          </p:cNvSpPr>
          <p:nvPr>
            <p:ph type="title"/>
          </p:nvPr>
        </p:nvSpPr>
        <p:spPr/>
        <p:txBody>
          <a:bodyPr/>
          <a:p>
            <a:r>
              <a:rPr altLang="en-US" lang="zh-CN"/>
              <a:t>数字校园在教育培训中的应用案例</a:t>
            </a:r>
            <a:endParaRPr altLang="en-US" lang="zh-CN"/>
          </a:p>
        </p:txBody>
      </p:sp>
      <p:sp>
        <p:nvSpPr>
          <p:cNvPr id="105020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案例背景：介绍数字校园在教育培训中的应用背景，包括教育改革、技术发展等方面的原因。</a:t>
            </a:r>
            <a:endParaRPr altLang="en-US" dirty="0" sz="1200" lang="zh-CN" spc="150">
              <a:solidFill>
                <a:schemeClr val="tx1">
                  <a:lumMod val="65000"/>
                  <a:lumOff val="35000"/>
                </a:schemeClr>
              </a:solidFill>
              <a:latin typeface="+mn-ea"/>
              <a:sym typeface="+mn-ea"/>
            </a:endParaRPr>
          </a:p>
        </p:txBody>
      </p:sp>
      <p:sp>
        <p:nvSpPr>
          <p:cNvPr id="105020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案例描述：详细描述数字校园在教育培训中的应用案例，包括应用的领域、具体实施过程、应用效果等方面的内容。</a:t>
            </a:r>
            <a:endParaRPr altLang="en-US" dirty="0" sz="1200" lang="zh-CN" spc="150">
              <a:solidFill>
                <a:schemeClr val="tx1">
                  <a:lumMod val="65000"/>
                  <a:lumOff val="35000"/>
                </a:schemeClr>
              </a:solidFill>
              <a:latin typeface="+mn-ea"/>
              <a:sym typeface="+mn-ea"/>
            </a:endParaRPr>
          </a:p>
        </p:txBody>
      </p:sp>
      <p:sp>
        <p:nvSpPr>
          <p:cNvPr id="105020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案例分析：对数字校园在教育培训中的应用案例进行分析，包括应用的优势、存在的问题、改进的方向等方面的内容。</a:t>
            </a:r>
            <a:endParaRPr altLang="en-US" dirty="0" sz="1200" lang="zh-CN" spc="150">
              <a:solidFill>
                <a:schemeClr val="tx1">
                  <a:lumMod val="65000"/>
                  <a:lumOff val="35000"/>
                </a:schemeClr>
              </a:solidFill>
              <a:latin typeface="+mn-ea"/>
              <a:sym typeface="+mn-ea"/>
            </a:endParaRPr>
          </a:p>
        </p:txBody>
      </p:sp>
      <p:sp>
        <p:nvSpPr>
          <p:cNvPr id="105020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案例总结：总结数字校园在教育培训中的应用案例，包括应用的意义、对教育改革的推动作用等方面的内容。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46" name="标题 1"/>
          <p:cNvSpPr>
            <a:spLocks noGrp="1"/>
          </p:cNvSpPr>
          <p:nvPr>
            <p:ph type="title"/>
          </p:nvPr>
        </p:nvSpPr>
        <p:spPr/>
        <p:txBody>
          <a:bodyPr/>
          <a:p>
            <a:r>
              <a:rPr altLang="en-US" lang="zh-CN"/>
              <a:t>教育改革中的数字校园应用案例</a:t>
            </a:r>
            <a:endParaRPr altLang="en-US" lang="zh-CN"/>
          </a:p>
        </p:txBody>
      </p:sp>
      <p:sp>
        <p:nvSpPr>
          <p:cNvPr id="105024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案例分析：对数字校园在教育改革中的应用案例进行深入分析，包括优点、挑战和改进方向</a:t>
            </a:r>
            <a:endParaRPr altLang="zh-CN" dirty="0" lang="en-US">
              <a:solidFill>
                <a:schemeClr val="dk1">
                  <a:lumMod val="80000"/>
                  <a:lumOff val="20000"/>
                </a:schemeClr>
              </a:solidFill>
              <a:latin typeface="+mn-ea"/>
              <a:sym typeface="+mn-ea"/>
            </a:endParaRPr>
          </a:p>
        </p:txBody>
      </p:sp>
      <p:sp>
        <p:nvSpPr>
          <p:cNvPr id="105025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案例背景：介绍数字校园在教育改革中的重要性和应用场景</a:t>
            </a:r>
            <a:endParaRPr altLang="en-US" dirty="0" sz="1600" lang="zh-CN">
              <a:solidFill>
                <a:schemeClr val="dk1">
                  <a:lumMod val="80000"/>
                  <a:lumOff val="20000"/>
                </a:schemeClr>
              </a:solidFill>
              <a:latin typeface="+mn-ea"/>
              <a:sym typeface="+mn-ea"/>
            </a:endParaRPr>
          </a:p>
        </p:txBody>
      </p:sp>
      <p:sp>
        <p:nvSpPr>
          <p:cNvPr id="105026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案例描述：详细描述数字校园在教育改革中的具体应用案例，包括实施过程、效果和影响</a:t>
            </a:r>
            <a:endParaRPr altLang="en-US" dirty="0" lang="zh-CN">
              <a:solidFill>
                <a:schemeClr val="dk1">
                  <a:lumMod val="80000"/>
                  <a:lumOff val="20000"/>
                </a:schemeClr>
              </a:solidFill>
              <a:latin typeface="+mn-ea"/>
              <a:sym typeface="+mn-ea"/>
            </a:endParaRPr>
          </a:p>
        </p:txBody>
      </p:sp>
      <p:sp>
        <p:nvSpPr>
          <p:cNvPr id="105027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案例启示：总结数字校园在教育改革中的应用案例对其他学校的启示和借鉴意义</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18" name="标题 1"/>
          <p:cNvSpPr>
            <a:spLocks noGrp="1"/>
          </p:cNvSpPr>
          <p:nvPr>
            <p:ph type="title"/>
          </p:nvPr>
        </p:nvSpPr>
        <p:spPr/>
        <p:txBody>
          <a:bodyPr/>
          <a:p>
            <a:r>
              <a:rPr altLang="en-US" lang="zh-CN"/>
              <a:t>数字校园与教育改革融合的优秀案例</a:t>
            </a:r>
            <a:endParaRPr altLang="en-US" lang="zh-CN"/>
          </a:p>
        </p:txBody>
      </p:sp>
      <p:sp>
        <p:nvSpPr>
          <p:cNvPr id="1050320" name="圆角矩形 3"/>
          <p:cNvSpPr/>
          <p:nvPr>
            <p:custDataLst>
              <p:tags r:id="rId1"/>
            </p:custDataLst>
          </p:nvPr>
        </p:nvSpPr>
        <p:spPr>
          <a:xfrm rot="16200000">
            <a:off x="5702418" y="-2489057"/>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2" name="圆角矩形 4"/>
          <p:cNvSpPr/>
          <p:nvPr>
            <p:custDataLst>
              <p:tags r:id="rId2"/>
            </p:custDataLst>
          </p:nvPr>
        </p:nvSpPr>
        <p:spPr>
          <a:xfrm rot="16200000">
            <a:off x="514912" y="2699097"/>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24" name="圆角矩形 5"/>
          <p:cNvSpPr/>
          <p:nvPr>
            <p:custDataLst>
              <p:tags r:id="rId3"/>
            </p:custDataLst>
          </p:nvPr>
        </p:nvSpPr>
        <p:spPr>
          <a:xfrm rot="16200000">
            <a:off x="5702418" y="-3491314"/>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6" name="圆角矩形 6"/>
          <p:cNvSpPr/>
          <p:nvPr>
            <p:custDataLst>
              <p:tags r:id="rId4"/>
            </p:custDataLst>
          </p:nvPr>
        </p:nvSpPr>
        <p:spPr>
          <a:xfrm rot="16200000">
            <a:off x="514912" y="1696192"/>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28" name="圆角矩形 11"/>
          <p:cNvSpPr/>
          <p:nvPr>
            <p:custDataLst>
              <p:tags r:id="rId5"/>
            </p:custDataLst>
          </p:nvPr>
        </p:nvSpPr>
        <p:spPr>
          <a:xfrm rot="16200000">
            <a:off x="5702418" y="-483895"/>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30" name="圆角矩形 12"/>
          <p:cNvSpPr/>
          <p:nvPr>
            <p:custDataLst>
              <p:tags r:id="rId6"/>
            </p:custDataLst>
          </p:nvPr>
        </p:nvSpPr>
        <p:spPr>
          <a:xfrm rot="16200000">
            <a:off x="514912" y="4704259"/>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32" name="圆角矩形 9"/>
          <p:cNvSpPr/>
          <p:nvPr>
            <p:custDataLst>
              <p:tags r:id="rId7"/>
            </p:custDataLst>
          </p:nvPr>
        </p:nvSpPr>
        <p:spPr>
          <a:xfrm rot="16200000">
            <a:off x="5702418" y="-1486152"/>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34" name="圆角矩形 10"/>
          <p:cNvSpPr/>
          <p:nvPr>
            <p:custDataLst>
              <p:tags r:id="rId8"/>
            </p:custDataLst>
          </p:nvPr>
        </p:nvSpPr>
        <p:spPr>
          <a:xfrm rot="16200000">
            <a:off x="514912" y="3701354"/>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36" name="圆角矩形 7"/>
          <p:cNvSpPr/>
          <p:nvPr>
            <p:custDataLst>
              <p:tags r:id="rId9"/>
            </p:custDataLst>
          </p:nvPr>
        </p:nvSpPr>
        <p:spPr>
          <a:xfrm rot="16200000">
            <a:off x="5702418" y="517714"/>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38" name="圆角矩形 8"/>
          <p:cNvSpPr/>
          <p:nvPr>
            <p:custDataLst>
              <p:tags r:id="rId10"/>
            </p:custDataLst>
          </p:nvPr>
        </p:nvSpPr>
        <p:spPr>
          <a:xfrm rot="16200000">
            <a:off x="514912" y="5705868"/>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40" name="文本框 14"/>
          <p:cNvSpPr txBox="1"/>
          <p:nvPr>
            <p:custDataLst>
              <p:tags r:id="rId11"/>
            </p:custDataLst>
          </p:nvPr>
        </p:nvSpPr>
        <p:spPr>
          <a:xfrm>
            <a:off x="1280048" y="5383228"/>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案例总结：总结案例的经验和教训，提出进一步推广和改进的建议。</a:t>
            </a:r>
            <a:endParaRPr altLang="en-US" dirty="0" sz="2000" lang="zh-CN">
              <a:latin typeface="+mn-ea"/>
              <a:ea typeface="+mn-ea"/>
            </a:endParaRPr>
          </a:p>
        </p:txBody>
      </p:sp>
      <p:sp>
        <p:nvSpPr>
          <p:cNvPr id="1050342" name="文本框 15"/>
          <p:cNvSpPr txBox="1"/>
          <p:nvPr>
            <p:custDataLst>
              <p:tags r:id="rId12"/>
            </p:custDataLst>
          </p:nvPr>
        </p:nvSpPr>
        <p:spPr>
          <a:xfrm>
            <a:off x="1280696" y="3377418"/>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案例实施：详细描述案例的实施过程，包括数字校园的建设、教育改革的推进等。</a:t>
            </a:r>
            <a:endParaRPr altLang="en-US" dirty="0" sz="2000" lang="zh-CN">
              <a:latin typeface="+mn-ea"/>
              <a:ea typeface="+mn-ea"/>
            </a:endParaRPr>
          </a:p>
        </p:txBody>
      </p:sp>
      <p:sp>
        <p:nvSpPr>
          <p:cNvPr id="1050344" name="文本框 16"/>
          <p:cNvSpPr txBox="1"/>
          <p:nvPr>
            <p:custDataLst>
              <p:tags r:id="rId13"/>
            </p:custDataLst>
          </p:nvPr>
        </p:nvSpPr>
        <p:spPr>
          <a:xfrm>
            <a:off x="1280048" y="4380971"/>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案例效果：展示案例实施后的效果和成果，包括学生的学习成果、教师的教学方法改进等。</a:t>
            </a:r>
            <a:endParaRPr altLang="en-US" dirty="0" sz="2000" lang="zh-CN">
              <a:latin typeface="+mn-ea"/>
              <a:ea typeface="+mn-ea"/>
            </a:endParaRPr>
          </a:p>
        </p:txBody>
      </p:sp>
      <p:sp>
        <p:nvSpPr>
          <p:cNvPr id="1050346" name="文本框 17"/>
          <p:cNvSpPr txBox="1"/>
          <p:nvPr>
            <p:custDataLst>
              <p:tags r:id="rId14"/>
            </p:custDataLst>
          </p:nvPr>
        </p:nvSpPr>
        <p:spPr>
          <a:xfrm>
            <a:off x="1280696" y="1372256"/>
            <a:ext cx="10073027" cy="787164"/>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案例背景：介绍案例的背景信息，包括数字校园和教育改革的发展趋势、政策支持等。</a:t>
            </a:r>
            <a:endParaRPr altLang="en-US" dirty="0" sz="2000" lang="zh-CN">
              <a:latin typeface="+mn-ea"/>
              <a:ea typeface="+mn-ea"/>
            </a:endParaRPr>
          </a:p>
        </p:txBody>
      </p:sp>
      <p:sp>
        <p:nvSpPr>
          <p:cNvPr id="1050348" name="文本框 18"/>
          <p:cNvSpPr txBox="1"/>
          <p:nvPr>
            <p:custDataLst>
              <p:tags r:id="rId15"/>
            </p:custDataLst>
          </p:nvPr>
        </p:nvSpPr>
        <p:spPr>
          <a:xfrm>
            <a:off x="1280048" y="2375809"/>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案例目标：明确案例的目标和期望解决的问题，例如提高教育质量、促进教育公平等。</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88" name="标题 1"/>
          <p:cNvSpPr>
            <a:spLocks noGrp="1"/>
          </p:cNvSpPr>
          <p:nvPr>
            <p:ph type="title"/>
          </p:nvPr>
        </p:nvSpPr>
        <p:spPr/>
        <p:txBody>
          <a:bodyPr/>
          <a:p>
            <a:r>
              <a:rPr altLang="en-US" lang="zh-CN"/>
              <a:t>案例分析的启示与借鉴意义</a:t>
            </a:r>
            <a:endParaRPr altLang="en-US" lang="zh-CN"/>
          </a:p>
        </p:txBody>
      </p:sp>
      <p:sp>
        <p:nvSpPr>
          <p:cNvPr id="105039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案例背景与问题提出</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案例实施与效果评估</a:t>
            </a:r>
            <a:endParaRPr dirty="0" sz="2000" err="1">
              <a:solidFill>
                <a:schemeClr val="tx1">
                  <a:lumMod val="75000"/>
                  <a:lumOff val="25000"/>
                </a:schemeClr>
              </a:solidFill>
              <a:latin typeface="+mn-ea"/>
              <a:ea typeface="+mn-ea"/>
              <a:cs typeface="+mn-ea"/>
              <a:sym typeface="+mn-lt"/>
            </a:endParaRPr>
          </a:p>
        </p:txBody>
      </p:sp>
      <p:sp>
        <p:nvSpPr>
          <p:cNvPr id="105041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1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案例的启示与借鉴意义</a:t>
            </a:r>
            <a:endParaRPr dirty="0" sz="2000" err="1">
              <a:solidFill>
                <a:schemeClr val="tx1">
                  <a:lumMod val="75000"/>
                  <a:lumOff val="25000"/>
                </a:schemeClr>
              </a:solidFill>
              <a:latin typeface="+mn-ea"/>
              <a:ea typeface="+mn-ea"/>
              <a:cs typeface="+mn-ea"/>
              <a:sym typeface="+mn-lt"/>
            </a:endParaRPr>
          </a:p>
        </p:txBody>
      </p:sp>
      <p:sp>
        <p:nvSpPr>
          <p:cNvPr id="10504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案例分析与解决方案</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68" name="副标题"/>
          <p:cNvSpPr>
            <a:spLocks noGrp="1"/>
          </p:cNvSpPr>
          <p:nvPr>
            <p:ph type="body" idx="1"/>
            <p:custDataLst>
              <p:tags r:id="rId1"/>
            </p:custDataLst>
          </p:nvPr>
        </p:nvSpPr>
        <p:spPr/>
        <p:txBody>
          <a:bodyPr/>
          <a:p>
            <a:r>
              <a:rPr altLang="en-US" lang="zh-CN"/>
              <a:t>章节副标题</a:t>
            </a:r>
            <a:endParaRPr altLang="en-US" lang="zh-CN"/>
          </a:p>
        </p:txBody>
      </p:sp>
      <p:sp>
        <p:nvSpPr>
          <p:cNvPr id="1050470"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472" name="标题 1"/>
          <p:cNvSpPr>
            <a:spLocks noGrp="1"/>
          </p:cNvSpPr>
          <p:nvPr>
            <p:ph type="title"/>
            <p:custDataLst>
              <p:tags r:id="rId3"/>
            </p:custDataLst>
          </p:nvPr>
        </p:nvSpPr>
        <p:spPr/>
        <p:txBody>
          <a:bodyPr/>
          <a:p>
            <a:r>
              <a:rPr altLang="en-US" lang="zh-CN"/>
              <a:t>结论与展望</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562" name="标题 1"/>
          <p:cNvSpPr>
            <a:spLocks noGrp="1"/>
          </p:cNvSpPr>
          <p:nvPr>
            <p:ph type="title"/>
          </p:nvPr>
        </p:nvSpPr>
        <p:spPr/>
        <p:txBody>
          <a:bodyPr>
            <a:normAutofit fontScale="95556"/>
          </a:bodyPr>
          <a:p>
            <a:r>
              <a:rPr altLang="en-US" lang="zh-CN"/>
              <a:t>结论：数字校园的教育培训与教育改革的重要性和意义</a:t>
            </a:r>
            <a:endParaRPr altLang="en-US" lang="zh-CN"/>
          </a:p>
        </p:txBody>
      </p:sp>
      <p:sp>
        <p:nvSpPr>
          <p:cNvPr id="105056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6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6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数字校园的教育培训是教育改革的重要方向</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7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7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数字校园的教育培训能够提高教育质量和效率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57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7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数字校园的教育培训能够促进教育公平和普及</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8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8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数字校园的教育培训能够推动教育创新和发展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626" name="标题 1"/>
          <p:cNvSpPr>
            <a:spLocks noGrp="1"/>
          </p:cNvSpPr>
          <p:nvPr>
            <p:ph type="title"/>
          </p:nvPr>
        </p:nvSpPr>
        <p:spPr/>
        <p:txBody>
          <a:bodyPr/>
          <a:p>
            <a:r>
              <a:rPr altLang="en-US" lang="zh-CN"/>
              <a:t>展望：未来数字校园与教育改革的发展趋势和前景</a:t>
            </a:r>
            <a:endParaRPr altLang="en-US" lang="zh-CN"/>
          </a:p>
        </p:txBody>
      </p:sp>
      <p:sp>
        <p:nvSpPr>
          <p:cNvPr id="105062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3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3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3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3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3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4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4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4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跨学科融合与创新能力培养：未来数字校园将更加注重跨学科融合和创新能力培养，通过开设跨学科课程、组织跨学科项目等方式，培养学生的综合素质和创新能力。</a:t>
            </a:r>
            <a:endParaRPr altLang="en-US" dirty="0" sz="1400" lang="zh-CN">
              <a:latin typeface="+mn-ea"/>
              <a:ea typeface="+mn-ea"/>
            </a:endParaRPr>
          </a:p>
        </p:txBody>
      </p:sp>
      <p:sp>
        <p:nvSpPr>
          <p:cNvPr id="105064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国际化发展与合作：随着全球化的加速发展，未来数字校园将更加注重国际化发展与合作，通过引进国际先进的教育理念、课程资源等方式，提高学校的国际化水平，培养具有国际视野的人才。</a:t>
            </a:r>
            <a:endParaRPr altLang="en-US" dirty="0" sz="2400" lang="zh-CN">
              <a:latin typeface="+mn-ea"/>
              <a:ea typeface="+mn-ea"/>
            </a:endParaRPr>
          </a:p>
        </p:txBody>
      </p:sp>
      <p:sp>
        <p:nvSpPr>
          <p:cNvPr id="105064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数字化教育资源建设：随着技术的不断发展，未来数字校园将更加注重数字化教育资源的建设，包括优质课程、教学软件、在线学习平台等，以满足学生多样化的学习需求。</a:t>
            </a:r>
            <a:endParaRPr altLang="en-US" dirty="0" sz="1400" lang="zh-CN">
              <a:latin typeface="+mn-ea"/>
              <a:ea typeface="+mn-ea"/>
            </a:endParaRPr>
          </a:p>
        </p:txBody>
      </p:sp>
      <p:sp>
        <p:nvSpPr>
          <p:cNvPr id="105065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fontScale="6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学习与智能化教学：借助大数据、人工智能等技术，未来数字校园将更加注重个性化学习与智能化教学的实现，通过对学生的学习行为、兴趣爱好等数据的分析，为每个学生提供定制化的学习方案和教学服务。</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690"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692" name="公司名"/>
          <p:cNvSpPr>
            <a:spLocks noGrp="1"/>
          </p:cNvSpPr>
          <p:nvPr>
            <p:ph type="body" sz="quarter" idx="13"/>
            <p:custDataLst>
              <p:tags r:id="rId2"/>
            </p:custDataLst>
          </p:nvPr>
        </p:nvSpPr>
        <p:spPr/>
        <p:txBody>
          <a:bodyPr/>
          <a:p>
            <a:r>
              <a:rPr altLang="en-US" lang="zh-CN"/>
              <a:t>稻壳学院</a:t>
            </a:r>
            <a:endParaRPr altLang="en-US" lang="zh-CN"/>
          </a:p>
        </p:txBody>
      </p:sp>
      <p:sp>
        <p:nvSpPr>
          <p:cNvPr id="1050694"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3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1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1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66.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1*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1*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1*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1*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1*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1*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1*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1*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1*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1*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20.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7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7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07.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2023-12-15T16:28:21Z</dcterms:created>
  <dcterms:modified xsi:type="dcterms:W3CDTF">2023-12-15T16:28:21Z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63976273bcab410a8bba630f225b1b14_21</vt:lpwstr>
  </property>
</Properties>
</file>