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428" r:id="rId1"/>
    <p:sldMasterId id="2147485465" r:id="rId2"/>
  </p:sldMasterIdLst>
  <p:notesMasterIdLst>
    <p:notesMasterId r:id="rId3"/>
  </p:notesMasterIdLst>
  <p:sldIdLst>
    <p:sldId id="1096" r:id="rId4"/>
    <p:sldId id="1100" r:id="rId5"/>
    <p:sldId id="1103" r:id="rId6"/>
    <p:sldId id="1106" r:id="rId7"/>
    <p:sldId id="1109" r:id="rId8"/>
    <p:sldId id="1112" r:id="rId9"/>
    <p:sldId id="1115" r:id="rId10"/>
    <p:sldId id="1118" r:id="rId11"/>
    <p:sldId id="1121" r:id="rId12"/>
    <p:sldId id="1124" r:id="rId13"/>
    <p:sldId id="1127" r:id="rId14"/>
    <p:sldId id="1130" r:id="rId15"/>
    <p:sldId id="1133" r:id="rId16"/>
    <p:sldId id="1136" r:id="rId17"/>
    <p:sldId id="1139" r:id="rId18"/>
    <p:sldId id="1142" r:id="rId19"/>
    <p:sldId id="1145" r:id="rId20"/>
    <p:sldId id="1148" r:id="rId21"/>
    <p:sldId id="1151" r:id="rId22"/>
    <p:sldId id="1154" r:id="rId23"/>
    <p:sldId id="1157" r:id="rId24"/>
    <p:sldId id="1160" r:id="rId25"/>
    <p:sldId id="1163" r:id="rId26"/>
    <p:sldId id="1166" r:id="rId27"/>
    <p:sldId id="1169" r:id="rId28"/>
    <p:sldId id="1172" r:id="rId29"/>
    <p:sldId id="1175" r:id="rId30"/>
    <p:sldId id="1178" r:id="rId31"/>
    <p:sldId id="1181" r:id="rId32"/>
    <p:sldId id="1184" r:id="rId33"/>
    <p:sldId id="1187" r:id="rId34"/>
    <p:sldId id="1190" r:id="rId35"/>
    <p:sldId id="119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429" r:id="rId1"/>
    <p:sldLayoutId id="2147485430" r:id="rId2"/>
    <p:sldLayoutId id="2147485431" r:id="rId3"/>
    <p:sldLayoutId id="2147485432" r:id="rId4"/>
    <p:sldLayoutId id="2147485433" r:id="rId5"/>
    <p:sldLayoutId id="2147485434" r:id="rId6"/>
    <p:sldLayoutId id="2147485435" r:id="rId7"/>
    <p:sldLayoutId id="2147485436" r:id="rId8"/>
    <p:sldLayoutId id="2147485437" r:id="rId9"/>
    <p:sldLayoutId id="2147485438" r:id="rId10"/>
    <p:sldLayoutId id="214748543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466" r:id="rId1"/>
    <p:sldLayoutId id="2147485467" r:id="rId2"/>
    <p:sldLayoutId id="2147485468" r:id="rId3"/>
    <p:sldLayoutId id="2147485469" r:id="rId4"/>
    <p:sldLayoutId id="2147485470" r:id="rId5"/>
    <p:sldLayoutId id="2147485471" r:id="rId6"/>
    <p:sldLayoutId id="2147485472" r:id="rId7"/>
    <p:sldLayoutId id="2147485473" r:id="rId8"/>
    <p:sldLayoutId id="2147485474" r:id="rId9"/>
    <p:sldLayoutId id="2147485475" r:id="rId10"/>
    <p:sldLayoutId id="2147485476"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tags" Target="../tags/tag121.xml"/><Relationship Id="rId25" Type="http://schemas.openxmlformats.org/officeDocument/2006/relationships/tags" Target="../tags/tag122.xml"/><Relationship Id="rId26" Type="http://schemas.openxmlformats.org/officeDocument/2006/relationships/tags" Target="../tags/tag123.xml"/><Relationship Id="rId27" Type="http://schemas.openxmlformats.org/officeDocument/2006/relationships/tags" Target="../tags/tag124.xml"/><Relationship Id="rId2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tags" Target="../tags/tag393.xml"/><Relationship Id="rId14" Type="http://schemas.openxmlformats.org/officeDocument/2006/relationships/tags" Target="../tags/tag394.xml"/><Relationship Id="rId15" Type="http://schemas.openxmlformats.org/officeDocument/2006/relationships/tags" Target="../tags/tag395.xml"/><Relationship Id="rId16" Type="http://schemas.openxmlformats.org/officeDocument/2006/relationships/tags" Target="../tags/tag396.xml"/><Relationship Id="rId17" Type="http://schemas.openxmlformats.org/officeDocument/2006/relationships/tags" Target="../tags/tag397.xml"/><Relationship Id="rId18" Type="http://schemas.openxmlformats.org/officeDocument/2006/relationships/tags" Target="../tags/tag398.xml"/><Relationship Id="rId19" Type="http://schemas.openxmlformats.org/officeDocument/2006/relationships/tags" Target="../tags/tag399.xml"/><Relationship Id="rId20" Type="http://schemas.openxmlformats.org/officeDocument/2006/relationships/tags" Target="../tags/tag400.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tags" Target="../tags/tag412.xml"/><Relationship Id="rId5" Type="http://schemas.openxmlformats.org/officeDocument/2006/relationships/tags" Target="../tags/tag413.xml"/><Relationship Id="rId6" Type="http://schemas.openxmlformats.org/officeDocument/2006/relationships/tags" Target="../tags/tag414.xml"/><Relationship Id="rId7" Type="http://schemas.openxmlformats.org/officeDocument/2006/relationships/tags" Target="../tags/tag415.xml"/><Relationship Id="rId8" Type="http://schemas.openxmlformats.org/officeDocument/2006/relationships/tags" Target="../tags/tag416.xml"/><Relationship Id="rId9" Type="http://schemas.openxmlformats.org/officeDocument/2006/relationships/tags" Target="../tags/tag417.xml"/><Relationship Id="rId10" Type="http://schemas.openxmlformats.org/officeDocument/2006/relationships/tags" Target="../tags/tag418.xml"/><Relationship Id="rId11" Type="http://schemas.openxmlformats.org/officeDocument/2006/relationships/tags" Target="../tags/tag419.xml"/><Relationship Id="rId12" Type="http://schemas.openxmlformats.org/officeDocument/2006/relationships/tags" Target="../tags/tag420.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2024年旅游行业智能旅游体验设施解决方案</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智能旅游体验设施的发展背景</a:t>
            </a:r>
            <a:endParaRPr altLang="en-US" b="1" dirty="0" sz="24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智能旅游体验设施的解决方案</a:t>
            </a:r>
            <a:endParaRPr altLang="en-US" b="1" dirty="0" sz="24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智能旅游体验设施的应用场景</a:t>
            </a:r>
            <a:endParaRPr altLang="en-US" b="1" dirty="0" sz="24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智能旅游体验设施的技术实现</a:t>
            </a:r>
            <a:endParaRPr altLang="en-US" b="1" dirty="0" sz="2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智能旅游体验设施的商业价值</a:t>
            </a:r>
            <a:endParaRPr altLang="en-US" b="1" dirty="0" sz="2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9" name="直接连接符 23"/>
          <p:cNvCxnSpPr>
            <a:cxnSpLocks/>
          </p:cNvCxnSpPr>
          <p:nvPr>
            <p:custDataLst>
              <p:tags r:id="rId23"/>
            </p:custDataLst>
          </p:nvPr>
        </p:nvCxnSpPr>
        <p:spPr>
          <a:xfrm>
            <a:off x="6442710"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6" name="项标题"/>
          <p:cNvSpPr txBox="1"/>
          <p:nvPr>
            <p:custDataLst>
              <p:tags r:id="rId24"/>
            </p:custDataLst>
          </p:nvPr>
        </p:nvSpPr>
        <p:spPr>
          <a:xfrm>
            <a:off x="6442710"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智能旅游体验设施的发展前景</a:t>
            </a:r>
            <a:endParaRPr altLang="en-US" b="1" dirty="0" sz="2400" lang="zh-CN" spc="300">
              <a:solidFill>
                <a:schemeClr val="dk1">
                  <a:lumMod val="75000"/>
                </a:schemeClr>
              </a:solidFill>
              <a:latin typeface="+mj-ea"/>
              <a:ea typeface="+mj-ea"/>
            </a:endParaRPr>
          </a:p>
        </p:txBody>
      </p:sp>
      <p:sp>
        <p:nvSpPr>
          <p:cNvPr id="1048858" name="序号"/>
          <p:cNvSpPr txBox="1"/>
          <p:nvPr>
            <p:custDataLst>
              <p:tags r:id="rId25"/>
            </p:custDataLst>
          </p:nvPr>
        </p:nvSpPr>
        <p:spPr>
          <a:xfrm>
            <a:off x="10530205" y="530923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06</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51" name="直接连接符 26"/>
          <p:cNvCxnSpPr>
            <a:cxnSpLocks/>
          </p:cNvCxnSpPr>
          <p:nvPr>
            <p:custDataLst>
              <p:tags r:id="rId26"/>
            </p:custDataLst>
          </p:nvPr>
        </p:nvCxnSpPr>
        <p:spPr>
          <a:xfrm>
            <a:off x="10664190"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4" name="标题"/>
          <p:cNvSpPr>
            <a:spLocks noGrp="1"/>
          </p:cNvSpPr>
          <p:nvPr>
            <p:ph type="title"/>
            <p:custDataLst>
              <p:tags r:id="rId1"/>
            </p:custDataLst>
          </p:nvPr>
        </p:nvSpPr>
        <p:spPr/>
        <p:txBody>
          <a:bodyPr>
            <a:normAutofit fontScale="90000"/>
          </a:bodyPr>
          <a:p>
            <a:r>
              <a:rPr altLang="en-US" lang="zh-CN">
                <a:solidFill>
                  <a:schemeClr val="accent1"/>
                </a:solidFill>
              </a:rPr>
              <a:t>智能旅游体验设施的发展背景</a:t>
            </a:r>
            <a:endParaRPr altLang="en-US" lang="zh-CN">
              <a:solidFill>
                <a:schemeClr val="accent1"/>
              </a:solidFill>
            </a:endParaRPr>
          </a:p>
        </p:txBody>
      </p:sp>
      <p:sp>
        <p:nvSpPr>
          <p:cNvPr id="104890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旅游行业的发展趋势</a:t>
            </a:r>
            <a:endParaRPr altLang="en-US" lang="zh-CN"/>
          </a:p>
        </p:txBody>
      </p:sp>
      <p:sp>
        <p:nvSpPr>
          <p:cNvPr id="104896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旅游行业数字化转型加速，智能旅游成为未来发展趋势</a:t>
            </a:r>
            <a:endParaRPr altLang="en-US" sz="1400" lang="zh-CN" spc="150">
              <a:solidFill>
                <a:schemeClr val="tx1"/>
              </a:solidFill>
              <a:effectLst/>
              <a:latin typeface="+mn-ea"/>
              <a:sym typeface="+mn-ea"/>
            </a:endParaRPr>
          </a:p>
        </p:txBody>
      </p:sp>
      <p:sp>
        <p:nvSpPr>
          <p:cNvPr id="104897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旅游行业增长迅速，成为全球经济增长的重要推动力</a:t>
            </a:r>
            <a:endParaRPr altLang="en-US" dirty="0" sz="1400" lang="zh-CN" spc="150">
              <a:solidFill>
                <a:schemeClr val="tx1"/>
              </a:solidFill>
              <a:effectLst/>
              <a:latin typeface="+mn-ea"/>
              <a:sym typeface="+mn-ea"/>
            </a:endParaRPr>
          </a:p>
        </p:txBody>
      </p:sp>
      <p:sp>
        <p:nvSpPr>
          <p:cNvPr id="104897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旅游行业个性化需求日益突出，定制化旅游服务受到青睐</a:t>
            </a:r>
            <a:endParaRPr altLang="en-US" sz="1400" lang="zh-CN" spc="150">
              <a:solidFill>
                <a:schemeClr val="tx1"/>
              </a:solidFill>
              <a:effectLst/>
              <a:latin typeface="+mn-ea"/>
              <a:sym typeface="+mn-ea"/>
            </a:endParaRPr>
          </a:p>
        </p:txBody>
      </p:sp>
      <p:sp>
        <p:nvSpPr>
          <p:cNvPr id="104897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旅游行业环保意识增强，绿色旅游和可持续发展成为行业共识</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6" name="标题 1"/>
          <p:cNvSpPr>
            <a:spLocks noGrp="1"/>
          </p:cNvSpPr>
          <p:nvPr>
            <p:ph type="title"/>
          </p:nvPr>
        </p:nvSpPr>
        <p:spPr/>
        <p:txBody>
          <a:bodyPr/>
          <a:p>
            <a:r>
              <a:rPr altLang="en-US" lang="zh-CN"/>
              <a:t>智能技术的应用场景</a:t>
            </a:r>
            <a:endParaRPr altLang="en-US" lang="zh-CN"/>
          </a:p>
        </p:txBody>
      </p:sp>
      <p:sp>
        <p:nvSpPr>
          <p:cNvPr id="104901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旅游行业：智能旅游体验设施解决方案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医疗保健：智能医疗设备和服务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3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交通出行：智能交通管理系统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3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金融科技：智能投顾和金融风控系统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游客需求的变化</a:t>
            </a:r>
            <a:endParaRPr altLang="en-US" lang="zh-CN"/>
          </a:p>
        </p:txBody>
      </p:sp>
      <p:sp>
        <p:nvSpPr>
          <p:cNvPr id="104908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8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8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游客对旅游环境、文化保护的意识提升</a:t>
            </a:r>
            <a:endParaRPr altLang="en-US" dirty="0" sz="1200" lang="zh-CN" spc="150">
              <a:solidFill>
                <a:srgbClr val="FFFFFF"/>
              </a:solidFill>
              <a:latin typeface="+mn-ea"/>
              <a:sym typeface="+mn-ea"/>
            </a:endParaRPr>
          </a:p>
        </p:txBody>
      </p:sp>
      <p:sp>
        <p:nvSpPr>
          <p:cNvPr id="104909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游客对旅游安全保障的需求增强</a:t>
            </a:r>
            <a:endParaRPr altLang="en-US" dirty="0" sz="1200" lang="zh-CN" spc="150">
              <a:solidFill>
                <a:schemeClr val="tx1">
                  <a:lumMod val="65000"/>
                  <a:lumOff val="35000"/>
                </a:schemeClr>
              </a:solidFill>
              <a:latin typeface="+mn-ea"/>
              <a:sym typeface="+mn-ea"/>
            </a:endParaRPr>
          </a:p>
        </p:txBody>
      </p:sp>
      <p:sp>
        <p:nvSpPr>
          <p:cNvPr id="104909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游客对旅游服务的智能化、便捷化需求提高</a:t>
            </a:r>
            <a:endParaRPr altLang="en-US" dirty="0" sz="1200" lang="zh-CN" spc="150">
              <a:solidFill>
                <a:srgbClr val="FFFFFF"/>
              </a:solidFill>
              <a:latin typeface="+mn-ea"/>
              <a:sym typeface="+mn-ea"/>
            </a:endParaRPr>
          </a:p>
        </p:txBody>
      </p:sp>
      <p:sp>
        <p:nvSpPr>
          <p:cNvPr id="104910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游客对旅游体验的个性化需求增加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4" name="标题 1"/>
          <p:cNvSpPr>
            <a:spLocks noGrp="1"/>
          </p:cNvSpPr>
          <p:nvPr>
            <p:ph type="title"/>
          </p:nvPr>
        </p:nvSpPr>
        <p:spPr/>
        <p:txBody>
          <a:bodyPr/>
          <a:p>
            <a:r>
              <a:rPr altLang="en-US" lang="zh-CN"/>
              <a:t>解决方案的提出</a:t>
            </a:r>
            <a:endParaRPr altLang="en-US" lang="zh-CN"/>
          </a:p>
        </p:txBody>
      </p:sp>
      <p:sp>
        <p:nvSpPr>
          <p:cNvPr id="1049146"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48"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旅游行业的发展趋势</a:t>
            </a:r>
            <a:endParaRPr altLang="en-US" dirty="0" sz="1600" lang="zh-CN" spc="150">
              <a:solidFill>
                <a:schemeClr val="tx1"/>
              </a:solidFill>
              <a:latin typeface="+mn-ea"/>
            </a:endParaRPr>
          </a:p>
        </p:txBody>
      </p:sp>
      <p:sp>
        <p:nvSpPr>
          <p:cNvPr id="1049150"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52"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解决方案的提出过程</a:t>
            </a:r>
            <a:endParaRPr altLang="en-US" dirty="0" sz="1600" lang="zh-CN" spc="150">
              <a:solidFill>
                <a:schemeClr val="tx1"/>
              </a:solidFill>
              <a:latin typeface="+mn-ea"/>
            </a:endParaRPr>
          </a:p>
        </p:txBody>
      </p:sp>
      <p:sp>
        <p:nvSpPr>
          <p:cNvPr id="1049154"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56" name="正文"/>
          <p:cNvSpPr txBox="1"/>
          <p:nvPr>
            <p:custDataLst>
              <p:tags r:id="rId6"/>
            </p:custDataLst>
          </p:nvPr>
        </p:nvSpPr>
        <p:spPr>
          <a:xfrm>
            <a:off x="3688451" y="348878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智能旅游体验设施的必要性</a:t>
            </a:r>
            <a:endParaRPr altLang="en-US" dirty="0" sz="1600" lang="zh-CN" spc="150">
              <a:solidFill>
                <a:schemeClr val="tx1"/>
              </a:solidFill>
              <a:latin typeface="+mn-ea"/>
            </a:endParaRPr>
          </a:p>
        </p:txBody>
      </p:sp>
      <p:sp>
        <p:nvSpPr>
          <p:cNvPr id="1049158"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60"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解决方案的提出背景</a:t>
            </a:r>
            <a:endParaRPr altLang="en-US" dirty="0" sz="1600" lang="zh-CN" spc="150">
              <a:solidFill>
                <a:schemeClr val="tx1"/>
              </a:solidFill>
              <a:latin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8" name="标题"/>
          <p:cNvSpPr>
            <a:spLocks noGrp="1"/>
          </p:cNvSpPr>
          <p:nvPr>
            <p:ph type="title"/>
            <p:custDataLst>
              <p:tags r:id="rId1"/>
            </p:custDataLst>
          </p:nvPr>
        </p:nvSpPr>
        <p:spPr/>
        <p:txBody>
          <a:bodyPr>
            <a:normAutofit fontScale="90000"/>
          </a:bodyPr>
          <a:p>
            <a:r>
              <a:rPr altLang="en-US" lang="zh-CN">
                <a:solidFill>
                  <a:schemeClr val="accent1"/>
                </a:solidFill>
              </a:rPr>
              <a:t>智能旅游体验设施的解决方案</a:t>
            </a:r>
            <a:endParaRPr altLang="en-US" lang="zh-CN">
              <a:solidFill>
                <a:schemeClr val="accent1"/>
              </a:solidFill>
            </a:endParaRPr>
          </a:p>
        </p:txBody>
      </p:sp>
      <p:sp>
        <p:nvSpPr>
          <p:cNvPr id="104920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20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智能导览系统</a:t>
            </a:r>
            <a:endParaRPr altLang="en-US" lang="zh-CN"/>
          </a:p>
        </p:txBody>
      </p:sp>
      <p:sp>
        <p:nvSpPr>
          <p:cNvPr id="104925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导览系统可实时更新景点信息，为游客提供最新、最全面的旅游资讯。</a:t>
            </a:r>
            <a:endParaRPr altLang="en-US" dirty="0" sz="2400" lang="zh-CN">
              <a:latin typeface="+mn-ea"/>
              <a:ea typeface="+mn-ea"/>
            </a:endParaRPr>
          </a:p>
        </p:txBody>
      </p:sp>
      <p:sp>
        <p:nvSpPr>
          <p:cNvPr id="104927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智能导览系统可与旅游管理系统集成，提高景区运营效率和管理水平。</a:t>
            </a:r>
            <a:endParaRPr altLang="en-US" dirty="0" sz="2400" lang="zh-CN">
              <a:latin typeface="+mn-ea"/>
              <a:ea typeface="+mn-ea"/>
            </a:endParaRPr>
          </a:p>
        </p:txBody>
      </p:sp>
      <p:sp>
        <p:nvSpPr>
          <p:cNvPr id="104927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智能导览系统可提供个性化旅游路线推荐，满足游客的不同需求。</a:t>
            </a:r>
            <a:endParaRPr altLang="en-US" dirty="0" sz="2400" lang="zh-CN">
              <a:latin typeface="+mn-ea"/>
              <a:ea typeface="+mn-ea"/>
            </a:endParaRPr>
          </a:p>
        </p:txBody>
      </p:sp>
      <p:sp>
        <p:nvSpPr>
          <p:cNvPr id="104928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导览系统通过AR/VR技术，让游客沉浸在虚拟旅游场景中，提升旅游体验。</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8" name="标题 1"/>
          <p:cNvSpPr>
            <a:spLocks noGrp="1"/>
          </p:cNvSpPr>
          <p:nvPr>
            <p:ph type="title"/>
          </p:nvPr>
        </p:nvSpPr>
        <p:spPr/>
        <p:txBody>
          <a:bodyPr/>
          <a:p>
            <a:r>
              <a:rPr altLang="en-US" lang="zh-CN"/>
              <a:t>智能交互体验设备</a:t>
            </a:r>
            <a:endParaRPr altLang="en-US" lang="zh-CN"/>
          </a:p>
        </p:txBody>
      </p:sp>
      <p:sp>
        <p:nvSpPr>
          <p:cNvPr id="104932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智能导览设备：提供个性化旅游路线规划和语音导览服务，提升游客的旅游体验。</a:t>
            </a:r>
            <a:endParaRPr altLang="en-US" dirty="0" sz="1200" lang="zh-CN" spc="150">
              <a:solidFill>
                <a:schemeClr val="tx1">
                  <a:lumMod val="85000"/>
                  <a:lumOff val="15000"/>
                </a:schemeClr>
              </a:solidFill>
              <a:latin typeface="+mn-ea"/>
              <a:sym typeface="+mn-ea"/>
            </a:endParaRPr>
          </a:p>
        </p:txBody>
      </p:sp>
      <p:sp>
        <p:nvSpPr>
          <p:cNvPr id="104932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智能交互终端：通过人机交互技术，实现旅游信息的查询、预订和支付等功能，方便游客的出行。</a:t>
            </a:r>
            <a:endParaRPr altLang="en-US" dirty="0" sz="1200" lang="zh-CN" spc="150">
              <a:solidFill>
                <a:schemeClr val="tx1">
                  <a:lumMod val="85000"/>
                  <a:lumOff val="15000"/>
                </a:schemeClr>
              </a:solidFill>
              <a:latin typeface="+mn-ea"/>
              <a:sym typeface="+mn-ea"/>
            </a:endParaRPr>
          </a:p>
        </p:txBody>
      </p:sp>
      <p:sp>
        <p:nvSpPr>
          <p:cNvPr id="104932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虚拟现实体验设备：利用虚拟现实技术，为游客提供沉浸式的旅游体验，增强游客的参与感和互动性。</a:t>
            </a:r>
            <a:endParaRPr altLang="en-US" dirty="0" sz="1200" lang="zh-CN" spc="150">
              <a:solidFill>
                <a:schemeClr val="tx1">
                  <a:lumMod val="85000"/>
                  <a:lumOff val="15000"/>
                </a:schemeClr>
              </a:solidFill>
              <a:latin typeface="+mn-ea"/>
              <a:sym typeface="+mn-ea"/>
            </a:endParaRPr>
          </a:p>
        </p:txBody>
      </p:sp>
      <p:sp>
        <p:nvSpPr>
          <p:cNvPr id="104933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智能监控系统：实时监控旅游景区的人流、车流和安全状况，提高旅游景区的安全性和管理效率。</a:t>
            </a:r>
            <a:endParaRPr altLang="en-US" dirty="0" sz="1200" lang="zh-CN" spc="150">
              <a:solidFill>
                <a:schemeClr val="tx1">
                  <a:lumMod val="85000"/>
                  <a:lumOff val="15000"/>
                </a:schemeClr>
              </a:solidFill>
              <a:latin typeface="+mn-ea"/>
              <a:sym typeface="+mn-ea"/>
            </a:endParaRPr>
          </a:p>
        </p:txBody>
      </p:sp>
      <p:sp>
        <p:nvSpPr>
          <p:cNvPr id="104934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虚拟现实旅游体验</a:t>
            </a:r>
            <a:endParaRPr altLang="en-US" lang="zh-CN"/>
          </a:p>
        </p:txBody>
      </p:sp>
      <p:sp>
        <p:nvSpPr>
          <p:cNvPr id="10493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定义：通过虚拟现实技术，让游客在非实际环境中进行旅游体验</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应用场景：博物馆、主题公园、景区等</a:t>
            </a:r>
            <a:endParaRPr dirty="0" err="1">
              <a:solidFill>
                <a:schemeClr val="tx1">
                  <a:lumMod val="75000"/>
                  <a:lumOff val="25000"/>
                </a:schemeClr>
              </a:solidFill>
              <a:latin typeface="+mn-ea"/>
              <a:ea typeface="+mn-ea"/>
              <a:cs typeface="+mn-ea"/>
              <a:sym typeface="+mn-lt"/>
            </a:endParaRPr>
          </a:p>
        </p:txBody>
      </p:sp>
      <p:sp>
        <p:nvSpPr>
          <p:cNvPr id="10494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技术实现：利用VR头盔、投影技术等设备，结合旅游资源数据库，实现虚拟旅游体验</a:t>
            </a:r>
            <a:endParaRPr dirty="0" sz="2000" err="1">
              <a:solidFill>
                <a:schemeClr val="tx1">
                  <a:lumMod val="75000"/>
                  <a:lumOff val="25000"/>
                </a:schemeClr>
              </a:solidFill>
              <a:latin typeface="+mn-ea"/>
              <a:ea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优势：提供沉浸式体验，打破时空限制，提高游客的旅游体验感</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58" name="标题 1"/>
          <p:cNvSpPr>
            <a:spLocks noGrp="1"/>
          </p:cNvSpPr>
          <p:nvPr>
            <p:ph type="title"/>
          </p:nvPr>
        </p:nvSpPr>
        <p:spPr/>
        <p:txBody>
          <a:bodyPr/>
          <a:p>
            <a:r>
              <a:rPr altLang="en-US" lang="zh-CN"/>
              <a:t>智能监控与安全保障系统</a:t>
            </a:r>
            <a:endParaRPr altLang="en-US" lang="zh-CN"/>
          </a:p>
        </p:txBody>
      </p:sp>
      <p:sp>
        <p:nvSpPr>
          <p:cNvPr id="10494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实时监控：对旅游景区进行全方位的实时监控，保障游客安全</a:t>
            </a:r>
            <a:endParaRPr altLang="en-US" dirty="0" sz="2000" lang="zh-CN" spc="150">
              <a:solidFill>
                <a:schemeClr val="tx1">
                  <a:lumMod val="85000"/>
                  <a:lumOff val="15000"/>
                </a:schemeClr>
              </a:solidFill>
              <a:latin typeface="+mn-ea"/>
              <a:sym typeface="+mn-ea"/>
            </a:endParaRPr>
          </a:p>
        </p:txBody>
      </p:sp>
      <p:sp>
        <p:nvSpPr>
          <p:cNvPr id="10494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智能识别：通过人工智能技术，实现人脸识别、行为识别等功能</a:t>
            </a:r>
            <a:endParaRPr altLang="en-US" dirty="0" sz="2000" lang="zh-CN" spc="150">
              <a:solidFill>
                <a:schemeClr val="tx1">
                  <a:lumMod val="85000"/>
                  <a:lumOff val="15000"/>
                </a:schemeClr>
              </a:solidFill>
              <a:latin typeface="+mn-ea"/>
              <a:sym typeface="+mn-ea"/>
            </a:endParaRPr>
          </a:p>
        </p:txBody>
      </p:sp>
      <p:sp>
        <p:nvSpPr>
          <p:cNvPr id="10494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紧急报警：在发现异常情况时，及时向管理人员发送报警信息</a:t>
            </a:r>
            <a:endParaRPr altLang="en-US" dirty="0" sz="2000" lang="zh-CN" spc="150">
              <a:solidFill>
                <a:schemeClr val="tx1">
                  <a:lumMod val="85000"/>
                  <a:lumOff val="15000"/>
                </a:schemeClr>
              </a:solidFill>
              <a:latin typeface="+mn-ea"/>
              <a:sym typeface="+mn-ea"/>
            </a:endParaRPr>
          </a:p>
        </p:txBody>
      </p:sp>
      <p:sp>
        <p:nvSpPr>
          <p:cNvPr id="10494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数据分析：对监控数据进行分析，为旅游景区安全管理提供科学依据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20" name="标题"/>
          <p:cNvSpPr>
            <a:spLocks noGrp="1"/>
          </p:cNvSpPr>
          <p:nvPr>
            <p:ph type="title"/>
            <p:custDataLst>
              <p:tags r:id="rId1"/>
            </p:custDataLst>
          </p:nvPr>
        </p:nvSpPr>
        <p:spPr/>
        <p:txBody>
          <a:bodyPr>
            <a:normAutofit fontScale="90000"/>
          </a:bodyPr>
          <a:p>
            <a:r>
              <a:rPr altLang="en-US" lang="zh-CN">
                <a:solidFill>
                  <a:schemeClr val="accent1"/>
                </a:solidFill>
              </a:rPr>
              <a:t>智能旅游体验设施的应用场景</a:t>
            </a:r>
            <a:endParaRPr altLang="en-US" lang="zh-CN">
              <a:solidFill>
                <a:schemeClr val="accent1"/>
              </a:solidFill>
            </a:endParaRPr>
          </a:p>
        </p:txBody>
      </p:sp>
      <p:sp>
        <p:nvSpPr>
          <p:cNvPr id="104952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52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78" name="标题 1"/>
          <p:cNvSpPr>
            <a:spLocks noGrp="1"/>
          </p:cNvSpPr>
          <p:nvPr>
            <p:ph type="title"/>
          </p:nvPr>
        </p:nvSpPr>
        <p:spPr/>
        <p:txBody>
          <a:bodyPr/>
          <a:p>
            <a:r>
              <a:rPr altLang="en-US" lang="zh-CN"/>
              <a:t>景区导览</a:t>
            </a:r>
            <a:endParaRPr altLang="en-US" lang="zh-CN"/>
          </a:p>
        </p:txBody>
      </p:sp>
      <p:sp>
        <p:nvSpPr>
          <p:cNvPr id="104958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8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景点介绍：智能旅游体验设施可以提供详细、生动的景点介绍，帮助游客更好地了解景点的历史和文化背景。</a:t>
            </a:r>
            <a:endParaRPr altLang="en-US" dirty="0" sz="2000" lang="zh-CN" spc="200">
              <a:solidFill>
                <a:schemeClr val="tx1">
                  <a:lumMod val="85000"/>
                  <a:lumOff val="15000"/>
                </a:schemeClr>
              </a:solidFill>
              <a:latin typeface="+mn-ea"/>
              <a:sym typeface="+mn-ea"/>
            </a:endParaRPr>
          </a:p>
        </p:txBody>
      </p:sp>
      <p:sp>
        <p:nvSpPr>
          <p:cNvPr id="104958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路线规划：通过智能导览系统，游客可以轻松规划最佳路线，避免走弯路，提高游览效率。</a:t>
            </a:r>
            <a:endParaRPr altLang="en-US" dirty="0" sz="2000" lang="zh-CN" spc="200">
              <a:solidFill>
                <a:schemeClr val="tx1">
                  <a:lumMod val="85000"/>
                  <a:lumOff val="15000"/>
                </a:schemeClr>
              </a:solidFill>
              <a:latin typeface="+mn-ea"/>
              <a:sym typeface="+mn-ea"/>
            </a:endParaRPr>
          </a:p>
        </p:txBody>
      </p:sp>
      <p:sp>
        <p:nvSpPr>
          <p:cNvPr id="104959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语音导览：智能导览系统支持多种语言，满足不同国家和地区的游客需求，提供个性化的语音导览服务。</a:t>
            </a:r>
            <a:endParaRPr altLang="en-US" dirty="0" sz="2000" lang="zh-CN" spc="200">
              <a:solidFill>
                <a:schemeClr val="tx1">
                  <a:lumMod val="85000"/>
                  <a:lumOff val="15000"/>
                </a:schemeClr>
              </a:solidFill>
              <a:latin typeface="+mn-ea"/>
              <a:sym typeface="+mn-ea"/>
            </a:endParaRPr>
          </a:p>
        </p:txBody>
      </p:sp>
      <p:sp>
        <p:nvSpPr>
          <p:cNvPr id="104959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0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信息查询：游客可以通过智能导览系统查询景点周边餐饮、住宿、购物等相关信息，方便安排行程。</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博物馆展览</a:t>
            </a:r>
            <a:endParaRPr altLang="en-US" lang="zh-CN"/>
          </a:p>
        </p:txBody>
      </p:sp>
      <p:sp>
        <p:nvSpPr>
          <p:cNvPr id="104964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智能导览：提供个性化的导览服务，提升游客的参观体验</a:t>
            </a:r>
            <a:endParaRPr altLang="en-US" dirty="0" sz="1200" lang="zh-CN" spc="150">
              <a:solidFill>
                <a:schemeClr val="tx1">
                  <a:lumMod val="65000"/>
                  <a:lumOff val="35000"/>
                </a:schemeClr>
              </a:solidFill>
              <a:latin typeface="+mn-ea"/>
              <a:sym typeface="+mn-ea"/>
            </a:endParaRPr>
          </a:p>
        </p:txBody>
      </p:sp>
      <p:sp>
        <p:nvSpPr>
          <p:cNvPr id="104964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虚拟现实：通过虚拟现实技术，让游客沉浸在历史场景中</a:t>
            </a:r>
            <a:endParaRPr altLang="en-US" dirty="0" sz="1200" lang="zh-CN" spc="150">
              <a:solidFill>
                <a:schemeClr val="tx1">
                  <a:lumMod val="65000"/>
                  <a:lumOff val="35000"/>
                </a:schemeClr>
              </a:solidFill>
              <a:latin typeface="+mn-ea"/>
              <a:sym typeface="+mn-ea"/>
            </a:endParaRPr>
          </a:p>
        </p:txBody>
      </p:sp>
      <p:sp>
        <p:nvSpPr>
          <p:cNvPr id="104964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互动体验：设置互动设施，让游客参与展览，增强参与感</a:t>
            </a:r>
            <a:endParaRPr altLang="en-US" dirty="0" sz="1200" lang="zh-CN" spc="150">
              <a:solidFill>
                <a:schemeClr val="tx1">
                  <a:lumMod val="65000"/>
                  <a:lumOff val="35000"/>
                </a:schemeClr>
              </a:solidFill>
              <a:latin typeface="+mn-ea"/>
              <a:sym typeface="+mn-ea"/>
            </a:endParaRPr>
          </a:p>
        </p:txBody>
      </p:sp>
      <p:sp>
        <p:nvSpPr>
          <p:cNvPr id="104964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信息发布：实时更新展览信息，为游客提供最新展览资讯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6" name="标题 1"/>
          <p:cNvSpPr>
            <a:spLocks noGrp="1"/>
          </p:cNvSpPr>
          <p:nvPr>
            <p:ph type="title"/>
          </p:nvPr>
        </p:nvSpPr>
        <p:spPr/>
        <p:txBody>
          <a:bodyPr/>
          <a:p>
            <a:r>
              <a:rPr altLang="en-US" lang="zh-CN"/>
              <a:t>主题公园互动体验</a:t>
            </a:r>
            <a:endParaRPr altLang="en-US" lang="zh-CN"/>
          </a:p>
        </p:txBody>
      </p:sp>
      <p:sp>
        <p:nvSpPr>
          <p:cNvPr id="104968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互动游戏：游客可以通过手机或智能设备参与互动游戏，增加趣味性</a:t>
            </a:r>
            <a:endParaRPr altLang="en-US" dirty="0" sz="2400" lang="zh-CN">
              <a:latin typeface="+mn-ea"/>
              <a:ea typeface="+mn-ea"/>
            </a:endParaRPr>
          </a:p>
        </p:txBody>
      </p:sp>
      <p:sp>
        <p:nvSpPr>
          <p:cNvPr id="104970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智能座椅：提供座椅加热、按摩等功能，提升游客舒适度</a:t>
            </a:r>
            <a:endParaRPr altLang="en-US" dirty="0" sz="2400" lang="zh-CN">
              <a:latin typeface="+mn-ea"/>
              <a:ea typeface="+mn-ea"/>
            </a:endParaRPr>
          </a:p>
        </p:txBody>
      </p:sp>
      <p:sp>
        <p:nvSpPr>
          <p:cNvPr id="104970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增强现实(AR)技术：提供虚拟导游服务，为游客带来沉浸式体验</a:t>
            </a:r>
            <a:endParaRPr altLang="en-US" dirty="0" sz="2400" lang="zh-CN">
              <a:latin typeface="+mn-ea"/>
              <a:ea typeface="+mn-ea"/>
            </a:endParaRPr>
          </a:p>
        </p:txBody>
      </p:sp>
      <p:sp>
        <p:nvSpPr>
          <p:cNvPr id="104971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智能导览系统：实时定位，个性化推荐游玩路线和景点</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48" name="标题 1"/>
          <p:cNvSpPr>
            <a:spLocks noGrp="1"/>
          </p:cNvSpPr>
          <p:nvPr>
            <p:ph type="title"/>
          </p:nvPr>
        </p:nvSpPr>
        <p:spPr/>
        <p:txBody>
          <a:bodyPr/>
          <a:p>
            <a:r>
              <a:rPr altLang="en-US" lang="zh-CN"/>
              <a:t>酒店智能服务</a:t>
            </a:r>
            <a:endParaRPr altLang="en-US" lang="zh-CN"/>
          </a:p>
        </p:txBody>
      </p:sp>
      <p:sp>
        <p:nvSpPr>
          <p:cNvPr id="104975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智能语音助手：提供客房服务、查询信息、点餐等服务</a:t>
            </a:r>
            <a:endParaRPr altLang="en-US" dirty="0" sz="1200" lang="zh-CN" spc="150">
              <a:solidFill>
                <a:schemeClr val="tx1">
                  <a:lumMod val="65000"/>
                  <a:lumOff val="35000"/>
                </a:schemeClr>
              </a:solidFill>
              <a:latin typeface="+mn-ea"/>
              <a:sym typeface="+mn-ea"/>
            </a:endParaRPr>
          </a:p>
        </p:txBody>
      </p:sp>
      <p:sp>
        <p:nvSpPr>
          <p:cNvPr id="104975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智能门锁：实现自助入住、无卡进出等功能</a:t>
            </a:r>
            <a:endParaRPr altLang="en-US" dirty="0" sz="1200" lang="zh-CN" spc="150">
              <a:solidFill>
                <a:schemeClr val="tx1">
                  <a:lumMod val="65000"/>
                  <a:lumOff val="35000"/>
                </a:schemeClr>
              </a:solidFill>
              <a:latin typeface="+mn-ea"/>
              <a:sym typeface="+mn-ea"/>
            </a:endParaRPr>
          </a:p>
        </p:txBody>
      </p:sp>
      <p:sp>
        <p:nvSpPr>
          <p:cNvPr id="104975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智能客房控制：通过手机或语音控制客房设备，如灯光、窗帘、空调等</a:t>
            </a:r>
            <a:endParaRPr altLang="en-US" dirty="0" sz="1200" lang="zh-CN" spc="150">
              <a:solidFill>
                <a:schemeClr val="tx1">
                  <a:lumMod val="65000"/>
                  <a:lumOff val="35000"/>
                </a:schemeClr>
              </a:solidFill>
              <a:latin typeface="+mn-ea"/>
              <a:sym typeface="+mn-ea"/>
            </a:endParaRPr>
          </a:p>
        </p:txBody>
      </p:sp>
      <p:sp>
        <p:nvSpPr>
          <p:cNvPr id="104975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智能客需服务：自动识别客人需求，提供个性化服务，如送物、洗衣等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4" name="标题"/>
          <p:cNvSpPr>
            <a:spLocks noGrp="1"/>
          </p:cNvSpPr>
          <p:nvPr>
            <p:ph type="title"/>
            <p:custDataLst>
              <p:tags r:id="rId1"/>
            </p:custDataLst>
          </p:nvPr>
        </p:nvSpPr>
        <p:spPr/>
        <p:txBody>
          <a:bodyPr>
            <a:normAutofit fontScale="90000"/>
          </a:bodyPr>
          <a:p>
            <a:r>
              <a:rPr altLang="en-US" lang="zh-CN">
                <a:solidFill>
                  <a:schemeClr val="accent1"/>
                </a:solidFill>
              </a:rPr>
              <a:t>智能旅游体验设施的技术实现</a:t>
            </a:r>
            <a:endParaRPr altLang="en-US" lang="zh-CN">
              <a:solidFill>
                <a:schemeClr val="accent1"/>
              </a:solidFill>
            </a:endParaRPr>
          </a:p>
        </p:txBody>
      </p:sp>
      <p:sp>
        <p:nvSpPr>
          <p:cNvPr id="104979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79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大数据与人工智能技术应用</a:t>
            </a:r>
            <a:endParaRPr altLang="en-US" lang="zh-CN"/>
          </a:p>
        </p:txBody>
      </p:sp>
      <p:sp>
        <p:nvSpPr>
          <p:cNvPr id="10498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智能推荐：根据游客兴趣和历史行为，为其推荐合适的旅游路线和活动。</a:t>
            </a:r>
            <a:endParaRPr altLang="en-US" dirty="0" sz="2400" lang="zh-CN">
              <a:latin typeface="+mn-ea"/>
              <a:ea typeface="+mn-ea"/>
            </a:endParaRPr>
          </a:p>
        </p:txBody>
      </p:sp>
      <p:sp>
        <p:nvSpPr>
          <p:cNvPr id="10498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虚拟导游：利用语音识别、自然语言处理等技术提供智能导游服务。</a:t>
            </a:r>
            <a:endParaRPr altLang="en-US" dirty="0" sz="2400" lang="zh-CN">
              <a:latin typeface="+mn-ea"/>
              <a:ea typeface="+mn-ea"/>
            </a:endParaRPr>
          </a:p>
        </p:txBody>
      </p:sp>
      <p:sp>
        <p:nvSpPr>
          <p:cNvPr id="10498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数据采集：利用传感器、摄像头等技术实时采集游客行为、景区环境等数据。</a:t>
            </a:r>
            <a:endParaRPr altLang="en-US" dirty="0" sz="2400" lang="zh-CN">
              <a:latin typeface="+mn-ea"/>
              <a:ea typeface="+mn-ea"/>
            </a:endParaRPr>
          </a:p>
        </p:txBody>
      </p:sp>
      <p:sp>
        <p:nvSpPr>
          <p:cNvPr id="10498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数据处理：通过云计算等技术对采集的数据进行存储、分析和处理。</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物联网与云计算技术应用</a:t>
            </a:r>
            <a:endParaRPr altLang="en-US" lang="zh-CN"/>
          </a:p>
        </p:txBody>
      </p:sp>
      <p:sp>
        <p:nvSpPr>
          <p:cNvPr id="104991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物联网技术：实现旅游设施的智能化管理，提供实时数据和智能分析</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应用场景：旅游景区、酒店、交通等领域的智能化管理和服务升级</a:t>
            </a:r>
            <a:endParaRPr dirty="0" err="1">
              <a:solidFill>
                <a:schemeClr val="tx1">
                  <a:lumMod val="75000"/>
                  <a:lumOff val="25000"/>
                </a:schemeClr>
              </a:solidFill>
              <a:latin typeface="+mn-ea"/>
              <a:ea typeface="+mn-ea"/>
              <a:cs typeface="+mn-ea"/>
              <a:sym typeface="+mn-lt"/>
            </a:endParaRPr>
          </a:p>
        </p:txBody>
      </p:sp>
      <p:sp>
        <p:nvSpPr>
          <p:cNvPr id="104993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4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技术优势：提高旅游体验质量，降低运营成本，提升旅游行业的竞争力和可持续发展能力</a:t>
            </a:r>
            <a:endParaRPr dirty="0" sz="2000" err="1">
              <a:solidFill>
                <a:schemeClr val="tx1">
                  <a:lumMod val="75000"/>
                  <a:lumOff val="25000"/>
                </a:schemeClr>
              </a:solidFill>
              <a:latin typeface="+mn-ea"/>
              <a:ea typeface="+mn-ea"/>
              <a:cs typeface="+mn-ea"/>
              <a:sym typeface="+mn-lt"/>
            </a:endParaRPr>
          </a:p>
        </p:txBody>
      </p:sp>
      <p:sp>
        <p:nvSpPr>
          <p:cNvPr id="1049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云计算技术：提供强大的数据处理和存储能力，支持旅游行业的业务拓展和数据分析需求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虚拟现实与增强现实技术应用</a:t>
            </a:r>
            <a:endParaRPr altLang="en-US" lang="zh-CN"/>
          </a:p>
        </p:txBody>
      </p:sp>
      <p:sp>
        <p:nvSpPr>
          <p:cNvPr id="104999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9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虚拟现实技术：通过计算机生成的三维环境，提供沉浸式的旅游体验，让游客仿佛身临其境。</a:t>
            </a:r>
            <a:endParaRPr altLang="en-US" dirty="0" sz="2000" lang="zh-CN" spc="200">
              <a:solidFill>
                <a:schemeClr val="tx1">
                  <a:lumMod val="85000"/>
                  <a:lumOff val="15000"/>
                </a:schemeClr>
              </a:solidFill>
              <a:latin typeface="+mn-ea"/>
              <a:sym typeface="+mn-ea"/>
            </a:endParaRPr>
          </a:p>
        </p:txBody>
      </p:sp>
      <p:sp>
        <p:nvSpPr>
          <p:cNvPr id="105000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0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增强现实技术：将虚拟信息与现实世界相结合，为游客提供更加丰富、多样的旅游内容和服务。</a:t>
            </a:r>
            <a:endParaRPr altLang="en-US" dirty="0" sz="2000" lang="zh-CN" spc="200">
              <a:solidFill>
                <a:schemeClr val="tx1">
                  <a:lumMod val="85000"/>
                  <a:lumOff val="15000"/>
                </a:schemeClr>
              </a:solidFill>
              <a:latin typeface="+mn-ea"/>
              <a:sym typeface="+mn-ea"/>
            </a:endParaRPr>
          </a:p>
        </p:txBody>
      </p:sp>
      <p:sp>
        <p:nvSpPr>
          <p:cNvPr id="105000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技术应用场景：博物馆、主题公园、景区等，通过虚拟现实和增强现实技术为游客提供更加智能、便捷的旅游体验。</a:t>
            </a:r>
            <a:endParaRPr altLang="en-US" dirty="0" sz="2000" lang="zh-CN" spc="200">
              <a:solidFill>
                <a:schemeClr val="tx1">
                  <a:lumMod val="85000"/>
                  <a:lumOff val="15000"/>
                </a:schemeClr>
              </a:solidFill>
              <a:latin typeface="+mn-ea"/>
              <a:sym typeface="+mn-ea"/>
            </a:endParaRPr>
          </a:p>
        </p:txBody>
      </p:sp>
      <p:sp>
        <p:nvSpPr>
          <p:cNvPr id="105001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技术实现难点：如何实现高精度定位、如何提供更加真实的环境模拟等。</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54" name="标题 1"/>
          <p:cNvSpPr>
            <a:spLocks noGrp="1"/>
          </p:cNvSpPr>
          <p:nvPr>
            <p:ph type="title"/>
          </p:nvPr>
        </p:nvSpPr>
        <p:spPr/>
        <p:txBody>
          <a:bodyPr/>
          <a:p>
            <a:r>
              <a:rPr altLang="en-US" lang="zh-CN"/>
              <a:t>人机交互与智能识别技术应用</a:t>
            </a:r>
            <a:endParaRPr altLang="en-US" lang="zh-CN"/>
          </a:p>
        </p:txBody>
      </p:sp>
      <p:sp>
        <p:nvSpPr>
          <p:cNvPr id="105005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6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人机交互技术：通过语音识别、触摸屏等技术实现人与设备的交互，提升用户体验。</a:t>
            </a:r>
            <a:endParaRPr altLang="en-US" dirty="0" sz="2000" lang="zh-CN" spc="200">
              <a:solidFill>
                <a:schemeClr val="tx1">
                  <a:lumMod val="85000"/>
                  <a:lumOff val="15000"/>
                </a:schemeClr>
              </a:solidFill>
              <a:latin typeface="+mn-ea"/>
              <a:sym typeface="+mn-ea"/>
            </a:endParaRPr>
          </a:p>
        </p:txBody>
      </p:sp>
      <p:sp>
        <p:nvSpPr>
          <p:cNvPr id="105006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智能识别技术：利用人脸识别、物体识别等技术，实现快速身份验证和个性化服务。</a:t>
            </a:r>
            <a:endParaRPr altLang="en-US" dirty="0" sz="2000" lang="zh-CN" spc="200">
              <a:solidFill>
                <a:schemeClr val="tx1">
                  <a:lumMod val="85000"/>
                  <a:lumOff val="15000"/>
                </a:schemeClr>
              </a:solidFill>
              <a:latin typeface="+mn-ea"/>
              <a:sym typeface="+mn-ea"/>
            </a:endParaRPr>
          </a:p>
        </p:txBody>
      </p:sp>
      <p:sp>
        <p:nvSpPr>
          <p:cNvPr id="105006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数据分析技术：通过大数据分析，了解游客需求和行为，为旅游行业提供精准营销和个性化服务。</a:t>
            </a:r>
            <a:endParaRPr altLang="en-US" dirty="0" sz="2000" lang="zh-CN" spc="200">
              <a:solidFill>
                <a:schemeClr val="tx1">
                  <a:lumMod val="85000"/>
                  <a:lumOff val="15000"/>
                </a:schemeClr>
              </a:solidFill>
              <a:latin typeface="+mn-ea"/>
              <a:sym typeface="+mn-ea"/>
            </a:endParaRPr>
          </a:p>
        </p:txBody>
      </p:sp>
      <p:sp>
        <p:nvSpPr>
          <p:cNvPr id="105007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物联网技术：实现旅游设施的智能化管理，提高运营效率和服务质量。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16" name="标题"/>
          <p:cNvSpPr>
            <a:spLocks noGrp="1"/>
          </p:cNvSpPr>
          <p:nvPr>
            <p:ph type="title"/>
            <p:custDataLst>
              <p:tags r:id="rId1"/>
            </p:custDataLst>
          </p:nvPr>
        </p:nvSpPr>
        <p:spPr/>
        <p:txBody>
          <a:bodyPr>
            <a:normAutofit fontScale="90000"/>
          </a:bodyPr>
          <a:p>
            <a:r>
              <a:rPr altLang="en-US" lang="zh-CN">
                <a:solidFill>
                  <a:schemeClr val="accent1"/>
                </a:solidFill>
              </a:rPr>
              <a:t>智能旅游体验设施的商业价值</a:t>
            </a:r>
            <a:endParaRPr altLang="en-US" lang="zh-CN">
              <a:solidFill>
                <a:schemeClr val="accent1"/>
              </a:solidFill>
            </a:endParaRPr>
          </a:p>
        </p:txBody>
      </p:sp>
      <p:sp>
        <p:nvSpPr>
          <p:cNvPr id="1050118"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120"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74" name="标题 1"/>
          <p:cNvSpPr>
            <a:spLocks noGrp="1"/>
          </p:cNvSpPr>
          <p:nvPr>
            <p:ph type="title"/>
          </p:nvPr>
        </p:nvSpPr>
        <p:spPr/>
        <p:txBody>
          <a:bodyPr/>
          <a:p>
            <a:r>
              <a:rPr altLang="en-US" lang="zh-CN"/>
              <a:t>提高游客满意度和忠诚度</a:t>
            </a:r>
            <a:endParaRPr altLang="en-US" lang="zh-CN"/>
          </a:p>
        </p:txBody>
      </p:sp>
      <p:sp>
        <p:nvSpPr>
          <p:cNvPr id="105017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7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8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智能旅游体验设施能够提供个性化的服务，满足游客的个性化需求，提高游客的满意度。</a:t>
            </a:r>
            <a:endParaRPr altLang="en-US" dirty="0" lang="zh-CN" spc="200">
              <a:solidFill>
                <a:schemeClr val="tx1">
                  <a:lumMod val="85000"/>
                  <a:lumOff val="15000"/>
                </a:schemeClr>
              </a:solidFill>
              <a:latin typeface="+mn-ea"/>
              <a:sym typeface="+mn-ea"/>
            </a:endParaRPr>
          </a:p>
        </p:txBody>
      </p:sp>
      <p:sp>
        <p:nvSpPr>
          <p:cNvPr id="105018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8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8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智能旅游体验设施能够提高旅游行业的服务效率和质量，减少游客的等待时间和投诉率，提高游客的忠诚度。</a:t>
            </a:r>
            <a:endParaRPr altLang="en-US" dirty="0" lang="zh-CN" spc="200">
              <a:solidFill>
                <a:schemeClr val="tx1">
                  <a:lumMod val="85000"/>
                  <a:lumOff val="15000"/>
                </a:schemeClr>
              </a:solidFill>
              <a:latin typeface="+mn-ea"/>
              <a:sym typeface="+mn-ea"/>
            </a:endParaRPr>
          </a:p>
        </p:txBody>
      </p:sp>
      <p:sp>
        <p:nvSpPr>
          <p:cNvPr id="105018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智能旅游体验设施能够为游客提供更加便捷和高效的服务，例如在线预订、智能导航等，提高游客的旅游体验和满意度。</a:t>
            </a:r>
            <a:endParaRPr altLang="en-US" dirty="0" lang="zh-CN" spc="200">
              <a:solidFill>
                <a:schemeClr val="tx1">
                  <a:lumMod val="85000"/>
                  <a:lumOff val="15000"/>
                </a:schemeClr>
              </a:solidFill>
              <a:latin typeface="+mn-ea"/>
              <a:sym typeface="+mn-ea"/>
            </a:endParaRPr>
          </a:p>
        </p:txBody>
      </p:sp>
      <p:sp>
        <p:nvSpPr>
          <p:cNvPr id="105019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8" name="文本框 10"/>
          <p:cNvSpPr txBox="1"/>
          <p:nvPr>
            <p:custDataLst>
              <p:tags r:id="rId12"/>
            </p:custDataLst>
          </p:nvPr>
        </p:nvSpPr>
        <p:spPr>
          <a:xfrm>
            <a:off x="9018691" y="2256680"/>
            <a:ext cx="2185815" cy="3265652"/>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智能旅游体验设施能够为旅游企业提供更加精准的市场分析和用户画像，帮助企业更好地了解游客需求和偏好，提高企业的服务质量和营销效果，进而提高游客的满意度和忠诚度。</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36" name="标题 1"/>
          <p:cNvSpPr>
            <a:spLocks noGrp="1"/>
          </p:cNvSpPr>
          <p:nvPr>
            <p:ph type="title"/>
          </p:nvPr>
        </p:nvSpPr>
        <p:spPr/>
        <p:txBody>
          <a:bodyPr/>
          <a:p>
            <a:r>
              <a:rPr altLang="en-US" lang="zh-CN"/>
              <a:t>提升景区和旅游企业的品牌形象</a:t>
            </a:r>
            <a:endParaRPr altLang="en-US" lang="zh-CN"/>
          </a:p>
        </p:txBody>
      </p:sp>
      <p:sp>
        <p:nvSpPr>
          <p:cNvPr id="1050238"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40"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42"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44"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46"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248"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50"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252"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54"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提升景区和旅游企业的品牌形象：通过智能旅游体验设施，景区和企业可以提供更加个性化、智能化的服务，增强游客的旅游体验，从而提升品牌形象和知名度。</a:t>
            </a:r>
            <a:endParaRPr altLang="en-US" sz="1400" lang="zh-CN" spc="150">
              <a:solidFill>
                <a:schemeClr val="tx1">
                  <a:lumMod val="65000"/>
                  <a:lumOff val="35000"/>
                </a:schemeClr>
              </a:solidFill>
              <a:latin typeface="+mn-ea"/>
            </a:endParaRPr>
          </a:p>
        </p:txBody>
      </p:sp>
      <p:sp>
        <p:nvSpPr>
          <p:cNvPr id="1050256"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58"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增加景区和旅游企业的收入：智能旅游体验设施能够吸引更多的游客，提高游客的满意度和忠诚度，从而增加景区和企业的收入。</a:t>
            </a:r>
            <a:endParaRPr altLang="en-US" sz="1400" lang="zh-CN" spc="150">
              <a:solidFill>
                <a:schemeClr val="tx1">
                  <a:lumMod val="65000"/>
                  <a:lumOff val="35000"/>
                </a:schemeClr>
              </a:solidFill>
              <a:latin typeface="+mn-ea"/>
            </a:endParaRPr>
          </a:p>
        </p:txBody>
      </p:sp>
      <p:sp>
        <p:nvSpPr>
          <p:cNvPr id="1050260"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62"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促进旅游行业的创新发展：智能旅游体验设施是旅游行业创新发展的重要方向之一，能够推动旅游行业的转型升级和可持续发展。</a:t>
            </a:r>
            <a:endParaRPr altLang="en-US" sz="1400" lang="zh-CN" spc="150">
              <a:solidFill>
                <a:schemeClr val="tx1">
                  <a:lumMod val="65000"/>
                  <a:lumOff val="35000"/>
                </a:schemeClr>
              </a:solidFill>
              <a:latin typeface="+mn-ea"/>
            </a:endParaRPr>
          </a:p>
        </p:txBody>
      </p:sp>
      <p:sp>
        <p:nvSpPr>
          <p:cNvPr id="1050264"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66"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提升游客的旅游体验：智能旅游体验设施能够提供更加个性化、智能化的服务，满足游客的多元化需求，提升游客的旅游体验。</a:t>
            </a:r>
            <a:endParaRPr altLang="en-US" sz="1400" lang="zh-CN" spc="150">
              <a:solidFill>
                <a:schemeClr val="tx1">
                  <a:lumMod val="65000"/>
                  <a:lumOff val="35000"/>
                </a:schemeClr>
              </a:solidFill>
              <a:latin typeface="+mn-ea"/>
            </a:endParaRPr>
          </a:p>
        </p:txBody>
      </p:sp>
      <p:sp>
        <p:nvSpPr>
          <p:cNvPr id="1050268"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06" name="标题 1"/>
          <p:cNvSpPr>
            <a:spLocks noGrp="1"/>
          </p:cNvSpPr>
          <p:nvPr>
            <p:ph type="title"/>
          </p:nvPr>
        </p:nvSpPr>
        <p:spPr/>
        <p:txBody>
          <a:bodyPr/>
          <a:p>
            <a:r>
              <a:rPr altLang="en-US" lang="zh-CN"/>
              <a:t>降低运营成本和提高管理效率</a:t>
            </a:r>
            <a:endParaRPr altLang="en-US" lang="zh-CN"/>
          </a:p>
        </p:txBody>
      </p:sp>
      <p:sp>
        <p:nvSpPr>
          <p:cNvPr id="1050308"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0"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50312"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4"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降低运营成本：智能旅游体验设施通过自动化和智能化管理，减少人力成本和资源浪费，降低运营成本。</a:t>
            </a:r>
            <a:endParaRPr altLang="en-US" dirty="0" sz="2400" lang="zh-CN" spc="200">
              <a:solidFill>
                <a:schemeClr val="tx1">
                  <a:lumMod val="85000"/>
                  <a:lumOff val="15000"/>
                </a:schemeClr>
              </a:solidFill>
              <a:latin typeface="+mn-ea"/>
              <a:sym typeface="+mn-ea"/>
            </a:endParaRPr>
          </a:p>
        </p:txBody>
      </p:sp>
      <p:sp>
        <p:nvSpPr>
          <p:cNvPr id="1050316"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50318"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提高管理效率：智能旅游体验设施通过实时监控、数据分析和预测，提高管理效率，优化游客体验。</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56" name="标题 1"/>
          <p:cNvSpPr>
            <a:spLocks noGrp="1"/>
          </p:cNvSpPr>
          <p:nvPr>
            <p:ph type="title"/>
          </p:nvPr>
        </p:nvSpPr>
        <p:spPr/>
        <p:txBody>
          <a:bodyPr/>
          <a:p>
            <a:r>
              <a:rPr altLang="en-US" lang="zh-CN"/>
              <a:t>创造新的商业模式和收入来源</a:t>
            </a:r>
            <a:endParaRPr altLang="en-US" lang="zh-CN"/>
          </a:p>
        </p:txBody>
      </p:sp>
      <p:sp>
        <p:nvSpPr>
          <p:cNvPr id="105035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6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智能旅游体验设施能够提供个性化的服务，满足游客的多样化需求，创造新的商业模式。</a:t>
            </a:r>
            <a:endParaRPr altLang="en-US" dirty="0" lang="zh-CN" spc="150">
              <a:solidFill>
                <a:schemeClr val="tx1">
                  <a:lumMod val="75000"/>
                  <a:lumOff val="25000"/>
                </a:schemeClr>
              </a:solidFill>
              <a:latin typeface="+mn-ea"/>
              <a:sym typeface="+mn-ea"/>
            </a:endParaRPr>
          </a:p>
        </p:txBody>
      </p:sp>
      <p:sp>
        <p:nvSpPr>
          <p:cNvPr id="105036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6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智能旅游体验设施可以与旅游景区、酒店等商家合作，共同打造旅游生态圈，实现互利共赢的商业模式。</a:t>
            </a:r>
            <a:endParaRPr altLang="en-US" dirty="0" lang="zh-CN" spc="150">
              <a:solidFill>
                <a:schemeClr val="tx1">
                  <a:lumMod val="75000"/>
                  <a:lumOff val="25000"/>
                </a:schemeClr>
              </a:solidFill>
              <a:latin typeface="+mn-ea"/>
              <a:sym typeface="+mn-ea"/>
            </a:endParaRPr>
          </a:p>
        </p:txBody>
      </p:sp>
      <p:sp>
        <p:nvSpPr>
          <p:cNvPr id="105036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7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7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智能旅游体验设施可以提供定制化的旅游服务，为游客量身打造旅游线路和体验项目，从而创造新的收入来源。</a:t>
            </a:r>
            <a:endParaRPr altLang="en-US" dirty="0" lang="zh-CN" spc="150">
              <a:solidFill>
                <a:schemeClr val="tx1">
                  <a:lumMod val="75000"/>
                  <a:lumOff val="25000"/>
                </a:schemeClr>
              </a:solidFill>
              <a:latin typeface="+mn-ea"/>
              <a:sym typeface="+mn-ea"/>
            </a:endParaRPr>
          </a:p>
        </p:txBody>
      </p:sp>
      <p:sp>
        <p:nvSpPr>
          <p:cNvPr id="105037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7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7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智能旅游体验设施可以通过数据分析，精准推送旅游产品和服务，提高游客的购买意愿和消费水平，从而增加商家的收入来源。</a:t>
            </a:r>
            <a:endParaRPr altLang="en-US" dirty="0" sz="2000" lang="zh-CN" spc="150">
              <a:solidFill>
                <a:schemeClr val="tx1">
                  <a:lumMod val="75000"/>
                  <a:lumOff val="25000"/>
                </a:schemeClr>
              </a:solidFill>
              <a:latin typeface="+mn-ea"/>
              <a:sym typeface="+mn-ea"/>
            </a:endParaRPr>
          </a:p>
        </p:txBody>
      </p:sp>
      <p:sp>
        <p:nvSpPr>
          <p:cNvPr id="105038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18" name="标题"/>
          <p:cNvSpPr>
            <a:spLocks noGrp="1"/>
          </p:cNvSpPr>
          <p:nvPr>
            <p:ph type="title"/>
            <p:custDataLst>
              <p:tags r:id="rId1"/>
            </p:custDataLst>
          </p:nvPr>
        </p:nvSpPr>
        <p:spPr/>
        <p:txBody>
          <a:bodyPr>
            <a:normAutofit fontScale="90000"/>
          </a:bodyPr>
          <a:p>
            <a:r>
              <a:rPr altLang="en-US" lang="zh-CN">
                <a:solidFill>
                  <a:schemeClr val="accent1"/>
                </a:solidFill>
              </a:rPr>
              <a:t>智能旅游体验设施的发展前景</a:t>
            </a:r>
            <a:endParaRPr altLang="en-US" lang="zh-CN">
              <a:solidFill>
                <a:schemeClr val="accent1"/>
              </a:solidFill>
            </a:endParaRPr>
          </a:p>
        </p:txBody>
      </p:sp>
      <p:sp>
        <p:nvSpPr>
          <p:cNvPr id="105042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42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06</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76" name="标题 1"/>
          <p:cNvSpPr>
            <a:spLocks noGrp="1"/>
          </p:cNvSpPr>
          <p:nvPr>
            <p:ph type="title"/>
          </p:nvPr>
        </p:nvSpPr>
        <p:spPr/>
        <p:txBody>
          <a:bodyPr/>
          <a:p>
            <a:r>
              <a:rPr altLang="en-US" lang="zh-CN"/>
              <a:t>市场需求和潜在机会</a:t>
            </a:r>
            <a:endParaRPr altLang="en-US" lang="zh-CN"/>
          </a:p>
        </p:txBody>
      </p:sp>
      <p:sp>
        <p:nvSpPr>
          <p:cNvPr id="1050478"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480"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3"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482"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旅游行业的发展趋势：随着人们生活水平的提高，旅游需求不断增长，旅游行业呈现出多元化、个性化的发展趋势，为智能旅游体验设施提供了广阔的市场空间。</a:t>
            </a:r>
            <a:endParaRPr altLang="en-US" dirty="0" sz="1600" lang="zh-CN">
              <a:solidFill>
                <a:schemeClr val="tx1">
                  <a:lumMod val="65000"/>
                  <a:lumOff val="35000"/>
                </a:schemeClr>
              </a:solidFill>
              <a:latin typeface="+中文正文" charset="0"/>
            </a:endParaRPr>
          </a:p>
        </p:txBody>
      </p:sp>
      <p:sp>
        <p:nvSpPr>
          <p:cNvPr id="1050484"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486"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488"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5"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490"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游客的需求变化：现代游客更加注重旅游的品质和体验感，需要更加便捷、高效、个性化的旅游服务，智能旅游体验设施能够满足游客的多样化需求，提高旅游满意度。</a:t>
            </a:r>
            <a:endParaRPr altLang="en-US" dirty="0" sz="1600" lang="zh-CN">
              <a:solidFill>
                <a:schemeClr val="tx1">
                  <a:lumMod val="65000"/>
                  <a:lumOff val="35000"/>
                </a:schemeClr>
              </a:solidFill>
              <a:latin typeface="+中文正文" charset="0"/>
            </a:endParaRPr>
          </a:p>
        </p:txBody>
      </p:sp>
      <p:sp>
        <p:nvSpPr>
          <p:cNvPr id="1050492"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494"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496"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7"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498"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fontScale="9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技术创新和跨界融合：随着科技的不断发展，智能旅游体验设施将不断涌现，与文化、体育、健康等领域进行跨界融合，形成新的产业生态和商业模式，带来更多的发展机遇。</a:t>
            </a:r>
            <a:endParaRPr altLang="en-US" dirty="0" lang="zh-CN">
              <a:solidFill>
                <a:schemeClr val="tx1">
                  <a:lumMod val="65000"/>
                  <a:lumOff val="35000"/>
                </a:schemeClr>
              </a:solidFill>
              <a:latin typeface="+中文正文" charset="0"/>
            </a:endParaRPr>
          </a:p>
        </p:txBody>
      </p:sp>
      <p:sp>
        <p:nvSpPr>
          <p:cNvPr id="1050500"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502"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504"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506"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政策和投资支持：政府对旅游行业的发展给予了高度的重视和支持，加大对智能旅游体验设施的投入和政策扶持力度，为企业提供了良好的发展环境和机遇。</a:t>
            </a:r>
            <a:endParaRPr altLang="en-US" dirty="0" sz="1600" lang="zh-CN">
              <a:solidFill>
                <a:schemeClr val="tx1">
                  <a:lumMod val="65000"/>
                  <a:lumOff val="35000"/>
                </a:schemeClr>
              </a:solidFill>
              <a:latin typeface="+中文正文" charset="0"/>
            </a:endParaRPr>
          </a:p>
        </p:txBody>
      </p:sp>
      <p:sp>
        <p:nvSpPr>
          <p:cNvPr id="1050508"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46" name="标题 1"/>
          <p:cNvSpPr>
            <a:spLocks noGrp="1"/>
          </p:cNvSpPr>
          <p:nvPr>
            <p:ph type="title"/>
          </p:nvPr>
        </p:nvSpPr>
        <p:spPr/>
        <p:txBody>
          <a:bodyPr/>
          <a:p>
            <a:r>
              <a:rPr altLang="en-US" lang="zh-CN"/>
              <a:t>技术创新和迭代方向</a:t>
            </a:r>
            <a:endParaRPr altLang="en-US" lang="zh-CN"/>
          </a:p>
        </p:txBody>
      </p:sp>
      <p:sp>
        <p:nvSpPr>
          <p:cNvPr id="10505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人工智能和大数据技术的应用，提升旅游体验设施的智能化水平。</a:t>
            </a:r>
            <a:endParaRPr altLang="en-US" dirty="0" sz="1200" lang="zh-CN" spc="150">
              <a:solidFill>
                <a:schemeClr val="tx1">
                  <a:lumMod val="65000"/>
                  <a:lumOff val="35000"/>
                </a:schemeClr>
              </a:solidFill>
              <a:latin typeface="+mn-ea"/>
              <a:sym typeface="+mn-ea"/>
            </a:endParaRPr>
          </a:p>
        </p:txBody>
      </p:sp>
      <p:sp>
        <p:nvSpPr>
          <p:cNvPr id="10505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虚拟现实和增强现实技术的融合，打造沉浸式的旅游体验。</a:t>
            </a:r>
            <a:endParaRPr altLang="en-US" dirty="0" sz="1200" lang="zh-CN" spc="150">
              <a:solidFill>
                <a:schemeClr val="tx1">
                  <a:lumMod val="65000"/>
                  <a:lumOff val="35000"/>
                </a:schemeClr>
              </a:solidFill>
              <a:latin typeface="+mn-ea"/>
              <a:sym typeface="+mn-ea"/>
            </a:endParaRPr>
          </a:p>
        </p:txBody>
      </p:sp>
      <p:sp>
        <p:nvSpPr>
          <p:cNvPr id="10505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物联网和5G技术的应用，实现旅游体验设施的互联互通和高效运营。</a:t>
            </a:r>
            <a:endParaRPr altLang="en-US" dirty="0" sz="1200" lang="zh-CN" spc="150">
              <a:solidFill>
                <a:schemeClr val="tx1">
                  <a:lumMod val="65000"/>
                  <a:lumOff val="35000"/>
                </a:schemeClr>
              </a:solidFill>
              <a:latin typeface="+mn-ea"/>
              <a:sym typeface="+mn-ea"/>
            </a:endParaRPr>
          </a:p>
        </p:txBody>
      </p:sp>
      <p:sp>
        <p:nvSpPr>
          <p:cNvPr id="10505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持续创新和迭代，满足不断变化的旅游市场需求。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92" name="标题 1"/>
          <p:cNvSpPr>
            <a:spLocks noGrp="1"/>
          </p:cNvSpPr>
          <p:nvPr>
            <p:ph type="title"/>
          </p:nvPr>
        </p:nvSpPr>
        <p:spPr/>
        <p:txBody>
          <a:bodyPr/>
          <a:p>
            <a:r>
              <a:rPr altLang="en-US" lang="zh-CN"/>
              <a:t>政策支持和行业标准制定</a:t>
            </a:r>
            <a:endParaRPr altLang="en-US" lang="zh-CN"/>
          </a:p>
        </p:txBody>
      </p:sp>
      <p:sp>
        <p:nvSpPr>
          <p:cNvPr id="105059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政策支持：政府出台相关政策，鼓励智能旅游体验设施的发展，提供资金和税收优惠。</a:t>
            </a:r>
            <a:endParaRPr altLang="en-US" dirty="0" sz="1200" lang="zh-CN" spc="150">
              <a:solidFill>
                <a:schemeClr val="tx1">
                  <a:lumMod val="65000"/>
                  <a:lumOff val="35000"/>
                </a:schemeClr>
              </a:solidFill>
              <a:latin typeface="+mn-ea"/>
              <a:sym typeface="+mn-ea"/>
            </a:endParaRPr>
          </a:p>
        </p:txBody>
      </p:sp>
      <p:sp>
        <p:nvSpPr>
          <p:cNvPr id="105059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行业标准制定：相关行业协会和组织制定智能旅游体验设施的标准和规范，促进其健康、有序发展。</a:t>
            </a:r>
            <a:endParaRPr altLang="en-US" dirty="0" sz="1200" lang="zh-CN" spc="150">
              <a:solidFill>
                <a:schemeClr val="tx1">
                  <a:lumMod val="65000"/>
                  <a:lumOff val="35000"/>
                </a:schemeClr>
              </a:solidFill>
              <a:latin typeface="+mn-ea"/>
              <a:sym typeface="+mn-ea"/>
            </a:endParaRPr>
          </a:p>
        </p:txBody>
      </p:sp>
      <p:sp>
        <p:nvSpPr>
          <p:cNvPr id="105059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技术研发支持：政府和企业加大对智能旅游体验设施技术研发的投入，推动技术创新和升级。</a:t>
            </a:r>
            <a:endParaRPr altLang="en-US" dirty="0" sz="1200" lang="zh-CN" spc="150">
              <a:solidFill>
                <a:schemeClr val="tx1">
                  <a:lumMod val="65000"/>
                  <a:lumOff val="35000"/>
                </a:schemeClr>
              </a:solidFill>
              <a:latin typeface="+mn-ea"/>
              <a:sym typeface="+mn-ea"/>
            </a:endParaRPr>
          </a:p>
        </p:txBody>
      </p:sp>
      <p:sp>
        <p:nvSpPr>
          <p:cNvPr id="105060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跨界合作：智能旅游体验设施企业与其他相关产业进行跨界合作，共同推动智能旅游体验设施的发展。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38" name="标题 1"/>
          <p:cNvSpPr>
            <a:spLocks noGrp="1"/>
          </p:cNvSpPr>
          <p:nvPr>
            <p:ph type="title"/>
          </p:nvPr>
        </p:nvSpPr>
        <p:spPr/>
        <p:txBody>
          <a:bodyPr/>
          <a:p>
            <a:r>
              <a:rPr altLang="en-US" lang="zh-CN"/>
              <a:t>未来发展趋势和展望</a:t>
            </a:r>
            <a:endParaRPr altLang="en-US" lang="zh-CN"/>
          </a:p>
        </p:txBody>
      </p:sp>
      <p:sp>
        <p:nvSpPr>
          <p:cNvPr id="105064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5G技术将进一步推动智能旅游体验设施的发展，提升游客的旅游体验。</a:t>
            </a:r>
            <a:endParaRPr altLang="en-US" dirty="0" sz="1200" lang="zh-CN" spc="150">
              <a:solidFill>
                <a:schemeClr val="tx1">
                  <a:lumMod val="85000"/>
                  <a:lumOff val="15000"/>
                </a:schemeClr>
              </a:solidFill>
              <a:latin typeface="+mn-ea"/>
              <a:sym typeface="+mn-ea"/>
            </a:endParaRPr>
          </a:p>
        </p:txBody>
      </p:sp>
      <p:sp>
        <p:nvSpPr>
          <p:cNvPr id="105064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虚拟现实、增强现实等技术将与智能旅游体验设施深度融合，为游客带来更加沉浸式的旅游体验。</a:t>
            </a:r>
            <a:endParaRPr altLang="en-US" dirty="0" sz="1200" lang="zh-CN" spc="150">
              <a:solidFill>
                <a:schemeClr val="tx1">
                  <a:lumMod val="85000"/>
                  <a:lumOff val="15000"/>
                </a:schemeClr>
              </a:solidFill>
              <a:latin typeface="+mn-ea"/>
              <a:sym typeface="+mn-ea"/>
            </a:endParaRPr>
          </a:p>
        </p:txBody>
      </p:sp>
      <p:sp>
        <p:nvSpPr>
          <p:cNvPr id="105064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人工智能和大数据技术将助力智能旅游体验设施实现个性化推荐和服务，提升游客满意度。</a:t>
            </a:r>
            <a:endParaRPr altLang="en-US" dirty="0" sz="1200" lang="zh-CN" spc="150">
              <a:solidFill>
                <a:schemeClr val="tx1">
                  <a:lumMod val="85000"/>
                  <a:lumOff val="15000"/>
                </a:schemeClr>
              </a:solidFill>
              <a:latin typeface="+mn-ea"/>
              <a:sym typeface="+mn-ea"/>
            </a:endParaRPr>
          </a:p>
        </p:txBody>
      </p:sp>
      <p:sp>
        <p:nvSpPr>
          <p:cNvPr id="105065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未来，智能旅游体验设施将成为旅游行业的重要发展方向，引领旅游行业创新升级。</a:t>
            </a:r>
            <a:endParaRPr altLang="en-US" dirty="0" sz="1200" lang="zh-CN" spc="150">
              <a:solidFill>
                <a:schemeClr val="tx1">
                  <a:lumMod val="85000"/>
                  <a:lumOff val="15000"/>
                </a:schemeClr>
              </a:solidFill>
              <a:latin typeface="+mn-ea"/>
              <a:sym typeface="+mn-ea"/>
            </a:endParaRPr>
          </a:p>
        </p:txBody>
      </p:sp>
      <p:sp>
        <p:nvSpPr>
          <p:cNvPr id="105066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700"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702"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6*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6*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6*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6*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6*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6*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6*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6*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6*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6*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2"/>
  <p:tag name="KSO_WM_TEMPLATE_CATEGORY" val="custom"/>
  <p:tag name="KSO_WM_TEMPLATE_INDEX" val="20231230"/>
  <p:tag name="KSO_WM_UNIT_LAYERLEVEL" val="1_1_1"/>
  <p:tag name="KSO_WM_TAG_VERSION" val="1.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30_6*l_h_a*1_6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30_6*l_h_i*1_6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3"/>
  <p:tag name="KSO_WM_TEMPLATE_CATEGORY" val="custom"/>
  <p:tag name="KSO_WM_TEMPLATE_INDEX" val="20231230"/>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SLIDE_ID" val="custom2023123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8.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7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23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27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33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6"/>
</p:tagLst>
</file>

<file path=ppt/tags/tag38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2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23.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2024-01-05T08:16:48Z</dcterms:created>
  <dcterms:modified xsi:type="dcterms:W3CDTF">2024-01-05T08:16:48Z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6ebb307eaefa4ea3921d5fa2a8edd65a_21</vt:lpwstr>
  </property>
</Properties>
</file>