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7"/>
  </p:notesMasterIdLst>
  <p:handoutMasterIdLst>
    <p:handoutMasterId r:id="rId26"/>
  </p:handoutMasterIdLst>
  <p:sldIdLst>
    <p:sldId id="561" r:id="rId3"/>
    <p:sldId id="298" r:id="rId4"/>
    <p:sldId id="411" r:id="rId5"/>
    <p:sldId id="384" r:id="rId6"/>
    <p:sldId id="299" r:id="rId8"/>
    <p:sldId id="543" r:id="rId9"/>
    <p:sldId id="506" r:id="rId10"/>
    <p:sldId id="364" r:id="rId11"/>
    <p:sldId id="303" r:id="rId12"/>
    <p:sldId id="362" r:id="rId13"/>
    <p:sldId id="413" r:id="rId14"/>
    <p:sldId id="414" r:id="rId15"/>
    <p:sldId id="508" r:id="rId16"/>
    <p:sldId id="415" r:id="rId17"/>
    <p:sldId id="321" r:id="rId18"/>
    <p:sldId id="317" r:id="rId19"/>
    <p:sldId id="532" r:id="rId20"/>
    <p:sldId id="324" r:id="rId21"/>
    <p:sldId id="539" r:id="rId22"/>
    <p:sldId id="540" r:id="rId23"/>
    <p:sldId id="393" r:id="rId24"/>
    <p:sldId id="541" r:id="rId25"/>
  </p:sldIdLst>
  <p:sldSz cx="9144000" cy="5143500" type="screen16x9"/>
  <p:notesSz cx="6858000" cy="9144000"/>
  <p:custDataLst>
    <p:tags r:id="rId3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HYShortSamul-Medium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0" userDrawn="1">
          <p15:clr>
            <a:srgbClr val="A4A3A4"/>
          </p15:clr>
        </p15:guide>
        <p15:guide id="2" pos="28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C5E4"/>
    <a:srgbClr val="B0E2F5"/>
    <a:srgbClr val="77C2E2"/>
    <a:srgbClr val="FFFFFF"/>
    <a:srgbClr val="A8D02A"/>
    <a:srgbClr val="15CDB3"/>
    <a:srgbClr val="4BACC6"/>
    <a:srgbClr val="002060"/>
    <a:srgbClr val="5CB1FE"/>
    <a:srgbClr val="FDF8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94660" autoAdjust="0"/>
  </p:normalViewPr>
  <p:slideViewPr>
    <p:cSldViewPr showGuides="1">
      <p:cViewPr varScale="1">
        <p:scale>
          <a:sx n="138" d="100"/>
          <a:sy n="138" d="100"/>
        </p:scale>
        <p:origin x="1008" y="114"/>
      </p:cViewPr>
      <p:guideLst>
        <p:guide orient="horz" pos="1710"/>
        <p:guide pos="281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1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fld id="{1ECD72AF-CF73-4842-BAA4-9B62A4D0A11F}" type="slidenum">
              <a:rPr lang="ko-KR" altLang="en-US"/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 noProof="0"/>
              <a:t>Click to edit Master text styles</a:t>
            </a:r>
            <a:endParaRPr lang="en-US" altLang="ko-KR" noProof="0"/>
          </a:p>
          <a:p>
            <a:pPr lvl="1"/>
            <a:r>
              <a:rPr lang="en-US" altLang="ko-KR" noProof="0"/>
              <a:t>Second level</a:t>
            </a:r>
            <a:endParaRPr lang="en-US" altLang="ko-KR" noProof="0"/>
          </a:p>
          <a:p>
            <a:pPr lvl="2"/>
            <a:r>
              <a:rPr lang="en-US" altLang="ko-KR" noProof="0"/>
              <a:t>Third level</a:t>
            </a:r>
            <a:endParaRPr lang="en-US" altLang="ko-KR" noProof="0"/>
          </a:p>
          <a:p>
            <a:pPr lvl="3"/>
            <a:r>
              <a:rPr lang="en-US" altLang="ko-KR" noProof="0"/>
              <a:t>Fourth level</a:t>
            </a:r>
            <a:endParaRPr lang="en-US" altLang="ko-KR" noProof="0"/>
          </a:p>
          <a:p>
            <a:pPr lvl="4"/>
            <a:r>
              <a:rPr lang="en-US" altLang="ko-KR" noProof="0"/>
              <a:t>Fifth level</a:t>
            </a:r>
            <a:endParaRPr lang="en-US" altLang="ko-KR" noProof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fld id="{05BB0955-E06D-4ABA-A9D4-D4AFA23487FD}" type="slidenum">
              <a:rPr lang="ko-KR" altLang="en-US"/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5363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BCD48296-758E-4E50-9D7C-D1D082269F7C}" type="slidenum">
              <a:rPr lang="ko-KR" altLang="en-US" sz="1200" smtClean="0">
                <a:latin typeface="Arial" panose="020B0604020202020204" pitchFamily="34" charset="0"/>
                <a:ea typeface="Gulim" panose="020B0600000101010101" pitchFamily="34" charset="-127"/>
              </a:rPr>
            </a:fld>
            <a:endParaRPr lang="ko-KR" altLang="en-US" sz="1200">
              <a:latin typeface="Arial" panose="020B0604020202020204" pitchFamily="34" charset="0"/>
              <a:ea typeface="Gulim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5603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E28E130C-043D-4FDD-8B68-F8DBA8D7E7AE}" type="slidenum">
              <a:rPr lang="ko-KR" altLang="en-US" sz="1200" smtClean="0">
                <a:latin typeface="Arial" panose="020B0604020202020204" pitchFamily="34" charset="0"/>
                <a:ea typeface="Gulim" panose="020B0600000101010101" pitchFamily="34" charset="-127"/>
              </a:rPr>
            </a:fld>
            <a:endParaRPr lang="ko-KR" altLang="en-US" sz="1200">
              <a:latin typeface="Arial" panose="020B0604020202020204" pitchFamily="34" charset="0"/>
              <a:ea typeface="Gulim" panose="020B0600000101010101" pitchFamily="34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4" Type="http://schemas.openxmlformats.org/officeDocument/2006/relationships/theme" Target="../theme/theme1.xml"/><Relationship Id="rId43" Type="http://schemas.openxmlformats.org/officeDocument/2006/relationships/tags" Target="../tags/tag62.xml"/><Relationship Id="rId42" Type="http://schemas.openxmlformats.org/officeDocument/2006/relationships/tags" Target="../tags/tag61.xml"/><Relationship Id="rId41" Type="http://schemas.openxmlformats.org/officeDocument/2006/relationships/tags" Target="../tags/tag60.xml"/><Relationship Id="rId40" Type="http://schemas.openxmlformats.org/officeDocument/2006/relationships/tags" Target="../tags/tag59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58.xml"/><Relationship Id="rId38" Type="http://schemas.openxmlformats.org/officeDocument/2006/relationships/tags" Target="../tags/tag57.xml"/><Relationship Id="rId37" Type="http://schemas.openxmlformats.org/officeDocument/2006/relationships/image" Target="../media/image1.png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8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9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40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41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2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4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72.xml"/><Relationship Id="rId3" Type="http://schemas.openxmlformats.org/officeDocument/2006/relationships/image" Target="../media/image5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5.png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5.png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5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image" Target="../media/image5.png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2.xml"/><Relationship Id="rId6" Type="http://schemas.openxmlformats.org/officeDocument/2006/relationships/tags" Target="../tags/tag83.xml"/><Relationship Id="rId5" Type="http://schemas.openxmlformats.org/officeDocument/2006/relationships/image" Target="../media/image5.png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5.png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5.png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image" Target="../media/image13.png"/><Relationship Id="rId1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image" Target="../media/image5.png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6.xml"/><Relationship Id="rId3" Type="http://schemas.openxmlformats.org/officeDocument/2006/relationships/image" Target="../media/image5.png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7.xml"/><Relationship Id="rId6" Type="http://schemas.openxmlformats.org/officeDocument/2006/relationships/image" Target="../media/image5.png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8.xml"/><Relationship Id="rId3" Type="http://schemas.openxmlformats.org/officeDocument/2006/relationships/image" Target="../media/image5.png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9.xml"/><Relationship Id="rId4" Type="http://schemas.openxmlformats.org/officeDocument/2006/relationships/tags" Target="../tags/tag98.xml"/><Relationship Id="rId3" Type="http://schemas.openxmlformats.org/officeDocument/2006/relationships/image" Target="../media/image5.png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0.xml"/><Relationship Id="rId5" Type="http://schemas.openxmlformats.org/officeDocument/2006/relationships/image" Target="../media/image5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2.xml"/><Relationship Id="rId4" Type="http://schemas.openxmlformats.org/officeDocument/2006/relationships/tags" Target="../tags/tag103.xml"/><Relationship Id="rId3" Type="http://schemas.openxmlformats.org/officeDocument/2006/relationships/image" Target="../media/image5.png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3.xml"/><Relationship Id="rId3" Type="http://schemas.openxmlformats.org/officeDocument/2006/relationships/image" Target="../media/image5.png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4.xml"/><Relationship Id="rId3" Type="http://schemas.openxmlformats.org/officeDocument/2006/relationships/image" Target="../media/image5.png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5.xml"/><Relationship Id="rId4" Type="http://schemas.openxmlformats.org/officeDocument/2006/relationships/image" Target="../media/image5.png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6.xml"/><Relationship Id="rId4" Type="http://schemas.openxmlformats.org/officeDocument/2006/relationships/image" Target="../media/image5.png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2" name="文本框 2051"/>
          <p:cNvSpPr txBox="1"/>
          <p:nvPr>
            <p:custDataLst>
              <p:tags r:id="rId2"/>
            </p:custDataLst>
          </p:nvPr>
        </p:nvSpPr>
        <p:spPr>
          <a:xfrm>
            <a:off x="638651" y="484823"/>
            <a:ext cx="2683510" cy="4140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800" dirty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九年级化学上册</a:t>
            </a:r>
            <a:r>
              <a:rPr lang="zh-CN" altLang="en-US" sz="1800" dirty="0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</a:t>
            </a:r>
            <a:r>
              <a:rPr lang="zh-CN" altLang="en-US" sz="2100" dirty="0">
                <a:solidFill>
                  <a:srgbClr val="1D59D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人教版</a:t>
            </a:r>
            <a:endParaRPr lang="zh-CN" altLang="en-US" sz="2100" dirty="0">
              <a:solidFill>
                <a:srgbClr val="1D59D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053" name="文本框 2052"/>
          <p:cNvSpPr txBox="1"/>
          <p:nvPr>
            <p:custDataLst>
              <p:tags r:id="rId3"/>
            </p:custDataLst>
          </p:nvPr>
        </p:nvSpPr>
        <p:spPr>
          <a:xfrm>
            <a:off x="2059305" y="1924050"/>
            <a:ext cx="5025390" cy="598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>
              <a:buFont typeface="Arial" panose="020B0604020202020204" pitchFamily="34" charset="0"/>
              <a:buNone/>
            </a:pPr>
            <a:r>
              <a:rPr lang="zh-CN" altLang="en-US" sz="33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33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第七单元 燃料及其利用</a:t>
            </a:r>
            <a:endParaRPr lang="zh-CN" altLang="en-US" sz="33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054" name="文本框 2053"/>
          <p:cNvSpPr txBox="1"/>
          <p:nvPr>
            <p:custDataLst>
              <p:tags r:id="rId4"/>
            </p:custDataLst>
          </p:nvPr>
        </p:nvSpPr>
        <p:spPr>
          <a:xfrm>
            <a:off x="2267585" y="2931795"/>
            <a:ext cx="485076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课题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</a:t>
            </a:r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燃料的合理利用与开发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8"/>
          <p:cNvSpPr txBox="1">
            <a:spLocks noChangeArrowheads="1"/>
          </p:cNvSpPr>
          <p:nvPr/>
        </p:nvSpPr>
        <p:spPr bwMode="auto">
          <a:xfrm>
            <a:off x="754063" y="3435350"/>
            <a:ext cx="78422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    上面的图片向我们传递了什么样的信息呢？</a:t>
            </a:r>
            <a:endParaRPr lang="en-US" altLang="zh-CN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5146675" y="936625"/>
            <a:ext cx="2874963" cy="2463800"/>
            <a:chOff x="8105" y="1474"/>
            <a:chExt cx="4528" cy="3881"/>
          </a:xfrm>
        </p:grpSpPr>
        <p:pic>
          <p:nvPicPr>
            <p:cNvPr id="12303" name="图片 3" descr="4285714_1427095748513_1024x102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706" b="6180"/>
            <a:stretch>
              <a:fillRect/>
            </a:stretch>
          </p:blipFill>
          <p:spPr bwMode="auto">
            <a:xfrm>
              <a:off x="8105" y="1474"/>
              <a:ext cx="4528" cy="3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文本框 6"/>
            <p:cNvSpPr txBox="1">
              <a:spLocks noChangeArrowheads="1"/>
            </p:cNvSpPr>
            <p:nvPr/>
          </p:nvSpPr>
          <p:spPr bwMode="auto">
            <a:xfrm>
              <a:off x="8677" y="4731"/>
              <a:ext cx="2688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华文仿宋" panose="02010600040101010101" pitchFamily="2" charset="-122"/>
                  <a:ea typeface="华文仿宋" panose="02010600040101010101" pitchFamily="2" charset="-122"/>
                </a:rPr>
                <a:t>汽车尾气排放</a:t>
              </a:r>
              <a:endPara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1333500" y="969963"/>
            <a:ext cx="2933700" cy="2430462"/>
            <a:chOff x="2099" y="1528"/>
            <a:chExt cx="4620" cy="3827"/>
          </a:xfrm>
        </p:grpSpPr>
        <p:sp>
          <p:nvSpPr>
            <p:cNvPr id="12301" name="文本框 6"/>
            <p:cNvSpPr txBox="1">
              <a:spLocks noChangeArrowheads="1"/>
            </p:cNvSpPr>
            <p:nvPr/>
          </p:nvSpPr>
          <p:spPr bwMode="auto">
            <a:xfrm>
              <a:off x="3003" y="4731"/>
              <a:ext cx="2688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华文仿宋" panose="02010600040101010101" pitchFamily="2" charset="-122"/>
                  <a:ea typeface="华文仿宋" panose="02010600040101010101" pitchFamily="2" charset="-122"/>
                </a:rPr>
                <a:t>工业废气排放</a:t>
              </a:r>
              <a:endPara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  <p:pic>
          <p:nvPicPr>
            <p:cNvPr id="12302" name="图片 11" descr="201211192235153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44"/>
            <a:stretch>
              <a:fillRect/>
            </a:stretch>
          </p:blipFill>
          <p:spPr bwMode="auto">
            <a:xfrm>
              <a:off x="2099" y="1528"/>
              <a:ext cx="4621" cy="3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4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5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7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2300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38188" y="3048000"/>
            <a:ext cx="7842250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化石燃料作为人类使用的主要能源，在造福人类的同时，也会给环境带来负面影响。这些问题是什么原因造成的，又该如何解决？就让我们在今天的学习中寻找答案吧！</a:t>
            </a:r>
            <a:endParaRPr lang="en-US" altLang="zh-CN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046163" y="630238"/>
            <a:ext cx="3167062" cy="2268537"/>
            <a:chOff x="1534" y="1445"/>
            <a:chExt cx="4989" cy="3571"/>
          </a:xfrm>
        </p:grpSpPr>
        <p:pic>
          <p:nvPicPr>
            <p:cNvPr id="13326" name="图片 2" descr="003vBs5Igy6Nc6UG8IOea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4"/>
            <a:stretch>
              <a:fillRect/>
            </a:stretch>
          </p:blipFill>
          <p:spPr bwMode="auto">
            <a:xfrm>
              <a:off x="1534" y="1445"/>
              <a:ext cx="4989" cy="2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7" name="文本框 6"/>
            <p:cNvSpPr txBox="1">
              <a:spLocks noChangeArrowheads="1"/>
            </p:cNvSpPr>
            <p:nvPr/>
          </p:nvSpPr>
          <p:spPr bwMode="auto">
            <a:xfrm>
              <a:off x="2325" y="4392"/>
              <a:ext cx="3488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华文仿宋" panose="02010600040101010101" pitchFamily="2" charset="-122"/>
                  <a:ea typeface="华文仿宋" panose="02010600040101010101" pitchFamily="2" charset="-122"/>
                </a:rPr>
                <a:t>雾霾中的东方明珠</a:t>
              </a:r>
              <a:endPara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4859338" y="684213"/>
            <a:ext cx="3154362" cy="2220912"/>
            <a:chOff x="7540" y="1077"/>
            <a:chExt cx="4967" cy="3497"/>
          </a:xfrm>
        </p:grpSpPr>
        <p:sp>
          <p:nvSpPr>
            <p:cNvPr id="13324" name="文本框 6"/>
            <p:cNvSpPr txBox="1">
              <a:spLocks noChangeArrowheads="1"/>
            </p:cNvSpPr>
            <p:nvPr/>
          </p:nvSpPr>
          <p:spPr bwMode="auto">
            <a:xfrm>
              <a:off x="8679" y="3950"/>
              <a:ext cx="2688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华文仿宋" panose="02010600040101010101" pitchFamily="2" charset="-122"/>
                  <a:ea typeface="华文仿宋" panose="02010600040101010101" pitchFamily="2" charset="-122"/>
                </a:rPr>
                <a:t>酸雨腐蚀森林</a:t>
              </a:r>
              <a:endParaRPr lang="zh-CN" altLang="en-US" sz="2000" b="1"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  <p:pic>
          <p:nvPicPr>
            <p:cNvPr id="13325" name="图片 4" descr="20130815150234-109551880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0" y="1077"/>
              <a:ext cx="4967" cy="2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7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8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9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0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3323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772478" y="1657350"/>
            <a:ext cx="7054850" cy="5175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8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为什么化石燃料的燃烧会对空气产生污染？</a:t>
            </a:r>
            <a:endParaRPr lang="zh-CN" altLang="zh-CN" sz="2800" b="1" dirty="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grpSp>
        <p:nvGrpSpPr>
          <p:cNvPr id="18" name="Group 15"/>
          <p:cNvGrpSpPr/>
          <p:nvPr/>
        </p:nvGrpSpPr>
        <p:grpSpPr>
          <a:xfrm>
            <a:off x="409364" y="1584955"/>
            <a:ext cx="374651" cy="580503"/>
            <a:chOff x="619125" y="4081463"/>
            <a:chExt cx="288925" cy="447675"/>
          </a:xfrm>
          <a:solidFill>
            <a:srgbClr val="F77258"/>
          </a:solidFill>
        </p:grpSpPr>
        <p:sp>
          <p:nvSpPr>
            <p:cNvPr id="19" name="Freeform 5"/>
            <p:cNvSpPr/>
            <p:nvPr/>
          </p:nvSpPr>
          <p:spPr bwMode="auto">
            <a:xfrm>
              <a:off x="619125" y="4081463"/>
              <a:ext cx="288925" cy="331788"/>
            </a:xfrm>
            <a:custGeom>
              <a:avLst/>
              <a:gdLst>
                <a:gd name="T0" fmla="*/ 39 w 77"/>
                <a:gd name="T1" fmla="*/ 0 h 88"/>
                <a:gd name="T2" fmla="*/ 0 w 77"/>
                <a:gd name="T3" fmla="*/ 38 h 88"/>
                <a:gd name="T4" fmla="*/ 7 w 77"/>
                <a:gd name="T5" fmla="*/ 60 h 88"/>
                <a:gd name="T6" fmla="*/ 11 w 77"/>
                <a:gd name="T7" fmla="*/ 67 h 88"/>
                <a:gd name="T8" fmla="*/ 13 w 77"/>
                <a:gd name="T9" fmla="*/ 73 h 88"/>
                <a:gd name="T10" fmla="*/ 18 w 77"/>
                <a:gd name="T11" fmla="*/ 87 h 88"/>
                <a:gd name="T12" fmla="*/ 18 w 77"/>
                <a:gd name="T13" fmla="*/ 88 h 88"/>
                <a:gd name="T14" fmla="*/ 25 w 77"/>
                <a:gd name="T15" fmla="*/ 88 h 88"/>
                <a:gd name="T16" fmla="*/ 25 w 77"/>
                <a:gd name="T17" fmla="*/ 85 h 88"/>
                <a:gd name="T18" fmla="*/ 20 w 77"/>
                <a:gd name="T19" fmla="*/ 71 h 88"/>
                <a:gd name="T20" fmla="*/ 17 w 77"/>
                <a:gd name="T21" fmla="*/ 64 h 88"/>
                <a:gd name="T22" fmla="*/ 14 w 77"/>
                <a:gd name="T23" fmla="*/ 57 h 88"/>
                <a:gd name="T24" fmla="*/ 14 w 77"/>
                <a:gd name="T25" fmla="*/ 57 h 88"/>
                <a:gd name="T26" fmla="*/ 8 w 77"/>
                <a:gd name="T27" fmla="*/ 38 h 88"/>
                <a:gd name="T28" fmla="*/ 39 w 77"/>
                <a:gd name="T29" fmla="*/ 7 h 88"/>
                <a:gd name="T30" fmla="*/ 70 w 77"/>
                <a:gd name="T31" fmla="*/ 38 h 88"/>
                <a:gd name="T32" fmla="*/ 64 w 77"/>
                <a:gd name="T33" fmla="*/ 57 h 88"/>
                <a:gd name="T34" fmla="*/ 61 w 77"/>
                <a:gd name="T35" fmla="*/ 64 h 88"/>
                <a:gd name="T36" fmla="*/ 58 w 77"/>
                <a:gd name="T37" fmla="*/ 71 h 88"/>
                <a:gd name="T38" fmla="*/ 53 w 77"/>
                <a:gd name="T39" fmla="*/ 85 h 88"/>
                <a:gd name="T40" fmla="*/ 52 w 77"/>
                <a:gd name="T41" fmla="*/ 88 h 88"/>
                <a:gd name="T42" fmla="*/ 60 w 77"/>
                <a:gd name="T43" fmla="*/ 88 h 88"/>
                <a:gd name="T44" fmla="*/ 60 w 77"/>
                <a:gd name="T45" fmla="*/ 87 h 88"/>
                <a:gd name="T46" fmla="*/ 64 w 77"/>
                <a:gd name="T47" fmla="*/ 73 h 88"/>
                <a:gd name="T48" fmla="*/ 67 w 77"/>
                <a:gd name="T49" fmla="*/ 67 h 88"/>
                <a:gd name="T50" fmla="*/ 71 w 77"/>
                <a:gd name="T51" fmla="*/ 60 h 88"/>
                <a:gd name="T52" fmla="*/ 77 w 77"/>
                <a:gd name="T53" fmla="*/ 38 h 88"/>
                <a:gd name="T54" fmla="*/ 39 w 77"/>
                <a:gd name="T5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88">
                  <a:moveTo>
                    <a:pt x="39" y="0"/>
                  </a:moveTo>
                  <a:cubicBezTo>
                    <a:pt x="18" y="0"/>
                    <a:pt x="0" y="17"/>
                    <a:pt x="0" y="38"/>
                  </a:cubicBezTo>
                  <a:cubicBezTo>
                    <a:pt x="0" y="47"/>
                    <a:pt x="4" y="54"/>
                    <a:pt x="7" y="60"/>
                  </a:cubicBezTo>
                  <a:cubicBezTo>
                    <a:pt x="7" y="60"/>
                    <a:pt x="10" y="65"/>
                    <a:pt x="11" y="67"/>
                  </a:cubicBezTo>
                  <a:cubicBezTo>
                    <a:pt x="12" y="69"/>
                    <a:pt x="12" y="71"/>
                    <a:pt x="13" y="73"/>
                  </a:cubicBezTo>
                  <a:cubicBezTo>
                    <a:pt x="15" y="78"/>
                    <a:pt x="16" y="82"/>
                    <a:pt x="18" y="87"/>
                  </a:cubicBezTo>
                  <a:cubicBezTo>
                    <a:pt x="18" y="87"/>
                    <a:pt x="18" y="88"/>
                    <a:pt x="18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7"/>
                    <a:pt x="25" y="86"/>
                    <a:pt x="25" y="85"/>
                  </a:cubicBezTo>
                  <a:cubicBezTo>
                    <a:pt x="23" y="80"/>
                    <a:pt x="22" y="75"/>
                    <a:pt x="20" y="71"/>
                  </a:cubicBezTo>
                  <a:cubicBezTo>
                    <a:pt x="19" y="68"/>
                    <a:pt x="18" y="66"/>
                    <a:pt x="17" y="64"/>
                  </a:cubicBezTo>
                  <a:cubicBezTo>
                    <a:pt x="16" y="61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0"/>
                    <a:pt x="8" y="44"/>
                    <a:pt x="8" y="38"/>
                  </a:cubicBezTo>
                  <a:cubicBezTo>
                    <a:pt x="8" y="21"/>
                    <a:pt x="22" y="7"/>
                    <a:pt x="39" y="7"/>
                  </a:cubicBezTo>
                  <a:cubicBezTo>
                    <a:pt x="56" y="7"/>
                    <a:pt x="70" y="21"/>
                    <a:pt x="70" y="38"/>
                  </a:cubicBezTo>
                  <a:cubicBezTo>
                    <a:pt x="70" y="45"/>
                    <a:pt x="68" y="50"/>
                    <a:pt x="64" y="57"/>
                  </a:cubicBezTo>
                  <a:cubicBezTo>
                    <a:pt x="64" y="57"/>
                    <a:pt x="62" y="61"/>
                    <a:pt x="61" y="64"/>
                  </a:cubicBezTo>
                  <a:cubicBezTo>
                    <a:pt x="60" y="66"/>
                    <a:pt x="59" y="68"/>
                    <a:pt x="58" y="71"/>
                  </a:cubicBezTo>
                  <a:cubicBezTo>
                    <a:pt x="56" y="75"/>
                    <a:pt x="54" y="80"/>
                    <a:pt x="53" y="85"/>
                  </a:cubicBezTo>
                  <a:cubicBezTo>
                    <a:pt x="53" y="86"/>
                    <a:pt x="53" y="87"/>
                    <a:pt x="52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88"/>
                    <a:pt x="60" y="87"/>
                    <a:pt x="60" y="87"/>
                  </a:cubicBezTo>
                  <a:cubicBezTo>
                    <a:pt x="61" y="82"/>
                    <a:pt x="63" y="78"/>
                    <a:pt x="64" y="73"/>
                  </a:cubicBezTo>
                  <a:cubicBezTo>
                    <a:pt x="65" y="71"/>
                    <a:pt x="66" y="69"/>
                    <a:pt x="67" y="67"/>
                  </a:cubicBezTo>
                  <a:cubicBezTo>
                    <a:pt x="68" y="65"/>
                    <a:pt x="70" y="60"/>
                    <a:pt x="71" y="60"/>
                  </a:cubicBezTo>
                  <a:cubicBezTo>
                    <a:pt x="75" y="53"/>
                    <a:pt x="77" y="46"/>
                    <a:pt x="77" y="38"/>
                  </a:cubicBezTo>
                  <a:cubicBezTo>
                    <a:pt x="77" y="17"/>
                    <a:pt x="60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noProof="1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685800" y="4457700"/>
              <a:ext cx="158750" cy="71438"/>
            </a:xfrm>
            <a:custGeom>
              <a:avLst/>
              <a:gdLst>
                <a:gd name="T0" fmla="*/ 0 w 42"/>
                <a:gd name="T1" fmla="*/ 3 h 19"/>
                <a:gd name="T2" fmla="*/ 8 w 42"/>
                <a:gd name="T3" fmla="*/ 11 h 19"/>
                <a:gd name="T4" fmla="*/ 10 w 42"/>
                <a:gd name="T5" fmla="*/ 11 h 19"/>
                <a:gd name="T6" fmla="*/ 10 w 42"/>
                <a:gd name="T7" fmla="*/ 11 h 19"/>
                <a:gd name="T8" fmla="*/ 17 w 42"/>
                <a:gd name="T9" fmla="*/ 19 h 19"/>
                <a:gd name="T10" fmla="*/ 24 w 42"/>
                <a:gd name="T11" fmla="*/ 19 h 19"/>
                <a:gd name="T12" fmla="*/ 32 w 42"/>
                <a:gd name="T13" fmla="*/ 11 h 19"/>
                <a:gd name="T14" fmla="*/ 32 w 42"/>
                <a:gd name="T15" fmla="*/ 11 h 19"/>
                <a:gd name="T16" fmla="*/ 34 w 42"/>
                <a:gd name="T17" fmla="*/ 11 h 19"/>
                <a:gd name="T18" fmla="*/ 42 w 42"/>
                <a:gd name="T19" fmla="*/ 3 h 19"/>
                <a:gd name="T20" fmla="*/ 42 w 42"/>
                <a:gd name="T21" fmla="*/ 0 h 19"/>
                <a:gd name="T22" fmla="*/ 0 w 42"/>
                <a:gd name="T23" fmla="*/ 0 h 19"/>
                <a:gd name="T24" fmla="*/ 0 w 42"/>
                <a:gd name="T2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9">
                  <a:moveTo>
                    <a:pt x="0" y="3"/>
                  </a:moveTo>
                  <a:cubicBezTo>
                    <a:pt x="0" y="7"/>
                    <a:pt x="3" y="11"/>
                    <a:pt x="8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5"/>
                    <a:pt x="13" y="19"/>
                    <a:pt x="17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32" y="15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8" y="11"/>
                    <a:pt x="42" y="7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noProof="1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685800" y="4427538"/>
              <a:ext cx="158750" cy="1587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noProof="1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679450" y="4251325"/>
              <a:ext cx="173038" cy="161925"/>
            </a:xfrm>
            <a:custGeom>
              <a:avLst/>
              <a:gdLst>
                <a:gd name="T0" fmla="*/ 31 w 46"/>
                <a:gd name="T1" fmla="*/ 43 h 43"/>
                <a:gd name="T2" fmla="*/ 44 w 46"/>
                <a:gd name="T3" fmla="*/ 5 h 43"/>
                <a:gd name="T4" fmla="*/ 46 w 46"/>
                <a:gd name="T5" fmla="*/ 1 h 43"/>
                <a:gd name="T6" fmla="*/ 43 w 46"/>
                <a:gd name="T7" fmla="*/ 0 h 43"/>
                <a:gd name="T8" fmla="*/ 43 w 46"/>
                <a:gd name="T9" fmla="*/ 0 h 43"/>
                <a:gd name="T10" fmla="*/ 38 w 46"/>
                <a:gd name="T11" fmla="*/ 4 h 43"/>
                <a:gd name="T12" fmla="*/ 36 w 46"/>
                <a:gd name="T13" fmla="*/ 6 h 43"/>
                <a:gd name="T14" fmla="*/ 34 w 46"/>
                <a:gd name="T15" fmla="*/ 4 h 43"/>
                <a:gd name="T16" fmla="*/ 30 w 46"/>
                <a:gd name="T17" fmla="*/ 0 h 43"/>
                <a:gd name="T18" fmla="*/ 25 w 46"/>
                <a:gd name="T19" fmla="*/ 4 h 43"/>
                <a:gd name="T20" fmla="*/ 23 w 46"/>
                <a:gd name="T21" fmla="*/ 6 h 43"/>
                <a:gd name="T22" fmla="*/ 21 w 46"/>
                <a:gd name="T23" fmla="*/ 4 h 43"/>
                <a:gd name="T24" fmla="*/ 16 w 46"/>
                <a:gd name="T25" fmla="*/ 0 h 43"/>
                <a:gd name="T26" fmla="*/ 11 w 46"/>
                <a:gd name="T27" fmla="*/ 4 h 43"/>
                <a:gd name="T28" fmla="*/ 10 w 46"/>
                <a:gd name="T29" fmla="*/ 6 h 43"/>
                <a:gd name="T30" fmla="*/ 8 w 46"/>
                <a:gd name="T31" fmla="*/ 4 h 43"/>
                <a:gd name="T32" fmla="*/ 3 w 46"/>
                <a:gd name="T33" fmla="*/ 0 h 43"/>
                <a:gd name="T34" fmla="*/ 2 w 46"/>
                <a:gd name="T35" fmla="*/ 0 h 43"/>
                <a:gd name="T36" fmla="*/ 0 w 46"/>
                <a:gd name="T37" fmla="*/ 1 h 43"/>
                <a:gd name="T38" fmla="*/ 1 w 46"/>
                <a:gd name="T39" fmla="*/ 5 h 43"/>
                <a:gd name="T40" fmla="*/ 16 w 46"/>
                <a:gd name="T41" fmla="*/ 43 h 43"/>
                <a:gd name="T42" fmla="*/ 19 w 46"/>
                <a:gd name="T43" fmla="*/ 43 h 43"/>
                <a:gd name="T44" fmla="*/ 5 w 46"/>
                <a:gd name="T45" fmla="*/ 7 h 43"/>
                <a:gd name="T46" fmla="*/ 10 w 46"/>
                <a:gd name="T47" fmla="*/ 10 h 43"/>
                <a:gd name="T48" fmla="*/ 14 w 46"/>
                <a:gd name="T49" fmla="*/ 6 h 43"/>
                <a:gd name="T50" fmla="*/ 16 w 46"/>
                <a:gd name="T51" fmla="*/ 3 h 43"/>
                <a:gd name="T52" fmla="*/ 18 w 46"/>
                <a:gd name="T53" fmla="*/ 6 h 43"/>
                <a:gd name="T54" fmla="*/ 23 w 46"/>
                <a:gd name="T55" fmla="*/ 10 h 43"/>
                <a:gd name="T56" fmla="*/ 28 w 46"/>
                <a:gd name="T57" fmla="*/ 6 h 43"/>
                <a:gd name="T58" fmla="*/ 30 w 46"/>
                <a:gd name="T59" fmla="*/ 3 h 43"/>
                <a:gd name="T60" fmla="*/ 31 w 46"/>
                <a:gd name="T61" fmla="*/ 6 h 43"/>
                <a:gd name="T62" fmla="*/ 36 w 46"/>
                <a:gd name="T63" fmla="*/ 10 h 43"/>
                <a:gd name="T64" fmla="*/ 40 w 46"/>
                <a:gd name="T65" fmla="*/ 7 h 43"/>
                <a:gd name="T66" fmla="*/ 27 w 46"/>
                <a:gd name="T67" fmla="*/ 43 h 43"/>
                <a:gd name="T68" fmla="*/ 31 w 46"/>
                <a:gd name="T6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43">
                  <a:moveTo>
                    <a:pt x="31" y="43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0"/>
                    <a:pt x="39" y="2"/>
                    <a:pt x="38" y="4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6"/>
                    <a:pt x="34" y="4"/>
                  </a:cubicBezTo>
                  <a:cubicBezTo>
                    <a:pt x="33" y="2"/>
                    <a:pt x="32" y="0"/>
                    <a:pt x="30" y="0"/>
                  </a:cubicBezTo>
                  <a:cubicBezTo>
                    <a:pt x="27" y="0"/>
                    <a:pt x="26" y="2"/>
                    <a:pt x="25" y="4"/>
                  </a:cubicBezTo>
                  <a:cubicBezTo>
                    <a:pt x="24" y="6"/>
                    <a:pt x="23" y="6"/>
                    <a:pt x="23" y="6"/>
                  </a:cubicBezTo>
                  <a:cubicBezTo>
                    <a:pt x="22" y="6"/>
                    <a:pt x="22" y="6"/>
                    <a:pt x="21" y="4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14" y="0"/>
                    <a:pt x="12" y="2"/>
                    <a:pt x="11" y="4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8" y="6"/>
                    <a:pt x="8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7" y="10"/>
                    <a:pt x="10" y="10"/>
                  </a:cubicBezTo>
                  <a:cubicBezTo>
                    <a:pt x="12" y="10"/>
                    <a:pt x="13" y="7"/>
                    <a:pt x="14" y="6"/>
                  </a:cubicBezTo>
                  <a:cubicBezTo>
                    <a:pt x="15" y="4"/>
                    <a:pt x="16" y="3"/>
                    <a:pt x="16" y="3"/>
                  </a:cubicBezTo>
                  <a:cubicBezTo>
                    <a:pt x="17" y="3"/>
                    <a:pt x="17" y="4"/>
                    <a:pt x="18" y="6"/>
                  </a:cubicBezTo>
                  <a:cubicBezTo>
                    <a:pt x="19" y="7"/>
                    <a:pt x="20" y="10"/>
                    <a:pt x="23" y="10"/>
                  </a:cubicBezTo>
                  <a:cubicBezTo>
                    <a:pt x="26" y="10"/>
                    <a:pt x="27" y="7"/>
                    <a:pt x="28" y="6"/>
                  </a:cubicBezTo>
                  <a:cubicBezTo>
                    <a:pt x="28" y="4"/>
                    <a:pt x="29" y="3"/>
                    <a:pt x="30" y="3"/>
                  </a:cubicBezTo>
                  <a:cubicBezTo>
                    <a:pt x="30" y="3"/>
                    <a:pt x="31" y="4"/>
                    <a:pt x="31" y="6"/>
                  </a:cubicBezTo>
                  <a:cubicBezTo>
                    <a:pt x="32" y="7"/>
                    <a:pt x="34" y="10"/>
                    <a:pt x="36" y="10"/>
                  </a:cubicBezTo>
                  <a:cubicBezTo>
                    <a:pt x="38" y="10"/>
                    <a:pt x="40" y="8"/>
                    <a:pt x="40" y="7"/>
                  </a:cubicBezTo>
                  <a:cubicBezTo>
                    <a:pt x="27" y="43"/>
                    <a:pt x="27" y="43"/>
                    <a:pt x="27" y="43"/>
                  </a:cubicBezTo>
                  <a:lnTo>
                    <a:pt x="31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id-ID" noProof="1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5" name="矩形 17"/>
          <p:cNvSpPr>
            <a:spLocks noChangeArrowheads="1"/>
          </p:cNvSpPr>
          <p:nvPr/>
        </p:nvSpPr>
        <p:spPr bwMode="auto">
          <a:xfrm>
            <a:off x="769303" y="2305050"/>
            <a:ext cx="7913687" cy="877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400" b="1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燃料中的一些杂质</a:t>
            </a:r>
            <a:r>
              <a:rPr lang="en-US" altLang="zh-CN" sz="2400" b="1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,</a:t>
            </a:r>
            <a:r>
              <a:rPr lang="zh-CN" altLang="zh-CN" sz="2400" b="1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如硫等燃烧时，会放出二氧化硫和粉尘等空气污染物。</a:t>
            </a:r>
            <a:endParaRPr lang="zh-CN" altLang="zh-CN" sz="2400" b="1" dirty="0">
              <a:solidFill>
                <a:srgbClr val="00206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12" name="矩形 17"/>
          <p:cNvSpPr>
            <a:spLocks noChangeArrowheads="1"/>
          </p:cNvSpPr>
          <p:nvPr/>
        </p:nvSpPr>
        <p:spPr bwMode="auto">
          <a:xfrm>
            <a:off x="770890" y="3313113"/>
            <a:ext cx="7477125" cy="4397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400" b="1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燃料燃烧不充分时，会产生一氧化碳等空气污染物。</a:t>
            </a:r>
            <a:endParaRPr lang="zh-CN" altLang="zh-CN" sz="2400" b="1" dirty="0">
              <a:solidFill>
                <a:srgbClr val="00206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13" name="矩形 17"/>
          <p:cNvSpPr>
            <a:spLocks noChangeArrowheads="1"/>
          </p:cNvSpPr>
          <p:nvPr/>
        </p:nvSpPr>
        <p:spPr bwMode="auto">
          <a:xfrm>
            <a:off x="769303" y="3887788"/>
            <a:ext cx="8066087" cy="438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400" b="1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未燃烧完全的碳氢化合物及炭粒、尘粒会形成浮尘。</a:t>
            </a:r>
            <a:endParaRPr lang="zh-CN" altLang="zh-CN" sz="2400" b="1" dirty="0">
              <a:solidFill>
                <a:srgbClr val="00206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18" name="等腰三角形 117"/>
          <p:cNvSpPr/>
          <p:nvPr/>
        </p:nvSpPr>
        <p:spPr>
          <a:xfrm rot="5400000" flipH="1">
            <a:off x="405766" y="2497137"/>
            <a:ext cx="265112" cy="201613"/>
          </a:xfrm>
          <a:prstGeom prst="triangle">
            <a:avLst/>
          </a:prstGeom>
          <a:solidFill>
            <a:srgbClr val="93B7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19" name="等腰三角形 118"/>
          <p:cNvSpPr/>
          <p:nvPr/>
        </p:nvSpPr>
        <p:spPr>
          <a:xfrm rot="5400000" flipH="1">
            <a:off x="404972" y="4028281"/>
            <a:ext cx="266700" cy="201613"/>
          </a:xfrm>
          <a:prstGeom prst="triangle">
            <a:avLst/>
          </a:prstGeom>
          <a:solidFill>
            <a:srgbClr val="55C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20" name="等腰三角形 119"/>
          <p:cNvSpPr/>
          <p:nvPr/>
        </p:nvSpPr>
        <p:spPr>
          <a:xfrm rot="5400000" flipH="1">
            <a:off x="405765" y="3406775"/>
            <a:ext cx="265113" cy="201613"/>
          </a:xfrm>
          <a:prstGeom prst="triangle">
            <a:avLst/>
          </a:prstGeom>
          <a:solidFill>
            <a:srgbClr val="FDC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4348" name="文本框 36"/>
          <p:cNvSpPr txBox="1">
            <a:spLocks noChangeArrowheads="1"/>
          </p:cNvSpPr>
          <p:nvPr/>
        </p:nvSpPr>
        <p:spPr bwMode="auto">
          <a:xfrm rot="1920000">
            <a:off x="-1111885" y="2447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49" name="文本框 37"/>
          <p:cNvSpPr txBox="1">
            <a:spLocks noChangeArrowheads="1"/>
          </p:cNvSpPr>
          <p:nvPr/>
        </p:nvSpPr>
        <p:spPr bwMode="auto">
          <a:xfrm rot="1920000">
            <a:off x="5053965" y="-80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50" name="文本框 38"/>
          <p:cNvSpPr txBox="1">
            <a:spLocks noChangeArrowheads="1"/>
          </p:cNvSpPr>
          <p:nvPr/>
        </p:nvSpPr>
        <p:spPr bwMode="auto">
          <a:xfrm rot="1920000">
            <a:off x="9168765" y="2887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51" name="文本框 39"/>
          <p:cNvSpPr txBox="1">
            <a:spLocks noChangeArrowheads="1"/>
          </p:cNvSpPr>
          <p:nvPr/>
        </p:nvSpPr>
        <p:spPr bwMode="auto">
          <a:xfrm rot="1920000">
            <a:off x="4536440" y="5959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"/>
            </p:custDataLst>
          </p:nvPr>
        </p:nvSpPr>
        <p:spPr>
          <a:xfrm>
            <a:off x="8068628" y="5280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4354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065" y="539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4970" y="703580"/>
            <a:ext cx="6061075" cy="521970"/>
          </a:xfrm>
          <a:prstGeom prst="rect">
            <a:avLst/>
          </a:prstGeom>
          <a:noFill/>
          <a:ln w="34925" cmpd="thickThin">
            <a:solidFill>
              <a:srgbClr val="DF25E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知识点</a:t>
            </a:r>
            <a:r>
              <a:rPr lang="en-US" altLang="zh-CN" sz="2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  </a:t>
            </a:r>
            <a:r>
              <a:rPr lang="zh-CN" altLang="en-US" sz="2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使用燃料对环境的影响</a:t>
            </a:r>
            <a:endParaRPr lang="zh-CN" altLang="en-US" sz="2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2" grpId="0"/>
      <p:bldP spid="113" grpId="0"/>
      <p:bldP spid="118" grpId="0" animBg="1"/>
      <p:bldP spid="118" grpId="1" animBg="1"/>
      <p:bldP spid="118" grpId="2" animBg="1"/>
      <p:bldP spid="118" grpId="3" bldLvl="0" animBg="1"/>
      <p:bldP spid="119" grpId="0" bldLvl="0" animBg="1"/>
      <p:bldP spid="120" grpId="0" animBg="1"/>
      <p:bldP spid="120" grpId="1" animBg="1"/>
      <p:bldP spid="120" grpId="2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4953000" y="2066925"/>
            <a:ext cx="3879850" cy="24364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•</a:t>
            </a:r>
            <a:r>
              <a:rPr lang="zh-CN" altLang="zh-CN" sz="2400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减少使用煤等化石燃料；</a:t>
            </a:r>
            <a:endParaRPr lang="zh-CN" altLang="zh-CN" sz="2400" dirty="0">
              <a:solidFill>
                <a:srgbClr val="002060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•</a:t>
            </a:r>
            <a:r>
              <a:rPr lang="zh-CN" altLang="zh-CN" sz="2400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将煤进行脱硫处理；</a:t>
            </a:r>
            <a:endParaRPr lang="zh-CN" altLang="zh-CN" sz="2400" dirty="0">
              <a:solidFill>
                <a:srgbClr val="002060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•</a:t>
            </a:r>
            <a:r>
              <a:rPr lang="zh-CN" altLang="zh-CN" sz="2400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使用清洁能源；</a:t>
            </a:r>
            <a:endParaRPr lang="zh-CN" altLang="zh-CN" sz="2400" dirty="0">
              <a:solidFill>
                <a:srgbClr val="002060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•</a:t>
            </a:r>
            <a:r>
              <a:rPr lang="zh-CN" altLang="zh-CN" sz="2400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控制汽车数量,提倡使用电动车等等。</a:t>
            </a:r>
            <a:endParaRPr lang="zh-CN" altLang="zh-CN" sz="2400" dirty="0">
              <a:solidFill>
                <a:srgbClr val="00206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7685" y="559433"/>
            <a:ext cx="3601085" cy="523241"/>
            <a:chOff x="6481" y="5740"/>
            <a:chExt cx="5671" cy="824"/>
          </a:xfrm>
          <a:solidFill>
            <a:srgbClr val="4BACC6"/>
          </a:solidFill>
        </p:grpSpPr>
        <p:sp>
          <p:nvSpPr>
            <p:cNvPr id="5" name="圆角矩形 4"/>
            <p:cNvSpPr/>
            <p:nvPr/>
          </p:nvSpPr>
          <p:spPr>
            <a:xfrm>
              <a:off x="6481" y="5740"/>
              <a:ext cx="5440" cy="82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prstClr val="white"/>
                </a:solidFill>
                <a:latin typeface="时尚中黑简体" pitchFamily="2" charset="-122"/>
                <a:ea typeface="时尚中黑简体" pitchFamily="2" charset="-122"/>
                <a:sym typeface="时尚中黑简体" pitchFamily="2" charset="-122"/>
              </a:endParaRPr>
            </a:p>
          </p:txBody>
        </p:sp>
        <p:sp>
          <p:nvSpPr>
            <p:cNvPr id="8" name="TextBox 2"/>
            <p:cNvSpPr txBox="1"/>
            <p:nvPr/>
          </p:nvSpPr>
          <p:spPr>
            <a:xfrm>
              <a:off x="6534" y="5740"/>
              <a:ext cx="5618" cy="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noProof="1">
                  <a:solidFill>
                    <a:prstClr val="white"/>
                  </a:solidFill>
                  <a:latin typeface="时尚中黑简体" pitchFamily="2" charset="-122"/>
                  <a:ea typeface="时尚中黑简体" pitchFamily="2" charset="-122"/>
                  <a:cs typeface="+mn-ea"/>
                  <a:sym typeface="时尚中黑简体" pitchFamily="2" charset="-122"/>
                </a:rPr>
                <a:t>  </a:t>
              </a:r>
              <a:r>
                <a:rPr lang="zh-CN" altLang="en-US" sz="2800" noProof="1">
                  <a:solidFill>
                    <a:schemeClr val="bg1">
                      <a:lumMod val="20000"/>
                      <a:lumOff val="80000"/>
                    </a:schemeClr>
                  </a:solidFill>
                  <a:latin typeface="+mj-ea"/>
                  <a:ea typeface="+mj-ea"/>
                  <a:cs typeface="+mn-ea"/>
                  <a:sym typeface="时尚中黑简体" pitchFamily="2" charset="-122"/>
                </a:rPr>
                <a:t>酸雨的形成与防治</a:t>
              </a:r>
              <a:endParaRPr lang="zh-CN" altLang="en-US" sz="2800" noProof="1">
                <a:solidFill>
                  <a:schemeClr val="bg1">
                    <a:lumMod val="20000"/>
                    <a:lumOff val="80000"/>
                  </a:schemeClr>
                </a:solidFill>
                <a:latin typeface="+mj-ea"/>
                <a:ea typeface="+mj-ea"/>
                <a:sym typeface="时尚中黑简体" pitchFamily="2" charset="-122"/>
              </a:endParaRPr>
            </a:p>
          </p:txBody>
        </p:sp>
      </p:grpSp>
      <p:sp>
        <p:nvSpPr>
          <p:cNvPr id="16388" name="Freeform 48"/>
          <p:cNvSpPr>
            <a:spLocks noEditPoints="1" noChangeArrowheads="1"/>
          </p:cNvSpPr>
          <p:nvPr/>
        </p:nvSpPr>
        <p:spPr bwMode="auto">
          <a:xfrm>
            <a:off x="576759" y="630238"/>
            <a:ext cx="250825" cy="398462"/>
          </a:xfrm>
          <a:custGeom>
            <a:avLst/>
            <a:gdLst>
              <a:gd name="T0" fmla="*/ 2147483646 w 67"/>
              <a:gd name="T1" fmla="*/ 2147483646 h 106"/>
              <a:gd name="T2" fmla="*/ 2147483646 w 67"/>
              <a:gd name="T3" fmla="*/ 2147483646 h 106"/>
              <a:gd name="T4" fmla="*/ 2147483646 w 67"/>
              <a:gd name="T5" fmla="*/ 2147483646 h 106"/>
              <a:gd name="T6" fmla="*/ 2147483646 w 67"/>
              <a:gd name="T7" fmla="*/ 2147483646 h 106"/>
              <a:gd name="T8" fmla="*/ 2147483646 w 67"/>
              <a:gd name="T9" fmla="*/ 2147483646 h 106"/>
              <a:gd name="T10" fmla="*/ 2147483646 w 67"/>
              <a:gd name="T11" fmla="*/ 2147483646 h 106"/>
              <a:gd name="T12" fmla="*/ 2147483646 w 67"/>
              <a:gd name="T13" fmla="*/ 2147483646 h 106"/>
              <a:gd name="T14" fmla="*/ 2147483646 w 67"/>
              <a:gd name="T15" fmla="*/ 2147483646 h 106"/>
              <a:gd name="T16" fmla="*/ 2147483646 w 67"/>
              <a:gd name="T17" fmla="*/ 2147483646 h 106"/>
              <a:gd name="T18" fmla="*/ 2147483646 w 67"/>
              <a:gd name="T19" fmla="*/ 2147483646 h 106"/>
              <a:gd name="T20" fmla="*/ 2147483646 w 67"/>
              <a:gd name="T21" fmla="*/ 2147483646 h 106"/>
              <a:gd name="T22" fmla="*/ 2147483646 w 67"/>
              <a:gd name="T23" fmla="*/ 2147483646 h 106"/>
              <a:gd name="T24" fmla="*/ 2147483646 w 67"/>
              <a:gd name="T25" fmla="*/ 2147483646 h 106"/>
              <a:gd name="T26" fmla="*/ 2147483646 w 67"/>
              <a:gd name="T27" fmla="*/ 2147483646 h 106"/>
              <a:gd name="T28" fmla="*/ 2147483646 w 67"/>
              <a:gd name="T29" fmla="*/ 2147483646 h 106"/>
              <a:gd name="T30" fmla="*/ 0 w 67"/>
              <a:gd name="T31" fmla="*/ 2147483646 h 106"/>
              <a:gd name="T32" fmla="*/ 2147483646 w 67"/>
              <a:gd name="T33" fmla="*/ 0 h 106"/>
              <a:gd name="T34" fmla="*/ 2147483646 w 67"/>
              <a:gd name="T35" fmla="*/ 2147483646 h 106"/>
              <a:gd name="T36" fmla="*/ 2147483646 w 67"/>
              <a:gd name="T37" fmla="*/ 2147483646 h 106"/>
              <a:gd name="T38" fmla="*/ 2147483646 w 67"/>
              <a:gd name="T39" fmla="*/ 2147483646 h 106"/>
              <a:gd name="T40" fmla="*/ 2147483646 w 67"/>
              <a:gd name="T41" fmla="*/ 2147483646 h 106"/>
              <a:gd name="T42" fmla="*/ 2147483646 w 67"/>
              <a:gd name="T43" fmla="*/ 2147483646 h 106"/>
              <a:gd name="T44" fmla="*/ 2147483646 w 67"/>
              <a:gd name="T45" fmla="*/ 2147483646 h 106"/>
              <a:gd name="T46" fmla="*/ 2147483646 w 67"/>
              <a:gd name="T47" fmla="*/ 2147483646 h 106"/>
              <a:gd name="T48" fmla="*/ 2147483646 w 67"/>
              <a:gd name="T49" fmla="*/ 2147483646 h 106"/>
              <a:gd name="T50" fmla="*/ 2147483646 w 67"/>
              <a:gd name="T51" fmla="*/ 2147483646 h 106"/>
              <a:gd name="T52" fmla="*/ 2147483646 w 67"/>
              <a:gd name="T53" fmla="*/ 2147483646 h 106"/>
              <a:gd name="T54" fmla="*/ 2147483646 w 67"/>
              <a:gd name="T55" fmla="*/ 2147483646 h 106"/>
              <a:gd name="T56" fmla="*/ 2147483646 w 67"/>
              <a:gd name="T57" fmla="*/ 2147483646 h 106"/>
              <a:gd name="T58" fmla="*/ 2147483646 w 67"/>
              <a:gd name="T59" fmla="*/ 2147483646 h 106"/>
              <a:gd name="T60" fmla="*/ 2147483646 w 67"/>
              <a:gd name="T61" fmla="*/ 2147483646 h 106"/>
              <a:gd name="T62" fmla="*/ 2147483646 w 67"/>
              <a:gd name="T63" fmla="*/ 2147483646 h 106"/>
              <a:gd name="T64" fmla="*/ 2147483646 w 67"/>
              <a:gd name="T65" fmla="*/ 2147483646 h 106"/>
              <a:gd name="T66" fmla="*/ 2147483646 w 67"/>
              <a:gd name="T67" fmla="*/ 2147483646 h 106"/>
              <a:gd name="T68" fmla="*/ 2147483646 w 67"/>
              <a:gd name="T69" fmla="*/ 2147483646 h 106"/>
              <a:gd name="T70" fmla="*/ 2147483646 w 67"/>
              <a:gd name="T71" fmla="*/ 2147483646 h 106"/>
              <a:gd name="T72" fmla="*/ 2147483646 w 67"/>
              <a:gd name="T73" fmla="*/ 2147483646 h 106"/>
              <a:gd name="T74" fmla="*/ 2147483646 w 67"/>
              <a:gd name="T75" fmla="*/ 2147483646 h 106"/>
              <a:gd name="T76" fmla="*/ 2147483646 w 67"/>
              <a:gd name="T77" fmla="*/ 2147483646 h 106"/>
              <a:gd name="T78" fmla="*/ 2147483646 w 67"/>
              <a:gd name="T79" fmla="*/ 2147483646 h 106"/>
              <a:gd name="T80" fmla="*/ 2147483646 w 67"/>
              <a:gd name="T81" fmla="*/ 2147483646 h 106"/>
              <a:gd name="T82" fmla="*/ 2147483646 w 67"/>
              <a:gd name="T83" fmla="*/ 2147483646 h 106"/>
              <a:gd name="T84" fmla="*/ 2147483646 w 67"/>
              <a:gd name="T85" fmla="*/ 2147483646 h 106"/>
              <a:gd name="T86" fmla="*/ 2147483646 w 67"/>
              <a:gd name="T87" fmla="*/ 2147483646 h 106"/>
              <a:gd name="T88" fmla="*/ 2147483646 w 67"/>
              <a:gd name="T89" fmla="*/ 2147483646 h 106"/>
              <a:gd name="T90" fmla="*/ 2147483646 w 67"/>
              <a:gd name="T91" fmla="*/ 2147483646 h 106"/>
              <a:gd name="T92" fmla="*/ 2147483646 w 67"/>
              <a:gd name="T93" fmla="*/ 2147483646 h 106"/>
              <a:gd name="T94" fmla="*/ 2147483646 w 67"/>
              <a:gd name="T95" fmla="*/ 2147483646 h 106"/>
              <a:gd name="T96" fmla="*/ 2147483646 w 67"/>
              <a:gd name="T97" fmla="*/ 2147483646 h 106"/>
              <a:gd name="T98" fmla="*/ 2147483646 w 67"/>
              <a:gd name="T99" fmla="*/ 2147483646 h 106"/>
              <a:gd name="T100" fmla="*/ 2147483646 w 67"/>
              <a:gd name="T101" fmla="*/ 2147483646 h 106"/>
              <a:gd name="T102" fmla="*/ 2147483646 w 67"/>
              <a:gd name="T103" fmla="*/ 2147483646 h 10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FFFD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5"/>
          <p:cNvSpPr>
            <a:spLocks noEditPoints="1" noChangeArrowheads="1"/>
          </p:cNvSpPr>
          <p:nvPr/>
        </p:nvSpPr>
        <p:spPr bwMode="auto">
          <a:xfrm>
            <a:off x="4286250" y="1263650"/>
            <a:ext cx="420688" cy="533400"/>
          </a:xfrm>
          <a:custGeom>
            <a:avLst/>
            <a:gdLst>
              <a:gd name="T0" fmla="*/ 2147483646 w 73"/>
              <a:gd name="T1" fmla="*/ 0 h 100"/>
              <a:gd name="T2" fmla="*/ 2147483646 w 73"/>
              <a:gd name="T3" fmla="*/ 2147483646 h 100"/>
              <a:gd name="T4" fmla="*/ 2147483646 w 73"/>
              <a:gd name="T5" fmla="*/ 2147483646 h 100"/>
              <a:gd name="T6" fmla="*/ 2147483646 w 73"/>
              <a:gd name="T7" fmla="*/ 2147483646 h 100"/>
              <a:gd name="T8" fmla="*/ 2147483646 w 73"/>
              <a:gd name="T9" fmla="*/ 2147483646 h 100"/>
              <a:gd name="T10" fmla="*/ 2147483646 w 73"/>
              <a:gd name="T11" fmla="*/ 2147483646 h 100"/>
              <a:gd name="T12" fmla="*/ 2147483646 w 73"/>
              <a:gd name="T13" fmla="*/ 2147483646 h 100"/>
              <a:gd name="T14" fmla="*/ 2147483646 w 73"/>
              <a:gd name="T15" fmla="*/ 2147483646 h 100"/>
              <a:gd name="T16" fmla="*/ 2147483646 w 73"/>
              <a:gd name="T17" fmla="*/ 2147483646 h 100"/>
              <a:gd name="T18" fmla="*/ 2147483646 w 73"/>
              <a:gd name="T19" fmla="*/ 2147483646 h 100"/>
              <a:gd name="T20" fmla="*/ 2147483646 w 73"/>
              <a:gd name="T21" fmla="*/ 2147483646 h 100"/>
              <a:gd name="T22" fmla="*/ 2147483646 w 73"/>
              <a:gd name="T23" fmla="*/ 2147483646 h 100"/>
              <a:gd name="T24" fmla="*/ 2147483646 w 73"/>
              <a:gd name="T25" fmla="*/ 2147483646 h 100"/>
              <a:gd name="T26" fmla="*/ 2147483646 w 73"/>
              <a:gd name="T27" fmla="*/ 2147483646 h 100"/>
              <a:gd name="T28" fmla="*/ 2147483646 w 73"/>
              <a:gd name="T29" fmla="*/ 2147483646 h 100"/>
              <a:gd name="T30" fmla="*/ 2147483646 w 73"/>
              <a:gd name="T31" fmla="*/ 2147483646 h 100"/>
              <a:gd name="T32" fmla="*/ 2147483646 w 73"/>
              <a:gd name="T33" fmla="*/ 2147483646 h 100"/>
              <a:gd name="T34" fmla="*/ 2147483646 w 73"/>
              <a:gd name="T35" fmla="*/ 2147483646 h 100"/>
              <a:gd name="T36" fmla="*/ 0 w 73"/>
              <a:gd name="T37" fmla="*/ 2147483646 h 100"/>
              <a:gd name="T38" fmla="*/ 2147483646 w 73"/>
              <a:gd name="T39" fmla="*/ 2147483646 h 100"/>
              <a:gd name="T40" fmla="*/ 2147483646 w 73"/>
              <a:gd name="T41" fmla="*/ 0 h 100"/>
              <a:gd name="T42" fmla="*/ 2147483646 w 73"/>
              <a:gd name="T43" fmla="*/ 2147483646 h 100"/>
              <a:gd name="T44" fmla="*/ 2147483646 w 73"/>
              <a:gd name="T45" fmla="*/ 2147483646 h 100"/>
              <a:gd name="T46" fmla="*/ 2147483646 w 73"/>
              <a:gd name="T47" fmla="*/ 2147483646 h 100"/>
              <a:gd name="T48" fmla="*/ 2147483646 w 73"/>
              <a:gd name="T49" fmla="*/ 2147483646 h 100"/>
              <a:gd name="T50" fmla="*/ 2147483646 w 73"/>
              <a:gd name="T51" fmla="*/ 2147483646 h 100"/>
              <a:gd name="T52" fmla="*/ 2147483646 w 73"/>
              <a:gd name="T53" fmla="*/ 2147483646 h 100"/>
              <a:gd name="T54" fmla="*/ 2147483646 w 73"/>
              <a:gd name="T55" fmla="*/ 2147483646 h 100"/>
              <a:gd name="T56" fmla="*/ 2147483646 w 73"/>
              <a:gd name="T57" fmla="*/ 2147483646 h 100"/>
              <a:gd name="T58" fmla="*/ 2147483646 w 73"/>
              <a:gd name="T59" fmla="*/ 2147483646 h 100"/>
              <a:gd name="T60" fmla="*/ 2147483646 w 73"/>
              <a:gd name="T61" fmla="*/ 2147483646 h 100"/>
              <a:gd name="T62" fmla="*/ 2147483646 w 73"/>
              <a:gd name="T63" fmla="*/ 2147483646 h 100"/>
              <a:gd name="T64" fmla="*/ 2147483646 w 73"/>
              <a:gd name="T65" fmla="*/ 2147483646 h 100"/>
              <a:gd name="T66" fmla="*/ 2147483646 w 73"/>
              <a:gd name="T67" fmla="*/ 2147483646 h 100"/>
              <a:gd name="T68" fmla="*/ 2147483646 w 73"/>
              <a:gd name="T69" fmla="*/ 2147483646 h 100"/>
              <a:gd name="T70" fmla="*/ 2147483646 w 73"/>
              <a:gd name="T71" fmla="*/ 2147483646 h 100"/>
              <a:gd name="T72" fmla="*/ 2147483646 w 73"/>
              <a:gd name="T73" fmla="*/ 2147483646 h 100"/>
              <a:gd name="T74" fmla="*/ 2147483646 w 73"/>
              <a:gd name="T75" fmla="*/ 2147483646 h 100"/>
              <a:gd name="T76" fmla="*/ 2147483646 w 73"/>
              <a:gd name="T77" fmla="*/ 2147483646 h 100"/>
              <a:gd name="T78" fmla="*/ 2147483646 w 73"/>
              <a:gd name="T79" fmla="*/ 2147483646 h 100"/>
              <a:gd name="T80" fmla="*/ 2147483646 w 73"/>
              <a:gd name="T81" fmla="*/ 2147483646 h 100"/>
              <a:gd name="T82" fmla="*/ 2147483646 w 73"/>
              <a:gd name="T83" fmla="*/ 2147483646 h 100"/>
              <a:gd name="T84" fmla="*/ 2147483646 w 73"/>
              <a:gd name="T85" fmla="*/ 2147483646 h 100"/>
              <a:gd name="T86" fmla="*/ 2147483646 w 73"/>
              <a:gd name="T87" fmla="*/ 2147483646 h 1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3560" name="直接连接符 8"/>
          <p:cNvCxnSpPr>
            <a:cxnSpLocks noChangeShapeType="1"/>
          </p:cNvCxnSpPr>
          <p:nvPr/>
        </p:nvCxnSpPr>
        <p:spPr bwMode="auto">
          <a:xfrm flipV="1">
            <a:off x="539750" y="1414463"/>
            <a:ext cx="3443288" cy="4762"/>
          </a:xfrm>
          <a:prstGeom prst="line">
            <a:avLst/>
          </a:prstGeom>
          <a:noFill/>
          <a:ln w="12700">
            <a:solidFill>
              <a:srgbClr val="08090D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1" name="直接连接符 9"/>
          <p:cNvCxnSpPr>
            <a:cxnSpLocks noChangeShapeType="1"/>
          </p:cNvCxnSpPr>
          <p:nvPr/>
        </p:nvCxnSpPr>
        <p:spPr bwMode="auto">
          <a:xfrm flipV="1">
            <a:off x="4499610" y="1995170"/>
            <a:ext cx="0" cy="2412000"/>
          </a:xfrm>
          <a:prstGeom prst="line">
            <a:avLst/>
          </a:prstGeom>
          <a:noFill/>
          <a:ln w="12700">
            <a:solidFill>
              <a:srgbClr val="08090D">
                <a:alpha val="91000"/>
              </a:srgb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2" name="直接连接符 10"/>
          <p:cNvCxnSpPr>
            <a:cxnSpLocks noChangeShapeType="1"/>
          </p:cNvCxnSpPr>
          <p:nvPr/>
        </p:nvCxnSpPr>
        <p:spPr bwMode="auto">
          <a:xfrm>
            <a:off x="5151438" y="1411288"/>
            <a:ext cx="3597275" cy="7937"/>
          </a:xfrm>
          <a:prstGeom prst="line">
            <a:avLst/>
          </a:prstGeom>
          <a:noFill/>
          <a:ln w="12700">
            <a:solidFill>
              <a:srgbClr val="08090D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88" name="矩形 1"/>
          <p:cNvSpPr/>
          <p:nvPr/>
        </p:nvSpPr>
        <p:spPr>
          <a:xfrm>
            <a:off x="396875" y="2068830"/>
            <a:ext cx="3980815" cy="1938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zh-CN" sz="2400" dirty="0">
                <a:solidFill>
                  <a:srgbClr val="002060"/>
                </a:solidFill>
                <a:latin typeface="+mj-ea"/>
                <a:ea typeface="+mj-ea"/>
                <a:sym typeface="Arial" panose="020B0604020202020204" pitchFamily="34" charset="0"/>
              </a:rPr>
              <a:t>化石燃料燃烧时排放的二氧化硫、二氧化氮等污染物在空气中会发生一系列反应，其生成物可溶于雨水，形成酸雨。</a:t>
            </a:r>
            <a:endParaRPr lang="zh-CN" altLang="en-US" sz="2400" noProof="1">
              <a:solidFill>
                <a:srgbClr val="68676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589" name="TextBox 92"/>
          <p:cNvSpPr txBox="1">
            <a:spLocks noChangeArrowheads="1"/>
          </p:cNvSpPr>
          <p:nvPr/>
        </p:nvSpPr>
        <p:spPr bwMode="auto">
          <a:xfrm>
            <a:off x="415925" y="1466850"/>
            <a:ext cx="9969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ECAC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形成</a:t>
            </a:r>
            <a:endParaRPr lang="zh-CN" altLang="en-US">
              <a:solidFill>
                <a:srgbClr val="ECAC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92"/>
          <p:cNvSpPr txBox="1">
            <a:spLocks noChangeArrowheads="1"/>
          </p:cNvSpPr>
          <p:nvPr/>
        </p:nvSpPr>
        <p:spPr bwMode="auto">
          <a:xfrm>
            <a:off x="4932363" y="1492250"/>
            <a:ext cx="995362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ECAC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防治</a:t>
            </a:r>
            <a:endParaRPr lang="zh-CN" altLang="en-US">
              <a:solidFill>
                <a:srgbClr val="ECAC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6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97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98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99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6402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5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588" grpId="0"/>
      <p:bldP spid="23588" grpId="1"/>
      <p:bldP spid="23588" grpId="2"/>
      <p:bldP spid="23588" grpId="3"/>
      <p:bldP spid="23588" grpId="4"/>
      <p:bldP spid="23588" grpId="5"/>
      <p:bldP spid="23588" grpId="6"/>
      <p:bldP spid="23588" grpId="7"/>
      <p:bldP spid="23588" grpId="8"/>
      <p:bldP spid="23588" grpId="9"/>
      <p:bldP spid="23589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11188" y="1420813"/>
            <a:ext cx="8202612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乙醇俗称酒精，化学式为C</a:t>
            </a:r>
            <a:r>
              <a:rPr lang="zh-CN" altLang="zh-CN" sz="2800" baseline="-2500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H</a:t>
            </a:r>
            <a:r>
              <a:rPr lang="zh-CN" altLang="zh-CN" sz="2800" baseline="-2500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OH，由高粱、玉米和薯类等经过发酵、蒸馏制得，属于可再生能源。在汽油中加入适量的酒精作为汽车燃料，可节约石油资源，减少汽车尾气带来的污染。</a:t>
            </a:r>
            <a:endParaRPr lang="zh-CN" altLang="zh-CN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2195513" y="3363913"/>
            <a:ext cx="4537075" cy="792162"/>
            <a:chOff x="3458" y="5298"/>
            <a:chExt cx="7144" cy="124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8" name="流程图: 过程 7"/>
            <p:cNvSpPr/>
            <p:nvPr/>
          </p:nvSpPr>
          <p:spPr>
            <a:xfrm>
              <a:off x="3458" y="5298"/>
              <a:ext cx="7144" cy="1248"/>
            </a:xfrm>
            <a:prstGeom prst="flowChartProcess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endParaRPr lang="en-US" altLang="en-US">
                <a:latin typeface="HYShortSamul-Medium" pitchFamily="18" charset="-127"/>
              </a:endParaRPr>
            </a:p>
          </p:txBody>
        </p:sp>
        <p:pic>
          <p:nvPicPr>
            <p:cNvPr id="17426" name="图片 11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" y="5403"/>
              <a:ext cx="6779" cy="936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80" name="矩形 8"/>
          <p:cNvSpPr>
            <a:spLocks noChangeArrowheads="1"/>
          </p:cNvSpPr>
          <p:nvPr/>
        </p:nvSpPr>
        <p:spPr bwMode="auto">
          <a:xfrm>
            <a:off x="890588" y="690563"/>
            <a:ext cx="523875" cy="557212"/>
          </a:xfrm>
          <a:prstGeom prst="rect">
            <a:avLst/>
          </a:prstGeom>
          <a:solidFill>
            <a:srgbClr val="5DACEE"/>
          </a:solidFill>
          <a:ln w="12700">
            <a:solidFill>
              <a:schemeClr val="bg1"/>
            </a:solidFill>
            <a:prstDash val="dash"/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HYShortSamul-Medium" pitchFamily="18" charset="-127"/>
              <a:ea typeface="楷体_GB2312" panose="02010609030101010101" pitchFamily="49" charset="-122"/>
            </a:endParaRPr>
          </a:p>
        </p:txBody>
      </p:sp>
      <p:sp>
        <p:nvSpPr>
          <p:cNvPr id="3081" name="文本框 9"/>
          <p:cNvSpPr txBox="1">
            <a:spLocks noChangeArrowheads="1"/>
          </p:cNvSpPr>
          <p:nvPr/>
        </p:nvSpPr>
        <p:spPr bwMode="auto">
          <a:xfrm>
            <a:off x="904875" y="709613"/>
            <a:ext cx="50800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zh-CN" sz="2800">
                <a:solidFill>
                  <a:srgbClr val="FFFD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endParaRPr lang="zh-CN" altLang="zh-CN" sz="2800">
              <a:solidFill>
                <a:srgbClr val="FFFDE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82" name="矩形 11"/>
          <p:cNvSpPr>
            <a:spLocks noChangeArrowheads="1"/>
          </p:cNvSpPr>
          <p:nvPr/>
        </p:nvSpPr>
        <p:spPr bwMode="auto">
          <a:xfrm>
            <a:off x="1527175" y="690563"/>
            <a:ext cx="520700" cy="555625"/>
          </a:xfrm>
          <a:prstGeom prst="rect">
            <a:avLst/>
          </a:prstGeom>
          <a:solidFill>
            <a:srgbClr val="A6ED45"/>
          </a:solidFill>
          <a:ln w="12700">
            <a:solidFill>
              <a:schemeClr val="bg1"/>
            </a:solidFill>
            <a:prstDash val="dash"/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HYShortSamul-Medium" pitchFamily="18" charset="-127"/>
              <a:ea typeface="楷体_GB2312" panose="02010609030101010101" pitchFamily="49" charset="-122"/>
            </a:endParaRPr>
          </a:p>
        </p:txBody>
      </p:sp>
      <p:sp>
        <p:nvSpPr>
          <p:cNvPr id="3083" name="文本框 12"/>
          <p:cNvSpPr txBox="1">
            <a:spLocks noChangeArrowheads="1"/>
          </p:cNvSpPr>
          <p:nvPr/>
        </p:nvSpPr>
        <p:spPr bwMode="auto">
          <a:xfrm>
            <a:off x="1541463" y="709613"/>
            <a:ext cx="50800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zh-CN" sz="2800">
                <a:solidFill>
                  <a:srgbClr val="FFFD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  <a:endParaRPr lang="zh-CN" altLang="zh-CN" sz="2800">
              <a:solidFill>
                <a:srgbClr val="FFFDE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84" name="矩形 14"/>
          <p:cNvSpPr>
            <a:spLocks noChangeArrowheads="1"/>
          </p:cNvSpPr>
          <p:nvPr/>
        </p:nvSpPr>
        <p:spPr bwMode="auto">
          <a:xfrm>
            <a:off x="2136775" y="690563"/>
            <a:ext cx="522288" cy="555625"/>
          </a:xfrm>
          <a:prstGeom prst="rect">
            <a:avLst/>
          </a:prstGeom>
          <a:solidFill>
            <a:srgbClr val="FBCF53"/>
          </a:solidFill>
          <a:ln w="12700">
            <a:solidFill>
              <a:schemeClr val="bg1"/>
            </a:solidFill>
            <a:prstDash val="dash"/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HYShortSamul-Medium" pitchFamily="18" charset="-127"/>
              <a:ea typeface="楷体_GB2312" panose="02010609030101010101" pitchFamily="49" charset="-122"/>
            </a:endParaRPr>
          </a:p>
        </p:txBody>
      </p:sp>
      <p:sp>
        <p:nvSpPr>
          <p:cNvPr id="3085" name="文本框 15"/>
          <p:cNvSpPr txBox="1">
            <a:spLocks noChangeArrowheads="1"/>
          </p:cNvSpPr>
          <p:nvPr/>
        </p:nvSpPr>
        <p:spPr bwMode="auto">
          <a:xfrm>
            <a:off x="2149475" y="709613"/>
            <a:ext cx="50800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zh-CN" sz="2800">
                <a:solidFill>
                  <a:srgbClr val="FFFD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</a:t>
            </a:r>
            <a:endParaRPr lang="zh-CN" altLang="zh-CN" sz="2800">
              <a:solidFill>
                <a:srgbClr val="FFFDE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8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19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20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21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7424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80" grpId="0" bldLvl="0" animBg="1"/>
      <p:bldP spid="3081" grpId="0"/>
      <p:bldP spid="3082" grpId="0" bldLvl="0" animBg="1"/>
      <p:bldP spid="3083" grpId="0"/>
      <p:bldP spid="3084" grpId="0" bldLvl="0" animBg="1"/>
      <p:bldP spid="30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 noChangeAspect="1"/>
          </p:cNvGrpSpPr>
          <p:nvPr/>
        </p:nvGrpSpPr>
        <p:grpSpPr bwMode="auto">
          <a:xfrm>
            <a:off x="542925" y="1654175"/>
            <a:ext cx="496888" cy="428625"/>
            <a:chOff x="23969" y="0"/>
            <a:chExt cx="2088000" cy="1805850"/>
          </a:xfrm>
        </p:grpSpPr>
        <p:sp>
          <p:nvSpPr>
            <p:cNvPr id="18455" name="六边形 28"/>
            <p:cNvSpPr>
              <a:spLocks noChangeAspect="1" noChangeArrowheads="1"/>
            </p:cNvSpPr>
            <p:nvPr/>
          </p:nvSpPr>
          <p:spPr bwMode="auto">
            <a:xfrm>
              <a:off x="444162" y="5850"/>
              <a:ext cx="1643838" cy="1800000"/>
            </a:xfrm>
            <a:custGeom>
              <a:avLst/>
              <a:gdLst>
                <a:gd name="T0" fmla="*/ 1178970 w 1643838"/>
                <a:gd name="T1" fmla="*/ 0 h 1800000"/>
                <a:gd name="T2" fmla="*/ 1193838 w 1643838"/>
                <a:gd name="T3" fmla="*/ 0 h 1800000"/>
                <a:gd name="T4" fmla="*/ 1643838 w 1643838"/>
                <a:gd name="T5" fmla="*/ 900000 h 1800000"/>
                <a:gd name="T6" fmla="*/ 1193838 w 1643838"/>
                <a:gd name="T7" fmla="*/ 1800000 h 1800000"/>
                <a:gd name="T8" fmla="*/ 5838 w 1643838"/>
                <a:gd name="T9" fmla="*/ 1800000 h 1800000"/>
                <a:gd name="T10" fmla="*/ 0 w 1643838"/>
                <a:gd name="T11" fmla="*/ 1788324 h 1800000"/>
                <a:gd name="T12" fmla="*/ 1178970 w 1643838"/>
                <a:gd name="T13" fmla="*/ 0 h 180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43838" h="1800000">
                  <a:moveTo>
                    <a:pt x="1178970" y="0"/>
                  </a:moveTo>
                  <a:lnTo>
                    <a:pt x="1193838" y="0"/>
                  </a:lnTo>
                  <a:lnTo>
                    <a:pt x="1643838" y="900000"/>
                  </a:lnTo>
                  <a:lnTo>
                    <a:pt x="1193838" y="1800000"/>
                  </a:lnTo>
                  <a:lnTo>
                    <a:pt x="5838" y="1800000"/>
                  </a:lnTo>
                  <a:lnTo>
                    <a:pt x="0" y="1788324"/>
                  </a:lnTo>
                  <a:lnTo>
                    <a:pt x="1178970" y="0"/>
                  </a:lnTo>
                  <a:close/>
                </a:path>
              </a:pathLst>
            </a:custGeom>
            <a:solidFill>
              <a:srgbClr val="1F3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6" name="六边形 3"/>
            <p:cNvSpPr>
              <a:spLocks noChangeAspect="1" noChangeArrowheads="1"/>
            </p:cNvSpPr>
            <p:nvPr/>
          </p:nvSpPr>
          <p:spPr bwMode="auto">
            <a:xfrm>
              <a:off x="23969" y="0"/>
              <a:ext cx="2088000" cy="180000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0E6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rgbClr val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en-US" altLang="zh-CN" sz="2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7711" name="六边形 6"/>
          <p:cNvSpPr>
            <a:spLocks noChangeAspect="1" noChangeArrowheads="1"/>
          </p:cNvSpPr>
          <p:nvPr/>
        </p:nvSpPr>
        <p:spPr bwMode="auto">
          <a:xfrm>
            <a:off x="4773613" y="1654175"/>
            <a:ext cx="498475" cy="430213"/>
          </a:xfrm>
          <a:prstGeom prst="hexagon">
            <a:avLst>
              <a:gd name="adj" fmla="val 24987"/>
              <a:gd name="vf" fmla="val 115470"/>
            </a:avLst>
          </a:prstGeom>
          <a:solidFill>
            <a:srgbClr val="E945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709" name="六边形 9"/>
          <p:cNvSpPr>
            <a:spLocks noChangeAspect="1" noChangeArrowheads="1"/>
          </p:cNvSpPr>
          <p:nvPr/>
        </p:nvSpPr>
        <p:spPr bwMode="auto">
          <a:xfrm>
            <a:off x="522288" y="3865563"/>
            <a:ext cx="498475" cy="430212"/>
          </a:xfrm>
          <a:prstGeom prst="hexagon">
            <a:avLst>
              <a:gd name="adj" fmla="val 24949"/>
              <a:gd name="vf" fmla="val 115470"/>
            </a:avLst>
          </a:prstGeom>
          <a:solidFill>
            <a:srgbClr val="F7964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707" name="六边形 12"/>
          <p:cNvSpPr>
            <a:spLocks noChangeAspect="1" noChangeArrowheads="1"/>
          </p:cNvSpPr>
          <p:nvPr/>
        </p:nvSpPr>
        <p:spPr bwMode="auto">
          <a:xfrm>
            <a:off x="4755833" y="2730183"/>
            <a:ext cx="498475" cy="430212"/>
          </a:xfrm>
          <a:prstGeom prst="hexagon">
            <a:avLst>
              <a:gd name="adj" fmla="val 24987"/>
              <a:gd name="vf" fmla="val 115470"/>
            </a:avLst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5</a:t>
            </a:r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705" name="六边形 15"/>
          <p:cNvSpPr>
            <a:spLocks noChangeAspect="1" noChangeArrowheads="1"/>
          </p:cNvSpPr>
          <p:nvPr/>
        </p:nvSpPr>
        <p:spPr bwMode="auto">
          <a:xfrm>
            <a:off x="518795" y="2728595"/>
            <a:ext cx="498475" cy="430213"/>
          </a:xfrm>
          <a:prstGeom prst="hexagon">
            <a:avLst>
              <a:gd name="adj" fmla="val 24976"/>
              <a:gd name="vf" fmla="val 115470"/>
            </a:avLst>
          </a:prstGeom>
          <a:solidFill>
            <a:srgbClr val="15CDB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703" name="六边形 18"/>
          <p:cNvSpPr>
            <a:spLocks noChangeAspect="1" noChangeArrowheads="1"/>
          </p:cNvSpPr>
          <p:nvPr/>
        </p:nvSpPr>
        <p:spPr bwMode="auto">
          <a:xfrm>
            <a:off x="4772025" y="3865563"/>
            <a:ext cx="496888" cy="428625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6</a:t>
            </a:r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659" name="矩形 23"/>
          <p:cNvSpPr>
            <a:spLocks noChangeArrowheads="1"/>
          </p:cNvSpPr>
          <p:nvPr/>
        </p:nvSpPr>
        <p:spPr bwMode="auto">
          <a:xfrm>
            <a:off x="1209675" y="1566863"/>
            <a:ext cx="3170238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改进发动机的燃烧方式，使燃料充分燃烧</a:t>
            </a:r>
            <a:endParaRPr lang="en-US" altLang="zh-CN" sz="20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0" name="矩形 24"/>
          <p:cNvSpPr>
            <a:spLocks noChangeArrowheads="1"/>
          </p:cNvSpPr>
          <p:nvPr/>
        </p:nvSpPr>
        <p:spPr bwMode="auto">
          <a:xfrm>
            <a:off x="1187133" y="2571433"/>
            <a:ext cx="32432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使用催化净化装置，使有害气体转化为无害物质</a:t>
            </a:r>
            <a:endParaRPr lang="en-US" altLang="zh-CN" sz="20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1" name="矩形 25"/>
          <p:cNvSpPr>
            <a:spLocks noChangeArrowheads="1"/>
          </p:cNvSpPr>
          <p:nvPr/>
        </p:nvSpPr>
        <p:spPr bwMode="auto">
          <a:xfrm>
            <a:off x="1204913" y="3705225"/>
            <a:ext cx="324326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使用无铅汽油，禁止含铅物质的排放</a:t>
            </a:r>
            <a:endParaRPr lang="en-US" altLang="zh-CN" sz="20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2" name="矩形 26"/>
          <p:cNvSpPr>
            <a:spLocks noChangeArrowheads="1"/>
          </p:cNvSpPr>
          <p:nvPr/>
        </p:nvSpPr>
        <p:spPr bwMode="auto">
          <a:xfrm>
            <a:off x="5453063" y="3629025"/>
            <a:ext cx="3243262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在管理上，加大检测尾气的力度，禁止尾气没有达到环保标准的汽车上路</a:t>
            </a:r>
            <a:endParaRPr lang="en-US" altLang="zh-CN" sz="20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3" name="矩形 27"/>
          <p:cNvSpPr>
            <a:spLocks noChangeArrowheads="1"/>
          </p:cNvSpPr>
          <p:nvPr/>
        </p:nvSpPr>
        <p:spPr bwMode="auto">
          <a:xfrm>
            <a:off x="5438458" y="2568258"/>
            <a:ext cx="32432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在汽油中添加适量的酒精制成乙醇汽油</a:t>
            </a:r>
            <a:endParaRPr lang="en-US" altLang="zh-CN" sz="20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4" name="矩形 28"/>
          <p:cNvSpPr>
            <a:spLocks noChangeArrowheads="1"/>
          </p:cNvSpPr>
          <p:nvPr/>
        </p:nvSpPr>
        <p:spPr bwMode="auto">
          <a:xfrm>
            <a:off x="5453063" y="1635125"/>
            <a:ext cx="324326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使用清洁能源</a:t>
            </a:r>
            <a:endParaRPr lang="en-US" altLang="zh-CN" sz="20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2605" y="622298"/>
            <a:ext cx="3512819" cy="523237"/>
            <a:chOff x="6481" y="5740"/>
            <a:chExt cx="5532" cy="824"/>
          </a:xfrm>
          <a:solidFill>
            <a:srgbClr val="4BACC6"/>
          </a:solidFill>
        </p:grpSpPr>
        <p:sp>
          <p:nvSpPr>
            <p:cNvPr id="16" name="圆角矩形 15"/>
            <p:cNvSpPr/>
            <p:nvPr/>
          </p:nvSpPr>
          <p:spPr>
            <a:xfrm>
              <a:off x="6481" y="5740"/>
              <a:ext cx="5440" cy="82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prstClr val="white"/>
                </a:solidFill>
                <a:latin typeface="时尚中黑简体" pitchFamily="2" charset="-122"/>
                <a:ea typeface="时尚中黑简体" pitchFamily="2" charset="-122"/>
                <a:sym typeface="时尚中黑简体" pitchFamily="2" charset="-122"/>
              </a:endParaRPr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580" y="5748"/>
              <a:ext cx="5433" cy="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noProof="1">
                  <a:solidFill>
                    <a:prstClr val="white"/>
                  </a:solidFill>
                  <a:latin typeface="时尚中黑简体" pitchFamily="2" charset="-122"/>
                  <a:ea typeface="时尚中黑简体" pitchFamily="2" charset="-122"/>
                  <a:cs typeface="+mn-ea"/>
                  <a:sym typeface="时尚中黑简体" pitchFamily="2" charset="-122"/>
                </a:rPr>
                <a:t>  </a:t>
              </a:r>
              <a:r>
                <a:rPr lang="zh-CN" altLang="en-US" sz="2800" noProof="1">
                  <a:solidFill>
                    <a:schemeClr val="bg1">
                      <a:lumMod val="20000"/>
                      <a:lumOff val="80000"/>
                    </a:schemeClr>
                  </a:solidFill>
                  <a:latin typeface="+mj-ea"/>
                  <a:ea typeface="+mj-ea"/>
                  <a:cs typeface="+mn-ea"/>
                  <a:sym typeface="时尚中黑简体" pitchFamily="2" charset="-122"/>
                </a:rPr>
                <a:t>对汽车尾气的防治</a:t>
              </a:r>
              <a:endParaRPr lang="zh-CN" altLang="en-US" sz="2800" noProof="1">
                <a:solidFill>
                  <a:schemeClr val="accent3"/>
                </a:solidFill>
                <a:latin typeface="+mj-ea"/>
                <a:ea typeface="+mj-ea"/>
                <a:sym typeface="时尚中黑简体" pitchFamily="2" charset="-122"/>
              </a:endParaRPr>
            </a:p>
          </p:txBody>
        </p:sp>
      </p:grpSp>
      <p:sp>
        <p:nvSpPr>
          <p:cNvPr id="18447" name="Freeform 48"/>
          <p:cNvSpPr>
            <a:spLocks noEditPoints="1" noChangeArrowheads="1"/>
          </p:cNvSpPr>
          <p:nvPr/>
        </p:nvSpPr>
        <p:spPr bwMode="auto">
          <a:xfrm>
            <a:off x="585525" y="692785"/>
            <a:ext cx="250825" cy="398463"/>
          </a:xfrm>
          <a:custGeom>
            <a:avLst/>
            <a:gdLst>
              <a:gd name="T0" fmla="*/ 2147483646 w 67"/>
              <a:gd name="T1" fmla="*/ 2147483646 h 106"/>
              <a:gd name="T2" fmla="*/ 2147483646 w 67"/>
              <a:gd name="T3" fmla="*/ 2147483646 h 106"/>
              <a:gd name="T4" fmla="*/ 2147483646 w 67"/>
              <a:gd name="T5" fmla="*/ 2147483646 h 106"/>
              <a:gd name="T6" fmla="*/ 2147483646 w 67"/>
              <a:gd name="T7" fmla="*/ 2147483646 h 106"/>
              <a:gd name="T8" fmla="*/ 2147483646 w 67"/>
              <a:gd name="T9" fmla="*/ 2147483646 h 106"/>
              <a:gd name="T10" fmla="*/ 2147483646 w 67"/>
              <a:gd name="T11" fmla="*/ 2147483646 h 106"/>
              <a:gd name="T12" fmla="*/ 2147483646 w 67"/>
              <a:gd name="T13" fmla="*/ 2147483646 h 106"/>
              <a:gd name="T14" fmla="*/ 2147483646 w 67"/>
              <a:gd name="T15" fmla="*/ 2147483646 h 106"/>
              <a:gd name="T16" fmla="*/ 2147483646 w 67"/>
              <a:gd name="T17" fmla="*/ 2147483646 h 106"/>
              <a:gd name="T18" fmla="*/ 2147483646 w 67"/>
              <a:gd name="T19" fmla="*/ 2147483646 h 106"/>
              <a:gd name="T20" fmla="*/ 2147483646 w 67"/>
              <a:gd name="T21" fmla="*/ 2147483646 h 106"/>
              <a:gd name="T22" fmla="*/ 2147483646 w 67"/>
              <a:gd name="T23" fmla="*/ 2147483646 h 106"/>
              <a:gd name="T24" fmla="*/ 2147483646 w 67"/>
              <a:gd name="T25" fmla="*/ 2147483646 h 106"/>
              <a:gd name="T26" fmla="*/ 2147483646 w 67"/>
              <a:gd name="T27" fmla="*/ 2147483646 h 106"/>
              <a:gd name="T28" fmla="*/ 2147483646 w 67"/>
              <a:gd name="T29" fmla="*/ 2147483646 h 106"/>
              <a:gd name="T30" fmla="*/ 0 w 67"/>
              <a:gd name="T31" fmla="*/ 2147483646 h 106"/>
              <a:gd name="T32" fmla="*/ 2147483646 w 67"/>
              <a:gd name="T33" fmla="*/ 0 h 106"/>
              <a:gd name="T34" fmla="*/ 2147483646 w 67"/>
              <a:gd name="T35" fmla="*/ 2147483646 h 106"/>
              <a:gd name="T36" fmla="*/ 2147483646 w 67"/>
              <a:gd name="T37" fmla="*/ 2147483646 h 106"/>
              <a:gd name="T38" fmla="*/ 2147483646 w 67"/>
              <a:gd name="T39" fmla="*/ 2147483646 h 106"/>
              <a:gd name="T40" fmla="*/ 2147483646 w 67"/>
              <a:gd name="T41" fmla="*/ 2147483646 h 106"/>
              <a:gd name="T42" fmla="*/ 2147483646 w 67"/>
              <a:gd name="T43" fmla="*/ 2147483646 h 106"/>
              <a:gd name="T44" fmla="*/ 2147483646 w 67"/>
              <a:gd name="T45" fmla="*/ 2147483646 h 106"/>
              <a:gd name="T46" fmla="*/ 2147483646 w 67"/>
              <a:gd name="T47" fmla="*/ 2147483646 h 106"/>
              <a:gd name="T48" fmla="*/ 2147483646 w 67"/>
              <a:gd name="T49" fmla="*/ 2147483646 h 106"/>
              <a:gd name="T50" fmla="*/ 2147483646 w 67"/>
              <a:gd name="T51" fmla="*/ 2147483646 h 106"/>
              <a:gd name="T52" fmla="*/ 2147483646 w 67"/>
              <a:gd name="T53" fmla="*/ 2147483646 h 106"/>
              <a:gd name="T54" fmla="*/ 2147483646 w 67"/>
              <a:gd name="T55" fmla="*/ 2147483646 h 106"/>
              <a:gd name="T56" fmla="*/ 2147483646 w 67"/>
              <a:gd name="T57" fmla="*/ 2147483646 h 106"/>
              <a:gd name="T58" fmla="*/ 2147483646 w 67"/>
              <a:gd name="T59" fmla="*/ 2147483646 h 106"/>
              <a:gd name="T60" fmla="*/ 2147483646 w 67"/>
              <a:gd name="T61" fmla="*/ 2147483646 h 106"/>
              <a:gd name="T62" fmla="*/ 2147483646 w 67"/>
              <a:gd name="T63" fmla="*/ 2147483646 h 106"/>
              <a:gd name="T64" fmla="*/ 2147483646 w 67"/>
              <a:gd name="T65" fmla="*/ 2147483646 h 106"/>
              <a:gd name="T66" fmla="*/ 2147483646 w 67"/>
              <a:gd name="T67" fmla="*/ 2147483646 h 106"/>
              <a:gd name="T68" fmla="*/ 2147483646 w 67"/>
              <a:gd name="T69" fmla="*/ 2147483646 h 106"/>
              <a:gd name="T70" fmla="*/ 2147483646 w 67"/>
              <a:gd name="T71" fmla="*/ 2147483646 h 106"/>
              <a:gd name="T72" fmla="*/ 2147483646 w 67"/>
              <a:gd name="T73" fmla="*/ 2147483646 h 106"/>
              <a:gd name="T74" fmla="*/ 2147483646 w 67"/>
              <a:gd name="T75" fmla="*/ 2147483646 h 106"/>
              <a:gd name="T76" fmla="*/ 2147483646 w 67"/>
              <a:gd name="T77" fmla="*/ 2147483646 h 106"/>
              <a:gd name="T78" fmla="*/ 2147483646 w 67"/>
              <a:gd name="T79" fmla="*/ 2147483646 h 106"/>
              <a:gd name="T80" fmla="*/ 2147483646 w 67"/>
              <a:gd name="T81" fmla="*/ 2147483646 h 106"/>
              <a:gd name="T82" fmla="*/ 2147483646 w 67"/>
              <a:gd name="T83" fmla="*/ 2147483646 h 106"/>
              <a:gd name="T84" fmla="*/ 2147483646 w 67"/>
              <a:gd name="T85" fmla="*/ 2147483646 h 106"/>
              <a:gd name="T86" fmla="*/ 2147483646 w 67"/>
              <a:gd name="T87" fmla="*/ 2147483646 h 106"/>
              <a:gd name="T88" fmla="*/ 2147483646 w 67"/>
              <a:gd name="T89" fmla="*/ 2147483646 h 106"/>
              <a:gd name="T90" fmla="*/ 2147483646 w 67"/>
              <a:gd name="T91" fmla="*/ 2147483646 h 106"/>
              <a:gd name="T92" fmla="*/ 2147483646 w 67"/>
              <a:gd name="T93" fmla="*/ 2147483646 h 106"/>
              <a:gd name="T94" fmla="*/ 2147483646 w 67"/>
              <a:gd name="T95" fmla="*/ 2147483646 h 106"/>
              <a:gd name="T96" fmla="*/ 2147483646 w 67"/>
              <a:gd name="T97" fmla="*/ 2147483646 h 106"/>
              <a:gd name="T98" fmla="*/ 2147483646 w 67"/>
              <a:gd name="T99" fmla="*/ 2147483646 h 106"/>
              <a:gd name="T100" fmla="*/ 2147483646 w 67"/>
              <a:gd name="T101" fmla="*/ 2147483646 h 106"/>
              <a:gd name="T102" fmla="*/ 2147483646 w 67"/>
              <a:gd name="T103" fmla="*/ 2147483646 h 10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FFFD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8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49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50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51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8454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11" grpId="0" bldLvl="0" animBg="1"/>
      <p:bldP spid="27709" grpId="0" animBg="1"/>
      <p:bldP spid="27707" grpId="0" bldLvl="0" animBg="1"/>
      <p:bldP spid="27705" grpId="0" bldLvl="0" animBg="1"/>
      <p:bldP spid="27703" grpId="0" animBg="1"/>
      <p:bldP spid="27659" grpId="0"/>
      <p:bldP spid="27660" grpId="0"/>
      <p:bldP spid="27661" grpId="0"/>
      <p:bldP spid="27662" grpId="0"/>
      <p:bldP spid="27663" grpId="0"/>
      <p:bldP spid="276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6"/>
          <p:cNvSpPr txBox="1">
            <a:spLocks noChangeArrowheads="1"/>
          </p:cNvSpPr>
          <p:nvPr/>
        </p:nvSpPr>
        <p:spPr bwMode="auto">
          <a:xfrm>
            <a:off x="828675" y="838200"/>
            <a:ext cx="7778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latin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例  “酸雨”的形成主要是由于（   ）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460" name="TextBox 17"/>
          <p:cNvSpPr txBox="1">
            <a:spLocks noChangeArrowheads="1"/>
          </p:cNvSpPr>
          <p:nvPr/>
        </p:nvSpPr>
        <p:spPr bwMode="auto">
          <a:xfrm>
            <a:off x="860425" y="1571625"/>
            <a:ext cx="7853363" cy="20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latin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A.工业上大量燃烧含硫燃料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latin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B.大气中二氧化碳的含量增多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latin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C.汽车排出大量尾气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latin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D.森林遭到乱砍滥伐，破坏了生态平衡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28675" y="3727450"/>
            <a:ext cx="78359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提示：二氧化硫能和水反应生成亚硫酸，是形成酸雨的主要污染物之一。</a:t>
            </a:r>
            <a:endParaRPr lang="zh-CN" altLang="en-US" sz="260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289675" y="844550"/>
            <a:ext cx="403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0000"/>
                </a:solidFill>
              </a:rPr>
              <a:t>A</a:t>
            </a:r>
            <a:endParaRPr lang="en-US" altLang="zh-CN" sz="2400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4140200" y="1349375"/>
            <a:ext cx="72072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4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5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6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7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9470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rAng="0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5" grpId="3"/>
      <p:bldP spid="5" grpId="4"/>
      <p:bldP spid="5" grpId="5"/>
      <p:bldP spid="5" grpId="6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27088" y="1122363"/>
            <a:ext cx="7535862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    随着现代社会的发展，人们对能源的需求量与日俱增。氢气作为能源吸引了越来越多人的关注。</a:t>
            </a:r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485" name="流程图: 可选过程 3"/>
          <p:cNvSpPr>
            <a:spLocks noChangeArrowheads="1"/>
          </p:cNvSpPr>
          <p:nvPr/>
        </p:nvSpPr>
        <p:spPr bwMode="auto">
          <a:xfrm>
            <a:off x="2051050" y="3363913"/>
            <a:ext cx="3025775" cy="504825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en-US" altLang="en-US">
              <a:latin typeface="HYShortSamul-Medium" pitchFamily="18" charset="-127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403350" y="2725738"/>
            <a:ext cx="2544763" cy="2247900"/>
            <a:chOff x="1757" y="4180"/>
            <a:chExt cx="4008" cy="3539"/>
          </a:xfrm>
        </p:grpSpPr>
        <p:sp>
          <p:nvSpPr>
            <p:cNvPr id="20497" name="文本框 14"/>
            <p:cNvSpPr txBox="1">
              <a:spLocks noChangeArrowheads="1"/>
            </p:cNvSpPr>
            <p:nvPr/>
          </p:nvSpPr>
          <p:spPr bwMode="auto">
            <a:xfrm>
              <a:off x="1991" y="6999"/>
              <a:ext cx="3775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华文仿宋" panose="02010600040101010101" pitchFamily="2" charset="-122"/>
                  <a:ea typeface="华文仿宋" panose="02010600040101010101" pitchFamily="2" charset="-122"/>
                  <a:sym typeface="Arial" panose="020B0604020202020204" pitchFamily="34" charset="0"/>
                </a:rPr>
                <a:t>氢燃料电池汽车</a:t>
              </a:r>
              <a:endParaRPr lang="zh-CN" altLang="en-US" sz="2400" b="1">
                <a:latin typeface="华文仿宋" panose="02010600040101010101" pitchFamily="2" charset="-122"/>
                <a:ea typeface="华文仿宋" panose="02010600040101010101" pitchFamily="2" charset="-122"/>
                <a:sym typeface="Arial" panose="020B0604020202020204" pitchFamily="34" charset="0"/>
              </a:endParaRPr>
            </a:p>
          </p:txBody>
        </p:sp>
        <p:pic>
          <p:nvPicPr>
            <p:cNvPr id="20498" name="图片 1" descr="1-1501301234033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65"/>
            <a:stretch>
              <a:fillRect/>
            </a:stretch>
          </p:blipFill>
          <p:spPr bwMode="auto">
            <a:xfrm>
              <a:off x="1757" y="4180"/>
              <a:ext cx="3994" cy="2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组合 6"/>
          <p:cNvGrpSpPr/>
          <p:nvPr/>
        </p:nvGrpSpPr>
        <p:grpSpPr bwMode="auto">
          <a:xfrm>
            <a:off x="5070475" y="2787650"/>
            <a:ext cx="2762250" cy="2185988"/>
            <a:chOff x="7986" y="4277"/>
            <a:chExt cx="4349" cy="3442"/>
          </a:xfrm>
        </p:grpSpPr>
        <p:sp>
          <p:nvSpPr>
            <p:cNvPr id="20495" name="文本框 14"/>
            <p:cNvSpPr txBox="1">
              <a:spLocks noChangeArrowheads="1"/>
            </p:cNvSpPr>
            <p:nvPr/>
          </p:nvSpPr>
          <p:spPr bwMode="auto">
            <a:xfrm>
              <a:off x="8561" y="6999"/>
              <a:ext cx="3775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华文仿宋" panose="02010600040101010101" pitchFamily="2" charset="-122"/>
                  <a:ea typeface="华文仿宋" panose="02010600040101010101" pitchFamily="2" charset="-122"/>
                  <a:sym typeface="Arial" panose="020B0604020202020204" pitchFamily="34" charset="0"/>
                </a:rPr>
                <a:t>氢燃料动力车</a:t>
              </a:r>
              <a:endParaRPr lang="zh-CN" altLang="en-US" sz="2400" b="1">
                <a:latin typeface="华文仿宋" panose="02010600040101010101" pitchFamily="2" charset="-122"/>
                <a:ea typeface="华文仿宋" panose="02010600040101010101" pitchFamily="2" charset="-122"/>
                <a:sym typeface="Arial" panose="020B0604020202020204" pitchFamily="34" charset="0"/>
              </a:endParaRPr>
            </a:p>
          </p:txBody>
        </p:sp>
        <p:pic>
          <p:nvPicPr>
            <p:cNvPr id="20496" name="图片 4" descr="0824345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61" t="13080"/>
            <a:stretch>
              <a:fillRect/>
            </a:stretch>
          </p:blipFill>
          <p:spPr bwMode="auto">
            <a:xfrm>
              <a:off x="7986" y="4277"/>
              <a:ext cx="4244" cy="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8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9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90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91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0494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55015" y="403225"/>
            <a:ext cx="6061075" cy="521970"/>
          </a:xfrm>
          <a:prstGeom prst="rect">
            <a:avLst/>
          </a:prstGeom>
          <a:noFill/>
          <a:ln w="34925" cmpd="thickThin">
            <a:solidFill>
              <a:srgbClr val="DF25E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知识点</a:t>
            </a:r>
            <a:r>
              <a:rPr lang="en-US" altLang="zh-CN" sz="2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  </a:t>
            </a:r>
            <a:r>
              <a:rPr lang="zh-CN" altLang="en-US" sz="2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能源的利用与开发</a:t>
            </a:r>
            <a:endParaRPr lang="zh-CN" altLang="en-US" sz="2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4" name="文本框 41"/>
          <p:cNvSpPr txBox="1">
            <a:spLocks noChangeArrowheads="1"/>
          </p:cNvSpPr>
          <p:nvPr/>
        </p:nvSpPr>
        <p:spPr bwMode="auto">
          <a:xfrm>
            <a:off x="2070418" y="2253615"/>
            <a:ext cx="60563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+mn-ea"/>
              </a:rPr>
              <a:t>一克液态氢完全燃烧能释放出142千焦尔的热量，是汽油发热量的3倍。</a:t>
            </a:r>
            <a:endParaRPr lang="zh-CN" altLang="zh-CN" sz="2400" noProof="1">
              <a:solidFill>
                <a:srgbClr val="3B38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194118" y="1812290"/>
            <a:ext cx="4598987" cy="847725"/>
            <a:chOff x="1963" y="3210"/>
            <a:chExt cx="7243" cy="1336"/>
          </a:xfrm>
        </p:grpSpPr>
        <p:pic>
          <p:nvPicPr>
            <p:cNvPr id="21527" name="组合 35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3" y="3328"/>
              <a:ext cx="797" cy="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8" name="文本框 38"/>
            <p:cNvSpPr txBox="1">
              <a:spLocks noChangeArrowheads="1"/>
            </p:cNvSpPr>
            <p:nvPr/>
          </p:nvSpPr>
          <p:spPr bwMode="auto">
            <a:xfrm>
              <a:off x="3340" y="3210"/>
              <a:ext cx="5866" cy="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高能</a:t>
              </a:r>
              <a:endParaRPr lang="zh-CN" altLang="en-US" sz="2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29" name="直接连接符 42"/>
            <p:cNvCxnSpPr>
              <a:cxnSpLocks noChangeShapeType="1"/>
            </p:cNvCxnSpPr>
            <p:nvPr/>
          </p:nvCxnSpPr>
          <p:spPr bwMode="auto">
            <a:xfrm>
              <a:off x="3511" y="3910"/>
              <a:ext cx="2680" cy="0"/>
            </a:xfrm>
            <a:prstGeom prst="line">
              <a:avLst/>
            </a:prstGeom>
            <a:noFill/>
            <a:ln w="19050">
              <a:solidFill>
                <a:srgbClr val="5DACEE"/>
              </a:solidFill>
              <a:prstDash val="dash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54" name="文本框 58"/>
          <p:cNvSpPr txBox="1">
            <a:spLocks noChangeArrowheads="1"/>
          </p:cNvSpPr>
          <p:nvPr/>
        </p:nvSpPr>
        <p:spPr bwMode="auto">
          <a:xfrm>
            <a:off x="2073593" y="3745865"/>
            <a:ext cx="60785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+mn-ea"/>
              </a:rPr>
              <a:t>燃烧的产物是水，没有灰渣和废气，不会污染环境。</a:t>
            </a:r>
            <a:endParaRPr lang="zh-CN" altLang="zh-CN" sz="2400" noProof="1">
              <a:solidFill>
                <a:srgbClr val="3B38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124268" y="3301365"/>
            <a:ext cx="4673600" cy="820738"/>
            <a:chOff x="1853" y="5555"/>
            <a:chExt cx="7359" cy="1293"/>
          </a:xfrm>
        </p:grpSpPr>
        <p:sp>
          <p:nvSpPr>
            <p:cNvPr id="21523" name="Freeform 190"/>
            <p:cNvSpPr>
              <a:spLocks noEditPoints="1" noChangeArrowheads="1"/>
            </p:cNvSpPr>
            <p:nvPr/>
          </p:nvSpPr>
          <p:spPr bwMode="auto">
            <a:xfrm>
              <a:off x="1853" y="5620"/>
              <a:ext cx="1106" cy="663"/>
            </a:xfrm>
            <a:custGeom>
              <a:avLst/>
              <a:gdLst>
                <a:gd name="T0" fmla="*/ 25573 w 230"/>
                <a:gd name="T1" fmla="*/ 14312 h 138"/>
                <a:gd name="T2" fmla="*/ 13666 w 230"/>
                <a:gd name="T3" fmla="*/ 1662 h 138"/>
                <a:gd name="T4" fmla="*/ 13666 w 230"/>
                <a:gd name="T5" fmla="*/ 879 h 138"/>
                <a:gd name="T6" fmla="*/ 12786 w 230"/>
                <a:gd name="T7" fmla="*/ 0 h 138"/>
                <a:gd name="T8" fmla="*/ 11906 w 230"/>
                <a:gd name="T9" fmla="*/ 879 h 138"/>
                <a:gd name="T10" fmla="*/ 11906 w 230"/>
                <a:gd name="T11" fmla="*/ 1662 h 138"/>
                <a:gd name="T12" fmla="*/ 3770 w 230"/>
                <a:gd name="T13" fmla="*/ 5333 h 138"/>
                <a:gd name="T14" fmla="*/ 0 w 230"/>
                <a:gd name="T15" fmla="*/ 14082 h 138"/>
                <a:gd name="T16" fmla="*/ 784 w 230"/>
                <a:gd name="T17" fmla="*/ 14980 h 138"/>
                <a:gd name="T18" fmla="*/ 1779 w 230"/>
                <a:gd name="T19" fmla="*/ 14197 h 138"/>
                <a:gd name="T20" fmla="*/ 3770 w 230"/>
                <a:gd name="T21" fmla="*/ 12304 h 138"/>
                <a:gd name="T22" fmla="*/ 5895 w 230"/>
                <a:gd name="T23" fmla="*/ 14427 h 138"/>
                <a:gd name="T24" fmla="*/ 6775 w 230"/>
                <a:gd name="T25" fmla="*/ 15302 h 138"/>
                <a:gd name="T26" fmla="*/ 7675 w 230"/>
                <a:gd name="T27" fmla="*/ 14427 h 138"/>
                <a:gd name="T28" fmla="*/ 9781 w 230"/>
                <a:gd name="T29" fmla="*/ 12304 h 138"/>
                <a:gd name="T30" fmla="*/ 11906 w 230"/>
                <a:gd name="T31" fmla="*/ 14427 h 138"/>
                <a:gd name="T32" fmla="*/ 12786 w 230"/>
                <a:gd name="T33" fmla="*/ 15302 h 138"/>
                <a:gd name="T34" fmla="*/ 13666 w 230"/>
                <a:gd name="T35" fmla="*/ 14427 h 138"/>
                <a:gd name="T36" fmla="*/ 15792 w 230"/>
                <a:gd name="T37" fmla="*/ 12304 h 138"/>
                <a:gd name="T38" fmla="*/ 17783 w 230"/>
                <a:gd name="T39" fmla="*/ 14427 h 138"/>
                <a:gd name="T40" fmla="*/ 17783 w 230"/>
                <a:gd name="T41" fmla="*/ 14427 h 138"/>
                <a:gd name="T42" fmla="*/ 18682 w 230"/>
                <a:gd name="T43" fmla="*/ 15302 h 138"/>
                <a:gd name="T44" fmla="*/ 18682 w 230"/>
                <a:gd name="T45" fmla="*/ 15302 h 138"/>
                <a:gd name="T46" fmla="*/ 19562 w 230"/>
                <a:gd name="T47" fmla="*/ 14427 h 138"/>
                <a:gd name="T48" fmla="*/ 19562 w 230"/>
                <a:gd name="T49" fmla="*/ 14427 h 138"/>
                <a:gd name="T50" fmla="*/ 21692 w 230"/>
                <a:gd name="T51" fmla="*/ 12304 h 138"/>
                <a:gd name="T52" fmla="*/ 23793 w 230"/>
                <a:gd name="T53" fmla="*/ 14312 h 138"/>
                <a:gd name="T54" fmla="*/ 23793 w 230"/>
                <a:gd name="T55" fmla="*/ 14427 h 138"/>
                <a:gd name="T56" fmla="*/ 24697 w 230"/>
                <a:gd name="T57" fmla="*/ 15302 h 138"/>
                <a:gd name="T58" fmla="*/ 24697 w 230"/>
                <a:gd name="T59" fmla="*/ 15302 h 138"/>
                <a:gd name="T60" fmla="*/ 24697 w 230"/>
                <a:gd name="T61" fmla="*/ 15302 h 138"/>
                <a:gd name="T62" fmla="*/ 25573 w 230"/>
                <a:gd name="T63" fmla="*/ 14427 h 138"/>
                <a:gd name="T64" fmla="*/ 25573 w 230"/>
                <a:gd name="T65" fmla="*/ 14312 h 138"/>
                <a:gd name="T66" fmla="*/ 3770 w 230"/>
                <a:gd name="T67" fmla="*/ 10526 h 138"/>
                <a:gd name="T68" fmla="*/ 2337 w 230"/>
                <a:gd name="T69" fmla="*/ 10872 h 138"/>
                <a:gd name="T70" fmla="*/ 9459 w 230"/>
                <a:gd name="T71" fmla="*/ 3877 h 138"/>
                <a:gd name="T72" fmla="*/ 6569 w 230"/>
                <a:gd name="T73" fmla="*/ 11631 h 138"/>
                <a:gd name="T74" fmla="*/ 3770 w 230"/>
                <a:gd name="T75" fmla="*/ 10526 h 138"/>
                <a:gd name="T76" fmla="*/ 15792 w 230"/>
                <a:gd name="T77" fmla="*/ 10526 h 138"/>
                <a:gd name="T78" fmla="*/ 13344 w 230"/>
                <a:gd name="T79" fmla="*/ 11309 h 138"/>
                <a:gd name="T80" fmla="*/ 13344 w 230"/>
                <a:gd name="T81" fmla="*/ 6323 h 138"/>
                <a:gd name="T82" fmla="*/ 12786 w 230"/>
                <a:gd name="T83" fmla="*/ 5655 h 138"/>
                <a:gd name="T84" fmla="*/ 12233 w 230"/>
                <a:gd name="T85" fmla="*/ 6323 h 138"/>
                <a:gd name="T86" fmla="*/ 12233 w 230"/>
                <a:gd name="T87" fmla="*/ 11309 h 138"/>
                <a:gd name="T88" fmla="*/ 9781 w 230"/>
                <a:gd name="T89" fmla="*/ 10526 h 138"/>
                <a:gd name="T90" fmla="*/ 7795 w 230"/>
                <a:gd name="T91" fmla="*/ 11079 h 138"/>
                <a:gd name="T92" fmla="*/ 12349 w 230"/>
                <a:gd name="T93" fmla="*/ 3440 h 138"/>
                <a:gd name="T94" fmla="*/ 12786 w 230"/>
                <a:gd name="T95" fmla="*/ 3440 h 138"/>
                <a:gd name="T96" fmla="*/ 13229 w 230"/>
                <a:gd name="T97" fmla="*/ 3440 h 138"/>
                <a:gd name="T98" fmla="*/ 17783 w 230"/>
                <a:gd name="T99" fmla="*/ 11079 h 138"/>
                <a:gd name="T100" fmla="*/ 15792 w 230"/>
                <a:gd name="T101" fmla="*/ 10526 h 138"/>
                <a:gd name="T102" fmla="*/ 21692 w 230"/>
                <a:gd name="T103" fmla="*/ 10526 h 138"/>
                <a:gd name="T104" fmla="*/ 19009 w 230"/>
                <a:gd name="T105" fmla="*/ 11631 h 138"/>
                <a:gd name="T106" fmla="*/ 16119 w 230"/>
                <a:gd name="T107" fmla="*/ 3877 h 138"/>
                <a:gd name="T108" fmla="*/ 23240 w 230"/>
                <a:gd name="T109" fmla="*/ 10872 h 138"/>
                <a:gd name="T110" fmla="*/ 21692 w 230"/>
                <a:gd name="T111" fmla="*/ 10526 h 13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" h="138">
                  <a:moveTo>
                    <a:pt x="230" y="129"/>
                  </a:moveTo>
                  <a:cubicBezTo>
                    <a:pt x="230" y="69"/>
                    <a:pt x="182" y="19"/>
                    <a:pt x="123" y="15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4"/>
                    <a:pt x="119" y="0"/>
                    <a:pt x="115" y="0"/>
                  </a:cubicBezTo>
                  <a:cubicBezTo>
                    <a:pt x="111" y="0"/>
                    <a:pt x="107" y="4"/>
                    <a:pt x="107" y="8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80" y="17"/>
                    <a:pt x="54" y="28"/>
                    <a:pt x="34" y="48"/>
                  </a:cubicBezTo>
                  <a:cubicBezTo>
                    <a:pt x="13" y="69"/>
                    <a:pt x="1" y="97"/>
                    <a:pt x="0" y="127"/>
                  </a:cubicBezTo>
                  <a:cubicBezTo>
                    <a:pt x="0" y="131"/>
                    <a:pt x="3" y="135"/>
                    <a:pt x="7" y="135"/>
                  </a:cubicBezTo>
                  <a:cubicBezTo>
                    <a:pt x="12" y="136"/>
                    <a:pt x="15" y="132"/>
                    <a:pt x="16" y="128"/>
                  </a:cubicBezTo>
                  <a:cubicBezTo>
                    <a:pt x="17" y="118"/>
                    <a:pt x="25" y="111"/>
                    <a:pt x="34" y="111"/>
                  </a:cubicBezTo>
                  <a:cubicBezTo>
                    <a:pt x="45" y="111"/>
                    <a:pt x="53" y="119"/>
                    <a:pt x="53" y="130"/>
                  </a:cubicBezTo>
                  <a:cubicBezTo>
                    <a:pt x="53" y="134"/>
                    <a:pt x="57" y="138"/>
                    <a:pt x="61" y="138"/>
                  </a:cubicBezTo>
                  <a:cubicBezTo>
                    <a:pt x="66" y="138"/>
                    <a:pt x="69" y="134"/>
                    <a:pt x="69" y="130"/>
                  </a:cubicBezTo>
                  <a:cubicBezTo>
                    <a:pt x="69" y="119"/>
                    <a:pt x="78" y="111"/>
                    <a:pt x="88" y="111"/>
                  </a:cubicBezTo>
                  <a:cubicBezTo>
                    <a:pt x="98" y="111"/>
                    <a:pt x="107" y="119"/>
                    <a:pt x="107" y="130"/>
                  </a:cubicBezTo>
                  <a:cubicBezTo>
                    <a:pt x="107" y="134"/>
                    <a:pt x="110" y="138"/>
                    <a:pt x="115" y="138"/>
                  </a:cubicBezTo>
                  <a:cubicBezTo>
                    <a:pt x="119" y="138"/>
                    <a:pt x="123" y="134"/>
                    <a:pt x="123" y="130"/>
                  </a:cubicBezTo>
                  <a:cubicBezTo>
                    <a:pt x="123" y="119"/>
                    <a:pt x="131" y="111"/>
                    <a:pt x="142" y="111"/>
                  </a:cubicBezTo>
                  <a:cubicBezTo>
                    <a:pt x="152" y="111"/>
                    <a:pt x="160" y="119"/>
                    <a:pt x="160" y="130"/>
                  </a:cubicBezTo>
                  <a:cubicBezTo>
                    <a:pt x="160" y="130"/>
                    <a:pt x="160" y="130"/>
                    <a:pt x="160" y="130"/>
                  </a:cubicBezTo>
                  <a:cubicBezTo>
                    <a:pt x="160" y="134"/>
                    <a:pt x="164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73" y="138"/>
                    <a:pt x="176" y="134"/>
                    <a:pt x="176" y="130"/>
                  </a:cubicBezTo>
                  <a:cubicBezTo>
                    <a:pt x="176" y="130"/>
                    <a:pt x="176" y="130"/>
                    <a:pt x="176" y="130"/>
                  </a:cubicBezTo>
                  <a:cubicBezTo>
                    <a:pt x="176" y="119"/>
                    <a:pt x="185" y="111"/>
                    <a:pt x="195" y="111"/>
                  </a:cubicBezTo>
                  <a:cubicBezTo>
                    <a:pt x="206" y="111"/>
                    <a:pt x="214" y="119"/>
                    <a:pt x="214" y="129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214" y="134"/>
                    <a:pt x="218" y="138"/>
                    <a:pt x="222" y="138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27" y="138"/>
                    <a:pt x="230" y="134"/>
                    <a:pt x="230" y="130"/>
                  </a:cubicBezTo>
                  <a:cubicBezTo>
                    <a:pt x="230" y="130"/>
                    <a:pt x="230" y="129"/>
                    <a:pt x="230" y="129"/>
                  </a:cubicBezTo>
                  <a:close/>
                  <a:moveTo>
                    <a:pt x="34" y="95"/>
                  </a:moveTo>
                  <a:cubicBezTo>
                    <a:pt x="30" y="95"/>
                    <a:pt x="25" y="96"/>
                    <a:pt x="21" y="98"/>
                  </a:cubicBezTo>
                  <a:cubicBezTo>
                    <a:pt x="32" y="68"/>
                    <a:pt x="55" y="45"/>
                    <a:pt x="85" y="35"/>
                  </a:cubicBezTo>
                  <a:cubicBezTo>
                    <a:pt x="72" y="51"/>
                    <a:pt x="62" y="75"/>
                    <a:pt x="59" y="105"/>
                  </a:cubicBezTo>
                  <a:cubicBezTo>
                    <a:pt x="53" y="99"/>
                    <a:pt x="44" y="95"/>
                    <a:pt x="34" y="95"/>
                  </a:cubicBezTo>
                  <a:close/>
                  <a:moveTo>
                    <a:pt x="142" y="95"/>
                  </a:moveTo>
                  <a:cubicBezTo>
                    <a:pt x="134" y="95"/>
                    <a:pt x="126" y="98"/>
                    <a:pt x="120" y="102"/>
                  </a:cubicBezTo>
                  <a:cubicBezTo>
                    <a:pt x="120" y="57"/>
                    <a:pt x="120" y="57"/>
                    <a:pt x="120" y="57"/>
                  </a:cubicBezTo>
                  <a:cubicBezTo>
                    <a:pt x="120" y="54"/>
                    <a:pt x="118" y="51"/>
                    <a:pt x="115" y="51"/>
                  </a:cubicBezTo>
                  <a:cubicBezTo>
                    <a:pt x="112" y="51"/>
                    <a:pt x="110" y="54"/>
                    <a:pt x="110" y="57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04" y="98"/>
                    <a:pt x="96" y="95"/>
                    <a:pt x="88" y="95"/>
                  </a:cubicBezTo>
                  <a:cubicBezTo>
                    <a:pt x="82" y="95"/>
                    <a:pt x="75" y="97"/>
                    <a:pt x="70" y="100"/>
                  </a:cubicBezTo>
                  <a:cubicBezTo>
                    <a:pt x="76" y="63"/>
                    <a:pt x="92" y="35"/>
                    <a:pt x="111" y="31"/>
                  </a:cubicBezTo>
                  <a:cubicBezTo>
                    <a:pt x="112" y="31"/>
                    <a:pt x="113" y="31"/>
                    <a:pt x="115" y="31"/>
                  </a:cubicBezTo>
                  <a:cubicBezTo>
                    <a:pt x="116" y="31"/>
                    <a:pt x="118" y="31"/>
                    <a:pt x="119" y="31"/>
                  </a:cubicBezTo>
                  <a:cubicBezTo>
                    <a:pt x="138" y="35"/>
                    <a:pt x="154" y="63"/>
                    <a:pt x="160" y="100"/>
                  </a:cubicBezTo>
                  <a:cubicBezTo>
                    <a:pt x="154" y="97"/>
                    <a:pt x="148" y="95"/>
                    <a:pt x="142" y="95"/>
                  </a:cubicBezTo>
                  <a:close/>
                  <a:moveTo>
                    <a:pt x="195" y="95"/>
                  </a:moveTo>
                  <a:cubicBezTo>
                    <a:pt x="186" y="95"/>
                    <a:pt x="177" y="99"/>
                    <a:pt x="171" y="105"/>
                  </a:cubicBezTo>
                  <a:cubicBezTo>
                    <a:pt x="167" y="75"/>
                    <a:pt x="158" y="50"/>
                    <a:pt x="145" y="35"/>
                  </a:cubicBezTo>
                  <a:cubicBezTo>
                    <a:pt x="175" y="45"/>
                    <a:pt x="198" y="68"/>
                    <a:pt x="209" y="98"/>
                  </a:cubicBezTo>
                  <a:cubicBezTo>
                    <a:pt x="204" y="96"/>
                    <a:pt x="200" y="95"/>
                    <a:pt x="195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Freeform 191"/>
            <p:cNvSpPr>
              <a:spLocks noChangeArrowheads="1"/>
            </p:cNvSpPr>
            <p:nvPr/>
          </p:nvSpPr>
          <p:spPr bwMode="auto">
            <a:xfrm>
              <a:off x="2367" y="6344"/>
              <a:ext cx="240" cy="504"/>
            </a:xfrm>
            <a:custGeom>
              <a:avLst/>
              <a:gdLst>
                <a:gd name="T0" fmla="*/ 4656 w 50"/>
                <a:gd name="T1" fmla="*/ 7973 h 105"/>
                <a:gd name="T2" fmla="*/ 3754 w 50"/>
                <a:gd name="T3" fmla="*/ 8846 h 105"/>
                <a:gd name="T4" fmla="*/ 2765 w 50"/>
                <a:gd name="T5" fmla="*/ 9840 h 105"/>
                <a:gd name="T6" fmla="*/ 1776 w 50"/>
                <a:gd name="T7" fmla="*/ 8846 h 105"/>
                <a:gd name="T8" fmla="*/ 1776 w 50"/>
                <a:gd name="T9" fmla="*/ 874 h 105"/>
                <a:gd name="T10" fmla="*/ 874 w 50"/>
                <a:gd name="T11" fmla="*/ 0 h 105"/>
                <a:gd name="T12" fmla="*/ 0 w 50"/>
                <a:gd name="T13" fmla="*/ 874 h 105"/>
                <a:gd name="T14" fmla="*/ 0 w 50"/>
                <a:gd name="T15" fmla="*/ 8846 h 105"/>
                <a:gd name="T16" fmla="*/ 2765 w 50"/>
                <a:gd name="T17" fmla="*/ 11611 h 105"/>
                <a:gd name="T18" fmla="*/ 5530 w 50"/>
                <a:gd name="T19" fmla="*/ 8846 h 105"/>
                <a:gd name="T20" fmla="*/ 4656 w 50"/>
                <a:gd name="T21" fmla="*/ 7973 h 1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" h="105">
                  <a:moveTo>
                    <a:pt x="42" y="72"/>
                  </a:moveTo>
                  <a:cubicBezTo>
                    <a:pt x="38" y="72"/>
                    <a:pt x="34" y="75"/>
                    <a:pt x="34" y="80"/>
                  </a:cubicBezTo>
                  <a:cubicBezTo>
                    <a:pt x="34" y="85"/>
                    <a:pt x="30" y="89"/>
                    <a:pt x="25" y="89"/>
                  </a:cubicBezTo>
                  <a:cubicBezTo>
                    <a:pt x="20" y="89"/>
                    <a:pt x="16" y="85"/>
                    <a:pt x="16" y="8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94"/>
                    <a:pt x="11" y="105"/>
                    <a:pt x="25" y="105"/>
                  </a:cubicBezTo>
                  <a:cubicBezTo>
                    <a:pt x="39" y="105"/>
                    <a:pt x="50" y="94"/>
                    <a:pt x="50" y="80"/>
                  </a:cubicBezTo>
                  <a:cubicBezTo>
                    <a:pt x="50" y="75"/>
                    <a:pt x="47" y="72"/>
                    <a:pt x="42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5" name="文本框 57"/>
            <p:cNvSpPr txBox="1">
              <a:spLocks noChangeArrowheads="1"/>
            </p:cNvSpPr>
            <p:nvPr/>
          </p:nvSpPr>
          <p:spPr bwMode="auto">
            <a:xfrm>
              <a:off x="3346" y="5555"/>
              <a:ext cx="5866" cy="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无毒</a:t>
              </a:r>
              <a:endParaRPr lang="zh-CN" altLang="en-US" sz="2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26" name="直接连接符 59"/>
            <p:cNvCxnSpPr>
              <a:cxnSpLocks noChangeShapeType="1"/>
            </p:cNvCxnSpPr>
            <p:nvPr/>
          </p:nvCxnSpPr>
          <p:spPr bwMode="auto">
            <a:xfrm>
              <a:off x="3517" y="6255"/>
              <a:ext cx="2680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prstDash val="dash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163" name="组合 78"/>
          <p:cNvGrpSpPr/>
          <p:nvPr/>
        </p:nvGrpSpPr>
        <p:grpSpPr bwMode="auto">
          <a:xfrm>
            <a:off x="2125980" y="1182053"/>
            <a:ext cx="5257800" cy="71437"/>
            <a:chOff x="0" y="0"/>
            <a:chExt cx="4959830" cy="70994"/>
          </a:xfrm>
        </p:grpSpPr>
        <p:sp>
          <p:nvSpPr>
            <p:cNvPr id="21519" name="矩形 79"/>
            <p:cNvSpPr>
              <a:spLocks noChangeArrowheads="1"/>
            </p:cNvSpPr>
            <p:nvPr/>
          </p:nvSpPr>
          <p:spPr bwMode="auto">
            <a:xfrm flipH="1" flipV="1">
              <a:off x="2686575" y="0"/>
              <a:ext cx="2273255" cy="70994"/>
            </a:xfrm>
            <a:prstGeom prst="rect">
              <a:avLst/>
            </a:prstGeom>
            <a:solidFill>
              <a:srgbClr val="5DA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1520" name="矩形 80"/>
            <p:cNvSpPr>
              <a:spLocks noChangeArrowheads="1"/>
            </p:cNvSpPr>
            <p:nvPr/>
          </p:nvSpPr>
          <p:spPr bwMode="auto">
            <a:xfrm flipH="1" flipV="1">
              <a:off x="1445120" y="0"/>
              <a:ext cx="1241455" cy="70994"/>
            </a:xfrm>
            <a:prstGeom prst="rect">
              <a:avLst/>
            </a:prstGeom>
            <a:solidFill>
              <a:srgbClr val="A6E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1521" name="矩形 81"/>
            <p:cNvSpPr>
              <a:spLocks noChangeArrowheads="1"/>
            </p:cNvSpPr>
            <p:nvPr/>
          </p:nvSpPr>
          <p:spPr bwMode="auto">
            <a:xfrm flipH="1" flipV="1">
              <a:off x="622974" y="0"/>
              <a:ext cx="822146" cy="70994"/>
            </a:xfrm>
            <a:prstGeom prst="rect">
              <a:avLst/>
            </a:prstGeom>
            <a:solidFill>
              <a:srgbClr val="FBC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1522" name="矩形 82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622974" cy="70994"/>
            </a:xfrm>
            <a:prstGeom prst="rect">
              <a:avLst/>
            </a:prstGeom>
            <a:solidFill>
              <a:srgbClr val="F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</p:grp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459480" y="655003"/>
            <a:ext cx="3073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氢能源的优点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2" name="文本框 36"/>
          <p:cNvSpPr txBox="1">
            <a:spLocks noChangeArrowheads="1"/>
          </p:cNvSpPr>
          <p:nvPr/>
        </p:nvSpPr>
        <p:spPr bwMode="auto">
          <a:xfrm rot="1920000">
            <a:off x="-1106170" y="184086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3" name="文本框 37"/>
          <p:cNvSpPr txBox="1">
            <a:spLocks noChangeArrowheads="1"/>
          </p:cNvSpPr>
          <p:nvPr/>
        </p:nvSpPr>
        <p:spPr bwMode="auto">
          <a:xfrm rot="1920000">
            <a:off x="5059680" y="-68802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4" name="文本框 38"/>
          <p:cNvSpPr txBox="1">
            <a:spLocks noChangeArrowheads="1"/>
          </p:cNvSpPr>
          <p:nvPr/>
        </p:nvSpPr>
        <p:spPr bwMode="auto">
          <a:xfrm rot="1920000">
            <a:off x="9174480" y="228060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5" name="文本框 39"/>
          <p:cNvSpPr txBox="1">
            <a:spLocks noChangeArrowheads="1"/>
          </p:cNvSpPr>
          <p:nvPr/>
        </p:nvSpPr>
        <p:spPr bwMode="auto">
          <a:xfrm rot="1920000">
            <a:off x="4542155" y="535241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8074343" y="467296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1518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780" y="-6731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74" grpId="0"/>
      <p:bldP spid="2255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HT2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913" y="1439863"/>
            <a:ext cx="5732462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63" name="组合 78"/>
          <p:cNvGrpSpPr/>
          <p:nvPr/>
        </p:nvGrpSpPr>
        <p:grpSpPr bwMode="auto">
          <a:xfrm>
            <a:off x="2178050" y="1120775"/>
            <a:ext cx="5257800" cy="71438"/>
            <a:chOff x="0" y="0"/>
            <a:chExt cx="4959830" cy="70994"/>
          </a:xfrm>
        </p:grpSpPr>
        <p:sp>
          <p:nvSpPr>
            <p:cNvPr id="22549" name="矩形 79"/>
            <p:cNvSpPr>
              <a:spLocks noChangeArrowheads="1"/>
            </p:cNvSpPr>
            <p:nvPr/>
          </p:nvSpPr>
          <p:spPr bwMode="auto">
            <a:xfrm flipH="1" flipV="1">
              <a:off x="2686575" y="0"/>
              <a:ext cx="2273255" cy="70994"/>
            </a:xfrm>
            <a:prstGeom prst="rect">
              <a:avLst/>
            </a:prstGeom>
            <a:solidFill>
              <a:srgbClr val="5DA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2550" name="矩形 80"/>
            <p:cNvSpPr>
              <a:spLocks noChangeArrowheads="1"/>
            </p:cNvSpPr>
            <p:nvPr/>
          </p:nvSpPr>
          <p:spPr bwMode="auto">
            <a:xfrm flipH="1" flipV="1">
              <a:off x="1445120" y="0"/>
              <a:ext cx="1241455" cy="70994"/>
            </a:xfrm>
            <a:prstGeom prst="rect">
              <a:avLst/>
            </a:prstGeom>
            <a:solidFill>
              <a:srgbClr val="A6E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2551" name="矩形 81"/>
            <p:cNvSpPr>
              <a:spLocks noChangeArrowheads="1"/>
            </p:cNvSpPr>
            <p:nvPr/>
          </p:nvSpPr>
          <p:spPr bwMode="auto">
            <a:xfrm flipH="1" flipV="1">
              <a:off x="622974" y="0"/>
              <a:ext cx="822146" cy="70994"/>
            </a:xfrm>
            <a:prstGeom prst="rect">
              <a:avLst/>
            </a:prstGeom>
            <a:solidFill>
              <a:srgbClr val="FBC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2552" name="矩形 82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622974" cy="70994"/>
            </a:xfrm>
            <a:prstGeom prst="rect">
              <a:avLst/>
            </a:prstGeom>
            <a:solidFill>
              <a:srgbClr val="F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584575" y="593725"/>
            <a:ext cx="20764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氢气的制取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341" name="组合 79"/>
          <p:cNvGrpSpPr/>
          <p:nvPr/>
        </p:nvGrpSpPr>
        <p:grpSpPr bwMode="auto">
          <a:xfrm>
            <a:off x="371475" y="1473200"/>
            <a:ext cx="2314575" cy="2568575"/>
            <a:chOff x="425" y="151"/>
            <a:chExt cx="2156851" cy="2271537"/>
          </a:xfrm>
        </p:grpSpPr>
        <p:sp>
          <p:nvSpPr>
            <p:cNvPr id="22546" name="矩形 51"/>
            <p:cNvSpPr>
              <a:spLocks noChangeArrowheads="1"/>
            </p:cNvSpPr>
            <p:nvPr/>
          </p:nvSpPr>
          <p:spPr bwMode="auto">
            <a:xfrm>
              <a:off x="425" y="151"/>
              <a:ext cx="2156851" cy="2271537"/>
            </a:xfrm>
            <a:prstGeom prst="rect">
              <a:avLst/>
            </a:prstGeom>
            <a:solidFill>
              <a:srgbClr val="5DA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2547" name="文本框 35"/>
            <p:cNvSpPr txBox="1">
              <a:spLocks noChangeArrowheads="1"/>
            </p:cNvSpPr>
            <p:nvPr/>
          </p:nvSpPr>
          <p:spPr bwMode="auto">
            <a:xfrm>
              <a:off x="157261" y="138881"/>
              <a:ext cx="1843178" cy="202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FFFDE8"/>
                  </a:solidFill>
                  <a:latin typeface="黑体" panose="02010609060101010101" charset="-122"/>
                  <a:ea typeface="黑体" panose="02010609060101010101" charset="-122"/>
                </a:rPr>
                <a:t>可以用电解水制取氢气。在实验室中常用锌与稀硫酸反应来制取氢气。</a:t>
              </a:r>
              <a:endParaRPr lang="zh-CN" altLang="en-US" sz="2400">
                <a:solidFill>
                  <a:srgbClr val="FFFDE8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2548" name="矩形 52"/>
            <p:cNvSpPr>
              <a:spLocks noChangeArrowheads="1"/>
            </p:cNvSpPr>
            <p:nvPr/>
          </p:nvSpPr>
          <p:spPr bwMode="auto">
            <a:xfrm>
              <a:off x="113109" y="68408"/>
              <a:ext cx="1931484" cy="210010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1330325" y="4356100"/>
            <a:ext cx="6852285" cy="538468"/>
            <a:chOff x="2094" y="6859"/>
            <a:chExt cx="10792" cy="850"/>
          </a:xfrm>
        </p:grpSpPr>
        <p:grpSp>
          <p:nvGrpSpPr>
            <p:cNvPr id="22542" name="组合 7"/>
            <p:cNvGrpSpPr/>
            <p:nvPr/>
          </p:nvGrpSpPr>
          <p:grpSpPr bwMode="auto">
            <a:xfrm>
              <a:off x="5377" y="6859"/>
              <a:ext cx="7509" cy="768"/>
              <a:chOff x="2324" y="3483"/>
              <a:chExt cx="8504" cy="1020"/>
            </a:xfrm>
          </p:grpSpPr>
          <p:sp>
            <p:nvSpPr>
              <p:cNvPr id="7" name="流程图: 过程 6"/>
              <p:cNvSpPr/>
              <p:nvPr/>
            </p:nvSpPr>
            <p:spPr>
              <a:xfrm>
                <a:off x="2324" y="3483"/>
                <a:ext cx="8503" cy="1015"/>
              </a:xfrm>
              <a:prstGeom prst="flowChartProcess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1pPr>
                <a:lvl2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2pPr>
                <a:lvl3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3pPr>
                <a:lvl4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4pPr>
                <a:lvl5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en-US" altLang="en-US">
                  <a:latin typeface="HYShortSamul-Medium" pitchFamily="18" charset="-127"/>
                </a:endParaRPr>
              </a:p>
            </p:txBody>
          </p:sp>
          <p:pic>
            <p:nvPicPr>
              <p:cNvPr id="22545" name="图片 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3" y="3593"/>
                <a:ext cx="8074" cy="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2543" name="文本框 11"/>
            <p:cNvSpPr txBox="1">
              <a:spLocks noChangeArrowheads="1"/>
            </p:cNvSpPr>
            <p:nvPr/>
          </p:nvSpPr>
          <p:spPr bwMode="auto">
            <a:xfrm>
              <a:off x="2094" y="6885"/>
              <a:ext cx="3251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>
                  <a:latin typeface="楷体_GB2312" panose="02010609030101010101" pitchFamily="49" charset="-122"/>
                  <a:ea typeface="楷体_GB2312" panose="02010609030101010101" pitchFamily="49" charset="-122"/>
                </a:rPr>
                <a:t>化学方程式：</a:t>
              </a:r>
              <a:endParaRPr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22535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36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37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38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2541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355465" y="1874520"/>
            <a:ext cx="1368425" cy="1800225"/>
          </a:xfrm>
          <a:prstGeom prst="rect">
            <a:avLst/>
          </a:prstGeom>
          <a:solidFill>
            <a:srgbClr val="7BC5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983230" y="1874520"/>
            <a:ext cx="1368425" cy="1800225"/>
          </a:xfrm>
          <a:prstGeom prst="rect">
            <a:avLst/>
          </a:prstGeom>
          <a:solidFill>
            <a:srgbClr val="7BC5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696075" y="2410460"/>
            <a:ext cx="1588135" cy="1238885"/>
          </a:xfrm>
          <a:prstGeom prst="rect">
            <a:avLst/>
          </a:prstGeom>
          <a:solidFill>
            <a:srgbClr val="7BC5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699250" y="1426210"/>
            <a:ext cx="1588135" cy="1005205"/>
          </a:xfrm>
          <a:prstGeom prst="rect">
            <a:avLst/>
          </a:prstGeom>
          <a:solidFill>
            <a:srgbClr val="7BC5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83230" y="3651885"/>
            <a:ext cx="2740660" cy="450215"/>
          </a:xfrm>
          <a:prstGeom prst="rect">
            <a:avLst/>
          </a:prstGeom>
          <a:solidFill>
            <a:srgbClr val="7BC5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27700" y="3651885"/>
            <a:ext cx="3108325" cy="450215"/>
          </a:xfrm>
          <a:prstGeom prst="rect">
            <a:avLst/>
          </a:prstGeom>
          <a:solidFill>
            <a:srgbClr val="7BC5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1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1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2" grpId="0" animBg="1"/>
      <p:bldP spid="5" grpId="0" animBg="1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4" name="文本框 41"/>
          <p:cNvSpPr txBox="1"/>
          <p:nvPr/>
        </p:nvSpPr>
        <p:spPr>
          <a:xfrm>
            <a:off x="2097088" y="2160905"/>
            <a:ext cx="6056312" cy="754063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latin typeface="+mj-ea"/>
                <a:ea typeface="+mj-ea"/>
                <a:sym typeface="+mn-ea"/>
              </a:rPr>
              <a:t>电解水制取氢气，方法便捷但利用了电能，成本较高。</a:t>
            </a:r>
            <a:endParaRPr lang="zh-CN" altLang="en-US" sz="2400" dirty="0">
              <a:latin typeface="+mj-ea"/>
              <a:ea typeface="+mj-ea"/>
              <a:sym typeface="+mn-ea"/>
            </a:endParaRPr>
          </a:p>
        </p:txBody>
      </p:sp>
      <p:sp>
        <p:nvSpPr>
          <p:cNvPr id="22554" name="文本框 58"/>
          <p:cNvSpPr txBox="1">
            <a:spLocks noChangeArrowheads="1"/>
          </p:cNvSpPr>
          <p:nvPr/>
        </p:nvSpPr>
        <p:spPr bwMode="auto">
          <a:xfrm>
            <a:off x="2100263" y="3651568"/>
            <a:ext cx="607853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+mn-ea"/>
              </a:rPr>
              <a:t>氢气属于易燃气体,其爆炸极限的范围比较宽,所以混入少量的空气都可能引起爆炸。</a:t>
            </a:r>
            <a:endParaRPr lang="zh-CN" altLang="zh-CN" sz="2400" noProof="1">
              <a:solidFill>
                <a:srgbClr val="3B38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63" name="组合 78"/>
          <p:cNvGrpSpPr/>
          <p:nvPr/>
        </p:nvGrpSpPr>
        <p:grpSpPr bwMode="auto">
          <a:xfrm>
            <a:off x="2152650" y="1232218"/>
            <a:ext cx="5257800" cy="71437"/>
            <a:chOff x="0" y="0"/>
            <a:chExt cx="4959830" cy="70994"/>
          </a:xfrm>
        </p:grpSpPr>
        <p:sp>
          <p:nvSpPr>
            <p:cNvPr id="23575" name="矩形 79"/>
            <p:cNvSpPr>
              <a:spLocks noChangeArrowheads="1"/>
            </p:cNvSpPr>
            <p:nvPr/>
          </p:nvSpPr>
          <p:spPr bwMode="auto">
            <a:xfrm flipH="1" flipV="1">
              <a:off x="2686575" y="0"/>
              <a:ext cx="2273255" cy="70994"/>
            </a:xfrm>
            <a:prstGeom prst="rect">
              <a:avLst/>
            </a:prstGeom>
            <a:solidFill>
              <a:srgbClr val="5DA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3576" name="矩形 80"/>
            <p:cNvSpPr>
              <a:spLocks noChangeArrowheads="1"/>
            </p:cNvSpPr>
            <p:nvPr/>
          </p:nvSpPr>
          <p:spPr bwMode="auto">
            <a:xfrm flipH="1" flipV="1">
              <a:off x="1445120" y="0"/>
              <a:ext cx="1241455" cy="70994"/>
            </a:xfrm>
            <a:prstGeom prst="rect">
              <a:avLst/>
            </a:prstGeom>
            <a:solidFill>
              <a:srgbClr val="A6E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3577" name="矩形 81"/>
            <p:cNvSpPr>
              <a:spLocks noChangeArrowheads="1"/>
            </p:cNvSpPr>
            <p:nvPr/>
          </p:nvSpPr>
          <p:spPr bwMode="auto">
            <a:xfrm flipH="1" flipV="1">
              <a:off x="622974" y="0"/>
              <a:ext cx="822146" cy="70994"/>
            </a:xfrm>
            <a:prstGeom prst="rect">
              <a:avLst/>
            </a:prstGeom>
            <a:solidFill>
              <a:srgbClr val="FBC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3578" name="矩形 82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622974" cy="70994"/>
            </a:xfrm>
            <a:prstGeom prst="rect">
              <a:avLst/>
            </a:prstGeom>
            <a:solidFill>
              <a:srgbClr val="F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</p:grp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486150" y="705168"/>
            <a:ext cx="3073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氢能源的缺点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235075" y="1719580"/>
            <a:ext cx="4584700" cy="647700"/>
            <a:chOff x="1984" y="3210"/>
            <a:chExt cx="7222" cy="1020"/>
          </a:xfrm>
        </p:grpSpPr>
        <p:grpSp>
          <p:nvGrpSpPr>
            <p:cNvPr id="23571" name="组合 10"/>
            <p:cNvGrpSpPr/>
            <p:nvPr/>
          </p:nvGrpSpPr>
          <p:grpSpPr bwMode="auto">
            <a:xfrm>
              <a:off x="3340" y="3210"/>
              <a:ext cx="5866" cy="751"/>
              <a:chOff x="3340" y="3210"/>
              <a:chExt cx="5866" cy="751"/>
            </a:xfrm>
          </p:grpSpPr>
          <p:sp>
            <p:nvSpPr>
              <p:cNvPr id="23573" name="文本框 38"/>
              <p:cNvSpPr txBox="1">
                <a:spLocks noChangeArrowheads="1"/>
              </p:cNvSpPr>
              <p:nvPr/>
            </p:nvSpPr>
            <p:spPr bwMode="auto">
              <a:xfrm>
                <a:off x="3340" y="3210"/>
                <a:ext cx="5866" cy="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Font typeface="Arial" panose="020B0604020202020204" pitchFamily="34" charset="0"/>
                  <a:buNone/>
                </a:pPr>
                <a:r>
                  <a:rPr lang="zh-CN" altLang="en-US" sz="2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成本高</a:t>
                </a:r>
                <a:endParaRPr lang="zh-CN" altLang="en-US" sz="2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3574" name="直接连接符 42"/>
              <p:cNvCxnSpPr>
                <a:cxnSpLocks noChangeShapeType="1"/>
              </p:cNvCxnSpPr>
              <p:nvPr/>
            </p:nvCxnSpPr>
            <p:spPr bwMode="auto">
              <a:xfrm>
                <a:off x="3511" y="3910"/>
                <a:ext cx="2680" cy="0"/>
              </a:xfrm>
              <a:prstGeom prst="line">
                <a:avLst/>
              </a:prstGeom>
              <a:noFill/>
              <a:ln w="19050">
                <a:solidFill>
                  <a:srgbClr val="5DACEE"/>
                </a:solidFill>
                <a:prstDash val="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3572" name="Freeform 91"/>
            <p:cNvSpPr>
              <a:spLocks noEditPoints="1" noChangeArrowheads="1"/>
            </p:cNvSpPr>
            <p:nvPr/>
          </p:nvSpPr>
          <p:spPr bwMode="auto">
            <a:xfrm>
              <a:off x="1984" y="3366"/>
              <a:ext cx="1001" cy="865"/>
            </a:xfrm>
            <a:custGeom>
              <a:avLst/>
              <a:gdLst>
                <a:gd name="T0" fmla="*/ 66626 w 109"/>
                <a:gd name="T1" fmla="*/ 83581 h 88"/>
                <a:gd name="T2" fmla="*/ 65019 w 109"/>
                <a:gd name="T3" fmla="*/ 41835 h 88"/>
                <a:gd name="T4" fmla="*/ 61989 w 109"/>
                <a:gd name="T5" fmla="*/ 67441 h 88"/>
                <a:gd name="T6" fmla="*/ 84424 w 109"/>
                <a:gd name="T7" fmla="*/ 0 h 88"/>
                <a:gd name="T8" fmla="*/ 71264 w 109"/>
                <a:gd name="T9" fmla="*/ 31307 h 88"/>
                <a:gd name="T10" fmla="*/ 61989 w 109"/>
                <a:gd name="T11" fmla="*/ 23768 h 88"/>
                <a:gd name="T12" fmla="*/ 51868 w 109"/>
                <a:gd name="T13" fmla="*/ 64541 h 88"/>
                <a:gd name="T14" fmla="*/ 28671 w 109"/>
                <a:gd name="T15" fmla="*/ 69377 h 88"/>
                <a:gd name="T16" fmla="*/ 14675 w 109"/>
                <a:gd name="T17" fmla="*/ 59803 h 88"/>
                <a:gd name="T18" fmla="*/ 0 w 109"/>
                <a:gd name="T19" fmla="*/ 53139 h 88"/>
                <a:gd name="T20" fmla="*/ 19396 w 109"/>
                <a:gd name="T21" fmla="*/ 45609 h 88"/>
                <a:gd name="T22" fmla="*/ 23280 w 109"/>
                <a:gd name="T23" fmla="*/ 54112 h 88"/>
                <a:gd name="T24" fmla="*/ 34071 w 109"/>
                <a:gd name="T25" fmla="*/ 27533 h 88"/>
                <a:gd name="T26" fmla="*/ 51106 w 109"/>
                <a:gd name="T27" fmla="*/ 47437 h 88"/>
                <a:gd name="T28" fmla="*/ 52621 w 109"/>
                <a:gd name="T29" fmla="*/ 17103 h 88"/>
                <a:gd name="T30" fmla="*/ 60381 w 109"/>
                <a:gd name="T31" fmla="*/ 11402 h 88"/>
                <a:gd name="T32" fmla="*/ 69749 w 109"/>
                <a:gd name="T33" fmla="*/ 963 h 88"/>
                <a:gd name="T34" fmla="*/ 17035 w 109"/>
                <a:gd name="T35" fmla="*/ 83581 h 88"/>
                <a:gd name="T36" fmla="*/ 22435 w 109"/>
                <a:gd name="T37" fmla="*/ 75943 h 88"/>
                <a:gd name="T38" fmla="*/ 17035 w 109"/>
                <a:gd name="T39" fmla="*/ 75078 h 88"/>
                <a:gd name="T40" fmla="*/ 8522 w 109"/>
                <a:gd name="T41" fmla="*/ 83581 h 88"/>
                <a:gd name="T42" fmla="*/ 13160 w 109"/>
                <a:gd name="T43" fmla="*/ 67441 h 88"/>
                <a:gd name="T44" fmla="*/ 8522 w 109"/>
                <a:gd name="T45" fmla="*/ 69377 h 88"/>
                <a:gd name="T46" fmla="*/ 26311 w 109"/>
                <a:gd name="T47" fmla="*/ 83581 h 88"/>
                <a:gd name="T48" fmla="*/ 30948 w 109"/>
                <a:gd name="T49" fmla="*/ 75078 h 88"/>
                <a:gd name="T50" fmla="*/ 26311 w 109"/>
                <a:gd name="T51" fmla="*/ 75943 h 88"/>
                <a:gd name="T52" fmla="*/ 34833 w 109"/>
                <a:gd name="T53" fmla="*/ 83581 h 88"/>
                <a:gd name="T54" fmla="*/ 40316 w 109"/>
                <a:gd name="T55" fmla="*/ 59803 h 88"/>
                <a:gd name="T56" fmla="*/ 34833 w 109"/>
                <a:gd name="T57" fmla="*/ 65504 h 88"/>
                <a:gd name="T58" fmla="*/ 44108 w 109"/>
                <a:gd name="T59" fmla="*/ 83581 h 88"/>
                <a:gd name="T60" fmla="*/ 48829 w 109"/>
                <a:gd name="T61" fmla="*/ 69377 h 88"/>
                <a:gd name="T62" fmla="*/ 44108 w 109"/>
                <a:gd name="T63" fmla="*/ 83581 h 88"/>
                <a:gd name="T64" fmla="*/ 58104 w 109"/>
                <a:gd name="T65" fmla="*/ 83581 h 88"/>
                <a:gd name="T66" fmla="*/ 52621 w 109"/>
                <a:gd name="T67" fmla="*/ 71205 h 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rgbClr val="5CB1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1295400" y="3208655"/>
            <a:ext cx="4529138" cy="644525"/>
            <a:chOff x="2079" y="5555"/>
            <a:chExt cx="7133" cy="1015"/>
          </a:xfrm>
        </p:grpSpPr>
        <p:grpSp>
          <p:nvGrpSpPr>
            <p:cNvPr id="23567" name="组合 11"/>
            <p:cNvGrpSpPr/>
            <p:nvPr/>
          </p:nvGrpSpPr>
          <p:grpSpPr bwMode="auto">
            <a:xfrm>
              <a:off x="3346" y="5555"/>
              <a:ext cx="5866" cy="751"/>
              <a:chOff x="3346" y="5555"/>
              <a:chExt cx="5866" cy="751"/>
            </a:xfrm>
          </p:grpSpPr>
          <p:sp>
            <p:nvSpPr>
              <p:cNvPr id="23569" name="文本框 57"/>
              <p:cNvSpPr txBox="1">
                <a:spLocks noChangeArrowheads="1"/>
              </p:cNvSpPr>
              <p:nvPr/>
            </p:nvSpPr>
            <p:spPr bwMode="auto">
              <a:xfrm>
                <a:off x="3346" y="5555"/>
                <a:ext cx="5866" cy="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HYShortSamul-Medium" pitchFamily="18" charset="-127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Font typeface="Arial" panose="020B0604020202020204" pitchFamily="34" charset="0"/>
                  <a:buNone/>
                </a:pPr>
                <a:r>
                  <a:rPr lang="zh-CN" altLang="en-US" sz="2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贮存困难</a:t>
                </a:r>
                <a:endParaRPr lang="zh-CN" altLang="en-US" sz="2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3570" name="直接连接符 59"/>
              <p:cNvCxnSpPr>
                <a:cxnSpLocks noChangeShapeType="1"/>
              </p:cNvCxnSpPr>
              <p:nvPr/>
            </p:nvCxnSpPr>
            <p:spPr bwMode="auto">
              <a:xfrm>
                <a:off x="3517" y="6255"/>
                <a:ext cx="2680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3568" name="Freeform 79"/>
            <p:cNvSpPr>
              <a:spLocks noEditPoints="1" noChangeArrowheads="1"/>
            </p:cNvSpPr>
            <p:nvPr/>
          </p:nvSpPr>
          <p:spPr bwMode="auto">
            <a:xfrm>
              <a:off x="2079" y="5690"/>
              <a:ext cx="854" cy="881"/>
            </a:xfrm>
            <a:custGeom>
              <a:avLst/>
              <a:gdLst>
                <a:gd name="T0" fmla="*/ 31477 w 99"/>
                <a:gd name="T1" fmla="*/ 0 h 100"/>
                <a:gd name="T2" fmla="*/ 63550 w 99"/>
                <a:gd name="T3" fmla="*/ 34227 h 100"/>
                <a:gd name="T4" fmla="*/ 31477 w 99"/>
                <a:gd name="T5" fmla="*/ 68383 h 100"/>
                <a:gd name="T6" fmla="*/ 0 w 99"/>
                <a:gd name="T7" fmla="*/ 34227 h 100"/>
                <a:gd name="T8" fmla="*/ 31477 w 99"/>
                <a:gd name="T9" fmla="*/ 0 h 100"/>
                <a:gd name="T10" fmla="*/ 28872 w 99"/>
                <a:gd name="T11" fmla="*/ 10246 h 100"/>
                <a:gd name="T12" fmla="*/ 28872 w 99"/>
                <a:gd name="T13" fmla="*/ 30113 h 100"/>
                <a:gd name="T14" fmla="*/ 34678 w 99"/>
                <a:gd name="T15" fmla="*/ 30113 h 100"/>
                <a:gd name="T16" fmla="*/ 34678 w 99"/>
                <a:gd name="T17" fmla="*/ 10246 h 100"/>
                <a:gd name="T18" fmla="*/ 28872 w 99"/>
                <a:gd name="T19" fmla="*/ 10246 h 100"/>
                <a:gd name="T20" fmla="*/ 43011 w 99"/>
                <a:gd name="T21" fmla="*/ 16378 h 100"/>
                <a:gd name="T22" fmla="*/ 39137 w 99"/>
                <a:gd name="T23" fmla="*/ 21884 h 100"/>
                <a:gd name="T24" fmla="*/ 41078 w 99"/>
                <a:gd name="T25" fmla="*/ 23902 h 100"/>
                <a:gd name="T26" fmla="*/ 44943 w 99"/>
                <a:gd name="T27" fmla="*/ 34227 h 100"/>
                <a:gd name="T28" fmla="*/ 41078 w 99"/>
                <a:gd name="T29" fmla="*/ 44473 h 100"/>
                <a:gd name="T30" fmla="*/ 31477 w 99"/>
                <a:gd name="T31" fmla="*/ 48587 h 100"/>
                <a:gd name="T32" fmla="*/ 22471 w 99"/>
                <a:gd name="T33" fmla="*/ 44473 h 100"/>
                <a:gd name="T34" fmla="*/ 18012 w 99"/>
                <a:gd name="T35" fmla="*/ 34227 h 100"/>
                <a:gd name="T36" fmla="*/ 22471 w 99"/>
                <a:gd name="T37" fmla="*/ 23902 h 100"/>
                <a:gd name="T38" fmla="*/ 23739 w 99"/>
                <a:gd name="T39" fmla="*/ 21884 h 100"/>
                <a:gd name="T40" fmla="*/ 19866 w 99"/>
                <a:gd name="T41" fmla="*/ 16378 h 100"/>
                <a:gd name="T42" fmla="*/ 17339 w 99"/>
                <a:gd name="T43" fmla="*/ 19171 h 100"/>
                <a:gd name="T44" fmla="*/ 11533 w 99"/>
                <a:gd name="T45" fmla="*/ 34227 h 100"/>
                <a:gd name="T46" fmla="*/ 17339 w 99"/>
                <a:gd name="T47" fmla="*/ 49213 h 100"/>
                <a:gd name="T48" fmla="*/ 31477 w 99"/>
                <a:gd name="T49" fmla="*/ 55415 h 100"/>
                <a:gd name="T50" fmla="*/ 46211 w 99"/>
                <a:gd name="T51" fmla="*/ 49213 h 100"/>
                <a:gd name="T52" fmla="*/ 52016 w 99"/>
                <a:gd name="T53" fmla="*/ 34227 h 100"/>
                <a:gd name="T54" fmla="*/ 46211 w 99"/>
                <a:gd name="T55" fmla="*/ 19171 h 100"/>
                <a:gd name="T56" fmla="*/ 43011 w 99"/>
                <a:gd name="T57" fmla="*/ 16378 h 1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60" name="文本框 36"/>
          <p:cNvSpPr txBox="1">
            <a:spLocks noChangeArrowheads="1"/>
          </p:cNvSpPr>
          <p:nvPr/>
        </p:nvSpPr>
        <p:spPr bwMode="auto">
          <a:xfrm rot="1920000">
            <a:off x="-1079500" y="1891030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61" name="文本框 37"/>
          <p:cNvSpPr txBox="1">
            <a:spLocks noChangeArrowheads="1"/>
          </p:cNvSpPr>
          <p:nvPr/>
        </p:nvSpPr>
        <p:spPr bwMode="auto">
          <a:xfrm rot="1920000">
            <a:off x="5086350" y="-637858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62" name="文本框 38"/>
          <p:cNvSpPr txBox="1">
            <a:spLocks noChangeArrowheads="1"/>
          </p:cNvSpPr>
          <p:nvPr/>
        </p:nvSpPr>
        <p:spPr bwMode="auto">
          <a:xfrm rot="1920000">
            <a:off x="9201150" y="2330768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63" name="文本框 39"/>
          <p:cNvSpPr txBox="1">
            <a:spLocks noChangeArrowheads="1"/>
          </p:cNvSpPr>
          <p:nvPr/>
        </p:nvSpPr>
        <p:spPr bwMode="auto">
          <a:xfrm rot="1920000">
            <a:off x="4568825" y="5402580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"/>
            </p:custDataLst>
          </p:nvPr>
        </p:nvSpPr>
        <p:spPr>
          <a:xfrm>
            <a:off x="8101013" y="4723130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3566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-17145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74" grpId="0"/>
      <p:bldP spid="2255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96"/>
          <p:cNvSpPr>
            <a:spLocks noChangeArrowheads="1"/>
          </p:cNvSpPr>
          <p:nvPr/>
        </p:nvSpPr>
        <p:spPr bwMode="auto">
          <a:xfrm>
            <a:off x="423863" y="2820988"/>
            <a:ext cx="280987" cy="28098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直接连接符 97"/>
          <p:cNvSpPr/>
          <p:nvPr/>
        </p:nvSpPr>
        <p:spPr>
          <a:xfrm>
            <a:off x="682625" y="2930525"/>
            <a:ext cx="7981950" cy="412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5" name="椭圆 99"/>
          <p:cNvSpPr>
            <a:spLocks noChangeArrowheads="1"/>
          </p:cNvSpPr>
          <p:nvPr/>
        </p:nvSpPr>
        <p:spPr bwMode="auto">
          <a:xfrm>
            <a:off x="1169988" y="2822575"/>
            <a:ext cx="280987" cy="28098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D6BF00"/>
            </a:solidFill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                                                                 </a:t>
            </a:r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椭圆 100"/>
          <p:cNvSpPr>
            <a:spLocks noChangeArrowheads="1"/>
          </p:cNvSpPr>
          <p:nvPr/>
        </p:nvSpPr>
        <p:spPr bwMode="auto">
          <a:xfrm>
            <a:off x="2549525" y="2800350"/>
            <a:ext cx="280988" cy="28098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DC202C"/>
            </a:solidFill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椭圆 101"/>
          <p:cNvSpPr>
            <a:spLocks noChangeArrowheads="1"/>
          </p:cNvSpPr>
          <p:nvPr/>
        </p:nvSpPr>
        <p:spPr bwMode="auto">
          <a:xfrm>
            <a:off x="3746500" y="2813050"/>
            <a:ext cx="280988" cy="28098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67CDCC"/>
            </a:solidFill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676275" y="3144838"/>
            <a:ext cx="1284288" cy="574675"/>
            <a:chOff x="228579" y="97186"/>
            <a:chExt cx="1284484" cy="574223"/>
          </a:xfrm>
        </p:grpSpPr>
        <p:sp>
          <p:nvSpPr>
            <p:cNvPr id="24611" name="任意多边形 103"/>
            <p:cNvSpPr>
              <a:spLocks noChangeArrowheads="1"/>
            </p:cNvSpPr>
            <p:nvPr/>
          </p:nvSpPr>
          <p:spPr bwMode="auto">
            <a:xfrm>
              <a:off x="228579" y="97186"/>
              <a:ext cx="1284484" cy="574223"/>
            </a:xfrm>
            <a:custGeom>
              <a:avLst/>
              <a:gdLst>
                <a:gd name="T0" fmla="*/ 422230 w 1584176"/>
                <a:gd name="T1" fmla="*/ 0 h 743187"/>
                <a:gd name="T2" fmla="*/ 497249 w 1584176"/>
                <a:gd name="T3" fmla="*/ 43873 h 743187"/>
                <a:gd name="T4" fmla="*/ 844460 w 1584176"/>
                <a:gd name="T5" fmla="*/ 43873 h 743187"/>
                <a:gd name="T6" fmla="*/ 844460 w 1584176"/>
                <a:gd name="T7" fmla="*/ 342804 h 743187"/>
                <a:gd name="T8" fmla="*/ 0 w 1584176"/>
                <a:gd name="T9" fmla="*/ 342804 h 743187"/>
                <a:gd name="T10" fmla="*/ 0 w 1584176"/>
                <a:gd name="T11" fmla="*/ 43873 h 743187"/>
                <a:gd name="T12" fmla="*/ 347212 w 1584176"/>
                <a:gd name="T13" fmla="*/ 43873 h 743187"/>
                <a:gd name="T14" fmla="*/ 422230 w 1584176"/>
                <a:gd name="T15" fmla="*/ 0 h 74318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lnTo>
                    <a:pt x="792089" y="0"/>
                  </a:lnTo>
                  <a:close/>
                </a:path>
              </a:pathLst>
            </a:custGeom>
            <a:solidFill>
              <a:srgbClr val="D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2" name="文本框 104"/>
            <p:cNvSpPr>
              <a:spLocks noChangeArrowheads="1"/>
            </p:cNvSpPr>
            <p:nvPr/>
          </p:nvSpPr>
          <p:spPr bwMode="auto">
            <a:xfrm>
              <a:off x="266675" y="192466"/>
              <a:ext cx="1154321" cy="457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太阳能</a:t>
              </a:r>
              <a:endParaRPr lang="zh-CN" altLang="en-US" sz="2400" b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2195513" y="2139950"/>
            <a:ext cx="973137" cy="579438"/>
            <a:chOff x="239517" y="91469"/>
            <a:chExt cx="1196120" cy="580575"/>
          </a:xfrm>
        </p:grpSpPr>
        <p:sp>
          <p:nvSpPr>
            <p:cNvPr id="24609" name="任意多边形 106"/>
            <p:cNvSpPr>
              <a:spLocks noChangeArrowheads="1"/>
            </p:cNvSpPr>
            <p:nvPr/>
          </p:nvSpPr>
          <p:spPr bwMode="auto">
            <a:xfrm rot="10800000">
              <a:off x="239517" y="91469"/>
              <a:ext cx="1196120" cy="580575"/>
            </a:xfrm>
            <a:custGeom>
              <a:avLst/>
              <a:gdLst>
                <a:gd name="T0" fmla="*/ 340948 w 1584176"/>
                <a:gd name="T1" fmla="*/ 0 h 743187"/>
                <a:gd name="T2" fmla="*/ 401525 w 1584176"/>
                <a:gd name="T3" fmla="*/ 45345 h 743187"/>
                <a:gd name="T4" fmla="*/ 681895 w 1584176"/>
                <a:gd name="T5" fmla="*/ 45345 h 743187"/>
                <a:gd name="T6" fmla="*/ 681895 w 1584176"/>
                <a:gd name="T7" fmla="*/ 354306 h 743187"/>
                <a:gd name="T8" fmla="*/ 0 w 1584176"/>
                <a:gd name="T9" fmla="*/ 354306 h 743187"/>
                <a:gd name="T10" fmla="*/ 0 w 1584176"/>
                <a:gd name="T11" fmla="*/ 45345 h 743187"/>
                <a:gd name="T12" fmla="*/ 280371 w 1584176"/>
                <a:gd name="T13" fmla="*/ 45345 h 743187"/>
                <a:gd name="T14" fmla="*/ 340948 w 1584176"/>
                <a:gd name="T15" fmla="*/ 0 h 74318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lnTo>
                    <a:pt x="792089" y="0"/>
                  </a:lnTo>
                  <a:close/>
                </a:path>
              </a:pathLst>
            </a:custGeom>
            <a:solidFill>
              <a:srgbClr val="DC2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0" name="文本框 107"/>
            <p:cNvSpPr>
              <a:spLocks noChangeArrowheads="1"/>
            </p:cNvSpPr>
            <p:nvPr/>
          </p:nvSpPr>
          <p:spPr bwMode="auto">
            <a:xfrm>
              <a:off x="327773" y="91569"/>
              <a:ext cx="1050765" cy="457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风能</a:t>
              </a:r>
              <a:endParaRPr lang="zh-CN" altLang="en-US" sz="2400" b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3290888" y="3119438"/>
            <a:ext cx="1412875" cy="603250"/>
            <a:chOff x="266675" y="0"/>
            <a:chExt cx="1413377" cy="603442"/>
          </a:xfrm>
        </p:grpSpPr>
        <p:sp>
          <p:nvSpPr>
            <p:cNvPr id="24607" name="任意多边形 109"/>
            <p:cNvSpPr>
              <a:spLocks noChangeArrowheads="1"/>
            </p:cNvSpPr>
            <p:nvPr/>
          </p:nvSpPr>
          <p:spPr bwMode="auto">
            <a:xfrm>
              <a:off x="288263" y="0"/>
              <a:ext cx="1130194" cy="603442"/>
            </a:xfrm>
            <a:custGeom>
              <a:avLst/>
              <a:gdLst>
                <a:gd name="T0" fmla="*/ 287622 w 1584176"/>
                <a:gd name="T1" fmla="*/ 0 h 743187"/>
                <a:gd name="T2" fmla="*/ 338725 w 1584176"/>
                <a:gd name="T3" fmla="*/ 50917 h 743187"/>
                <a:gd name="T4" fmla="*/ 575244 w 1584176"/>
                <a:gd name="T5" fmla="*/ 50917 h 743187"/>
                <a:gd name="T6" fmla="*/ 575244 w 1584176"/>
                <a:gd name="T7" fmla="*/ 397842 h 743187"/>
                <a:gd name="T8" fmla="*/ 0 w 1584176"/>
                <a:gd name="T9" fmla="*/ 397842 h 743187"/>
                <a:gd name="T10" fmla="*/ 0 w 1584176"/>
                <a:gd name="T11" fmla="*/ 50917 h 743187"/>
                <a:gd name="T12" fmla="*/ 236519 w 1584176"/>
                <a:gd name="T13" fmla="*/ 50917 h 743187"/>
                <a:gd name="T14" fmla="*/ 287622 w 1584176"/>
                <a:gd name="T15" fmla="*/ 0 h 74318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lnTo>
                    <a:pt x="792089" y="0"/>
                  </a:lnTo>
                  <a:close/>
                </a:path>
              </a:pathLst>
            </a:custGeom>
            <a:solidFill>
              <a:srgbClr val="67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8" name="文本框 110"/>
            <p:cNvSpPr>
              <a:spLocks noChangeArrowheads="1"/>
            </p:cNvSpPr>
            <p:nvPr/>
          </p:nvSpPr>
          <p:spPr bwMode="auto">
            <a:xfrm>
              <a:off x="266675" y="120688"/>
              <a:ext cx="1413377" cy="457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地热能</a:t>
              </a:r>
              <a:endParaRPr lang="zh-CN" altLang="en-US" sz="2400" b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59275" y="2138678"/>
            <a:ext cx="1447161" cy="580391"/>
            <a:chOff x="239517" y="91469"/>
            <a:chExt cx="1278826" cy="580575"/>
          </a:xfrm>
          <a:solidFill>
            <a:srgbClr val="5CB1FE"/>
          </a:solidFill>
        </p:grpSpPr>
        <p:sp>
          <p:nvSpPr>
            <p:cNvPr id="28" name="任意多边形 106"/>
            <p:cNvSpPr/>
            <p:nvPr/>
          </p:nvSpPr>
          <p:spPr>
            <a:xfrm rot="10800000">
              <a:off x="239517" y="91469"/>
              <a:ext cx="1196120" cy="580575"/>
            </a:xfrm>
            <a:custGeom>
              <a:avLst/>
              <a:gdLst>
                <a:gd name="txL" fmla="*/ 0 w 1584176"/>
                <a:gd name="txT" fmla="*/ 0 h 743187"/>
                <a:gd name="txR" fmla="*/ 1584176 w 1584176"/>
                <a:gd name="txB" fmla="*/ 743187 h 743187"/>
              </a:gdLst>
              <a:ahLst/>
              <a:cxnLst>
                <a:cxn ang="0">
                  <a:pos x="792089" y="0"/>
                </a:cxn>
                <a:cxn ang="0">
                  <a:pos x="932822" y="95115"/>
                </a:cxn>
                <a:cxn ang="0">
                  <a:pos x="1584176" y="95115"/>
                </a:cxn>
                <a:cxn ang="0">
                  <a:pos x="1584176" y="743187"/>
                </a:cxn>
                <a:cxn ang="0">
                  <a:pos x="0" y="743187"/>
                </a:cxn>
                <a:cxn ang="0">
                  <a:pos x="0" y="95115"/>
                </a:cxn>
                <a:cxn ang="0">
                  <a:pos x="651355" y="95115"/>
                </a:cxn>
              </a:cxnLst>
              <a:rect l="txL" t="txT" r="txR" b="tx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grpFill/>
            <a:ln w="9525">
              <a:noFill/>
              <a:miter/>
            </a:ln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noProof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文本框 107"/>
            <p:cNvSpPr/>
            <p:nvPr/>
          </p:nvSpPr>
          <p:spPr>
            <a:xfrm>
              <a:off x="328465" y="91469"/>
              <a:ext cx="1189878" cy="45734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noProof="1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ea"/>
                  <a:sym typeface="Calibri" panose="020F0502020204030204" pitchFamily="34" charset="0"/>
                </a:rPr>
                <a:t>潮汐能</a:t>
              </a:r>
              <a:endParaRPr lang="zh-CN" altLang="en-US" sz="2400" b="1" noProof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0" name="椭圆 101"/>
          <p:cNvSpPr>
            <a:spLocks noChangeArrowheads="1"/>
          </p:cNvSpPr>
          <p:nvPr/>
        </p:nvSpPr>
        <p:spPr bwMode="auto">
          <a:xfrm>
            <a:off x="4933950" y="2787650"/>
            <a:ext cx="280988" cy="28098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B0F0"/>
            </a:solidFill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椭圆 101"/>
          <p:cNvSpPr>
            <a:spLocks noChangeArrowheads="1"/>
          </p:cNvSpPr>
          <p:nvPr/>
        </p:nvSpPr>
        <p:spPr bwMode="auto">
          <a:xfrm>
            <a:off x="6253163" y="2840038"/>
            <a:ext cx="280987" cy="28098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FFA0A0"/>
            </a:solidFill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603239" y="3147377"/>
            <a:ext cx="1913255" cy="603250"/>
            <a:chOff x="288263" y="0"/>
            <a:chExt cx="1913075" cy="60344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3" name="任意多边形 109"/>
            <p:cNvSpPr/>
            <p:nvPr/>
          </p:nvSpPr>
          <p:spPr>
            <a:xfrm>
              <a:off x="288263" y="0"/>
              <a:ext cx="1569572" cy="603442"/>
            </a:xfrm>
            <a:custGeom>
              <a:avLst/>
              <a:gdLst>
                <a:gd name="txL" fmla="*/ 0 w 1584176"/>
                <a:gd name="txT" fmla="*/ 0 h 743187"/>
                <a:gd name="txR" fmla="*/ 1584176 w 1584176"/>
                <a:gd name="txB" fmla="*/ 743187 h 743187"/>
              </a:gdLst>
              <a:ahLst/>
              <a:cxnLst>
                <a:cxn ang="0">
                  <a:pos x="792089" y="0"/>
                </a:cxn>
                <a:cxn ang="0">
                  <a:pos x="932822" y="95115"/>
                </a:cxn>
                <a:cxn ang="0">
                  <a:pos x="1584176" y="95115"/>
                </a:cxn>
                <a:cxn ang="0">
                  <a:pos x="1584176" y="743187"/>
                </a:cxn>
                <a:cxn ang="0">
                  <a:pos x="0" y="743187"/>
                </a:cxn>
                <a:cxn ang="0">
                  <a:pos x="0" y="95115"/>
                </a:cxn>
                <a:cxn ang="0">
                  <a:pos x="651355" y="95115"/>
                </a:cxn>
              </a:cxnLst>
              <a:rect l="txL" t="txT" r="txR" b="tx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grpFill/>
            <a:ln w="9525">
              <a:noFill/>
              <a:miter/>
            </a:ln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noProof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10"/>
            <p:cNvSpPr/>
            <p:nvPr/>
          </p:nvSpPr>
          <p:spPr>
            <a:xfrm>
              <a:off x="337788" y="145460"/>
              <a:ext cx="1863550" cy="45734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noProof="1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ea"/>
                  <a:sym typeface="Calibri" panose="020F0502020204030204" pitchFamily="34" charset="0"/>
                </a:rPr>
                <a:t>生物质能</a:t>
              </a:r>
              <a:endParaRPr lang="zh-CN" altLang="en-US" sz="2400" b="1" noProof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8" name="椭圆 101"/>
          <p:cNvSpPr>
            <a:spLocks noChangeArrowheads="1"/>
          </p:cNvSpPr>
          <p:nvPr/>
        </p:nvSpPr>
        <p:spPr bwMode="auto">
          <a:xfrm>
            <a:off x="7810500" y="2859088"/>
            <a:ext cx="280988" cy="28098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B0F0"/>
            </a:solidFill>
            <a:miter lim="800000"/>
          </a:ln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9" name="组合 38"/>
          <p:cNvGrpSpPr/>
          <p:nvPr/>
        </p:nvGrpSpPr>
        <p:grpSpPr bwMode="auto">
          <a:xfrm>
            <a:off x="7453313" y="2209800"/>
            <a:ext cx="973137" cy="581025"/>
            <a:chOff x="239517" y="91469"/>
            <a:chExt cx="1196120" cy="580575"/>
          </a:xfrm>
        </p:grpSpPr>
        <p:sp>
          <p:nvSpPr>
            <p:cNvPr id="24605" name="任意多边形 106"/>
            <p:cNvSpPr>
              <a:spLocks noChangeArrowheads="1"/>
            </p:cNvSpPr>
            <p:nvPr/>
          </p:nvSpPr>
          <p:spPr bwMode="auto">
            <a:xfrm rot="10800000">
              <a:off x="239517" y="91469"/>
              <a:ext cx="1196120" cy="580575"/>
            </a:xfrm>
            <a:custGeom>
              <a:avLst/>
              <a:gdLst>
                <a:gd name="T0" fmla="*/ 340948 w 1584176"/>
                <a:gd name="T1" fmla="*/ 0 h 743187"/>
                <a:gd name="T2" fmla="*/ 401525 w 1584176"/>
                <a:gd name="T3" fmla="*/ 45345 h 743187"/>
                <a:gd name="T4" fmla="*/ 681895 w 1584176"/>
                <a:gd name="T5" fmla="*/ 45345 h 743187"/>
                <a:gd name="T6" fmla="*/ 681895 w 1584176"/>
                <a:gd name="T7" fmla="*/ 354306 h 743187"/>
                <a:gd name="T8" fmla="*/ 0 w 1584176"/>
                <a:gd name="T9" fmla="*/ 354306 h 743187"/>
                <a:gd name="T10" fmla="*/ 0 w 1584176"/>
                <a:gd name="T11" fmla="*/ 45345 h 743187"/>
                <a:gd name="T12" fmla="*/ 280371 w 1584176"/>
                <a:gd name="T13" fmla="*/ 45345 h 743187"/>
                <a:gd name="T14" fmla="*/ 340948 w 1584176"/>
                <a:gd name="T15" fmla="*/ 0 h 74318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lnTo>
                    <a:pt x="792089" y="0"/>
                  </a:lnTo>
                  <a:close/>
                </a:path>
              </a:pathLst>
            </a:custGeom>
            <a:solidFill>
              <a:srgbClr val="FCF5AD"/>
            </a:solidFill>
            <a:ln w="9525">
              <a:solidFill>
                <a:srgbClr val="CCFF66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6" name="文本框 107"/>
            <p:cNvSpPr>
              <a:spLocks noChangeArrowheads="1"/>
            </p:cNvSpPr>
            <p:nvPr/>
          </p:nvSpPr>
          <p:spPr bwMode="auto">
            <a:xfrm>
              <a:off x="327773" y="92204"/>
              <a:ext cx="1050765" cy="457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00B0F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核能</a:t>
              </a:r>
              <a:endParaRPr lang="zh-CN" altLang="en-US" sz="2400" b="1">
                <a:solidFill>
                  <a:srgbClr val="00B0F0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163" name="组合 78"/>
          <p:cNvGrpSpPr/>
          <p:nvPr/>
        </p:nvGrpSpPr>
        <p:grpSpPr bwMode="auto">
          <a:xfrm>
            <a:off x="2178050" y="1408113"/>
            <a:ext cx="5257800" cy="71437"/>
            <a:chOff x="0" y="0"/>
            <a:chExt cx="4959830" cy="70994"/>
          </a:xfrm>
        </p:grpSpPr>
        <p:sp>
          <p:nvSpPr>
            <p:cNvPr id="24601" name="矩形 79"/>
            <p:cNvSpPr>
              <a:spLocks noChangeArrowheads="1"/>
            </p:cNvSpPr>
            <p:nvPr/>
          </p:nvSpPr>
          <p:spPr bwMode="auto">
            <a:xfrm flipH="1" flipV="1">
              <a:off x="2686575" y="0"/>
              <a:ext cx="2273255" cy="70994"/>
            </a:xfrm>
            <a:prstGeom prst="rect">
              <a:avLst/>
            </a:prstGeom>
            <a:solidFill>
              <a:srgbClr val="5DA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4602" name="矩形 80"/>
            <p:cNvSpPr>
              <a:spLocks noChangeArrowheads="1"/>
            </p:cNvSpPr>
            <p:nvPr/>
          </p:nvSpPr>
          <p:spPr bwMode="auto">
            <a:xfrm flipH="1" flipV="1">
              <a:off x="1445120" y="0"/>
              <a:ext cx="1241455" cy="70994"/>
            </a:xfrm>
            <a:prstGeom prst="rect">
              <a:avLst/>
            </a:prstGeom>
            <a:solidFill>
              <a:srgbClr val="A6E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4603" name="矩形 81"/>
            <p:cNvSpPr>
              <a:spLocks noChangeArrowheads="1"/>
            </p:cNvSpPr>
            <p:nvPr/>
          </p:nvSpPr>
          <p:spPr bwMode="auto">
            <a:xfrm flipH="1" flipV="1">
              <a:off x="622974" y="0"/>
              <a:ext cx="822146" cy="70994"/>
            </a:xfrm>
            <a:prstGeom prst="rect">
              <a:avLst/>
            </a:prstGeom>
            <a:solidFill>
              <a:srgbClr val="FBC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  <p:sp>
          <p:nvSpPr>
            <p:cNvPr id="24604" name="矩形 82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622974" cy="70994"/>
            </a:xfrm>
            <a:prstGeom prst="rect">
              <a:avLst/>
            </a:prstGeom>
            <a:solidFill>
              <a:srgbClr val="F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HYShortSamul-Medium" pitchFamily="18" charset="-127"/>
                <a:ea typeface="楷体_GB2312" panose="02010609030101010101" pitchFamily="49" charset="-122"/>
              </a:endParaRP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3943350" y="881063"/>
            <a:ext cx="30718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其他能源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95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96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97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4600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down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down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750"/>
                            </p:stCondLst>
                            <p:childTnLst>
                              <p:par>
                                <p:cTn id="76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down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down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down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down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5" grpId="0" bldLvl="0" animBg="1"/>
      <p:bldP spid="16" grpId="0" bldLvl="0" animBg="1"/>
      <p:bldP spid="17" grpId="0" bldLvl="0" animBg="1"/>
      <p:bldP spid="30" grpId="0" bldLvl="0" animBg="1"/>
      <p:bldP spid="31" grpId="0" bldLvl="0" animBg="1"/>
      <p:bldP spid="38" grpId="0" bldLvl="0" animBg="1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842963" y="3652838"/>
            <a:ext cx="7875587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这些能源的利用缓解了化石燃料的紧缺，并在一定程度降低了对环境的污染。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_GB2312" panose="0201060903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5580063" y="1209675"/>
            <a:ext cx="3022600" cy="2403475"/>
            <a:chOff x="8901" y="776"/>
            <a:chExt cx="4760" cy="3785"/>
          </a:xfrm>
        </p:grpSpPr>
        <p:pic>
          <p:nvPicPr>
            <p:cNvPr id="26641" name="图片 3" descr="20021231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1" y="776"/>
              <a:ext cx="4760" cy="3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2" name="文本框 4"/>
            <p:cNvSpPr txBox="1">
              <a:spLocks noChangeArrowheads="1"/>
            </p:cNvSpPr>
            <p:nvPr/>
          </p:nvSpPr>
          <p:spPr bwMode="auto">
            <a:xfrm>
              <a:off x="9241" y="3937"/>
              <a:ext cx="4402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楷体_GB2312" panose="02010609030101010101" pitchFamily="49" charset="-122"/>
                  <a:ea typeface="楷体_GB2312" panose="02010609030101010101" pitchFamily="49" charset="-122"/>
                </a:rPr>
                <a:t>英国拟建潮汐能发电站</a:t>
              </a:r>
              <a:endParaRPr lang="zh-CN" altLang="en-US" sz="20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3136900" y="914400"/>
            <a:ext cx="2657475" cy="2197100"/>
            <a:chOff x="5732" y="875"/>
            <a:chExt cx="4184" cy="3459"/>
          </a:xfrm>
        </p:grpSpPr>
        <p:pic>
          <p:nvPicPr>
            <p:cNvPr id="26639" name="图片 2" descr="12428952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69"/>
            <a:stretch>
              <a:fillRect/>
            </a:stretch>
          </p:blipFill>
          <p:spPr bwMode="auto">
            <a:xfrm>
              <a:off x="5732" y="875"/>
              <a:ext cx="4184" cy="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0" name="文本框 14"/>
            <p:cNvSpPr txBox="1">
              <a:spLocks noChangeArrowheads="1"/>
            </p:cNvSpPr>
            <p:nvPr/>
          </p:nvSpPr>
          <p:spPr bwMode="auto">
            <a:xfrm>
              <a:off x="6746" y="3710"/>
              <a:ext cx="2382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楷体_GB2312" panose="02010609030101010101" pitchFamily="49" charset="-122"/>
                  <a:ea typeface="楷体_GB2312" panose="02010609030101010101" pitchFamily="49" charset="-122"/>
                  <a:sym typeface="Arial" panose="020B0604020202020204" pitchFamily="34" charset="0"/>
                </a:rPr>
                <a:t>风能发电</a:t>
              </a:r>
              <a:endParaRPr lang="zh-CN" altLang="en-US" sz="2000">
                <a:latin typeface="楷体_GB2312" panose="02010609030101010101" pitchFamily="49" charset="-122"/>
                <a:ea typeface="楷体_GB2312" panose="0201060903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539750" y="339725"/>
            <a:ext cx="2871788" cy="2197100"/>
            <a:chOff x="1642" y="875"/>
            <a:chExt cx="4522" cy="3459"/>
          </a:xfrm>
        </p:grpSpPr>
        <p:pic>
          <p:nvPicPr>
            <p:cNvPr id="26637" name="图片 1" descr="75142545208943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2" y="875"/>
              <a:ext cx="4522" cy="2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8" name="文本框 14"/>
            <p:cNvSpPr txBox="1">
              <a:spLocks noChangeArrowheads="1"/>
            </p:cNvSpPr>
            <p:nvPr/>
          </p:nvSpPr>
          <p:spPr bwMode="auto">
            <a:xfrm>
              <a:off x="2663" y="3710"/>
              <a:ext cx="2382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楷体_GB2312" panose="02010609030101010101" pitchFamily="49" charset="-122"/>
                  <a:ea typeface="楷体_GB2312" panose="02010609030101010101" pitchFamily="49" charset="-122"/>
                  <a:sym typeface="Arial" panose="020B0604020202020204" pitchFamily="34" charset="0"/>
                </a:rPr>
                <a:t>太阳能发电</a:t>
              </a:r>
              <a:endParaRPr lang="zh-CN" altLang="en-US" sz="2000">
                <a:latin typeface="楷体_GB2312" panose="02010609030101010101" pitchFamily="49" charset="-122"/>
                <a:ea typeface="楷体_GB2312" panose="0201060903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630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31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32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33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6636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42950" y="628650"/>
            <a:ext cx="7561263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latinLnBrk="1" hangingPunct="1">
              <a:lnSpc>
                <a:spcPts val="384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例  氢气是未来最理想的能源之一。下面有关氢气的叙述中不合理的是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)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  <a:p>
            <a:pPr eaLnBrk="1" latinLnBrk="1" hangingPunct="1">
              <a:lnSpc>
                <a:spcPts val="3840"/>
              </a:lnSpc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A.电解水制取氢气，方法便捷、成本较低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  <a:p>
            <a:pPr eaLnBrk="1" latinLnBrk="1" hangingPunct="1">
              <a:lnSpc>
                <a:spcPts val="3840"/>
              </a:lnSpc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B.氢气燃烧产物只有水，可以循环使用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  <a:p>
            <a:pPr eaLnBrk="1" latinLnBrk="1" hangingPunct="1">
              <a:lnSpc>
                <a:spcPts val="3840"/>
              </a:lnSpc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C.实验室可利用活泼金属与酸的反应得到氢气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  <a:p>
            <a:pPr eaLnBrk="1" latinLnBrk="1" hangingPunct="1">
              <a:lnSpc>
                <a:spcPts val="3840"/>
              </a:lnSpc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D.氢能源难于广泛推广的原因有：制取成本高、易泄漏、贮存难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2775" y="4156075"/>
            <a:ext cx="812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解析：电解水制取氢气利用了电能，成本较高。</a:t>
            </a:r>
            <a:endParaRPr lang="zh-CN" altLang="zh-CN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4" name="TextBox 14"/>
          <p:cNvSpPr txBox="1">
            <a:spLocks noChangeArrowheads="1"/>
          </p:cNvSpPr>
          <p:nvPr/>
        </p:nvSpPr>
        <p:spPr bwMode="auto">
          <a:xfrm>
            <a:off x="5089525" y="1062038"/>
            <a:ext cx="641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A</a:t>
            </a:r>
            <a:endParaRPr lang="en-US" altLang="zh-CN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27654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5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6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7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7660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978343" y="1981200"/>
            <a:ext cx="1725612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dirty="0">
                <a:latin typeface="+mj-ea"/>
                <a:ea typeface="+mj-ea"/>
                <a:sym typeface="+mn-ea"/>
              </a:rPr>
              <a:t> </a:t>
            </a:r>
            <a:r>
              <a:rPr lang="zh-CN" altLang="zh-CN" sz="2400" dirty="0">
                <a:latin typeface="+mj-ea"/>
                <a:ea typeface="+mj-ea"/>
                <a:sym typeface="+mn-ea"/>
              </a:rPr>
              <a:t>煤的燃烧</a:t>
            </a:r>
            <a:endParaRPr lang="zh-CN" altLang="zh-CN" sz="2400" dirty="0">
              <a:latin typeface="+mj-ea"/>
              <a:ea typeface="+mj-ea"/>
              <a:sym typeface="+mn-ea"/>
            </a:endParaRPr>
          </a:p>
        </p:txBody>
      </p:sp>
      <p:sp>
        <p:nvSpPr>
          <p:cNvPr id="35851" name="右箭头 8"/>
          <p:cNvSpPr>
            <a:spLocks noChangeArrowheads="1"/>
          </p:cNvSpPr>
          <p:nvPr/>
        </p:nvSpPr>
        <p:spPr bwMode="auto">
          <a:xfrm>
            <a:off x="3921443" y="2054225"/>
            <a:ext cx="469900" cy="215900"/>
          </a:xfrm>
          <a:prstGeom prst="rightArrow">
            <a:avLst>
              <a:gd name="adj1" fmla="val 50000"/>
              <a:gd name="adj2" fmla="val 50109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HYShortSamul-Medium" pitchFamily="18" charset="-127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426268" y="1625600"/>
            <a:ext cx="3910012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•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</a:rPr>
              <a:t>CO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→有毒气体</a:t>
            </a: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•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CO</a:t>
            </a:r>
            <a:r>
              <a:rPr lang="en-US" altLang="zh-CN" sz="2400" baseline="-250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2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→温室效应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•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</a:rPr>
              <a:t>SO</a:t>
            </a:r>
            <a:r>
              <a:rPr lang="en-US" altLang="zh-CN" sz="2400" baseline="-25000">
                <a:latin typeface="黑体" panose="02010609060101010101" charset="-122"/>
                <a:ea typeface="黑体" panose="02010609060101010101" charset="-122"/>
              </a:rPr>
              <a:t>2 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</a:rPr>
              <a:t>NO</a:t>
            </a:r>
            <a:r>
              <a:rPr lang="en-US" altLang="zh-CN" sz="2400" baseline="-2500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→酸雨</a:t>
            </a:r>
            <a:endParaRPr lang="zh-CN" altLang="en-US" sz="2400" baseline="-250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636905" y="1909763"/>
            <a:ext cx="1268413" cy="2160587"/>
            <a:chOff x="1120" y="2575"/>
            <a:chExt cx="1997" cy="3402"/>
          </a:xfrm>
        </p:grpSpPr>
        <p:sp>
          <p:nvSpPr>
            <p:cNvPr id="28679" name="圆角矩形 2"/>
            <p:cNvSpPr/>
            <p:nvPr/>
          </p:nvSpPr>
          <p:spPr>
            <a:xfrm>
              <a:off x="1120" y="2670"/>
              <a:ext cx="1447" cy="316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2400" dirty="0">
                  <a:latin typeface="+mj-ea"/>
                  <a:ea typeface="+mj-ea"/>
                  <a:sym typeface="+mn-ea"/>
                </a:rPr>
                <a:t>使用燃料对环境的影响</a:t>
              </a:r>
              <a:endParaRPr lang="zh-CN" altLang="en-US" sz="2400" b="1" dirty="0"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28690" name="左大括号 2"/>
            <p:cNvSpPr/>
            <p:nvPr/>
          </p:nvSpPr>
          <p:spPr bwMode="auto">
            <a:xfrm>
              <a:off x="2665" y="2575"/>
              <a:ext cx="452" cy="3402"/>
            </a:xfrm>
            <a:prstGeom prst="leftBrace">
              <a:avLst>
                <a:gd name="adj1" fmla="val 798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en-US" altLang="en-US">
                <a:latin typeface="HYShortSamul-Medium" pitchFamily="18" charset="-127"/>
              </a:endParaRPr>
            </a:p>
          </p:txBody>
        </p:sp>
      </p:grpSp>
      <p:sp>
        <p:nvSpPr>
          <p:cNvPr id="5" name="TextBox 59"/>
          <p:cNvSpPr txBox="1">
            <a:spLocks noChangeArrowheads="1"/>
          </p:cNvSpPr>
          <p:nvPr/>
        </p:nvSpPr>
        <p:spPr bwMode="auto">
          <a:xfrm>
            <a:off x="4499293" y="3060700"/>
            <a:ext cx="39084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•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</a:rPr>
              <a:t>CO</a:t>
            </a:r>
            <a:endParaRPr lang="en-US" altLang="zh-CN" sz="24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•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未燃烧完全的碳氢化合物</a:t>
            </a: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•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含铅化合物、烟尘</a:t>
            </a: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右箭头 8"/>
          <p:cNvSpPr>
            <a:spLocks noChangeArrowheads="1"/>
          </p:cNvSpPr>
          <p:nvPr/>
        </p:nvSpPr>
        <p:spPr bwMode="auto">
          <a:xfrm>
            <a:off x="3921443" y="3636963"/>
            <a:ext cx="469900" cy="215900"/>
          </a:xfrm>
          <a:prstGeom prst="rightArrow">
            <a:avLst>
              <a:gd name="adj1" fmla="val 50000"/>
              <a:gd name="adj2" fmla="val 50109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HYShortSamul-Medium" pitchFamily="18" charset="-127"/>
            </a:endParaRPr>
          </a:p>
        </p:txBody>
      </p:sp>
      <p:sp>
        <p:nvSpPr>
          <p:cNvPr id="3" name="TextBox 47"/>
          <p:cNvSpPr txBox="1"/>
          <p:nvPr/>
        </p:nvSpPr>
        <p:spPr>
          <a:xfrm>
            <a:off x="1976755" y="3568700"/>
            <a:ext cx="1725613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dirty="0">
                <a:latin typeface="+mj-ea"/>
                <a:ea typeface="+mj-ea"/>
                <a:sym typeface="+mn-ea"/>
              </a:rPr>
              <a:t> </a:t>
            </a:r>
            <a:r>
              <a:rPr lang="zh-CN" altLang="en-US" sz="2400" dirty="0">
                <a:latin typeface="+mj-ea"/>
                <a:ea typeface="+mj-ea"/>
                <a:sym typeface="+mn-ea"/>
              </a:rPr>
              <a:t>汽车尾气</a:t>
            </a:r>
            <a:endParaRPr lang="zh-CN" altLang="en-US" sz="2400" dirty="0">
              <a:latin typeface="+mj-ea"/>
              <a:ea typeface="+mj-ea"/>
              <a:sym typeface="+mn-ea"/>
            </a:endParaRPr>
          </a:p>
        </p:txBody>
      </p:sp>
      <p:sp>
        <p:nvSpPr>
          <p:cNvPr id="28682" name="文本框 36"/>
          <p:cNvSpPr txBox="1">
            <a:spLocks noChangeArrowheads="1"/>
          </p:cNvSpPr>
          <p:nvPr/>
        </p:nvSpPr>
        <p:spPr bwMode="auto">
          <a:xfrm rot="1920000">
            <a:off x="-1128395" y="2628900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83" name="文本框 37"/>
          <p:cNvSpPr txBox="1">
            <a:spLocks noChangeArrowheads="1"/>
          </p:cNvSpPr>
          <p:nvPr/>
        </p:nvSpPr>
        <p:spPr bwMode="auto">
          <a:xfrm rot="1920000">
            <a:off x="5037455" y="100012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84" name="文本框 38"/>
          <p:cNvSpPr txBox="1">
            <a:spLocks noChangeArrowheads="1"/>
          </p:cNvSpPr>
          <p:nvPr/>
        </p:nvSpPr>
        <p:spPr bwMode="auto">
          <a:xfrm rot="1920000">
            <a:off x="9152255" y="3068638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85" name="文本框 39"/>
          <p:cNvSpPr txBox="1">
            <a:spLocks noChangeArrowheads="1"/>
          </p:cNvSpPr>
          <p:nvPr/>
        </p:nvSpPr>
        <p:spPr bwMode="auto">
          <a:xfrm rot="1920000">
            <a:off x="4519930" y="6140450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"/>
            </p:custDataLst>
          </p:nvPr>
        </p:nvSpPr>
        <p:spPr>
          <a:xfrm>
            <a:off x="8052118" y="5461000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8688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555" y="720725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太阳形 1"/>
          <p:cNvSpPr/>
          <p:nvPr>
            <p:custDataLst>
              <p:tags r:id="rId4"/>
            </p:custDataLst>
          </p:nvPr>
        </p:nvSpPr>
        <p:spPr>
          <a:xfrm>
            <a:off x="755015" y="617220"/>
            <a:ext cx="2716530" cy="751205"/>
          </a:xfrm>
          <a:prstGeom prst="sun">
            <a:avLst/>
          </a:prstGeom>
          <a:solidFill>
            <a:srgbClr val="FFFF00">
              <a:alpha val="6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lvl="0" indent="0">
              <a:lnSpc>
                <a:spcPct val="80000"/>
              </a:lnSpc>
              <a:buNone/>
            </a:pPr>
            <a:r>
              <a:rPr lang="zh-CN" altLang="en-US" sz="2800" b="1" dirty="0">
                <a:solidFill>
                  <a:schemeClr val="tx1"/>
                </a:solidFill>
                <a:sym typeface="+mn-ea"/>
              </a:rPr>
              <a:t>课堂小结</a:t>
            </a:r>
            <a:endParaRPr lang="zh-CN" altLang="en-US" sz="2800" b="1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35851" grpId="0" bldLvl="0" animBg="1"/>
      <p:bldP spid="60" grpId="0"/>
      <p:bldP spid="5" grpId="0"/>
      <p:bldP spid="7" grpId="0" bldLvl="0" animBg="1"/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625600" y="1203325"/>
            <a:ext cx="1069975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dirty="0">
                <a:latin typeface="+mj-ea"/>
                <a:ea typeface="+mj-ea"/>
                <a:sym typeface="+mn-ea"/>
              </a:rPr>
              <a:t> </a:t>
            </a:r>
            <a:r>
              <a:rPr lang="zh-CN" altLang="en-US" sz="2400" dirty="0">
                <a:latin typeface="+mj-ea"/>
                <a:ea typeface="+mj-ea"/>
                <a:sym typeface="+mn-ea"/>
              </a:rPr>
              <a:t>乙醇</a:t>
            </a:r>
            <a:endParaRPr lang="zh-CN" altLang="en-US" sz="2400" dirty="0">
              <a:latin typeface="+mj-ea"/>
              <a:ea typeface="+mj-ea"/>
              <a:sym typeface="+mn-ea"/>
            </a:endParaRPr>
          </a:p>
        </p:txBody>
      </p:sp>
      <p:sp>
        <p:nvSpPr>
          <p:cNvPr id="6" name="TextBox 59"/>
          <p:cNvSpPr txBox="1">
            <a:spLocks noChangeArrowheads="1"/>
          </p:cNvSpPr>
          <p:nvPr/>
        </p:nvSpPr>
        <p:spPr bwMode="auto">
          <a:xfrm>
            <a:off x="3708400" y="3654425"/>
            <a:ext cx="42037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400">
                <a:latin typeface="黑体" panose="02010609060101010101" charset="-122"/>
                <a:ea typeface="黑体" panose="02010609060101010101" charset="-122"/>
              </a:rPr>
              <a:t>太阳能、风能、地热能、潮汐能、生物质能和核能</a:t>
            </a:r>
            <a:endParaRPr lang="zh-CN" altLang="zh-CN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857" name="右箭头 8"/>
          <p:cNvSpPr>
            <a:spLocks noChangeArrowheads="1"/>
          </p:cNvSpPr>
          <p:nvPr/>
        </p:nvSpPr>
        <p:spPr bwMode="auto">
          <a:xfrm>
            <a:off x="2917825" y="3867150"/>
            <a:ext cx="469900" cy="215900"/>
          </a:xfrm>
          <a:prstGeom prst="rightArrow">
            <a:avLst>
              <a:gd name="adj1" fmla="val 50000"/>
              <a:gd name="adj2" fmla="val 50109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HYShortSamul-Medium" pitchFamily="18" charset="-127"/>
            </a:endParaRP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250825" y="1635125"/>
            <a:ext cx="1298575" cy="2160588"/>
            <a:chOff x="396" y="2575"/>
            <a:chExt cx="2043" cy="3402"/>
          </a:xfrm>
        </p:grpSpPr>
        <p:sp>
          <p:nvSpPr>
            <p:cNvPr id="28679" name="圆角矩形 2"/>
            <p:cNvSpPr/>
            <p:nvPr/>
          </p:nvSpPr>
          <p:spPr>
            <a:xfrm>
              <a:off x="396" y="2917"/>
              <a:ext cx="1446" cy="259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j-ea"/>
                  <a:ea typeface="+mj-ea"/>
                  <a:sym typeface="+mn-ea"/>
                </a:rPr>
                <a:t>能源的利用和开发</a:t>
              </a:r>
              <a:endParaRPr lang="zh-CN" altLang="en-US" sz="2400" b="1" dirty="0"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29721" name="左大括号 2"/>
            <p:cNvSpPr/>
            <p:nvPr/>
          </p:nvSpPr>
          <p:spPr bwMode="auto">
            <a:xfrm>
              <a:off x="1987" y="2575"/>
              <a:ext cx="452" cy="3402"/>
            </a:xfrm>
            <a:prstGeom prst="leftBrace">
              <a:avLst>
                <a:gd name="adj1" fmla="val 798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en-US" altLang="en-US">
                <a:latin typeface="HYShortSamul-Medium" pitchFamily="18" charset="-127"/>
              </a:endParaRPr>
            </a:p>
          </p:txBody>
        </p:sp>
      </p:grpSp>
      <p:sp>
        <p:nvSpPr>
          <p:cNvPr id="3" name="TextBox 47"/>
          <p:cNvSpPr txBox="1"/>
          <p:nvPr/>
        </p:nvSpPr>
        <p:spPr>
          <a:xfrm>
            <a:off x="1622425" y="2500313"/>
            <a:ext cx="1119188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dirty="0">
                <a:latin typeface="+mj-ea"/>
                <a:ea typeface="+mj-ea"/>
                <a:sym typeface="+mn-ea"/>
              </a:rPr>
              <a:t> </a:t>
            </a:r>
            <a:r>
              <a:rPr lang="zh-CN" altLang="en-US" sz="2400" dirty="0">
                <a:latin typeface="+mj-ea"/>
                <a:ea typeface="+mj-ea"/>
                <a:sym typeface="+mn-ea"/>
              </a:rPr>
              <a:t>氢气</a:t>
            </a:r>
            <a:endParaRPr lang="zh-CN" altLang="en-US" sz="2400" dirty="0">
              <a:latin typeface="+mj-ea"/>
              <a:ea typeface="+mj-ea"/>
              <a:sym typeface="+mn-ea"/>
            </a:endParaRPr>
          </a:p>
        </p:txBody>
      </p:sp>
      <p:sp>
        <p:nvSpPr>
          <p:cNvPr id="8" name="TextBox 47"/>
          <p:cNvSpPr txBox="1"/>
          <p:nvPr/>
        </p:nvSpPr>
        <p:spPr>
          <a:xfrm>
            <a:off x="1620838" y="3581400"/>
            <a:ext cx="1136650" cy="822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dirty="0">
                <a:latin typeface="+mj-ea"/>
                <a:ea typeface="+mj-ea"/>
                <a:sym typeface="+mn-ea"/>
              </a:rPr>
              <a:t> </a:t>
            </a:r>
            <a:r>
              <a:rPr lang="zh-CN" altLang="en-US" sz="2400" dirty="0">
                <a:latin typeface="+mj-ea"/>
                <a:ea typeface="+mj-ea"/>
                <a:sym typeface="+mn-ea"/>
              </a:rPr>
              <a:t>其他</a:t>
            </a:r>
            <a:endParaRPr lang="zh-CN" altLang="en-US" sz="2400" dirty="0">
              <a:latin typeface="+mj-ea"/>
              <a:ea typeface="+mj-ea"/>
              <a:sym typeface="+mn-ea"/>
            </a:endParaRPr>
          </a:p>
          <a:p>
            <a:pPr eaLnBrk="1" hangingPunct="1">
              <a:defRPr/>
            </a:pPr>
            <a:r>
              <a:rPr lang="zh-CN" altLang="en-US" sz="2400" dirty="0">
                <a:latin typeface="+mj-ea"/>
                <a:ea typeface="+mj-ea"/>
                <a:sym typeface="+mn-ea"/>
              </a:rPr>
              <a:t> 能源</a:t>
            </a:r>
            <a:endParaRPr lang="zh-CN" altLang="en-US" sz="2400" dirty="0">
              <a:latin typeface="+mj-ea"/>
              <a:ea typeface="+mj-ea"/>
              <a:sym typeface="+mn-ea"/>
            </a:endParaRPr>
          </a:p>
        </p:txBody>
      </p:sp>
      <p:sp>
        <p:nvSpPr>
          <p:cNvPr id="9" name="右箭头 8"/>
          <p:cNvSpPr>
            <a:spLocks noChangeArrowheads="1"/>
          </p:cNvSpPr>
          <p:nvPr/>
        </p:nvSpPr>
        <p:spPr bwMode="auto">
          <a:xfrm>
            <a:off x="2917825" y="2644775"/>
            <a:ext cx="469900" cy="215900"/>
          </a:xfrm>
          <a:prstGeom prst="rightArrow">
            <a:avLst>
              <a:gd name="adj1" fmla="val 50000"/>
              <a:gd name="adj2" fmla="val 50109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HYShortSamul-Medium" pitchFamily="18" charset="-127"/>
            </a:endParaRPr>
          </a:p>
        </p:txBody>
      </p:sp>
      <p:sp>
        <p:nvSpPr>
          <p:cNvPr id="10" name="右箭头 9"/>
          <p:cNvSpPr>
            <a:spLocks noChangeArrowheads="1"/>
          </p:cNvSpPr>
          <p:nvPr/>
        </p:nvSpPr>
        <p:spPr bwMode="auto">
          <a:xfrm>
            <a:off x="2844800" y="1349375"/>
            <a:ext cx="469900" cy="215900"/>
          </a:xfrm>
          <a:prstGeom prst="rightArrow">
            <a:avLst>
              <a:gd name="adj1" fmla="val 50000"/>
              <a:gd name="adj2" fmla="val 50109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HYShortSamul-Medium" pitchFamily="18" charset="-127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3638550" y="987425"/>
            <a:ext cx="5359400" cy="1189038"/>
            <a:chOff x="5730" y="1103"/>
            <a:chExt cx="8440" cy="1872"/>
          </a:xfrm>
        </p:grpSpPr>
        <p:sp>
          <p:nvSpPr>
            <p:cNvPr id="29718" name="TextBox 59"/>
            <p:cNvSpPr txBox="1">
              <a:spLocks noChangeArrowheads="1"/>
            </p:cNvSpPr>
            <p:nvPr/>
          </p:nvSpPr>
          <p:spPr bwMode="auto">
            <a:xfrm>
              <a:off x="5730" y="1103"/>
              <a:ext cx="8440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楷体" panose="02010609060101010101" pitchFamily="49" charset="-122"/>
                </a:rPr>
                <a:t>无色透明液体，可再生能源</a:t>
              </a:r>
              <a:endParaRPr lang="zh-CN" altLang="en-US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endParaRPr>
            </a:p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2400">
                <a:latin typeface="黑体" panose="02010609060101010101" charset="-122"/>
                <a:ea typeface="黑体" panose="02010609060101010101" charset="-122"/>
              </a:endParaRPr>
            </a:p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24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29719" name="图片 1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9" y="1896"/>
              <a:ext cx="6209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组合 6"/>
          <p:cNvGrpSpPr/>
          <p:nvPr/>
        </p:nvGrpSpPr>
        <p:grpSpPr bwMode="auto">
          <a:xfrm>
            <a:off x="3636963" y="2282825"/>
            <a:ext cx="4910137" cy="1157288"/>
            <a:chOff x="5728" y="3483"/>
            <a:chExt cx="7732" cy="1822"/>
          </a:xfrm>
        </p:grpSpPr>
        <p:sp>
          <p:nvSpPr>
            <p:cNvPr id="29716" name="TextBox 59"/>
            <p:cNvSpPr txBox="1">
              <a:spLocks noChangeArrowheads="1"/>
            </p:cNvSpPr>
            <p:nvPr/>
          </p:nvSpPr>
          <p:spPr bwMode="auto">
            <a:xfrm>
              <a:off x="5728" y="3483"/>
              <a:ext cx="7732" cy="1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HYShortSamul-Medium" pitchFamily="18" charset="-127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楷体" panose="02010609060101010101" pitchFamily="49" charset="-122"/>
                </a:rPr>
                <a:t>无色无味气体，是</a:t>
              </a: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清洁能源</a:t>
              </a:r>
              <a:endParaRPr lang="zh-CN" altLang="en-US" sz="2400">
                <a:latin typeface="黑体" panose="02010609060101010101" charset="-122"/>
                <a:ea typeface="黑体" panose="02010609060101010101" charset="-122"/>
              </a:endParaRP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实验室制取：</a:t>
              </a:r>
              <a:endParaRPr lang="zh-CN" altLang="en-US" sz="24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29717" name="图片 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9" y="4731"/>
              <a:ext cx="5651" cy="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709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10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11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12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97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bldLvl="0" animBg="1"/>
      <p:bldP spid="6" grpId="0"/>
      <p:bldP spid="35857" grpId="0" bldLvl="0" animBg="1"/>
      <p:bldP spid="3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7360" y="3392805"/>
            <a:ext cx="81807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、造成煤气中毒的物质是（   ）。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     A.一氧化碳           B.甲烷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+mn-ea"/>
              </a:rPr>
              <a:t>     C.二氧化碳           D.二氧化硫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1748" name="文本框 2"/>
          <p:cNvSpPr txBox="1">
            <a:spLocks noChangeArrowheads="1"/>
          </p:cNvSpPr>
          <p:nvPr/>
        </p:nvSpPr>
        <p:spPr bwMode="auto">
          <a:xfrm>
            <a:off x="395605" y="987425"/>
            <a:ext cx="8464550" cy="238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、造成酸雨的主要物质是（   ）。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    A.甲烷和一氧化碳 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    B.二氧化硫和一氧化碳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    C.一氧化碳和二氧化碳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    D.二氧化硫和二氧化氮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001895" y="987425"/>
            <a:ext cx="6746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D</a:t>
            </a:r>
            <a:endParaRPr lang="en-US" altLang="zh-CN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075238" y="3392488"/>
            <a:ext cx="6746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A</a:t>
            </a:r>
            <a:endParaRPr lang="en-US" altLang="zh-CN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31751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752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753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754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175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WordArt 4" descr="白色大理石"/>
          <p:cNvSpPr>
            <a:spLocks noTextEdit="1"/>
          </p:cNvSpPr>
          <p:nvPr>
            <p:custDataLst>
              <p:tags r:id="rId4"/>
            </p:custDataLst>
          </p:nvPr>
        </p:nvSpPr>
        <p:spPr>
          <a:xfrm>
            <a:off x="467360" y="339090"/>
            <a:ext cx="2313305" cy="51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40000"/>
            <a:scene3d>
              <a:camera prst="legacyObliqueRight">
                <a:rot lat="0" lon="0" rev="0"/>
              </a:camera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p>
            <a:pPr algn="ctr"/>
            <a:r>
              <a:rPr lang="zh-CN" altLang="en-US" sz="6000">
                <a:solidFill>
                  <a:srgbClr val="BD73D0"/>
                </a:solidFill>
                <a:latin typeface="华文行楷" charset="0"/>
                <a:ea typeface="华文行楷" charset="0"/>
              </a:rPr>
              <a:t>课堂练习：</a:t>
            </a:r>
            <a:endParaRPr lang="zh-CN" altLang="en-US" sz="6000">
              <a:solidFill>
                <a:srgbClr val="BD73D0"/>
              </a:solidFill>
              <a:latin typeface="华文行楷" charset="0"/>
              <a:ea typeface="华文行楷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755650" y="771525"/>
            <a:ext cx="7896225" cy="373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lnSpc>
                <a:spcPts val="4000"/>
              </a:lnSpc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3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、下列关于石油的叙述不正确的是（   ）。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lnSpc>
                <a:spcPts val="4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 A.石油是一种化工产品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lnSpc>
                <a:spcPts val="4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 B.石油是一种混合物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lnSpc>
                <a:spcPts val="4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 C.可利用石油产品发电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lnSpc>
                <a:spcPts val="4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 D.将石油分馏可得到多种产品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4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、汽车、轮船使用的燃料有</a:t>
            </a:r>
            <a:r>
              <a:rPr lang="zh-CN" altLang="en-US" sz="2800" u="sng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  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等。埋于海底将来可能会替代化石燃料的新能源是</a:t>
            </a:r>
            <a:r>
              <a:rPr lang="zh-CN" altLang="en-US" sz="2800" u="sng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803708" y="771525"/>
            <a:ext cx="50165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A</a:t>
            </a:r>
            <a:endParaRPr lang="en-US" altLang="zh-CN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147628" y="3363278"/>
            <a:ext cx="23653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汽油、柴油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235825" y="3867150"/>
            <a:ext cx="13589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可燃冰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3924300" y="1779588"/>
            <a:ext cx="1295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292090" y="1416685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化工原料</a:t>
            </a:r>
            <a:endParaRPr lang="zh-CN" altLang="en-US" sz="20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776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777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778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779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2782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755650" y="771525"/>
            <a:ext cx="789622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5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、资料显示，北方某些地区冬天的空气中二氧化硫增多，这是为什么？应采取什么措施？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54063" y="1782763"/>
            <a:ext cx="7905750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答：因为冬天环境温度较低，人们使用煤炭等燃料取暖，生活中使用的燃料多为煤、石油等化石燃料，此类燃料中均含有硫元素，燃烧后都能产生二氧化硫，此外一些机动车辆的尾气是由汽油等不完全燃烧产生，也含有二氧化硫、一氧化碳等物质。要使空气中不含二氧化硫，必须改善能源结构，如使用脱硫煤取暖，使用乙醇汽油作为汽车的燃料。</a:t>
            </a:r>
            <a:endParaRPr lang="zh-CN" altLang="en-US" sz="26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33796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797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798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799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3802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468313" y="843280"/>
            <a:ext cx="5549900" cy="224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6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、为防止燃气泄漏造成危险，可在家中安装报警器。根据你家中的需要和使用燃料的情况，确定报警器应安装在什么位置(参考右图所示，并可查阅相关资料)。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66725" y="3219133"/>
            <a:ext cx="8148638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答：家中使用的燃料是天然气，报警器应安在上方（如图中小男孩所看的），因为CH</a:t>
            </a:r>
            <a:r>
              <a:rPr lang="zh-CN" altLang="en-US" sz="2600" baseline="-25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4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的密度比空气小。(点拨：若燃气密度小于空气，报警器应安在燃气泄漏处之上)</a:t>
            </a:r>
            <a:endParaRPr lang="zh-CN" altLang="en-US" sz="26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pic>
        <p:nvPicPr>
          <p:cNvPr id="34820" name="图片 2" descr="s16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790" y="1131253"/>
            <a:ext cx="2879725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822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823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824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4827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541338" y="700088"/>
            <a:ext cx="815181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7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、煤矿的矿井里常伴生含有甲烷的煤层气。你认为煤矿应采取什么安全措施？应在哪些地方、张贴怎样的安全标志？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9750" y="1566863"/>
            <a:ext cx="81692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答：煤矿的矿井里必须采取通风、严禁烟火等安全措施，以防甲烷和空气等混合物的爆炸。因此，要在煤矿井口、醒目的地方张贴有关严禁烟火的标志。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35844" name="TextBox 1"/>
          <p:cNvSpPr txBox="1">
            <a:spLocks noChangeArrowheads="1"/>
          </p:cNvSpPr>
          <p:nvPr/>
        </p:nvSpPr>
        <p:spPr bwMode="auto">
          <a:xfrm>
            <a:off x="541338" y="2789238"/>
            <a:ext cx="5126037" cy="204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8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、</a:t>
            </a:r>
            <a:r>
              <a:rPr lang="zh-CN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充分燃烧1kg天然气和煤所产生的CO</a:t>
            </a:r>
            <a:r>
              <a:rPr lang="zh-CN" altLang="zh-CN" sz="2400" baseline="-250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2</a:t>
            </a:r>
            <a:r>
              <a:rPr lang="zh-CN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和SO</a:t>
            </a:r>
            <a:r>
              <a:rPr lang="zh-CN" altLang="zh-CN" sz="2400" baseline="-250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2</a:t>
            </a:r>
            <a:r>
              <a:rPr lang="zh-CN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气体的质量如下图所示，则</a:t>
            </a:r>
            <a:r>
              <a:rPr lang="zh-CN" altLang="zh-CN" sz="2400" u="sng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</a:t>
            </a:r>
            <a:endParaRPr lang="zh-CN" altLang="zh-CN" sz="2400" u="sng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zh-CN" altLang="zh-CN" sz="2400" u="sng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</a:t>
            </a:r>
            <a:r>
              <a:rPr lang="zh-CN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燃烧产生的气体更易导致酸雨；</a:t>
            </a:r>
            <a:r>
              <a:rPr lang="zh-CN" altLang="zh-CN" sz="2400" u="sng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</a:t>
            </a:r>
            <a:endParaRPr lang="zh-CN" altLang="zh-CN" sz="2400" u="sng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  <a:p>
            <a:pPr eaLnBrk="1" hangingPunct="1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zh-CN" altLang="zh-CN" sz="2400" u="sng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      </a:t>
            </a:r>
            <a:r>
              <a:rPr lang="zh-CN" altLang="zh-CN" sz="2400">
                <a:latin typeface="黑体" panose="02010609060101010101" charset="-122"/>
                <a:ea typeface="黑体" panose="02010609060101010101" charset="-122"/>
                <a:sym typeface="楷体" panose="02010609060101010101" pitchFamily="49" charset="-122"/>
              </a:rPr>
              <a:t>燃烧对环境影响较小。</a:t>
            </a:r>
            <a:endParaRPr lang="zh-CN" altLang="zh-CN" sz="2400">
              <a:latin typeface="黑体" panose="02010609060101010101" charset="-122"/>
              <a:ea typeface="黑体" panose="02010609060101010101" charset="-122"/>
              <a:sym typeface="楷体" panose="02010609060101010101" pitchFamily="49" charset="-122"/>
            </a:endParaRPr>
          </a:p>
        </p:txBody>
      </p:sp>
      <p:pic>
        <p:nvPicPr>
          <p:cNvPr id="35845" name="图片 4" descr="R9H1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8" y="2927350"/>
            <a:ext cx="2967037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84213" y="3794125"/>
            <a:ext cx="501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煤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39750" y="4300538"/>
            <a:ext cx="1543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天然气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35848" name="文本框 36"/>
          <p:cNvSpPr txBox="1">
            <a:spLocks noChangeArrowheads="1"/>
          </p:cNvSpPr>
          <p:nvPr/>
        </p:nvSpPr>
        <p:spPr bwMode="auto">
          <a:xfrm rot="1920000">
            <a:off x="-1054100" y="2066925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849" name="文本框 37"/>
          <p:cNvSpPr txBox="1">
            <a:spLocks noChangeArrowheads="1"/>
          </p:cNvSpPr>
          <p:nvPr/>
        </p:nvSpPr>
        <p:spPr bwMode="auto">
          <a:xfrm rot="1920000">
            <a:off x="5111750" y="-4619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850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851" name="文本框 39"/>
          <p:cNvSpPr txBox="1">
            <a:spLocks noChangeArrowheads="1"/>
          </p:cNvSpPr>
          <p:nvPr/>
        </p:nvSpPr>
        <p:spPr bwMode="auto">
          <a:xfrm rot="1920000">
            <a:off x="4594225" y="5578475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5854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ISLIDE.ADDREMOVEWATERMARK" val="ziV7ZEwpnz"/>
</p:tagLst>
</file>

<file path=ppt/tags/tag67.xml><?xml version="1.0" encoding="utf-8"?>
<p:tagLst xmlns:p="http://schemas.openxmlformats.org/presentationml/2006/main">
  <p:tag name="ISLIDE.ADDREMOVEWATERMARK" val="NvtTVlST2r"/>
</p:tagLst>
</file>

<file path=ppt/tags/tag68.xml><?xml version="1.0" encoding="utf-8"?>
<p:tagLst xmlns:p="http://schemas.openxmlformats.org/presentationml/2006/main">
  <p:tag name="ISLIDE.ADDREMOVEWATERMARK" val="ziV7ZEwpnz"/>
</p:tagLst>
</file>

<file path=ppt/tags/tag69.xml><?xml version="1.0" encoding="utf-8"?>
<p:tagLst xmlns:p="http://schemas.openxmlformats.org/presentationml/2006/main">
  <p:tag name="ISLIDE.ADDREMOVEWATERMARK" val="NvtTVlST2r"/>
</p:tagLst>
</file>

<file path=ppt/tags/tag70.xml><?xml version="1.0" encoding="utf-8"?>
<p:tagLst xmlns:p="http://schemas.openxmlformats.org/presentationml/2006/main">
  <p:tag name="ISLIDE.ADDREMOVEWATERMARK" val="ziV7ZEwpnz"/>
</p:tagLst>
</file>

<file path=ppt/tags/tag71.xml><?xml version="1.0" encoding="utf-8"?>
<p:tagLst xmlns:p="http://schemas.openxmlformats.org/presentationml/2006/main">
  <p:tag name="ISLIDE.ADDREMOVEWATERMARK" val="NvtTVlST2r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ISLIDE.ADDREMOVEWATERMARK" val="ziV7ZEwpnz"/>
</p:tagLst>
</file>

<file path=ppt/tags/tag74.xml><?xml version="1.0" encoding="utf-8"?>
<p:tagLst xmlns:p="http://schemas.openxmlformats.org/presentationml/2006/main">
  <p:tag name="ISLIDE.ADDREMOVEWATERMARK" val="NvtTVlST2r"/>
</p:tagLst>
</file>

<file path=ppt/tags/tag75.xml><?xml version="1.0" encoding="utf-8"?>
<p:tagLst xmlns:p="http://schemas.openxmlformats.org/presentationml/2006/main">
  <p:tag name="ISLIDE.ADDREMOVEWATERMARK" val="ziV7ZEwpnz"/>
</p:tagLst>
</file>

<file path=ppt/tags/tag76.xml><?xml version="1.0" encoding="utf-8"?>
<p:tagLst xmlns:p="http://schemas.openxmlformats.org/presentationml/2006/main">
  <p:tag name="ISLIDE.ADDREMOVEWATERMARK" val="NvtTVlST2r"/>
</p:tagLst>
</file>

<file path=ppt/tags/tag77.xml><?xml version="1.0" encoding="utf-8"?>
<p:tagLst xmlns:p="http://schemas.openxmlformats.org/presentationml/2006/main">
  <p:tag name="ISLIDE.ADDREMOVEWATERMARK" val="ziV7ZEwpnz"/>
</p:tagLst>
</file>

<file path=ppt/tags/tag78.xml><?xml version="1.0" encoding="utf-8"?>
<p:tagLst xmlns:p="http://schemas.openxmlformats.org/presentationml/2006/main">
  <p:tag name="ISLIDE.ADDREMOVEWATERMARK" val="NvtTVlST2r"/>
</p:tagLst>
</file>

<file path=ppt/tags/tag79.xml><?xml version="1.0" encoding="utf-8"?>
<p:tagLst xmlns:p="http://schemas.openxmlformats.org/presentationml/2006/main">
  <p:tag name="ISLIDE.ADDREMOVEWATERMARK" val="ziV7ZEwpnz"/>
</p:tagLst>
</file>

<file path=ppt/tags/tag80.xml><?xml version="1.0" encoding="utf-8"?>
<p:tagLst xmlns:p="http://schemas.openxmlformats.org/presentationml/2006/main">
  <p:tag name="ISLIDE.ADDREMOVEWATERMARK" val="NvtTVlST2r"/>
</p:tagLst>
</file>

<file path=ppt/tags/tag81.xml><?xml version="1.0" encoding="utf-8"?>
<p:tagLst xmlns:p="http://schemas.openxmlformats.org/presentationml/2006/main">
  <p:tag name="ISLIDE.ADDREMOVEWATERMARK" val="ziV7ZEwpnz"/>
</p:tagLst>
</file>

<file path=ppt/tags/tag82.xml><?xml version="1.0" encoding="utf-8"?>
<p:tagLst xmlns:p="http://schemas.openxmlformats.org/presentationml/2006/main">
  <p:tag name="ISLIDE.ADDREMOVEWATERMARK" val="NvtTVlST2r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ISLIDE.ADDREMOVEWATERMARK" val="ziV7ZEwpnz"/>
</p:tagLst>
</file>

<file path=ppt/tags/tag85.xml><?xml version="1.0" encoding="utf-8"?>
<p:tagLst xmlns:p="http://schemas.openxmlformats.org/presentationml/2006/main">
  <p:tag name="ISLIDE.ADDREMOVEWATERMARK" val="NvtTVlST2r"/>
</p:tagLst>
</file>

<file path=ppt/tags/tag86.xml><?xml version="1.0" encoding="utf-8"?>
<p:tagLst xmlns:p="http://schemas.openxmlformats.org/presentationml/2006/main">
  <p:tag name="ISLIDE.ADDREMOVEWATERMARK" val="ziV7ZEwpnz"/>
</p:tagLst>
</file>

<file path=ppt/tags/tag87.xml><?xml version="1.0" encoding="utf-8"?>
<p:tagLst xmlns:p="http://schemas.openxmlformats.org/presentationml/2006/main">
  <p:tag name="ISLIDE.ADDREMOVEWATERMARK" val="NvtTVlST2r"/>
</p:tagLst>
</file>

<file path=ppt/tags/tag88.xml><?xml version="1.0" encoding="utf-8"?>
<p:tagLst xmlns:p="http://schemas.openxmlformats.org/presentationml/2006/main">
  <p:tag name="ISLIDE.ADDREMOVEWATERMARK" val="ziV7ZEwpnz"/>
</p:tagLst>
</file>

<file path=ppt/tags/tag89.xml><?xml version="1.0" encoding="utf-8"?>
<p:tagLst xmlns:p="http://schemas.openxmlformats.org/presentationml/2006/main">
  <p:tag name="ISLIDE.ADDREMOVEWATERMARK" val="NvtTVlST2r"/>
</p:tagLst>
</file>

<file path=ppt/tags/tag90.xml><?xml version="1.0" encoding="utf-8"?>
<p:tagLst xmlns:p="http://schemas.openxmlformats.org/presentationml/2006/main">
  <p:tag name="ISLIDE.ADDREMOVEWATERMARK" val="ziV7ZEwpnz"/>
</p:tagLst>
</file>

<file path=ppt/tags/tag91.xml><?xml version="1.0" encoding="utf-8"?>
<p:tagLst xmlns:p="http://schemas.openxmlformats.org/presentationml/2006/main">
  <p:tag name="ISLIDE.ADDREMOVEWATERMARK" val="NvtTVlST2r"/>
</p:tagLst>
</file>

<file path=ppt/tags/tag92.xml><?xml version="1.0" encoding="utf-8"?>
<p:tagLst xmlns:p="http://schemas.openxmlformats.org/presentationml/2006/main">
  <p:tag name="ISLIDE.ADDREMOVEWATERMARK" val="ziV7ZEwpnz"/>
</p:tagLst>
</file>

<file path=ppt/tags/tag93.xml><?xml version="1.0" encoding="utf-8"?>
<p:tagLst xmlns:p="http://schemas.openxmlformats.org/presentationml/2006/main">
  <p:tag name="ISLIDE.ADDREMOVEWATERMARK" val="NvtTVlST2r"/>
</p:tagLst>
</file>

<file path=ppt/tags/tag94.xml><?xml version="1.0" encoding="utf-8"?>
<p:tagLst xmlns:p="http://schemas.openxmlformats.org/presentationml/2006/main">
  <p:tag name="ISLIDE.ADDREMOVEWATERMARK" val="ziV7ZEwpnz"/>
</p:tagLst>
</file>

<file path=ppt/tags/tag95.xml><?xml version="1.0" encoding="utf-8"?>
<p:tagLst xmlns:p="http://schemas.openxmlformats.org/presentationml/2006/main">
  <p:tag name="ISLIDE.ADDREMOVEWATERMARK" val="NvtTVlST2r"/>
</p:tagLst>
</file>

<file path=ppt/tags/tag96.xml><?xml version="1.0" encoding="utf-8"?>
<p:tagLst xmlns:p="http://schemas.openxmlformats.org/presentationml/2006/main">
  <p:tag name="ISLIDE.ADDREMOVEWATERMARK" val="ziV7ZEwpnz"/>
</p:tagLst>
</file>

<file path=ppt/tags/tag97.xml><?xml version="1.0" encoding="utf-8"?>
<p:tagLst xmlns:p="http://schemas.openxmlformats.org/presentationml/2006/main">
  <p:tag name="ISLIDE.ADDREMOVEWATERMARK" val="NvtTVlST2r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ISLIDE.ADDREMOVEWATERMARK" val="ziV7ZEwpnz"/>
</p:tagLst>
</file>

<file path=ppt/tags/tag100.xml><?xml version="1.0" encoding="utf-8"?>
<p:tagLst xmlns:p="http://schemas.openxmlformats.org/presentationml/2006/main">
  <p:tag name="ISLIDE.ADDREMOVEWATERMARK" val="NvtTVlST2r"/>
</p:tagLst>
</file>

<file path=ppt/tags/tag101.xml><?xml version="1.0" encoding="utf-8"?>
<p:tagLst xmlns:p="http://schemas.openxmlformats.org/presentationml/2006/main">
  <p:tag name="ISLIDE.ADDREMOVEWATERMARK" val="ziV7ZEwpnz"/>
</p:tagLst>
</file>

<file path=ppt/tags/tag102.xml><?xml version="1.0" encoding="utf-8"?>
<p:tagLst xmlns:p="http://schemas.openxmlformats.org/presentationml/2006/main">
  <p:tag name="ISLIDE.ADDREMOVEWATERMARK" val="NvtTVlST2r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ISLIDE.ADDREMOVEWATERMARK" val="ziV7ZEwpnz"/>
</p:tagLst>
</file>

<file path=ppt/tags/tag105.xml><?xml version="1.0" encoding="utf-8"?>
<p:tagLst xmlns:p="http://schemas.openxmlformats.org/presentationml/2006/main">
  <p:tag name="ISLIDE.ADDREMOVEWATERMARK" val="NvtTVlST2r"/>
</p:tagLst>
</file>

<file path=ppt/tags/tag106.xml><?xml version="1.0" encoding="utf-8"?>
<p:tagLst xmlns:p="http://schemas.openxmlformats.org/presentationml/2006/main">
  <p:tag name="ISLIDE.ADDREMOVEWATERMARK" val="ziV7ZEwpnz"/>
</p:tagLst>
</file>

<file path=ppt/tags/tag107.xml><?xml version="1.0" encoding="utf-8"?>
<p:tagLst xmlns:p="http://schemas.openxmlformats.org/presentationml/2006/main">
  <p:tag name="ISLIDE.ADDREMOVEWATERMARK" val="NvtTVlST2r"/>
</p:tagLst>
</file>

<file path=ppt/tags/tag108.xml><?xml version="1.0" encoding="utf-8"?>
<p:tagLst xmlns:p="http://schemas.openxmlformats.org/presentationml/2006/main">
  <p:tag name="ISLIDE.ADDREMOVEWATERMARK" val="ziV7ZEwpnz"/>
</p:tagLst>
</file>

<file path=ppt/tags/tag109.xml><?xml version="1.0" encoding="utf-8"?>
<p:tagLst xmlns:p="http://schemas.openxmlformats.org/presentationml/2006/main">
  <p:tag name="ISLIDE.ADDREMOVEWATERMARK" val="NvtTVlST2r"/>
</p:tagLst>
</file>

<file path=ppt/tags/tag110.xml><?xml version="1.0" encoding="utf-8"?>
<p:tagLst xmlns:p="http://schemas.openxmlformats.org/presentationml/2006/main">
  <p:tag name="ISLIDE.ADDREMOVEWATERMARK" val="ziV7ZEwpnz"/>
</p:tagLst>
</file>

<file path=ppt/tags/tag111.xml><?xml version="1.0" encoding="utf-8"?>
<p:tagLst xmlns:p="http://schemas.openxmlformats.org/presentationml/2006/main">
  <p:tag name="ISLIDE.ADDREMOVEWATERMARK" val="NvtTVlST2r"/>
</p:tagLst>
</file>

<file path=ppt/tags/tag112.xml><?xml version="1.0" encoding="utf-8"?>
<p:tagLst xmlns:p="http://schemas.openxmlformats.org/presentationml/2006/main">
  <p:tag name="COMMONDATA" val="eyJoZGlkIjoiZDJiMTZkZmNmZmZjMDc2YjhiODZkMGYxOTc4YTUwYTMifQ=="/>
</p:tagLst>
</file>

<file path=ppt/theme/theme1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2573</Words>
  <Application>WPS 演示</Application>
  <PresentationFormat>全屏显示(16:9)</PresentationFormat>
  <Paragraphs>455</Paragraphs>
  <Slides>22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8" baseType="lpstr">
      <vt:lpstr>Arial</vt:lpstr>
      <vt:lpstr>宋体</vt:lpstr>
      <vt:lpstr>Wingdings</vt:lpstr>
      <vt:lpstr>Times New Roman</vt:lpstr>
      <vt:lpstr>HYShortSamul-Medium</vt:lpstr>
      <vt:lpstr>Malgun Gothic</vt:lpstr>
      <vt:lpstr>Wingdings</vt:lpstr>
      <vt:lpstr>Gulim</vt:lpstr>
      <vt:lpstr>楷体_GB2312</vt:lpstr>
      <vt:lpstr>新宋体</vt:lpstr>
      <vt:lpstr>HY얕은샘물M</vt:lpstr>
      <vt:lpstr>方正美黑_GBK</vt:lpstr>
      <vt:lpstr>黑体</vt:lpstr>
      <vt:lpstr>楷体</vt:lpstr>
      <vt:lpstr>方正琥珀_GBK</vt:lpstr>
      <vt:lpstr>方正粗圆_GBK</vt:lpstr>
      <vt:lpstr>华文仿宋</vt:lpstr>
      <vt:lpstr>仿宋</vt:lpstr>
      <vt:lpstr>Calibri</vt:lpstr>
      <vt:lpstr>时尚中黑简体</vt:lpstr>
      <vt:lpstr>微软雅黑</vt:lpstr>
      <vt:lpstr>Arial Unicode MS</vt:lpstr>
      <vt:lpstr>幼圆</vt:lpstr>
      <vt:lpstr>华文新魏</vt:lpstr>
      <vt:lpstr>华文行楷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</dc:creator>
  <cp:keywords>状元成才路</cp:keywords>
  <dc:description>状元成才路</dc:description>
  <dc:subject>状元成才路</dc:subject>
  <cp:category>状元成才路</cp:category>
  <cp:lastModifiedBy>清欢</cp:lastModifiedBy>
  <cp:revision>1476</cp:revision>
  <dcterms:created xsi:type="dcterms:W3CDTF">2008-04-18T06:56:00Z</dcterms:created>
  <dcterms:modified xsi:type="dcterms:W3CDTF">2023-09-26T10:23:10Z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6D05D791559D4264A9C1B5D247E68B2F_13</vt:lpwstr>
  </property>
</Properties>
</file>