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824" r:id="rId1"/>
    <p:sldMasterId id="2147486861" r:id="rId2"/>
  </p:sldMasterIdLst>
  <p:notesMasterIdLst>
    <p:notesMasterId r:id="rId3"/>
  </p:notesMasterIdLst>
  <p:sldIdLst>
    <p:sldId id="1716" r:id="rId4"/>
    <p:sldId id="1719" r:id="rId5"/>
    <p:sldId id="1722" r:id="rId6"/>
    <p:sldId id="1725" r:id="rId7"/>
    <p:sldId id="1728" r:id="rId8"/>
    <p:sldId id="1731" r:id="rId9"/>
    <p:sldId id="1734" r:id="rId10"/>
    <p:sldId id="1737" r:id="rId11"/>
    <p:sldId id="1740" r:id="rId12"/>
    <p:sldId id="1743" r:id="rId13"/>
    <p:sldId id="1746" r:id="rId14"/>
    <p:sldId id="1749" r:id="rId15"/>
    <p:sldId id="1752" r:id="rId16"/>
    <p:sldId id="1755" r:id="rId17"/>
    <p:sldId id="1758" r:id="rId18"/>
    <p:sldId id="1761" r:id="rId19"/>
    <p:sldId id="1764" r:id="rId20"/>
    <p:sldId id="1767" r:id="rId21"/>
    <p:sldId id="1770" r:id="rId22"/>
    <p:sldId id="1773" r:id="rId23"/>
    <p:sldId id="1776" r:id="rId24"/>
    <p:sldId id="1779" r:id="rId25"/>
    <p:sldId id="1782" r:id="rId26"/>
    <p:sldId id="1785" r:id="rId27"/>
    <p:sldId id="1788" r:id="rId28"/>
    <p:sldId id="1791" r:id="rId29"/>
    <p:sldId id="1794" r:id="rId30"/>
    <p:sldId id="179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25" r:id="rId1"/>
    <p:sldLayoutId id="2147486826" r:id="rId2"/>
    <p:sldLayoutId id="2147486827" r:id="rId3"/>
    <p:sldLayoutId id="2147486828" r:id="rId4"/>
    <p:sldLayoutId id="2147486829" r:id="rId5"/>
    <p:sldLayoutId id="2147486830" r:id="rId6"/>
    <p:sldLayoutId id="2147486831" r:id="rId7"/>
    <p:sldLayoutId id="2147486832" r:id="rId8"/>
    <p:sldLayoutId id="2147486833" r:id="rId9"/>
    <p:sldLayoutId id="2147486834" r:id="rId10"/>
    <p:sldLayoutId id="214748683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62" r:id="rId1"/>
    <p:sldLayoutId id="2147486863" r:id="rId2"/>
    <p:sldLayoutId id="2147486864" r:id="rId3"/>
    <p:sldLayoutId id="2147486865" r:id="rId4"/>
    <p:sldLayoutId id="2147486866" r:id="rId5"/>
    <p:sldLayoutId id="2147486867" r:id="rId6"/>
    <p:sldLayoutId id="2147486868" r:id="rId7"/>
    <p:sldLayoutId id="2147486869" r:id="rId8"/>
    <p:sldLayoutId id="2147486870" r:id="rId9"/>
    <p:sldLayoutId id="2147486871" r:id="rId10"/>
    <p:sldLayoutId id="214748687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2024年零售业探索新发展模式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零售业的发展历程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零售业探索新发展模式的案例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2024年零售业的新趋势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零售业新发展模式的挑战与机遇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对零售业新发展模式的建议与展望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零售业的发展历程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传统零售业的特点</a:t>
            </a:r>
            <a:endParaRPr altLang="en-US" lang="zh-CN"/>
          </a:p>
        </p:txBody>
      </p:sp>
      <p:sp>
        <p:nvSpPr>
          <p:cNvPr id="10489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实体店面：传统零售业以实体店面为主，提供线下购物体验。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商品库存：传统零售业需要管理大量库存，确保货源充足。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价格竞争：传统零售业的价格竞争激烈，促销和折扣活动频繁。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品牌忠诚度：传统零售业培养了消费者的品牌忠诚度，品牌影响力较大。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电子商务对零售业的影响</a:t>
            </a:r>
            <a:endParaRPr altLang="en-US" lang="zh-CN"/>
          </a:p>
        </p:txBody>
      </p:sp>
      <p:sp>
        <p:nvSpPr>
          <p:cNvPr id="10489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电子商务的崛起改变了零售业的传统模式，为消费者提供了更便捷的购物体验。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电子商务平台为中小企业提供了与大企业竞争的机会，促进了市场的公平竞争。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电子商务的发展也带来了物流、支付等相关产业的繁荣，为零售业提供了更多发展机会。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电子商务通过互联网技术降低了运营成本，使得商品价格更加亲民。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零售业数字化转型的必要性</a:t>
            </a:r>
            <a:endParaRPr altLang="en-US" lang="zh-CN"/>
          </a:p>
        </p:txBody>
      </p:sp>
      <p:sp>
        <p:nvSpPr>
          <p:cNvPr id="1049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提升运营效率：数字化转型可以优化零售企业的业务流程，提高运营效率，降低成本。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增强客户体验：数字化转型可以改善零售企业的客户服务，通过数据分析更好地理解客户需求，提供个性化的购物体验。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拓展销售渠道：数字化转型可以拓展零售企业的销售渠道，通过线上平台扩大销售范围，提高销售额。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应对市场变化：数字化转型可以帮助零售企业更好地应对市场变化，快速响应市场需求，抓住商业机会。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零售业数字化转型的历程</a:t>
            </a:r>
            <a:endParaRPr altLang="en-US" lang="zh-CN"/>
          </a:p>
        </p:txBody>
      </p:sp>
      <p:sp>
        <p:nvSpPr>
          <p:cNvPr id="10491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传统零售业：实体店为主，线上销售为辅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电子商务兴起：线上购物平台如淘宝、京东等逐渐普及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新零售时代：线上线下融合，数据驱动的个性化服务成为核心竞争力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数字化转型：利用大数据、人工智能等技术提升零售效率与用户体验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2024年零售业的新趋势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线上线下融合的趋势</a:t>
            </a:r>
            <a:endParaRPr altLang="en-US" lang="zh-CN"/>
          </a:p>
        </p:txBody>
      </p:sp>
      <p:sp>
        <p:nvSpPr>
          <p:cNvPr id="10492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品牌竞争：品牌需要不断创新，提升线上线下融合的体验，以吸引和留住消费者。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消费者行为变化：线上购物的便利性和线下购物的体验感相互补充，推动线上线下融合。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技术创新：大数据、人工智能等技术的应用，为线上线下融合提供了技术支持。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供应链优化：线上线下融合需要优化供应链，实现物流、库存等方面的协同管理。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个性化消费的崛起</a:t>
            </a:r>
            <a:endParaRPr altLang="en-US" lang="zh-CN"/>
          </a:p>
        </p:txBody>
      </p:sp>
      <p:sp>
        <p:nvSpPr>
          <p:cNvPr id="10492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借助大数据和人工智能实现精准营销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消费者需求多样化，追求个性化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零售业需提供定制化服务和产品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个性化消费推动零售业创新发展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社交电商的兴起</a:t>
            </a:r>
            <a:endParaRPr altLang="en-US" lang="zh-CN"/>
          </a:p>
        </p:txBody>
      </p:sp>
      <p:sp>
        <p:nvSpPr>
          <p:cNvPr id="10493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发展趋势：未来几年，社交电商将继续保持快速增长，成为零售业的重要发展方向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定义：社交电商是一种基于社交媒体平台的新型电商模式，通过社交网络实现商品销售和推广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兴起原因：随着社交媒体的普及和用户数量的增长，社交电商逐渐成为一种新的购物方式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对传统零售业的影响：社交电商的兴起将对传统零售业产生一定冲击，促使传统零售业加快转型和创新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无人零售的发展</a:t>
            </a:r>
            <a:endParaRPr altLang="en-US" lang="zh-CN"/>
          </a:p>
        </p:txBody>
      </p:sp>
      <p:sp>
        <p:nvSpPr>
          <p:cNvPr id="10494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定义：无人零售是指通过技术手段实现自助售货，降低人工成本，提高运营效率的新型零售模式。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优势：24小时营业、降低人工成本、提高运营效率、数据化管理。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技术支持：人脸识别、移动支付、智能货架等技术手段。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未来展望：随着技术的不断进步，无人零售将逐渐成为主流零售模式，为消费者带来更加便捷的购物体验。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零售业探索新发展模式的案例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传统零售企业转型的案例</a:t>
            </a:r>
            <a:endParaRPr altLang="en-US" lang="zh-CN"/>
          </a:p>
        </p:txBody>
      </p:sp>
      <p:sp>
        <p:nvSpPr>
          <p:cNvPr id="10494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家乐福：转型为会员制超市，提供高品质商品和个性化服务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大润发：推出新零售模式，融合线上线下的全渠道零售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永辉超市：通过线上线下融合，实现全渠道零售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沃尔玛：借助大数据和人工智能技术，提升供应链效率和客户体验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新兴电商企业创新的案例</a:t>
            </a:r>
            <a:endParaRPr altLang="en-US" lang="zh-CN"/>
          </a:p>
        </p:txBody>
      </p:sp>
      <p:sp>
        <p:nvSpPr>
          <p:cNvPr id="10495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案例名称：拼多多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对行业的影响：推动传统电商企业转型，加速行业洗牌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成功因素：低价、团购、砍价等营销手段吸引用户，快速积累流量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创新点：社交电商模式，通过社交网络实现裂变式增长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跨界合作推动零售业发展的案例</a:t>
            </a:r>
            <a:endParaRPr altLang="en-US" lang="zh-CN"/>
          </a:p>
        </p:txBody>
      </p:sp>
      <p:sp>
        <p:nvSpPr>
          <p:cNvPr id="10496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案例名称：京东与沃尔玛合作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案例简介：京东与沃尔玛通过数据共享、供应链整合等方式，推动线上线下融合，提升零售效率。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案例效果：实现库存共享、智能补货、精准营销等，提升消费者购物体验，增加销售额。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案例启示：跨界合作有助于打破传统零售业瓶颈，通过资源整合与创新，实现零售业的可持续发展。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科技驱动零售业变革的案例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案例名称：亚马逊无人超市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案例简介：亚马逊推出的无人超市，通过人脸识别、RFID等技术实现自动结账和库存管理，提高效率和客户体验。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案例名称：阿里巴巴新零售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案例简介：阿里巴巴通过大数据、人工智能等技术，将线上与线下零售深度融合，实现全渠道营销和个性化推荐。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零售业新发展模式的挑战与机遇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面临的挑战与困难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竞争激烈：零售业市场竞争激烈，新发展模式需要具备竞争优势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技术更新：随着科技的发展，零售业需要不断更新技术和设备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消费者需求多样化：消费者需求日益多样化，需要不断创新和改进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法律法规限制：零售业需要遵守相关法律法规，新发展模式需要符合法规要求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创新零售模式：探索线上线下融合、社交电商等新模式，满足消费者多元化需求。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提升供应链管理能力：优化采购、库存和物流体系，降低成本，提高运营效率。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数据驱动决策：运用大数据分析，精准把握消费者需求和市场趋势，制定个性化营销策略。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强化品牌建设：提升品牌知名度和美誉度，增强消费者忠诚度和信任度。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新机遇与新增长点</a:t>
            </a:r>
            <a:endParaRPr altLang="en-US" lang="zh-CN"/>
          </a:p>
        </p:txBody>
      </p:sp>
      <p:sp>
        <p:nvSpPr>
          <p:cNvPr id="10498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数字化转型：利用大数据、人工智能等技术提升零售效率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线上线下融合：打造全渠道零售，满足消费者多元化需求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体验式零售：通过场景化、个性化服务提升消费者购物体验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社交电商：借助社交媒体平台拓展销售渠道，实现精准营销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未来发展方向与趋势</a:t>
            </a:r>
            <a:endParaRPr altLang="en-US" lang="zh-CN"/>
          </a:p>
        </p:txBody>
      </p:sp>
      <p:sp>
        <p:nvSpPr>
          <p:cNvPr id="10499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个性化消费趋势：满足消费者个性化需求，提升品牌竞争力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绿色可持续发展：关注环保和社会责任，推动可持续发展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数字化转型：利用大数据、人工智能等技术提升零售效率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线上线下融合：打造全渠道零售模式，提升客户体验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对零售业新发展模式的建议与展望</a:t>
            </a:r>
            <a:endParaRPr altLang="en-US" dirty="0" lang="zh-CN"/>
          </a:p>
        </p:txBody>
      </p:sp>
      <p:sp>
        <p:nvSpPr>
          <p:cNvPr id="1050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政策层面的建议</a:t>
            </a:r>
            <a:endParaRPr altLang="en-US" lang="zh-CN"/>
          </a:p>
        </p:txBody>
      </p:sp>
      <p:sp>
        <p:nvSpPr>
          <p:cNvPr id="10500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制定相关政策，鼓励零售业创新发展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优化税收政策，减轻企业负担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加强数据保护，保障消费者权益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建立行业标准，规范市场秩序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企业层面的建议</a:t>
            </a:r>
            <a:endParaRPr altLang="en-US" lang="zh-CN"/>
          </a:p>
        </p:txBody>
      </p:sp>
      <p:sp>
        <p:nvSpPr>
          <p:cNvPr id="10501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加强供应链管理，降低成本，提高效率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建立线上线下融合的销售模式，提高客户体验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运用大数据和人工智能技术，精准定位客户需求，实现个性化推荐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创新业务模式，拓展新的销售渠道和收入来源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行业合作与协同发展的建议</a:t>
            </a:r>
            <a:endParaRPr altLang="en-US" lang="zh-CN"/>
          </a:p>
        </p:txBody>
      </p:sp>
      <p:sp>
        <p:nvSpPr>
          <p:cNvPr id="10501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开展跨界合作，拓展业务范围和市场空间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建立行业内的合作机制，实现资源共享和优势互补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加强与上下游产业的协同发展，形成完整的产业链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借助数字化技术，实现智能化管理和运营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对未来零售业的展望</a:t>
            </a:r>
            <a:endParaRPr altLang="en-US" lang="zh-CN"/>
          </a:p>
        </p:txBody>
      </p:sp>
      <p:sp>
        <p:nvSpPr>
          <p:cNvPr id="1050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数字化转型：利用大数据、人工智能等技术提升零售效率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线上线下融合：打造全渠道零售模式，满足消费者多元化需求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体验式零售：通过场景化、个性化服务提升消费者购物体验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社区化零售：以社区为依托，打造更贴近消费者的零售模式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0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30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8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2024-01-05T07:39:53Z</dcterms:created>
  <dcterms:modified xsi:type="dcterms:W3CDTF">2024-01-05T07:39:53Z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77f0f424df904450a34d513fe8f9b3cc_21</vt:lpwstr>
  </property>
</Properties>
</file>