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489" r:id="rId1"/>
    <p:sldMasterId id="2147490526" r:id="rId2"/>
  </p:sldMasterIdLst>
  <p:notesMasterIdLst>
    <p:notesMasterId r:id="rId3"/>
  </p:notesMasterIdLst>
  <p:sldIdLst>
    <p:sldId id="3503" r:id="rId4"/>
    <p:sldId id="3508" r:id="rId5"/>
    <p:sldId id="3513" r:id="rId6"/>
    <p:sldId id="3518" r:id="rId7"/>
    <p:sldId id="3525" r:id="rId9"/>
    <p:sldId id="3528" r:id="rId10"/>
    <p:sldId id="3531" r:id="rId11"/>
    <p:sldId id="3535" r:id="rId12"/>
    <p:sldId id="3542" r:id="rId14"/>
    <p:sldId id="3545" r:id="rId15"/>
    <p:sldId id="3548" r:id="rId16"/>
    <p:sldId id="3552" r:id="rId17"/>
    <p:sldId id="3559" r:id="rId19"/>
    <p:sldId id="3562" r:id="rId20"/>
    <p:sldId id="3565" r:id="rId21"/>
    <p:sldId id="3569" r:id="rId22"/>
    <p:sldId id="3576" r:id="rId24"/>
    <p:sldId id="3579" r:id="rId25"/>
    <p:sldId id="3582" r:id="rId26"/>
    <p:sldId id="3586" r:id="rId27"/>
    <p:sldId id="3593" r:id="rId29"/>
    <p:sldId id="3596" r:id="rId30"/>
    <p:sldId id="3599" r:id="rId31"/>
    <p:sldId id="360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90" r:id="rId1"/>
    <p:sldLayoutId id="2147490491" r:id="rId2"/>
    <p:sldLayoutId id="2147490492" r:id="rId3"/>
    <p:sldLayoutId id="2147490493" r:id="rId4"/>
    <p:sldLayoutId id="2147490494" r:id="rId5"/>
    <p:sldLayoutId id="2147490495" r:id="rId6"/>
    <p:sldLayoutId id="2147490496" r:id="rId7"/>
    <p:sldLayoutId id="2147490497" r:id="rId8"/>
    <p:sldLayoutId id="2147490498" r:id="rId9"/>
    <p:sldLayoutId id="2147490499" r:id="rId10"/>
    <p:sldLayoutId id="21474905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527" r:id="rId1"/>
    <p:sldLayoutId id="2147490528" r:id="rId2"/>
    <p:sldLayoutId id="2147490529" r:id="rId3"/>
    <p:sldLayoutId id="2147490530" r:id="rId4"/>
    <p:sldLayoutId id="2147490531" r:id="rId5"/>
    <p:sldLayoutId id="2147490532" r:id="rId6"/>
    <p:sldLayoutId id="2147490533" r:id="rId7"/>
    <p:sldLayoutId id="2147490534" r:id="rId8"/>
    <p:sldLayoutId id="2147490535" r:id="rId9"/>
    <p:sldLayoutId id="2147490536" r:id="rId10"/>
    <p:sldLayoutId id="21474905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企业管理的员工潜能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员工潜能的重要性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员工潜能的识别与开发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员工潜能的发挥与利用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员工潜能的评估与反馈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企业管理的员工潜能实践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员工潜能的重要性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员工潜能对企业发展的影响</a:t>
            </a:r>
            <a:endParaRPr altLang="en-US" lang="zh-CN"/>
          </a:p>
        </p:txBody>
      </p:sp>
      <p:sp>
        <p:nvSpPr>
          <p:cNvPr id="1048958" name="正文"/>
          <p:cNvSpPr txBox="1"/>
          <p:nvPr>
            <p:custDataLst>
              <p:tags r:id="rId1"/>
            </p:custDataLst>
          </p:nvPr>
        </p:nvSpPr>
        <p:spPr>
          <a:xfrm>
            <a:off x="3312980" y="3124025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"/>
            </p:custDataLst>
          </p:nvPr>
        </p:nvSpPr>
        <p:spPr>
          <a:xfrm>
            <a:off x="3312980" y="4318487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3"/>
            </p:custDataLst>
          </p:nvPr>
        </p:nvSpPr>
        <p:spPr>
          <a:xfrm>
            <a:off x="3312980" y="5512948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4"/>
            </p:custDataLst>
          </p:nvPr>
        </p:nvSpPr>
        <p:spPr>
          <a:xfrm>
            <a:off x="3312980" y="1929563"/>
            <a:ext cx="6885033" cy="717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单击此处添加正文，文字是您思想的提炼，请言简意赅的阐述您的观点。单击此处添加正文，文字是您思想的提炼，请言简意赅的阐述您的观点。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标题"/>
          <p:cNvSpPr txBox="1"/>
          <p:nvPr>
            <p:custDataLst>
              <p:tags r:id="rId5"/>
            </p:custDataLst>
          </p:nvPr>
        </p:nvSpPr>
        <p:spPr>
          <a:xfrm>
            <a:off x="3312980" y="5032822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推动企业转型升级：在当今快速变化的市场环境中，企业需要不断转型升级以适应新的挑战和机遇。员工潜能的发挥能够为企业提供更多的创新思路和方案，推动企业的转型升级。</a:t>
            </a:r>
            <a:endParaRPr altLang="en-US" b="1" dirty="0" sz="10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68" name="标题"/>
          <p:cNvSpPr txBox="1"/>
          <p:nvPr>
            <p:custDataLst>
              <p:tags r:id="rId6"/>
            </p:custDataLst>
          </p:nvPr>
        </p:nvSpPr>
        <p:spPr>
          <a:xfrm>
            <a:off x="3312980" y="3841115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增强员工归属感和忠诚度：员工潜能的发挥需要企业给予员工更多的机会和平台，这能够增强员工的归属感和忠诚度，提高员工的工作积极性和效率。 </a:t>
            </a:r>
            <a:endParaRPr altLang="en-US" b="1" dirty="0" sz="10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0" name="标题"/>
          <p:cNvSpPr txBox="1"/>
          <p:nvPr>
            <p:custDataLst>
              <p:tags r:id="rId7"/>
            </p:custDataLst>
          </p:nvPr>
        </p:nvSpPr>
        <p:spPr>
          <a:xfrm>
            <a:off x="3312980" y="2649409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促进企业可持续发展：员工潜能的发挥能够为企业带来更多的创新和突破，推动企业的可持续发展，实现长期稳健的发展。 </a:t>
            </a:r>
            <a:endParaRPr altLang="en-US" b="1" dirty="0" sz="100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2" name="标题"/>
          <p:cNvSpPr txBox="1"/>
          <p:nvPr>
            <p:custDataLst>
              <p:tags r:id="rId8"/>
            </p:custDataLst>
          </p:nvPr>
        </p:nvSpPr>
        <p:spPr>
          <a:xfrm>
            <a:off x="3312980" y="1452880"/>
            <a:ext cx="6884344" cy="4153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提升企业核心竞争力：员工潜能的挖掘和发挥能够增强企业的创新能力和竞争力，使企业在激烈的市场竞争中立于不败之地。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4" name="序号"/>
          <p:cNvSpPr txBox="1"/>
          <p:nvPr>
            <p:custDataLst>
              <p:tags r:id="rId9"/>
            </p:custDataLst>
          </p:nvPr>
        </p:nvSpPr>
        <p:spPr>
          <a:xfrm>
            <a:off x="1989704" y="5187123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04</a:t>
            </a:r>
            <a:endParaRPr altLang="zh-CN" b="1" dirty="0" sz="2800" lang="en-US" spc="13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8976" name="序号"/>
          <p:cNvSpPr txBox="1"/>
          <p:nvPr>
            <p:custDataLst>
              <p:tags r:id="rId10"/>
            </p:custDataLst>
          </p:nvPr>
        </p:nvSpPr>
        <p:spPr>
          <a:xfrm>
            <a:off x="1989015" y="3982329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3">
                        <a:lumMod val="80000"/>
                        <a:lumOff val="20000"/>
                      </a:schemeClr>
                    </a:gs>
                    <a:gs pos="100000">
                      <a:schemeClr val="accent3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03</a:t>
            </a:r>
            <a:endParaRPr altLang="zh-CN" b="1" dirty="0" sz="2800" lang="en-US" spc="130">
              <a:gradFill>
                <a:gsLst>
                  <a:gs pos="0">
                    <a:schemeClr val="accent3">
                      <a:lumMod val="80000"/>
                      <a:lumOff val="20000"/>
                    </a:schemeClr>
                  </a:gs>
                  <a:gs pos="100000">
                    <a:schemeClr val="accent3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8978" name="序号"/>
          <p:cNvSpPr txBox="1"/>
          <p:nvPr>
            <p:custDataLst>
              <p:tags r:id="rId11"/>
            </p:custDataLst>
          </p:nvPr>
        </p:nvSpPr>
        <p:spPr>
          <a:xfrm>
            <a:off x="1988326" y="2777534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2">
                        <a:lumMod val="80000"/>
                        <a:lumOff val="20000"/>
                      </a:schemeClr>
                    </a:gs>
                    <a:gs pos="100000">
                      <a:schemeClr val="accent2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02</a:t>
            </a:r>
            <a:endParaRPr altLang="zh-CN" b="1" dirty="0" sz="2800" lang="en-US" spc="130">
              <a:gradFill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8980" name="序号"/>
          <p:cNvSpPr txBox="1"/>
          <p:nvPr>
            <p:custDataLst>
              <p:tags r:id="rId12"/>
            </p:custDataLst>
          </p:nvPr>
        </p:nvSpPr>
        <p:spPr>
          <a:xfrm>
            <a:off x="1988326" y="1587894"/>
            <a:ext cx="824014" cy="824014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1">
                        <a:lumMod val="80000"/>
                        <a:lumOff val="20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01</a:t>
            </a:r>
            <a:endParaRPr altLang="zh-CN" b="1" dirty="0" sz="2800" lang="en-US" spc="130"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314576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016087" y="1574806"/>
            <a:ext cx="0" cy="832817"/>
          </a:xfrm>
          <a:prstGeom prst="line"/>
          <a:ln w="31750"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1" name="直接连接符 20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016087" y="2778912"/>
            <a:ext cx="0" cy="832817"/>
          </a:xfrm>
          <a:prstGeom prst="line"/>
          <a:ln w="31750">
            <a:gradFill>
              <a:gsLst>
                <a:gs pos="0">
                  <a:schemeClr val="accent2">
                    <a:lumMod val="80000"/>
                    <a:lumOff val="20000"/>
                  </a:schemeClr>
                </a:gs>
                <a:gs pos="100000">
                  <a:schemeClr val="accent2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3" name="直接连接符 22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016087" y="3983018"/>
            <a:ext cx="0" cy="832817"/>
          </a:xfrm>
          <a:prstGeom prst="line"/>
          <a:ln w="31750">
            <a:gradFill>
              <a:gsLst>
                <a:gs pos="0">
                  <a:schemeClr val="accent3">
                    <a:lumMod val="80000"/>
                    <a:lumOff val="20000"/>
                  </a:schemeClr>
                </a:gs>
                <a:gs pos="100000">
                  <a:schemeClr val="accent3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5" name="直接连接符 2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016087" y="5187123"/>
            <a:ext cx="0" cy="832817"/>
          </a:xfrm>
          <a:prstGeom prst="line"/>
          <a:ln w="31750">
            <a:gradFill>
              <a:gsLst>
                <a:gs pos="0">
                  <a:schemeClr val="accent4">
                    <a:lumMod val="80000"/>
                    <a:lumOff val="20000"/>
                  </a:schemeClr>
                </a:gs>
                <a:gs pos="100000">
                  <a:schemeClr val="accent4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员工潜能对企业绩效的贡献</a:t>
            </a:r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提高工作效率：员工潜能的发挥能够提高工作效率，减少工作失误，降低成本。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创新与创造力：员工潜能的激发能够促进创新和创造力，为企业带来新的想法和解决方案。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增强团队凝聚力：员工潜能的发挥能够增强团队凝聚力，提高员工之间的合作与沟通。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提升企业形象：员工潜能的发挥能够提升企业形象，增强企业在市场上的竞争力。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员工潜能对企业创新的作用</a:t>
            </a:r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激发创造力：员工潜能的挖掘能够激发员工的创造力和创新思维，为企业带来新的想法和解决方案。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推动技术进步：具有潜力的员工通常具备更高的学习能力和技术水平，能够推动企业技术进步和产品升级。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促进组织变革：员工潜能的发挥能够促进企业的组织变革和转型升级，使企业更加适应市场变化和竞争环境。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增强企业竞争力：通过挖掘和发挥员工潜能，企业可以提高生产效率、降低成本、增强市场竞争力，从而获得更大的商业成功。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员工潜能的识别与开发</a:t>
            </a:r>
            <a:endParaRPr altLang="en-US" lang="zh-CN"/>
          </a:p>
        </p:txBody>
      </p:sp>
      <p:sp>
        <p:nvSpPr>
          <p:cNvPr id="10491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员工潜能的识别方法</a:t>
            </a:r>
            <a:endParaRPr altLang="en-US" lang="zh-CN"/>
          </a:p>
        </p:txBody>
      </p:sp>
      <p:sp>
        <p:nvSpPr>
          <p:cNvPr id="1049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观察法：通过观察员工的行为、言语、态度等方面，发现其潜在的能力和优势。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反馈法：通过与员工沟通、交流，了解其对自己的认识和评价，从而识别其潜在能力。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测评法：通过专业的测评工具对员工进行测评，从而识别其潜在能力和优势。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试错法：给予员工一定的任务或项目，观察其在完成任务过程中的表现，从而识别其潜在能力。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员工潜能的开发途径</a:t>
            </a:r>
            <a:endParaRPr altLang="en-US" lang="zh-CN"/>
          </a:p>
        </p:txBody>
      </p:sp>
      <p:sp>
        <p:nvSpPr>
          <p:cNvPr id="104923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激励和奖励机制：建立合理的激励机制，包括晋升机会、奖金、表彰等，以激发员工的积极性和创造力，促进潜能的发挥。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提供培训和发展机会：通过提供专业培训、领导力发展计划等方式，帮助员工提升技能和知识，进一步发挥其潜能。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跨部门和项目合作：鼓励员工参与跨部门和项目合作，提供更多的机会和挑战，帮助员工拓展视野，激发新的想法和解决方案。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反馈和认可：及时给予员工反馈和认可，让他们了解自己的工作表现和发展方向，从而更好地调整自己的工作方式和目标，实现潜能的发挥。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员工潜能开发的激励机制</a:t>
            </a:r>
            <a:endParaRPr altLang="en-US" lang="zh-CN"/>
          </a:p>
        </p:txBody>
      </p:sp>
      <p:sp>
        <p:nvSpPr>
          <p:cNvPr id="10492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物质激励：通过提高薪酬、奖金等方式激励员工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精神激励：给予员工认可、表扬、晋升等方式激励员工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培训激励：提供培训和发展机会，帮助员工提升能力和技能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目标激励：设定明确的目标，激发员工的积极性和创造力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员工潜能的发挥与利用</a:t>
            </a:r>
            <a:endParaRPr altLang="en-US" lang="zh-CN"/>
          </a:p>
        </p:txBody>
      </p:sp>
      <p:sp>
        <p:nvSpPr>
          <p:cNvPr id="10493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员工潜能发挥的途径与方式</a:t>
            </a:r>
            <a:endParaRPr altLang="en-US" lang="zh-CN"/>
          </a:p>
        </p:txBody>
      </p:sp>
      <p:sp>
        <p:nvSpPr>
          <p:cNvPr id="10494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培训与发展：提供专业培训和发展机会，帮助员工提升技能和知识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激励与奖励：设立激励机制和奖励制度，激发员工的积极性和创造力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授权与参与：赋予员工更多的权力和责任，鼓励他们参与决策和项目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营造文化：建立积极向上、开放包容的企业文化，促进员工之间的合作与交流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员工潜能利用的策略与技巧</a:t>
            </a:r>
            <a:endParaRPr altLang="en-US" lang="zh-CN"/>
          </a:p>
        </p:txBody>
      </p:sp>
      <p:sp>
        <p:nvSpPr>
          <p:cNvPr id="10494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了解员工：了解员工的兴趣、能力和潜力，为每个员工制定个性化的职业发展计划。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提供培训：提供必要的培训和发展机会，帮助员工提升技能和知识，增强自信心和自我价值感。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激励员工：通过奖励、晋升等方式激励员工，激发员工的积极性和创造力，提高工作效率和质量。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建立良好的工作环境：营造积极向上、和谐的工作氛围，让员工感到被尊重和重视，提高员工的工作满意度和忠诚度。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员工潜能发挥与利用的案例分析</a:t>
            </a:r>
            <a:endParaRPr altLang="en-US" lang="zh-CN"/>
          </a:p>
        </p:txBody>
      </p:sp>
      <p:sp>
        <p:nvSpPr>
          <p:cNvPr id="104952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案例一：某公司通过培训和激励机制，成功激发员工潜能，提高业绩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案例二：某团队通过跨界合作，激发员工潜能，实现创新突破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案例三：某企业通过个性化管理，挖掘员工潜能，提升员工满意度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案例四：某公司通过跨界合作，激发员工潜能，实现业务拓展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员工潜能的评估与反馈</a:t>
            </a:r>
            <a:endParaRPr altLang="en-US" lang="zh-CN"/>
          </a:p>
        </p:txBody>
      </p:sp>
      <p:sp>
        <p:nvSpPr>
          <p:cNvPr id="10495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员工潜能评估的方法与工具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行为面试法：通过面试了解员工过去的行为和表现，从而评估其潜能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360度反馈法：通过上级、下级、同事等多个角度来评估员工的潜能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测评中心法：通过一系列的测评活动来评估员工的潜能，包括心理测验、无领导小组讨论等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绩效评估法：通过员工的绩效表现来评估其潜能，包括任务完成情况、工作质量等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员工潜能评估结果的反馈与应用</a:t>
            </a:r>
            <a:endParaRPr altLang="en-US" lang="zh-CN"/>
          </a:p>
        </p:txBody>
      </p:sp>
      <p:sp>
        <p:nvSpPr>
          <p:cNvPr id="10496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评估结果的反馈：向员工提供具体的评估结果，包括优点、不足和改进建议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激励措施：根据评估结果，制定相应的激励措施，如奖励、晋升和培训等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持续改进：定期对员工潜能进行评估和反馈，以持续改进员工的发展和绩效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评估结果的应用：将评估结果应用于员工的培训和发展计划，以及晋升和薪酬调整等方面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员工潜能评估与反馈的改进措施</a:t>
            </a:r>
            <a:endParaRPr altLang="en-US" lang="zh-CN"/>
          </a:p>
        </p:txBody>
      </p:sp>
      <p:sp>
        <p:nvSpPr>
          <p:cNvPr id="104976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建立完善的评估体系：制定明确的评估标准，采用多种评估方法，确保评估结果的客观性和准确性。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提供及时的反馈：将评估结果及时反馈给员工，帮助他们了解自己的优势和不足，制定改进计划。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建立激励机制：通过奖励、晋升等方式激励员工发挥潜能，提高工作积极性和绩效。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提供培训和发展机会：根据员工的潜能和需求，提供相应的培训和发展机会，帮助他们提升技能和能力。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企业管理的员工潜能实践</a:t>
            </a:r>
            <a:endParaRPr altLang="en-US" lang="zh-CN"/>
          </a:p>
        </p:txBody>
      </p:sp>
      <p:sp>
        <p:nvSpPr>
          <p:cNvPr id="10498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成功企业的员工潜能实践案例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腾讯：通过激励机制和员工关怀，激发员工潜能，提高员工的工作积极性和创造力。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阿里巴巴：通过内部培训和晋升机制，激发员工潜能，提高员工素质和业务能力。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华为：通过绩效管理和竞争机制，激发员工潜能，提高员工的工作效率和竞争力。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京东：通过跨界合作和跨界创新，激发员工潜能，提高员工的创新能力和市场竞争力。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实践中的经验教训与改进方向</a:t>
            </a:r>
            <a:endParaRPr altLang="en-US" lang="zh-CN"/>
          </a:p>
        </p:txBody>
      </p:sp>
      <p:sp>
        <p:nvSpPr>
          <p:cNvPr id="104993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改进方向：针对问题提出改进措施，提高员工潜能的发挥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经验教训：及时总结经验教训，避免重蹈覆辙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实践案例：分享成功案例，为其他企业提供借鉴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未来展望：展望未来发展趋势，为企业发展提供参考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未来企业管理的员工潜能发展趋势</a:t>
            </a:r>
            <a:endParaRPr altLang="en-US" lang="zh-CN"/>
          </a:p>
        </p:txBody>
      </p:sp>
      <p:sp>
        <p:nvSpPr>
          <p:cNvPr id="10499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员工潜能开发将成为企业核心竞争力的重要组成部分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数字化和智能化技术将进一步推动员工潜能的开发和管理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员工自我管理和自主学习将成为未来企业管理的趋势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未来企业管理将更加注重员工潜能的长期发展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4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1_3*l_h_f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61_3*l_h_f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1_3*l_h_f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1_3*l_h_f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1_3*l_h_a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61_3*l_h_a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1_3*l_h_a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1_3*l_h_a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061_3*l_h_i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4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061_3*l_h_i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3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061_3*l_h_i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2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061_3*l_h_i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1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2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6,&quot;pos&quot;:1,&quot;transparency&quot;:0},{&quot;brightness&quot;:0.20000000298023224,&quot;colorType&quot;:1,&quot;foreColorIndex&quot;:6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3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7,&quot;pos&quot;:1,&quot;transparency&quot;:0},{&quot;brightness&quot;:0.20000000298023224,&quot;colorType&quot;:1,&quot;foreColorIndex&quot;:7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4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8,&quot;pos&quot;:1,&quot;transparency&quot;:0},{&quot;brightness&quot;:0.20000000298023224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6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9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9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2023-12-20T14:10:57Z</dcterms:created>
  <dcterms:modified xsi:type="dcterms:W3CDTF">2023-12-20T14:10:57Z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7b82fe8aa1eb46eda7f4749d6cbb9ee0_21</vt:lpwstr>
  </property>
</Properties>
</file>