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6509" r:id="rId1"/>
    <p:sldMasterId id="2147516546" r:id="rId2"/>
  </p:sldMasterIdLst>
  <p:notesMasterIdLst>
    <p:notesMasterId r:id="rId3"/>
  </p:notesMasterIdLst>
  <p:sldIdLst>
    <p:sldId id="14570" r:id="rId4"/>
    <p:sldId id="14575" r:id="rId5"/>
    <p:sldId id="14579" r:id="rId6"/>
    <p:sldId id="14582" r:id="rId7"/>
    <p:sldId id="14585" r:id="rId8"/>
    <p:sldId id="14588" r:id="rId9"/>
    <p:sldId id="14591" r:id="rId10"/>
    <p:sldId id="14594" r:id="rId11"/>
    <p:sldId id="14597" r:id="rId12"/>
    <p:sldId id="14600" r:id="rId13"/>
    <p:sldId id="14603" r:id="rId14"/>
    <p:sldId id="14606" r:id="rId15"/>
    <p:sldId id="14609" r:id="rId16"/>
    <p:sldId id="14612" r:id="rId17"/>
    <p:sldId id="14615" r:id="rId18"/>
    <p:sldId id="14618" r:id="rId19"/>
    <p:sldId id="14621" r:id="rId20"/>
    <p:sldId id="14624" r:id="rId21"/>
    <p:sldId id="14627" r:id="rId22"/>
    <p:sldId id="14630" r:id="rId23"/>
    <p:sldId id="14633" r:id="rId24"/>
    <p:sldId id="14636" r:id="rId25"/>
    <p:sldId id="14639" r:id="rId26"/>
    <p:sldId id="14642" r:id="rId27"/>
    <p:sldId id="14645" r:id="rId28"/>
    <p:sldId id="14649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6510" r:id="rId1"/>
    <p:sldLayoutId id="2147516511" r:id="rId2"/>
    <p:sldLayoutId id="2147516512" r:id="rId3"/>
    <p:sldLayoutId id="2147516513" r:id="rId4"/>
    <p:sldLayoutId id="2147516514" r:id="rId5"/>
    <p:sldLayoutId id="2147516515" r:id="rId6"/>
    <p:sldLayoutId id="2147516516" r:id="rId7"/>
    <p:sldLayoutId id="2147516517" r:id="rId8"/>
    <p:sldLayoutId id="2147516518" r:id="rId9"/>
    <p:sldLayoutId id="2147516519" r:id="rId10"/>
    <p:sldLayoutId id="214751652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16547" r:id="rId1"/>
    <p:sldLayoutId id="2147516548" r:id="rId2"/>
    <p:sldLayoutId id="2147516549" r:id="rId3"/>
    <p:sldLayoutId id="2147516550" r:id="rId4"/>
    <p:sldLayoutId id="2147516551" r:id="rId5"/>
    <p:sldLayoutId id="2147516552" r:id="rId6"/>
    <p:sldLayoutId id="2147516553" r:id="rId7"/>
    <p:sldLayoutId id="2147516554" r:id="rId8"/>
    <p:sldLayoutId id="2147516555" r:id="rId9"/>
    <p:sldLayoutId id="2147516556" r:id="rId10"/>
    <p:sldLayoutId id="2147516557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tags" Target="../tags/tag142.xml"/><Relationship Id="rId14" Type="http://schemas.openxmlformats.org/officeDocument/2006/relationships/tags" Target="../tags/tag143.xml"/><Relationship Id="rId15" Type="http://schemas.openxmlformats.org/officeDocument/2006/relationships/tags" Target="../tags/tag144.xml"/><Relationship Id="rId16" Type="http://schemas.openxmlformats.org/officeDocument/2006/relationships/tags" Target="../tags/tag145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tags" Target="../tags/tag165.xml"/><Relationship Id="rId18" Type="http://schemas.openxmlformats.org/officeDocument/2006/relationships/tags" Target="../tags/tag166.xml"/><Relationship Id="rId19" Type="http://schemas.openxmlformats.org/officeDocument/2006/relationships/tags" Target="../tags/tag167.xml"/><Relationship Id="rId20" Type="http://schemas.openxmlformats.org/officeDocument/2006/relationships/tags" Target="../tags/tag168.xml"/><Relationship Id="rId21" Type="http://schemas.openxmlformats.org/officeDocument/2006/relationships/tags" Target="../tags/tag169.xml"/><Relationship Id="rId22" Type="http://schemas.openxmlformats.org/officeDocument/2006/relationships/tags" Target="../tags/tag170.xml"/><Relationship Id="rId23" Type="http://schemas.openxmlformats.org/officeDocument/2006/relationships/tags" Target="../tags/tag171.xml"/><Relationship Id="rId24" Type="http://schemas.openxmlformats.org/officeDocument/2006/relationships/tags" Target="../tags/tag172.xml"/><Relationship Id="rId25" Type="http://schemas.openxmlformats.org/officeDocument/2006/relationships/tags" Target="../tags/tag173.xml"/><Relationship Id="rId26" Type="http://schemas.openxmlformats.org/officeDocument/2006/relationships/tags" Target="../tags/tag174.xml"/><Relationship Id="rId27" Type="http://schemas.openxmlformats.org/officeDocument/2006/relationships/tags" Target="../tags/tag175.xml"/><Relationship Id="rId28" Type="http://schemas.openxmlformats.org/officeDocument/2006/relationships/tags" Target="../tags/tag176.xml"/><Relationship Id="rId29" Type="http://schemas.openxmlformats.org/officeDocument/2006/relationships/tags" Target="../tags/tag177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tags" Target="../tags/tag214.xml"/><Relationship Id="rId18" Type="http://schemas.openxmlformats.org/officeDocument/2006/relationships/tags" Target="../tags/tag215.xml"/><Relationship Id="rId19" Type="http://schemas.openxmlformats.org/officeDocument/2006/relationships/tags" Target="../tags/tag216.xml"/><Relationship Id="rId20" Type="http://schemas.openxmlformats.org/officeDocument/2006/relationships/tags" Target="../tags/tag217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tags" Target="../tags/tag237.xml"/><Relationship Id="rId18" Type="http://schemas.openxmlformats.org/officeDocument/2006/relationships/tags" Target="../tags/tag238.xml"/><Relationship Id="rId19" Type="http://schemas.openxmlformats.org/officeDocument/2006/relationships/tags" Target="../tags/tag239.xml"/><Relationship Id="rId20" Type="http://schemas.openxmlformats.org/officeDocument/2006/relationships/tags" Target="../tags/tag240.xml"/><Relationship Id="rId21" Type="http://schemas.openxmlformats.org/officeDocument/2006/relationships/tags" Target="../tags/tag241.xml"/><Relationship Id="rId22" Type="http://schemas.openxmlformats.org/officeDocument/2006/relationships/tags" Target="../tags/tag242.xml"/><Relationship Id="rId23" Type="http://schemas.openxmlformats.org/officeDocument/2006/relationships/tags" Target="../tags/tag243.xml"/><Relationship Id="rId24" Type="http://schemas.openxmlformats.org/officeDocument/2006/relationships/tags" Target="../tags/tag244.xml"/><Relationship Id="rId25" Type="http://schemas.openxmlformats.org/officeDocument/2006/relationships/tags" Target="../tags/tag245.xml"/><Relationship Id="rId26" Type="http://schemas.openxmlformats.org/officeDocument/2006/relationships/tags" Target="../tags/tag246.xml"/><Relationship Id="rId27" Type="http://schemas.openxmlformats.org/officeDocument/2006/relationships/tags" Target="../tags/tag247.xml"/><Relationship Id="rId28" Type="http://schemas.openxmlformats.org/officeDocument/2006/relationships/tags" Target="../tags/tag248.xml"/><Relationship Id="rId29" Type="http://schemas.openxmlformats.org/officeDocument/2006/relationships/tags" Target="../tags/tag249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tags" Target="../tags/tag332.xml"/><Relationship Id="rId16" Type="http://schemas.openxmlformats.org/officeDocument/2006/relationships/tags" Target="../tags/tag333.xml"/><Relationship Id="rId17" Type="http://schemas.openxmlformats.org/officeDocument/2006/relationships/tags" Target="../tags/tag334.xml"/><Relationship Id="rId18" Type="http://schemas.openxmlformats.org/officeDocument/2006/relationships/tags" Target="../tags/tag335.xml"/><Relationship Id="rId19" Type="http://schemas.openxmlformats.org/officeDocument/2006/relationships/tags" Target="../tags/tag336.xml"/><Relationship Id="rId20" Type="http://schemas.openxmlformats.org/officeDocument/2006/relationships/tags" Target="../tags/tag337.xml"/><Relationship Id="rId21" Type="http://schemas.openxmlformats.org/officeDocument/2006/relationships/tags" Target="../tags/tag338.xml"/><Relationship Id="rId22" Type="http://schemas.openxmlformats.org/officeDocument/2006/relationships/tags" Target="../tags/tag339.xml"/><Relationship Id="rId23" Type="http://schemas.openxmlformats.org/officeDocument/2006/relationships/tags" Target="../tags/tag340.xml"/><Relationship Id="rId24" Type="http://schemas.openxmlformats.org/officeDocument/2006/relationships/tags" Target="../tags/tag341.xml"/><Relationship Id="rId25" Type="http://schemas.openxmlformats.org/officeDocument/2006/relationships/tags" Target="../tags/tag342.xml"/><Relationship Id="rId26" Type="http://schemas.openxmlformats.org/officeDocument/2006/relationships/tags" Target="../tags/tag343.xml"/><Relationship Id="rId27" Type="http://schemas.openxmlformats.org/officeDocument/2006/relationships/tags" Target="../tags/tag344.xml"/><Relationship Id="rId28" Type="http://schemas.openxmlformats.org/officeDocument/2006/relationships/tags" Target="../tags/tag345.xml"/><Relationship Id="rId29" Type="http://schemas.openxmlformats.org/officeDocument/2006/relationships/tags" Target="../tags/tag346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2024年小学教育的国际合作与交流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53594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75057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75057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国际小学教育的发展趋势</a:t>
            </a:r>
            <a:endParaRPr altLang="en-US" dirty="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1"/>
          <p:cNvSpPr/>
          <p:nvPr>
            <p:custDataLst>
              <p:tags r:id="rId6"/>
            </p:custDataLst>
          </p:nvPr>
        </p:nvSpPr>
        <p:spPr>
          <a:xfrm>
            <a:off x="281051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302514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302514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小学教育的国际合作项目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2" name="矩形: 圆角 78"/>
          <p:cNvSpPr/>
          <p:nvPr>
            <p:custDataLst>
              <p:tags r:id="rId9"/>
            </p:custDataLst>
          </p:nvPr>
        </p:nvSpPr>
        <p:spPr>
          <a:xfrm>
            <a:off x="508508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530034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530034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国际小学教育的交流平台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8" name="矩形: 圆角 85"/>
          <p:cNvSpPr/>
          <p:nvPr>
            <p:custDataLst>
              <p:tags r:id="rId12"/>
            </p:custDataLst>
          </p:nvPr>
        </p:nvSpPr>
        <p:spPr>
          <a:xfrm>
            <a:off x="735965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757491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757491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国际合作对小学教育的影响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24" name="矩形: 圆角 92"/>
          <p:cNvSpPr/>
          <p:nvPr>
            <p:custDataLst>
              <p:tags r:id="rId15"/>
            </p:custDataLst>
          </p:nvPr>
        </p:nvSpPr>
        <p:spPr>
          <a:xfrm>
            <a:off x="9634855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984948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984948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我国小学教育国际合作的现状与展望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741"/>
          </a:bodyPr>
          <a:p>
            <a:r>
              <a:rPr altLang="en-US" lang="zh-CN"/>
              <a:t>国际小学教育的发展趋势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全球小学教育的现状与挑战</a:t>
            </a:r>
            <a:endParaRPr altLang="en-US" lang="zh-CN"/>
          </a:p>
        </p:txBody>
      </p:sp>
      <p:sp>
        <p:nvSpPr>
          <p:cNvPr id="104890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挑战：如何提高教育质量，缩小发达国家与发展中国家的教育差距，培养具有国际视野和竞争力的人才。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现状：全球小学教育普及率持续提高，但发展中国家仍面临师资力量不足、教育资源分配不均等问题。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解决方案：加强国际合作与交流，分享教育资源和技术，提高教师专业素养和教学水平。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未来展望：随着科技的发展和全球化的深入，小学教育将更加注重个性化、创新能力和跨文化交流能力的培养。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国际合作在小学教育中的重要性</a:t>
            </a:r>
            <a:endParaRPr altLang="en-US" lang="zh-CN"/>
          </a:p>
        </p:txBody>
      </p:sp>
      <p:sp>
        <p:nvSpPr>
          <p:cNvPr id="104895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共同应对教育挑战，提高全球小学教育的整体水平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推动小学教育的创新发展，加速教育现代化的进程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促进教育资源共享，提高教育质量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加强文化交流，增进国际理解与友谊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小学教育国际合作的模式与案例</a:t>
            </a:r>
            <a:endParaRPr altLang="en-US" lang="zh-CN"/>
          </a:p>
        </p:txBody>
      </p:sp>
      <p:sp>
        <p:nvSpPr>
          <p:cNvPr id="10490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合作特点：互利共赢、资源共享、文化交流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合作模式：交换生项目、教师交流项目、合作办学项目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案例：美国与新加坡的教育合作、英国与法国的教育合作、中国与澳大利亚的教育合作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发展趋势：国际化程度越来越高、合作领域越来越广泛、合作形式越来越多样化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7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小学教育的国际合作项目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跨国教育项目</a:t>
            </a:r>
            <a:endParaRPr altLang="en-US" lang="zh-CN"/>
          </a:p>
        </p:txBody>
      </p:sp>
      <p:sp>
        <p:nvSpPr>
          <p:cNvPr id="104911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合作国家：美国、英国、加拿大等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合作成果：提高了小学教育的国际化水平，促进了教育资源的共享与优化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合作形式：线上+线下，共同开展教学活动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合作内容：教师互访、学生交流、课程共享等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教育资源共享项目</a:t>
            </a:r>
            <a:endParaRPr altLang="en-US" lang="zh-CN"/>
          </a:p>
        </p:txBody>
      </p:sp>
      <p:sp>
        <p:nvSpPr>
          <p:cNvPr id="10491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旨在促进全球小学教育的均衡发展，缩小教育差距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通过共享优质教育资源，提高小学教育的质量和水平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合作形式包括但不限于在线课程、教育软件和教育资源库等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参与国家共同制定教育资源共享的标准和规范，确保资源的有效性和可靠性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教师交流与培训项目</a:t>
            </a:r>
            <a:endParaRPr altLang="en-US" lang="zh-CN"/>
          </a:p>
        </p:txBody>
      </p:sp>
      <p:sp>
        <p:nvSpPr>
          <p:cNvPr id="104924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通过国际合作与交流，分享各国教育经验和教学资源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旨在提高教师的专业素养和教育教学方法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促进教师之间的合作与共同成长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为小学教育的发展提供有力支持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学生交流项目</a:t>
            </a:r>
            <a:endParaRPr altLang="en-US" lang="zh-CN"/>
          </a:p>
        </p:txBody>
      </p:sp>
      <p:sp>
        <p:nvSpPr>
          <p:cNvPr id="10492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交换生计划：学生可以到其他国家的小学进行学习，体验不同的教育文化。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语言学习项目：提供语言学习的机会，帮助学生掌握多种语言，提高跨文化交流能力。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合作办学项目：通过与国外小学合作办学，共同开展课程和活动，为学生提供更广阔的发展空间。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短期访学项目：提供短期的海外学习机会，让学生了解国际教育的最新动态和趋势。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国际小学教育的交流平台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国际小学教育会议</a:t>
            </a:r>
            <a:endParaRPr altLang="en-US" lang="zh-CN"/>
          </a:p>
        </p:txBody>
      </p:sp>
      <p:sp>
        <p:nvSpPr>
          <p:cNvPr id="104940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会议主题：国际小学教育的交流与合作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参会人员：各国小学教育领域的专家、学者和教师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会议地点：线上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会议时间：2024年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小学教育领域的国际组织与机构</a:t>
            </a:r>
            <a:endParaRPr altLang="en-US" lang="zh-CN"/>
          </a:p>
        </p:txBody>
      </p:sp>
      <p:sp>
        <p:nvSpPr>
          <p:cNvPr id="10494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联合国教科文组织（UNESCO）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世界银行（World Bank）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全球教育合作组织（Global Partnership for Education）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英联邦教育部长会议（Commonwealth Education Ministers' Meeting）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线上交流平台的优势与挑战</a:t>
            </a:r>
            <a:endParaRPr altLang="en-US" lang="zh-CN"/>
          </a:p>
        </p:txBody>
      </p:sp>
      <p:sp>
        <p:nvSpPr>
          <p:cNvPr id="1049542" name="正文"/>
          <p:cNvSpPr txBox="1"/>
          <p:nvPr>
            <p:custDataLst>
              <p:tags r:id="rId1"/>
            </p:custDataLst>
          </p:nvPr>
        </p:nvSpPr>
        <p:spPr>
          <a:xfrm>
            <a:off x="608400" y="2201612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优势：突破时空限制，方便远程参与；丰富的互动形式，提高交流效果；线上资源共享，促进教育公平。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正文"/>
          <p:cNvSpPr txBox="1"/>
          <p:nvPr>
            <p:custDataLst>
              <p:tags r:id="rId2"/>
            </p:custDataLst>
          </p:nvPr>
        </p:nvSpPr>
        <p:spPr>
          <a:xfrm>
            <a:off x="608400" y="4088265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挑战：技术保障要求高，网络不稳定会影响交流效果；线上交流深度有限，缺乏面对面交流的真实性；需要解决语言和文化差异带来的沟通障碍。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交流平台的未来发展趋势</a:t>
            </a:r>
            <a:endParaRPr altLang="en-US" lang="zh-CN"/>
          </a:p>
        </p:txBody>
      </p:sp>
      <p:sp>
        <p:nvSpPr>
          <p:cNvPr id="104958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多元化：支持多种语言和文化的交流，促进不同国家和地区的教育合作与理解。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数字化：利用现代技术，如人工智能、大数据等，提高交流平台的互动性和效率。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专业化：提供更加专业的服务和资源，如专家讲座、课程资源等，满足不同学校和教师的需求。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国际化：加强与其他国家和地区的合作与交流，共同推动全球小学教育的进步和发展。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3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国际合作对小学教育的影响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提高小学教育质量</a:t>
            </a:r>
            <a:endParaRPr altLang="en-US" lang="zh-CN"/>
          </a:p>
        </p:txBody>
      </p:sp>
      <p:sp>
        <p:nvSpPr>
          <p:cNvPr id="104966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引入优质教育资源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促进教师专业发展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提升学生综合素质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增强国际竞争力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促进教育公平与普及</a:t>
            </a:r>
            <a:endParaRPr altLang="en-US" lang="zh-CN"/>
          </a:p>
        </p:txBody>
      </p:sp>
      <p:sp>
        <p:nvSpPr>
          <p:cNvPr id="10497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国际合作有助于引入优质教育资源，提高小学教育的整体水平。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合作项目可以促进教育公平，让更多的孩子接受到优质的教育。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通过交流与合作，可以互相学习先进的教育理念和教学方法，提高教育质量。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国际合作有助于推动小学教育的普及，降低辍学率，提高入学率。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培养具有国际视野的人才</a:t>
            </a:r>
            <a:endParaRPr altLang="en-US" lang="zh-CN"/>
          </a:p>
        </p:txBody>
      </p:sp>
      <p:sp>
        <p:nvSpPr>
          <p:cNvPr id="104978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促进跨文化交流与理解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提升小学教育质量与水平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培养具有全球意识的人才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推动小学教育的创新与发展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推动小学教育的创新与发展</a:t>
            </a:r>
            <a:endParaRPr altLang="en-US" lang="zh-CN"/>
          </a:p>
        </p:txBody>
      </p:sp>
      <p:sp>
        <p:nvSpPr>
          <p:cNvPr id="104982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引入国际先进教育理念和教学方法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3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促进跨文化交流与理解，培养全球化视野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3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共享教育资源，提高教育质量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4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推动小学教育的数字化、信息化和智能化发展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8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我国小学教育国际合作的现状与展望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我国小学教育国际合作的历程与成果</a:t>
            </a:r>
            <a:endParaRPr altLang="en-US" lang="zh-CN"/>
          </a:p>
        </p:txBody>
      </p:sp>
      <p:sp>
        <p:nvSpPr>
          <p:cNvPr id="104991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早期合作：中外教育机构建立合作关系，开展教师交流和学生互访活动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未来展望：深化国际合作，共同应对全球教育挑战，推动小学教育的创新与发展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重要成果：成功举办国际小学教育学术会议，发布小学教育国际合作白皮书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近年发展：加强与国际组织的合作，参与全球教育治理，提升国际影响力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当前我国小学教育国际合作的挑战与机遇</a:t>
            </a:r>
            <a:endParaRPr altLang="en-US" lang="zh-CN"/>
          </a:p>
        </p:txBody>
      </p:sp>
      <p:sp>
        <p:nvSpPr>
          <p:cNvPr id="104999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挑战：教育资源分布不均、教育水平参差不齐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挑战：国际竞争激烈，需要不断提高教育质量和水平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机遇：国家政策支持、国际交流与合作机会增加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机遇：借鉴国际先进教育理念和实践，促进教育改革和创新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我国小学教育国际合作的未来发展方向与策略</a:t>
            </a:r>
            <a:endParaRPr altLang="en-US" lang="zh-CN"/>
          </a:p>
        </p:txBody>
      </p:sp>
      <p:sp>
        <p:nvSpPr>
          <p:cNvPr id="105003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深化国际合作：加强与世界各国的小学教育交流，共同探索教育理念与实践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提升教师素质：培养具有国际视野和跨文化沟通能力的教师，提高教学质量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创新合作模式：探索多元化的合作模式，如在线教育、交换生项目等，丰富合作形式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强化政策支持：制定相关政策，鼓励和支持小学教育国际合作的发展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08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5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5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5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VALUE" val="35"/>
  <p:tag name="KSO_WM_UNIT_TYPE" val="l_h_a"/>
  <p:tag name="KSO_WM_UNIT_ID" val="custom20230267_5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5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2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5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3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5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5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5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26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0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4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2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7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1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5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57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2024-01-03T14:27:04Z</dcterms:created>
  <dcterms:modified xsi:type="dcterms:W3CDTF">2024-01-03T14:27:04Z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128ff48edca04a30bb566d864364fb8b_21</vt:lpwstr>
  </property>
</Properties>
</file>