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616" r:id="rId1"/>
    <p:sldMasterId id="2147485653" r:id="rId2"/>
  </p:sldMasterIdLst>
  <p:notesMasterIdLst>
    <p:notesMasterId r:id="rId3"/>
  </p:notesMasterIdLst>
  <p:sldIdLst>
    <p:sldId id="1124" r:id="rId4"/>
    <p:sldId id="1127" r:id="rId5"/>
    <p:sldId id="1130" r:id="rId6"/>
    <p:sldId id="1133" r:id="rId7"/>
    <p:sldId id="1139" r:id="rId9"/>
    <p:sldId id="1142" r:id="rId10"/>
    <p:sldId id="1145" r:id="rId11"/>
    <p:sldId id="1148" r:id="rId12"/>
    <p:sldId id="1154" r:id="rId14"/>
    <p:sldId id="1157" r:id="rId15"/>
    <p:sldId id="1160" r:id="rId16"/>
    <p:sldId id="1163" r:id="rId17"/>
    <p:sldId id="1166" r:id="rId18"/>
    <p:sldId id="1172" r:id="rId20"/>
    <p:sldId id="1175" r:id="rId21"/>
    <p:sldId id="1178" r:id="rId22"/>
    <p:sldId id="1181" r:id="rId23"/>
    <p:sldId id="1184" r:id="rId24"/>
    <p:sldId id="1187" r:id="rId25"/>
    <p:sldId id="1193" r:id="rId27"/>
    <p:sldId id="1196" r:id="rId28"/>
    <p:sldId id="1199" r:id="rId29"/>
    <p:sldId id="1202" r:id="rId30"/>
    <p:sldId id="1205" r:id="rId31"/>
    <p:sldId id="1211" r:id="rId33"/>
    <p:sldId id="1214" r:id="rId34"/>
    <p:sldId id="1217" r:id="rId35"/>
    <p:sldId id="1220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617" r:id="rId1"/>
    <p:sldLayoutId id="2147485618" r:id="rId2"/>
    <p:sldLayoutId id="2147485619" r:id="rId3"/>
    <p:sldLayoutId id="2147485620" r:id="rId4"/>
    <p:sldLayoutId id="2147485621" r:id="rId5"/>
    <p:sldLayoutId id="2147485622" r:id="rId6"/>
    <p:sldLayoutId id="2147485623" r:id="rId7"/>
    <p:sldLayoutId id="2147485624" r:id="rId8"/>
    <p:sldLayoutId id="2147485625" r:id="rId9"/>
    <p:sldLayoutId id="2147485626" r:id="rId10"/>
    <p:sldLayoutId id="214748562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654" r:id="rId1"/>
    <p:sldLayoutId id="2147485655" r:id="rId2"/>
    <p:sldLayoutId id="2147485656" r:id="rId3"/>
    <p:sldLayoutId id="2147485657" r:id="rId4"/>
    <p:sldLayoutId id="2147485658" r:id="rId5"/>
    <p:sldLayoutId id="2147485659" r:id="rId6"/>
    <p:sldLayoutId id="2147485660" r:id="rId7"/>
    <p:sldLayoutId id="2147485661" r:id="rId8"/>
    <p:sldLayoutId id="2147485662" r:id="rId9"/>
    <p:sldLayoutId id="2147485663" r:id="rId10"/>
    <p:sldLayoutId id="214748566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tags" Target="../tags/tag176.xml"/><Relationship Id="rId18" Type="http://schemas.openxmlformats.org/officeDocument/2006/relationships/tags" Target="../tags/tag177.xml"/><Relationship Id="rId19" Type="http://schemas.openxmlformats.org/officeDocument/2006/relationships/tags" Target="../tags/tag178.xml"/><Relationship Id="rId20" Type="http://schemas.openxmlformats.org/officeDocument/2006/relationships/tags" Target="../tags/tag179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tags" Target="../tags/tag195.xml"/><Relationship Id="rId17" Type="http://schemas.openxmlformats.org/officeDocument/2006/relationships/tags" Target="../tags/tag196.xml"/><Relationship Id="rId18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tags" Target="../tags/tag279.xml"/><Relationship Id="rId18" Type="http://schemas.openxmlformats.org/officeDocument/2006/relationships/tags" Target="../tags/tag280.xml"/><Relationship Id="rId19" Type="http://schemas.openxmlformats.org/officeDocument/2006/relationships/tags" Target="../tags/tag281.xml"/><Relationship Id="rId20" Type="http://schemas.openxmlformats.org/officeDocument/2006/relationships/tags" Target="../tags/tag282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tags" Target="../tags/tag326.xml"/><Relationship Id="rId14" Type="http://schemas.openxmlformats.org/officeDocument/2006/relationships/tags" Target="../tags/tag327.xml"/><Relationship Id="rId15" Type="http://schemas.openxmlformats.org/officeDocument/2006/relationships/tags" Target="../tags/tag328.xml"/><Relationship Id="rId16" Type="http://schemas.openxmlformats.org/officeDocument/2006/relationships/tags" Target="../tags/tag329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人脸识别技术在人力资源管理中的应用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23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3434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43434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59118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1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38315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238315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254000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人脸识别技术的概述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2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33197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433197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448881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72857" lnSpcReduction="1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人脸识别技术在人力资源管理中的应用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3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28015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8015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43763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人脸识别技术的优势与挑战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22896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822896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838581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人脸识别技术的未来发展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42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17778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8" name="序号"/>
          <p:cNvSpPr txBox="1"/>
          <p:nvPr>
            <p:custDataLst>
              <p:tags r:id="rId19"/>
            </p:custDataLst>
          </p:nvPr>
        </p:nvSpPr>
        <p:spPr>
          <a:xfrm>
            <a:off x="1017778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06.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20" name="标题"/>
          <p:cNvSpPr txBox="1"/>
          <p:nvPr>
            <p:custDataLst>
              <p:tags r:id="rId20"/>
            </p:custDataLst>
          </p:nvPr>
        </p:nvSpPr>
        <p:spPr>
          <a:xfrm>
            <a:off x="1033462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结论与建议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人脸识别技术的概述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人脸识别技术的定义</a:t>
            </a:r>
            <a:endParaRPr altLang="en-US" lang="zh-CN"/>
          </a:p>
        </p:txBody>
      </p:sp>
      <p:sp>
        <p:nvSpPr>
          <p:cNvPr id="104914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人脸识别技术是一种基于人脸特征信息的生物识别技术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通过采集和分析人脸图像信息，实现对个体的识别和身份验证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在人力资源管理中，人脸识别技术可用于身份认证、考勤管理、门禁系统等场景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人脸识别技术具有非接触性、便捷性、高精度等优点，但也存在一些挑战和限制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人脸识别技术的发展历程</a:t>
            </a:r>
            <a:endParaRPr altLang="en-US" lang="zh-CN"/>
          </a:p>
        </p:txBody>
      </p:sp>
      <p:sp>
        <p:nvSpPr>
          <p:cNvPr id="10492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早期阶段：基于几何特征的方法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成熟阶段：基于机器学习的方法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未来趋势：深度学习在人脸识别中的应用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发展阶段：基于模板匹配的方法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人脸识别技术的原理</a:t>
            </a:r>
            <a:endParaRPr altLang="en-US" lang="zh-CN"/>
          </a:p>
        </p:txBody>
      </p:sp>
      <p:sp>
        <p:nvSpPr>
          <p:cNvPr id="1049316" name="弧形 58"/>
          <p:cNvSpPr/>
          <p:nvPr>
            <p:custDataLst>
              <p:tags r:id="rId1"/>
            </p:custDataLst>
          </p:nvPr>
        </p:nvSpPr>
        <p:spPr>
          <a:xfrm>
            <a:off x="8756622" y="2459511"/>
            <a:ext cx="2821631" cy="282163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椭圆 30"/>
          <p:cNvSpPr/>
          <p:nvPr>
            <p:custDataLst>
              <p:tags r:id="rId2"/>
            </p:custDataLst>
          </p:nvPr>
        </p:nvSpPr>
        <p:spPr>
          <a:xfrm>
            <a:off x="8981416" y="2683543"/>
            <a:ext cx="2372913" cy="2372913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椭圆 31"/>
          <p:cNvSpPr/>
          <p:nvPr>
            <p:custDataLst>
              <p:tags r:id="rId3"/>
            </p:custDataLst>
          </p:nvPr>
        </p:nvSpPr>
        <p:spPr>
          <a:xfrm>
            <a:off x="9294604" y="2730788"/>
            <a:ext cx="320338" cy="320338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正文"/>
          <p:cNvSpPr txBox="1"/>
          <p:nvPr>
            <p:custDataLst>
              <p:tags r:id="rId4"/>
            </p:custDataLst>
          </p:nvPr>
        </p:nvSpPr>
        <p:spPr>
          <a:xfrm>
            <a:off x="9349469" y="3368594"/>
            <a:ext cx="1636665" cy="11257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对比人脸特征信息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弧形 57"/>
          <p:cNvSpPr/>
          <p:nvPr>
            <p:custDataLst>
              <p:tags r:id="rId5"/>
            </p:custDataLst>
          </p:nvPr>
        </p:nvSpPr>
        <p:spPr>
          <a:xfrm>
            <a:off x="608400" y="2459511"/>
            <a:ext cx="2821631" cy="282163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椭圆 22"/>
          <p:cNvSpPr/>
          <p:nvPr>
            <p:custDataLst>
              <p:tags r:id="rId6"/>
            </p:custDataLst>
          </p:nvPr>
        </p:nvSpPr>
        <p:spPr>
          <a:xfrm>
            <a:off x="6982652" y="2683543"/>
            <a:ext cx="2372913" cy="2372913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椭圆 23"/>
          <p:cNvSpPr/>
          <p:nvPr>
            <p:custDataLst>
              <p:tags r:id="rId7"/>
            </p:custDataLst>
          </p:nvPr>
        </p:nvSpPr>
        <p:spPr>
          <a:xfrm>
            <a:off x="7295840" y="2730788"/>
            <a:ext cx="320338" cy="320338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正文"/>
          <p:cNvSpPr txBox="1"/>
          <p:nvPr>
            <p:custDataLst>
              <p:tags r:id="rId8"/>
            </p:custDataLst>
          </p:nvPr>
        </p:nvSpPr>
        <p:spPr>
          <a:xfrm>
            <a:off x="7350705" y="3368594"/>
            <a:ext cx="1636665" cy="11257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提取人脸特征信息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32" name="椭圆 24"/>
          <p:cNvSpPr/>
          <p:nvPr>
            <p:custDataLst>
              <p:tags r:id="rId9"/>
            </p:custDataLst>
          </p:nvPr>
        </p:nvSpPr>
        <p:spPr>
          <a:xfrm>
            <a:off x="5004462" y="2683543"/>
            <a:ext cx="2372913" cy="2372913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4" name="椭圆 25"/>
          <p:cNvSpPr/>
          <p:nvPr>
            <p:custDataLst>
              <p:tags r:id="rId10"/>
            </p:custDataLst>
          </p:nvPr>
        </p:nvSpPr>
        <p:spPr>
          <a:xfrm>
            <a:off x="5318412" y="2730788"/>
            <a:ext cx="320338" cy="320338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6" name="正文"/>
          <p:cNvSpPr txBox="1"/>
          <p:nvPr>
            <p:custDataLst>
              <p:tags r:id="rId11"/>
            </p:custDataLst>
          </p:nvPr>
        </p:nvSpPr>
        <p:spPr>
          <a:xfrm>
            <a:off x="5372515" y="3368594"/>
            <a:ext cx="1636665" cy="11257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检测和跟踪人脸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椭圆 7"/>
          <p:cNvSpPr/>
          <p:nvPr>
            <p:custDataLst>
              <p:tags r:id="rId12"/>
            </p:custDataLst>
          </p:nvPr>
        </p:nvSpPr>
        <p:spPr>
          <a:xfrm>
            <a:off x="3027034" y="2683543"/>
            <a:ext cx="2372913" cy="2372913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0" name="椭圆 9"/>
          <p:cNvSpPr/>
          <p:nvPr>
            <p:custDataLst>
              <p:tags r:id="rId13"/>
            </p:custDataLst>
          </p:nvPr>
        </p:nvSpPr>
        <p:spPr>
          <a:xfrm>
            <a:off x="3340222" y="2730788"/>
            <a:ext cx="320338" cy="320338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2" name="正文"/>
          <p:cNvSpPr txBox="1"/>
          <p:nvPr>
            <p:custDataLst>
              <p:tags r:id="rId14"/>
            </p:custDataLst>
          </p:nvPr>
        </p:nvSpPr>
        <p:spPr>
          <a:xfrm>
            <a:off x="3395087" y="3368594"/>
            <a:ext cx="1636665" cy="11257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采集人脸图像或视频流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44" name="椭圆 5"/>
          <p:cNvSpPr/>
          <p:nvPr>
            <p:custDataLst>
              <p:tags r:id="rId15"/>
            </p:custDataLst>
          </p:nvPr>
        </p:nvSpPr>
        <p:spPr>
          <a:xfrm>
            <a:off x="824812" y="2683543"/>
            <a:ext cx="2372913" cy="2372913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6" name="椭圆 4"/>
          <p:cNvSpPr/>
          <p:nvPr>
            <p:custDataLst>
              <p:tags r:id="rId16"/>
            </p:custDataLst>
          </p:nvPr>
        </p:nvSpPr>
        <p:spPr>
          <a:xfrm>
            <a:off x="1138762" y="2730788"/>
            <a:ext cx="320338" cy="320338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8" name="正文"/>
          <p:cNvSpPr txBox="1"/>
          <p:nvPr>
            <p:custDataLst>
              <p:tags r:id="rId17"/>
            </p:custDataLst>
          </p:nvPr>
        </p:nvSpPr>
        <p:spPr>
          <a:xfrm>
            <a:off x="1192865" y="3368594"/>
            <a:ext cx="1636665" cy="11257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基于人的脸部特征信息进行身份认证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0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人脸识别技术在人力资源管理中的应用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招聘环节中的应用</a:t>
            </a:r>
            <a:endParaRPr altLang="en-US" lang="zh-CN"/>
          </a:p>
        </p:txBody>
      </p:sp>
      <p:sp>
        <p:nvSpPr>
          <p:cNvPr id="10495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候选人筛选：通过人脸识别技术快速筛选符合招聘要求的候选人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面试环节：通过人脸识别技术确认候选人身份，确保面试的公正性和准确性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招聘数据分析：通过人脸识别技术收集和分析招聘过程中的数据，提高招聘效率和质量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招聘流程优化：通过人脸识别技术简化招聘流程，提高招聘效率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考勤管理中的应用</a:t>
            </a:r>
            <a:endParaRPr altLang="en-US" lang="zh-CN"/>
          </a:p>
        </p:txBody>
      </p:sp>
      <p:sp>
        <p:nvSpPr>
          <p:cNvPr id="104959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9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人脸识别技术可以替代传统的打卡方式，提高考勤效率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人脸识别技术可以避免代打卡、代刷脸等作弊行为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人脸识别技术可以实时记录员工的考勤情况，方便管理者进行统计和分析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人脸识别技术可以提高考勤管理的准确性和公正性，减少人为因素干扰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培训与发展中的应用</a:t>
            </a:r>
            <a:endParaRPr altLang="en-US" lang="zh-CN"/>
          </a:p>
        </p:txBody>
      </p:sp>
      <p:sp>
        <p:nvSpPr>
          <p:cNvPr id="104967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职业发展：通过人脸识别技术，可以记录员工的职业发展历程，为员工的晋升和职业规划提供有力支持。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绩效考核：人脸识别技术可以用于绩效考核，通过对员工面部表情的分析，可以判断其工作状态和绩效表现。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培训：通过人脸识别技术，可以精确记录员工参加培训的情况，提高培训效果评估的准确性和效率。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技能评估：人脸识别技术可以用于评估员工的技能水平，通过对员工面部表情的分析，可以判断其技能掌握程度。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员工关系管理中的应用</a:t>
            </a:r>
            <a:endParaRPr altLang="en-US" lang="zh-CN"/>
          </a:p>
        </p:txBody>
      </p:sp>
      <p:sp>
        <p:nvSpPr>
          <p:cNvPr id="104974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员工入职管理：通过人脸识别技术核实员工身份，确保入职流程的准确性和高效性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员工考勤管理：利用人脸识别技术进行考勤，避免代打卡、迟到早退等问题的发生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员工离职管理：通过人脸识别技术记录离职流程，确保离职手续的完整性和准确性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员工行为管理：通过人脸识别技术监控员工行为，提高员工的工作效率和安全性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82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人脸识别技术的优势与挑战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提高招聘效率与准确性</a:t>
            </a:r>
            <a:endParaRPr altLang="en-US" lang="zh-CN"/>
          </a:p>
        </p:txBody>
      </p:sp>
      <p:sp>
        <p:nvSpPr>
          <p:cNvPr id="104993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招聘效率：人脸识别技术可以快速筛选简历，提高招聘效率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准确性：人脸识别技术可以减少人为因素干扰，提高招聘准确性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降低成本：人脸识别技术可以降低招聘成本，提高企业竞争力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增强公平性：人脸识别技术可以避免人为因素干扰，增强招聘公平性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便捷的考勤管理方式</a:t>
            </a:r>
            <a:endParaRPr altLang="en-US" lang="zh-CN"/>
          </a:p>
        </p:txBody>
      </p:sp>
      <p:sp>
        <p:nvSpPr>
          <p:cNvPr id="10500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无需携带任何设备，只需刷脸即可完成考勤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避免代打卡、代签到等不正当行为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实时记录员工出入信息，便于后续管理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节省时间，提高工作效率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个性化培训与发展方案</a:t>
            </a:r>
            <a:endParaRPr altLang="en-US" lang="zh-CN"/>
          </a:p>
        </p:txBody>
      </p:sp>
      <p:sp>
        <p:nvSpPr>
          <p:cNvPr id="105010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培训方式：采用线上和线下相结合的方式，提高培训效果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培训内容：根据员工特点和需求，制定个性化的培训计划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培训时间：灵活安排培训时间，避免影响工作进度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培训效果评估：对培训效果进行评估，不断改进和优化培训方案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员工关系管理的改善</a:t>
            </a:r>
            <a:endParaRPr altLang="en-US" lang="zh-CN"/>
          </a:p>
        </p:txBody>
      </p:sp>
      <p:sp>
        <p:nvSpPr>
          <p:cNvPr id="10501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提升员工满意度：通过人脸识别技术，可以更快速、准确地识别员工，提高员工满意度。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减少人为因素：人脸识别技术可以避免人为因素对员工关系的影响，提高员工管理的公正性和客观性。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增强员工归属感：通过人脸识别技术，可以更好地管理员工信息，让员工感受到企业的关怀和重视，增强员工归属感。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提高工作效率：人脸识别技术可以快速、准确地识别员工信息，提高人力资源管理效率。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技术挑战与解决方案</a:t>
            </a:r>
            <a:endParaRPr altLang="en-US" lang="zh-CN"/>
          </a:p>
        </p:txBody>
      </p:sp>
      <p:sp>
        <p:nvSpPr>
          <p:cNvPr id="105025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算法准确性和稳定性：人脸识别技术的算法需要不断提高准确性和稳定性，以确保识别的准确性和可靠性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数据隐私和安全：人脸识别技术需要大量的数据支持，但数据的隐私和安全问题是一个重要的挑战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跨平台和跨场景应用：人脸识别技术需要在不同的平台和场景下应用，这需要算法和技术的不断优化和改进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法律法规和政策限制：人脸识别技术的应用需要遵守相关的法律法规和政策限制，以确保合规性和合法性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31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人脸识别技术的未来发展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技术创新与升级</a:t>
            </a:r>
            <a:endParaRPr altLang="en-US" lang="zh-CN"/>
          </a:p>
        </p:txBody>
      </p:sp>
      <p:sp>
        <p:nvSpPr>
          <p:cNvPr id="105043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隐私保护：加强数据安全和隐私保护技术研发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算法优化：提高人脸识别准确性和速度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多模态识别：结合其他生物特征进行综合识别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应用拓展：将人脸识别技术应用于更多领域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拓展应用领域</a:t>
            </a:r>
            <a:endParaRPr altLang="en-US" lang="zh-CN"/>
          </a:p>
        </p:txBody>
      </p:sp>
      <p:sp>
        <p:nvSpPr>
          <p:cNvPr id="10505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2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金融领域：人脸识别技术可用于身份验证、风险控制等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2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医疗领域：人脸识别技术可用于患者身份识别、医疗记录等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3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交通领域：人脸识别技术可用于公共交通、高速公路收费等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3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3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社交领域：人脸识别技术可用于社交网络、视频会议等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法规与政策环境的变化</a:t>
            </a:r>
            <a:endParaRPr altLang="en-US" lang="zh-CN"/>
          </a:p>
        </p:txBody>
      </p:sp>
      <p:sp>
        <p:nvSpPr>
          <p:cNvPr id="105059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法规不断完善：随着人脸识别技术的普及和应用，相关法规也在不断完善，为技术的合规使用提供了保障。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政策推动发展：政府出台了一系列政策，鼓励和支持人脸识别技术的发展和应用，为技术的创新和发展提供了有力支持。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监管加强：对于人脸识别技术的监管也在不断加强，确保技术的安全、可靠和合规使用，防止滥用和侵犯隐私等问题。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社会认知提高：随着人们对人脸识别技术的认知不断提高，对于技术的接受度和信任度也在逐渐提高，为技术的广泛应用提供了社会基础。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5065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5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5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6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6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多模态生物识别技术的融合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6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深度学习技术的进一步发展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6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隐私保护和伦理问题的解决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6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跨行业应用和拓展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72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3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5083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4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4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人脸识别技术在人力资源管理中具有广泛的应用前景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84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4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4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提高了人力资源管理的效率和准确性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85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5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5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增强了企业对于员工信息的保护和安全管理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85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5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6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8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未来需要进一步推广和应用人脸识别技术，以更好地服务于企业人力资源管理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1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对企业的建议</a:t>
            </a:r>
            <a:endParaRPr altLang="en-US" lang="zh-CN"/>
          </a:p>
        </p:txBody>
      </p:sp>
      <p:sp>
        <p:nvSpPr>
          <p:cNvPr id="105091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建立完善的人脸识别技术管理制度，确保数据安全和隐私保护。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1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加强技术研发和人才培养，提高人脸识别技术的准确性和可靠性。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1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结合企业实际情况，合理应用人脸识别技术，提高人力资源管理效率。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2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关注法律法规和政策变化，确保企业合规使用人脸识别技术。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7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对研究者的建议</a:t>
            </a:r>
            <a:endParaRPr altLang="en-US" lang="zh-CN"/>
          </a:p>
        </p:txBody>
      </p:sp>
      <p:sp>
        <p:nvSpPr>
          <p:cNvPr id="105097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7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7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深入研究人脸识别技术，提高其准确性和可靠性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8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8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8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探索人脸识别技术在人力资源管理中的更多应用场景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8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8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9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关注人脸识别技术的隐私和安全问题，提出相应的解决方案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9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9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加强与其他领域的合作，共同推动人脸识别技术的发展和应用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4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105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6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6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6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6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6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6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6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3_6*l_h_i*1_6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6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SLIDE_ID" val="custom2023030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4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447_4*l_h_i*1_5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47_4*l_h_i*1_5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7_4*l_h_f*1_5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4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4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4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4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4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4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4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4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4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4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4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4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4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9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0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3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56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87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2023-12-16T20:19:41Z</dcterms:created>
  <dcterms:modified xsi:type="dcterms:W3CDTF">2023-12-16T20:19:41Z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622e8986c3804aa391ac4803f6500f4c_21</vt:lpwstr>
  </property>
</Properties>
</file>