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424" r:id="rId1"/>
    <p:sldMasterId id="2147502461" r:id="rId2"/>
  </p:sldMasterIdLst>
  <p:notesMasterIdLst>
    <p:notesMasterId r:id="rId3"/>
  </p:notesMasterIdLst>
  <p:sldIdLst>
    <p:sldId id="8460" r:id="rId4"/>
    <p:sldId id="8464" r:id="rId5"/>
    <p:sldId id="8468" r:id="rId6"/>
    <p:sldId id="8471" r:id="rId7"/>
    <p:sldId id="8474" r:id="rId8"/>
    <p:sldId id="8477" r:id="rId9"/>
    <p:sldId id="8480" r:id="rId10"/>
    <p:sldId id="8483" r:id="rId11"/>
    <p:sldId id="8486" r:id="rId12"/>
    <p:sldId id="8489" r:id="rId13"/>
    <p:sldId id="8492" r:id="rId14"/>
    <p:sldId id="8495" r:id="rId15"/>
    <p:sldId id="8498" r:id="rId16"/>
    <p:sldId id="8501" r:id="rId17"/>
    <p:sldId id="8504" r:id="rId18"/>
    <p:sldId id="8507" r:id="rId19"/>
    <p:sldId id="8510" r:id="rId20"/>
    <p:sldId id="8513" r:id="rId21"/>
    <p:sldId id="8516" r:id="rId22"/>
    <p:sldId id="8519" r:id="rId23"/>
    <p:sldId id="8522" r:id="rId24"/>
    <p:sldId id="8525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425" r:id="rId1"/>
    <p:sldLayoutId id="2147502426" r:id="rId2"/>
    <p:sldLayoutId id="2147502427" r:id="rId3"/>
    <p:sldLayoutId id="2147502428" r:id="rId4"/>
    <p:sldLayoutId id="2147502429" r:id="rId5"/>
    <p:sldLayoutId id="2147502430" r:id="rId6"/>
    <p:sldLayoutId id="2147502431" r:id="rId7"/>
    <p:sldLayoutId id="2147502432" r:id="rId8"/>
    <p:sldLayoutId id="2147502433" r:id="rId9"/>
    <p:sldLayoutId id="2147502434" r:id="rId10"/>
    <p:sldLayoutId id="21475024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462" r:id="rId1"/>
    <p:sldLayoutId id="2147502463" r:id="rId2"/>
    <p:sldLayoutId id="2147502464" r:id="rId3"/>
    <p:sldLayoutId id="2147502465" r:id="rId4"/>
    <p:sldLayoutId id="2147502466" r:id="rId5"/>
    <p:sldLayoutId id="2147502467" r:id="rId6"/>
    <p:sldLayoutId id="2147502468" r:id="rId7"/>
    <p:sldLayoutId id="2147502469" r:id="rId8"/>
    <p:sldLayoutId id="2147502470" r:id="rId9"/>
    <p:sldLayoutId id="2147502471" r:id="rId10"/>
    <p:sldLayoutId id="21475024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Relationship Id="rId14" Type="http://schemas.openxmlformats.org/officeDocument/2006/relationships/tags" Target="../tags/tag104.xml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培养小学生的逻辑思维与推理能力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41433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590231" y="5111799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培养逻辑思维与推理能力的意义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590230" y="4203120"/>
            <a:ext cx="247776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329596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3473130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如何培养小学生的逻辑思维与推理能力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3479481" y="4203120"/>
            <a:ext cx="2454514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6178231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6354761" y="5116244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培养逻辑思维与推理能力的实践方法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6354761" y="4203120"/>
            <a:ext cx="2477770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矩形: 圆角 16"/>
          <p:cNvSpPr/>
          <p:nvPr>
            <p:custDataLst>
              <p:tags r:id="rId12"/>
            </p:custDataLst>
          </p:nvPr>
        </p:nvSpPr>
        <p:spPr>
          <a:xfrm>
            <a:off x="906049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6" name="文本框 1053"/>
          <p:cNvSpPr txBox="1"/>
          <p:nvPr>
            <p:custDataLst>
              <p:tags r:id="rId13"/>
            </p:custDataLst>
          </p:nvPr>
        </p:nvSpPr>
        <p:spPr>
          <a:xfrm flipH="1">
            <a:off x="9237025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培养逻辑思维与推理能力的注意事项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056"/>
          <p:cNvSpPr txBox="1"/>
          <p:nvPr>
            <p:custDataLst>
              <p:tags r:id="rId14"/>
            </p:custDataLst>
          </p:nvPr>
        </p:nvSpPr>
        <p:spPr>
          <a:xfrm>
            <a:off x="9237025" y="4203120"/>
            <a:ext cx="234122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培养逻辑思维与推理能力的意义</a:t>
            </a:r>
            <a:endParaRPr altLang="en-US" dirty="0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逻辑思维与推理能力对小学生发展的重要性</a:t>
            </a:r>
            <a:endParaRPr altLang="en-US" lang="zh-CN"/>
          </a:p>
        </p:txBody>
      </p:sp>
      <p:sp>
        <p:nvSpPr>
          <p:cNvPr id="104884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提高学习效率：逻辑思维与推理能力有助于学生在学习中更好地理解和应用知识，提高学习效率。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培养解决问题的能力：逻辑思维与推理能力有助于学生在面对问题时，能够有条理地分析问题，找到解决问题的方法。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增强创新能力：逻辑思维与推理能力有助于学生在学习过程中发现新问题、提出新观点，增强创新能力。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促进思维发展：逻辑思维与推理能力是小学生思维发展的重要组成部分，有助于提高学生的思维品质和综合素质。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逻辑思维与推理能力在学科学习中的应用</a:t>
            </a:r>
            <a:endParaRPr altLang="en-US" lang="zh-CN"/>
          </a:p>
        </p:txBody>
      </p:sp>
      <p:sp>
        <p:nvSpPr>
          <p:cNvPr id="104889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促进科学实验设计：具备逻辑思维与推理能力，有助于设计严谨的科学实验并得出准确结论。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提高数学解题能力：运用逻辑思维与推理能力，有助于理解和解决复杂的数学问题。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增强语文分析能力：通过推理和分析，有助于深入理解文章的主旨和作者的意图。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提升英语阅读速度：通过快速推理和判断，能够提高英语阅读速度和理解能力。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提高逻辑思维与推理能力的益处</a:t>
            </a:r>
            <a:endParaRPr altLang="en-US" lang="zh-CN"/>
          </a:p>
        </p:txBody>
      </p:sp>
      <p:sp>
        <p:nvSpPr>
          <p:cNvPr id="1048964" name="矩形 38"/>
          <p:cNvSpPr/>
          <p:nvPr>
            <p:custDataLst>
              <p:tags r:id="rId1"/>
            </p:custDataLst>
          </p:nvPr>
        </p:nvSpPr>
        <p:spPr>
          <a:xfrm rot="204112">
            <a:off x="18214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39"/>
          <p:cNvSpPr/>
          <p:nvPr>
            <p:custDataLst>
              <p:tags r:id="rId2"/>
            </p:custDataLst>
          </p:nvPr>
        </p:nvSpPr>
        <p:spPr>
          <a:xfrm>
            <a:off x="18261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20634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提高学习和解决问题的能力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0" name="矩形 100"/>
          <p:cNvSpPr/>
          <p:nvPr>
            <p:custDataLst>
              <p:tags r:id="rId4"/>
            </p:custDataLst>
          </p:nvPr>
        </p:nvSpPr>
        <p:spPr>
          <a:xfrm rot="204112">
            <a:off x="69557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101"/>
          <p:cNvSpPr/>
          <p:nvPr>
            <p:custDataLst>
              <p:tags r:id="rId5"/>
            </p:custDataLst>
          </p:nvPr>
        </p:nvSpPr>
        <p:spPr>
          <a:xfrm>
            <a:off x="69611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71990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增强创新和创造力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6" name="矩形 122"/>
          <p:cNvSpPr/>
          <p:nvPr>
            <p:custDataLst>
              <p:tags r:id="rId7"/>
            </p:custDataLst>
          </p:nvPr>
        </p:nvSpPr>
        <p:spPr>
          <a:xfrm rot="204112">
            <a:off x="18214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123"/>
          <p:cNvSpPr/>
          <p:nvPr>
            <p:custDataLst>
              <p:tags r:id="rId8"/>
            </p:custDataLst>
          </p:nvPr>
        </p:nvSpPr>
        <p:spPr>
          <a:xfrm>
            <a:off x="18261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20627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提升沟通和表达能力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2" name="矩形 89"/>
          <p:cNvSpPr/>
          <p:nvPr>
            <p:custDataLst>
              <p:tags r:id="rId10"/>
            </p:custDataLst>
          </p:nvPr>
        </p:nvSpPr>
        <p:spPr>
          <a:xfrm rot="204112">
            <a:off x="69557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90"/>
          <p:cNvSpPr/>
          <p:nvPr>
            <p:custDataLst>
              <p:tags r:id="rId11"/>
            </p:custDataLst>
          </p:nvPr>
        </p:nvSpPr>
        <p:spPr>
          <a:xfrm>
            <a:off x="69611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71977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培养批判性思维和判断力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如何培养小学生的逻辑思维与推理能力</a:t>
            </a:r>
            <a:endParaRPr altLang="en-US" dirty="0" lang="zh-CN"/>
          </a:p>
        </p:txBody>
      </p:sp>
      <p:sp>
        <p:nvSpPr>
          <p:cNvPr id="1049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注重思维训练，培养逻辑思维能力</a:t>
            </a:r>
            <a:endParaRPr altLang="en-US" lang="zh-CN"/>
          </a:p>
        </p:txBody>
      </p:sp>
      <p:sp>
        <p:nvSpPr>
          <p:cNvPr id="104905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注重数学教育：通过数学课程培养逻辑思维能力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培养批判性思维：鼓励学生批判性思考，不盲目接受信息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强化语言表达能力：通过语言表达能力提升逻辑思维能力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提倡探究式学习：让学生在探究过程中锻炼逻辑思维能力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通过数学、科学等学科培养推理能力</a:t>
            </a:r>
            <a:endParaRPr altLang="en-US" lang="zh-CN"/>
          </a:p>
        </p:txBody>
      </p:sp>
      <p:sp>
        <p:nvSpPr>
          <p:cNvPr id="104912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逻辑思维训练：通过游戏和练习培养逻辑思维能力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数学课程：利用数学公式和推理解决问题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科学实验：观察、实验和推理相结合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案例分析：分析实际案例，培养推理能力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强化语言表达能力，提升逻辑思维能力</a:t>
            </a:r>
            <a:endParaRPr altLang="en-US" lang="zh-CN"/>
          </a:p>
        </p:txBody>
      </p:sp>
      <p:sp>
        <p:nvSpPr>
          <p:cNvPr id="104919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语言表达能力是逻辑思维能力的基础，通过多读、多写、多听、多说，提高语言表达能力。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鼓励小学生用完整的句子表达意思，避免使用模糊不清的词语。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引导小学生理解句子间的逻辑关系，例如因果关系、转折关系等。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通过训练小学生的口头表达和书面表达能力，提高其逻辑思维能力。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鼓励自主学习，培养独立思考能力</a:t>
            </a:r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激发兴趣：通过有趣的问题和情境，引导学生主动思考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鼓励质疑：鼓励学生提出疑问，培养批判性思维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提供资源：提供适合小学生的逻辑思维与推理书籍、游戏等资源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引导实践：引导学生参与实践活动，将所学知识应用于实际生活中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培养逻辑思维与推理能力的实践方法</a:t>
            </a:r>
            <a:endParaRPr altLang="en-US" dirty="0" lang="zh-CN"/>
          </a:p>
        </p:txBody>
      </p:sp>
      <p:sp>
        <p:nvSpPr>
          <p:cNvPr id="10493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利用思维导图，建立思维框架</a:t>
            </a:r>
            <a:endParaRPr altLang="en-US" lang="zh-CN"/>
          </a:p>
        </p:txBody>
      </p:sp>
      <p:cxnSp>
        <p:nvCxnSpPr>
          <p:cNvPr id="3145743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729490" y="2159968"/>
            <a:ext cx="0" cy="2321936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5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414737" y="2159968"/>
            <a:ext cx="0" cy="2321936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99985" y="2159968"/>
            <a:ext cx="0" cy="2321936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338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160923" y="2034788"/>
            <a:ext cx="1919032" cy="110216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340" name="正文"/>
          <p:cNvSpPr txBox="1"/>
          <p:nvPr>
            <p:custDataLst>
              <p:tags r:id="rId5"/>
            </p:custDataLst>
          </p:nvPr>
        </p:nvSpPr>
        <p:spPr>
          <a:xfrm>
            <a:off x="4160923" y="3229525"/>
            <a:ext cx="1919032" cy="2277686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思维导图在培养逻辑思维与推理能力中的作用：通过思维导图，学生可以更好地组织和表达自己的思路，提高逻辑思维能力；同时，思维导图的结构化特点也有助于学生发现推理规律，提高推理能力。</a:t>
            </a:r>
            <a:endParaRPr altLang="en-US" dirty="0" lang="zh-CN">
              <a:sym typeface="+mn-ea"/>
            </a:endParaRPr>
          </a:p>
        </p:txBody>
      </p:sp>
      <p:sp>
        <p:nvSpPr>
          <p:cNvPr id="1049342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4768" y="2034788"/>
            <a:ext cx="1919032" cy="110216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344" name="正文"/>
          <p:cNvSpPr txBox="1"/>
          <p:nvPr>
            <p:custDataLst>
              <p:tags r:id="rId7"/>
            </p:custDataLst>
          </p:nvPr>
        </p:nvSpPr>
        <p:spPr>
          <a:xfrm>
            <a:off x="9434768" y="3230108"/>
            <a:ext cx="1919032" cy="2277104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实践方法：教师可以引导学生使用思维导图软件或手绘思维导图，帮助学生建立自己的思维框架；同时，教师还可以通过课堂讨论、小组合作等方式，引导学生互相交流和分享思维导图，促进思维能力的提高。</a:t>
            </a:r>
            <a:endParaRPr altLang="en-US" lang="zh-CN">
              <a:sym typeface="+mn-ea"/>
            </a:endParaRPr>
          </a:p>
        </p:txBody>
      </p:sp>
      <p:sp>
        <p:nvSpPr>
          <p:cNvPr id="1049346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797845" y="2034788"/>
            <a:ext cx="1919032" cy="110216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348" name="正文"/>
          <p:cNvSpPr txBox="1"/>
          <p:nvPr>
            <p:custDataLst>
              <p:tags r:id="rId9"/>
            </p:custDataLst>
          </p:nvPr>
        </p:nvSpPr>
        <p:spPr>
          <a:xfrm>
            <a:off x="6797845" y="3230108"/>
            <a:ext cx="1919032" cy="2277104"/>
          </a:xfrm>
          <a:prstGeom prst="rect"/>
          <a:noFill/>
        </p:spPr>
        <p:txBody>
          <a:bodyPr anchor="t" anchorCtr="0" bIns="46990" lIns="0" rIns="0" rtlCol="0" tIns="0" wrap="square">
            <a:normAutofit lnSpcReduction="10000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如何利用思维导图建立思维框架：在思维导图中，学生可以根据主题和子主题，建立层次分明的树状结构，将相关知识点和案例进行关联；同时，学生还可以通过添加颜色、符号等方式，突出重点和难点，使思维框架更加清晰易懂。</a:t>
            </a:r>
            <a:endParaRPr altLang="en-US" lang="zh-CN"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10"/>
            </p:custDataLst>
          </p:nvPr>
        </p:nvSpPr>
        <p:spPr>
          <a:xfrm>
            <a:off x="1524000" y="3229525"/>
            <a:ext cx="1919032" cy="2277686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思维导图简介：思维导图是一种图形化的思维工具，通过树状结构展示思维过程，帮助学生建立清晰的思维框架。</a:t>
            </a:r>
            <a:endParaRPr altLang="en-US" dirty="0" lang="zh-CN">
              <a:sym typeface="+mn-ea"/>
            </a:endParaRPr>
          </a:p>
        </p:txBody>
      </p:sp>
      <p:sp>
        <p:nvSpPr>
          <p:cNvPr id="1049352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524000" y="2034788"/>
            <a:ext cx="1919032" cy="110216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组织辩论活动，提高逻辑思维能力</a:t>
            </a:r>
            <a:endParaRPr altLang="en-US" lang="zh-CN"/>
          </a:p>
        </p:txBody>
      </p:sp>
      <p:sp>
        <p:nvSpPr>
          <p:cNvPr id="104938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辩论活动可以提高学生的逻辑思维能力和表达能力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辩论题目应具有争议性，激发学生的思考和探究欲望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教师应给予学生适当的指导和引导，帮助学生建立正确的逻辑思维框架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辩论活动结束后，教师应进行总结和点评，帮助学生总结经验，进一步提高逻辑思维能力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设计推理游戏，培养推理能力</a:t>
            </a:r>
            <a:endParaRPr altLang="en-US" lang="zh-CN"/>
          </a:p>
        </p:txBody>
      </p:sp>
      <p:sp>
        <p:nvSpPr>
          <p:cNvPr id="104943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介绍推理游戏的概念和作用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举例说明适合小学生的推理游戏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讲解如何通过推理游戏培养学生的逻辑思维和推理能力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总结推理游戏在培养逻辑思维和推理能力中的重要性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引导阅读经典，提升逻辑思维能力</a:t>
            </a:r>
            <a:endParaRPr altLang="en-US" lang="zh-CN"/>
          </a:p>
        </p:txBody>
      </p:sp>
      <p:sp>
        <p:nvSpPr>
          <p:cNvPr id="104948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阅读经典文学作品有助于培养逻辑思维能力，因为经典作品通常具有严谨的逻辑结构和丰富的思维深度。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通过阅读经典文学作品，学生可以学习作者如何运用语言和结构来表达思想和观点，从而提升自己的逻辑思维能力。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教师可以引导学生分析经典文学作品中的情节、人物和主题，并让学生通过写作、讨论和辩论等方式来表达自己的观点和思考。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除了文学作品，教师还可以引导学生阅读其他类型的经典著作，如科学、历史和哲学等领域的经典著作，以拓展学生的视野和思维方式。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培养逻辑思维与推理能力的注意事项</a:t>
            </a:r>
            <a:endParaRPr altLang="en-US" dirty="0" lang="zh-CN"/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尊重学生个性，因材施教</a:t>
            </a:r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尊重学生的个性特点，根据不同学生的需求和兴趣，制定个性化的教学计划。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注重培养学生的自主性和创造性，鼓励学生在学习过程中发挥自己的想象力和创造力。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关注学生的情感需求，建立良好的师生关系，营造积极向上的学习氛围。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根据学生的不同学习风格和认知特点，采用多样化的教学方法和手段，提高教学效果。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注重实践应用，避免纸上谈兵</a:t>
            </a:r>
            <a:endParaRPr altLang="en-US" lang="zh-CN"/>
          </a:p>
        </p:txBody>
      </p:sp>
      <p:sp>
        <p:nvSpPr>
          <p:cNvPr id="104961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逻辑思维与推理能力的培养需要结合实际情境，通过实践应用来加深理解和掌握。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避免只停留在理论层面，要在实际操作中锻炼学生的逻辑思维和推理能力。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通过解决实际问题，让学生感受到逻辑思维和推理能力的重要性，提高学习的积极性和主动性。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在教学过程中，要注重引导学生自主思考，培养其分析和解决问题的能力。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及时反馈，调整教学策略</a:t>
            </a:r>
            <a:endParaRPr altLang="en-US" lang="zh-CN"/>
          </a:p>
        </p:txBody>
      </p:sp>
      <p:sp>
        <p:nvSpPr>
          <p:cNvPr id="104967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给予学生积极的反馈和鼓励，增强学习动力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针对学生的问题和困难，提供个性化的辅导和指导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及时评估学生的学习进度和掌握情况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根据评估结果调整教学策略和方法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家校合作，共同推进学生发展</a:t>
            </a:r>
            <a:endParaRPr altLang="en-US" lang="zh-CN"/>
          </a:p>
        </p:txBody>
      </p:sp>
      <p:sp>
        <p:nvSpPr>
          <p:cNvPr id="10497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家长与学校应保持密切沟通，共同关注学生的逻辑思维与推理能力发展。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家长应积极参与学校的教育活动，了解学校的教育理念和方法。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学校可以邀请家长参与课程设计，共同制定适合学生的教学计划。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家校合作可以为学生提供更多的实践机会，让学生在实践中提高逻辑思维能力。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79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1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2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3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4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SLIDE_ID" val="custom2023099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7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2024-01-03T10:50:18Z</dcterms:created>
  <dcterms:modified xsi:type="dcterms:W3CDTF">2024-01-03T10:50:18Z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f7e27504938a49cf804367dbd1554a2c_21</vt:lpwstr>
  </property>
</Properties>
</file>