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522" r:id="rId1"/>
    <p:sldMasterId id="2147505559" r:id="rId2"/>
  </p:sldMasterIdLst>
  <p:notesMasterIdLst>
    <p:notesMasterId r:id="rId3"/>
  </p:notesMasterIdLst>
  <p:sldIdLst>
    <p:sldId id="10607" r:id="rId4"/>
    <p:sldId id="10612" r:id="rId5"/>
    <p:sldId id="10616" r:id="rId6"/>
    <p:sldId id="10619" r:id="rId7"/>
    <p:sldId id="10625" r:id="rId9"/>
    <p:sldId id="10628" r:id="rId10"/>
    <p:sldId id="10631" r:id="rId11"/>
    <p:sldId id="10634" r:id="rId12"/>
    <p:sldId id="10640" r:id="rId14"/>
    <p:sldId id="10643" r:id="rId15"/>
    <p:sldId id="10646" r:id="rId16"/>
    <p:sldId id="10649" r:id="rId17"/>
    <p:sldId id="10652" r:id="rId18"/>
    <p:sldId id="10658" r:id="rId20"/>
    <p:sldId id="10661" r:id="rId21"/>
    <p:sldId id="10664" r:id="rId22"/>
    <p:sldId id="10667" r:id="rId23"/>
    <p:sldId id="10673" r:id="rId25"/>
    <p:sldId id="10676" r:id="rId26"/>
    <p:sldId id="10679" r:id="rId27"/>
    <p:sldId id="10682" r:id="rId28"/>
    <p:sldId id="10685" r:id="rId29"/>
    <p:sldId id="10691" r:id="rId31"/>
    <p:sldId id="10694" r:id="rId32"/>
    <p:sldId id="10697" r:id="rId33"/>
    <p:sldId id="10700" r:id="rId34"/>
    <p:sldId id="1070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523" r:id="rId1"/>
    <p:sldLayoutId id="2147505524" r:id="rId2"/>
    <p:sldLayoutId id="2147505525" r:id="rId3"/>
    <p:sldLayoutId id="2147505526" r:id="rId4"/>
    <p:sldLayoutId id="2147505527" r:id="rId5"/>
    <p:sldLayoutId id="2147505528" r:id="rId6"/>
    <p:sldLayoutId id="2147505529" r:id="rId7"/>
    <p:sldLayoutId id="2147505530" r:id="rId8"/>
    <p:sldLayoutId id="2147505531" r:id="rId9"/>
    <p:sldLayoutId id="2147505532" r:id="rId10"/>
    <p:sldLayoutId id="21475055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560" r:id="rId1"/>
    <p:sldLayoutId id="2147505561" r:id="rId2"/>
    <p:sldLayoutId id="2147505562" r:id="rId3"/>
    <p:sldLayoutId id="2147505563" r:id="rId4"/>
    <p:sldLayoutId id="2147505564" r:id="rId5"/>
    <p:sldLayoutId id="2147505565" r:id="rId6"/>
    <p:sldLayoutId id="2147505566" r:id="rId7"/>
    <p:sldLayoutId id="2147505567" r:id="rId8"/>
    <p:sldLayoutId id="2147505568" r:id="rId9"/>
    <p:sldLayoutId id="2147505569" r:id="rId10"/>
    <p:sldLayoutId id="21475055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tags" Target="../tags/tag271.xml"/><Relationship Id="rId22" Type="http://schemas.openxmlformats.org/officeDocument/2006/relationships/tags" Target="../tags/tag272.xml"/><Relationship Id="rId23" Type="http://schemas.openxmlformats.org/officeDocument/2006/relationships/tags" Target="../tags/tag273.xml"/><Relationship Id="rId24" Type="http://schemas.openxmlformats.org/officeDocument/2006/relationships/tags" Target="../tags/tag274.xml"/><Relationship Id="rId2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tags" Target="../tags/tag381.xml"/><Relationship Id="rId18" Type="http://schemas.openxmlformats.org/officeDocument/2006/relationships/tags" Target="../tags/tag382.xml"/><Relationship Id="rId19" Type="http://schemas.openxmlformats.org/officeDocument/2006/relationships/tags" Target="../tags/tag383.xml"/><Relationship Id="rId20" Type="http://schemas.openxmlformats.org/officeDocument/2006/relationships/tags" Target="../tags/tag384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提升客户关系管理效果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客户关系管理的重要性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客户关系管理的方法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客户关系管理的实践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客户关系管理的未来发展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提升客户关系管理效果的建议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客户关系管理的重要性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提升客户满意度</a:t>
            </a:r>
            <a:endParaRPr altLang="en-US" lang="zh-CN"/>
          </a:p>
        </p:txBody>
      </p:sp>
      <p:sp>
        <p:nvSpPr>
          <p:cNvPr id="10489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了解客户需求，提供个性化服务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建立良好的沟通渠道，及时响应客户需求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提高产品质量和服务水平，增强客户信任度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定期回访客户，及时解决客户问题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增加客户忠诚度</a:t>
            </a:r>
            <a:endParaRPr altLang="en-US" lang="zh-CN"/>
          </a:p>
        </p:txBody>
      </p:sp>
      <p:sp>
        <p:nvSpPr>
          <p:cNvPr id="10490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增加客户回头率：通过不断优化产品和服务，提高客户满意度，增加客户回头率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提升客户满意度：通过提供优质的产品和服务，增加客户对企业的信任和好感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建立长期合作关系：通过深入了解客户需求，提供个性化的解决方案，与客户建立长期稳定的合作关系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促进口碑传播：通过提供优质的产品和服务，让客户成为企业的忠实粉丝，并愿意向亲朋好友推荐企业的产品和服务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提高企业竞争力</a:t>
            </a:r>
            <a:endParaRPr altLang="en-US" lang="zh-CN"/>
          </a:p>
        </p:txBody>
      </p:sp>
      <p:sp>
        <p:nvSpPr>
          <p:cNvPr id="10490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提升客户满意度：通过优质的客户服务，提高客户满意度，增加客户忠诚度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降低客户流失率：通过有效的客户关系管理，降低客户流失率，减少客户流失带来的损失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增加市场份额：通过提高客户满意度和忠诚度，增加市场份额，提高企业竞争力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促进企业创新：通过与客户的互动和反馈，促进企业创新，提高企业竞争力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客户关系管理的方法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建立客户档案</a:t>
            </a:r>
            <a:endParaRPr altLang="en-US" lang="zh-CN"/>
          </a:p>
        </p:txBody>
      </p:sp>
      <p:sp>
        <p:nvSpPr>
          <p:cNvPr id="1049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收集客户信息：包括姓名、联系方式、购买历史等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更新客户信息：定期更新客户信息，确保信息的准确性和时效性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分析客户信息：通过对客户信息的分析，了解客户需求和购买行为，为制定营销策略提供依据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整理客户信息：将收集到的信息进行分类整理，方便查找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定期回访</a:t>
            </a:r>
            <a:endParaRPr altLang="en-US" lang="zh-CN"/>
          </a:p>
        </p:txBody>
      </p:sp>
      <p:sp>
        <p:nvSpPr>
          <p:cNvPr id="10492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方法：制定回访计划，确定回访频率和方式，了解客户需求和反馈，及时解决问题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定义：定期回访是指企业通过电话、邮件等方式，定期与客户保持联系，了解客户需求和反馈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目的：及时了解客户需求和反馈，发现潜在问题，提高客户满意度和忠诚度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注意事项：保持礼貌和耐心，尊重客户隐私，避免过度打扰客户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客户关怀</a:t>
            </a:r>
            <a:endParaRPr altLang="en-US" lang="zh-CN"/>
          </a:p>
        </p:txBody>
      </p:sp>
      <p:sp>
        <p:nvSpPr>
          <p:cNvPr id="10493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提供个性化服务：根据客户的需求和偏好，提供个性化的服务和解决方案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了解客户需求：通过沟通、调查等方式了解客户的需求和期望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及时响应：对客户的反馈和投诉及时响应，并尽快解决问题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持续关怀：建立长期的客户关系，不断关注客户的需求和变化，提供持续的关怀和支持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客户投诉处理</a:t>
            </a:r>
            <a:endParaRPr altLang="en-US" lang="zh-CN"/>
          </a:p>
        </p:txBody>
      </p:sp>
      <p:sp>
        <p:nvSpPr>
          <p:cNvPr id="10494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及时响应和处理：对客户投诉进行及时响应，并尽快处理，避免客户流失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建立投诉处理流程：明确投诉渠道、处理时限和责任人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深入了解客户需求：通过客户投诉了解客户需求，改进产品和服务质量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持续改进：对客户投诉进行总结和分析，持续改进客户关系管理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客户关系管理的实践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实施客户关系管理系统的效果</a:t>
            </a:r>
            <a:endParaRPr altLang="en-US" lang="zh-CN"/>
          </a:p>
        </p:txBody>
      </p:sp>
      <p:sp>
        <p:nvSpPr>
          <p:cNvPr id="1049520" name="圆角矩形 26"/>
          <p:cNvSpPr/>
          <p:nvPr>
            <p:custDataLst>
              <p:tags r:id="rId1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28"/>
          <p:cNvSpPr/>
          <p:nvPr>
            <p:custDataLst>
              <p:tags r:id="rId2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4" name="文本框 31"/>
          <p:cNvSpPr txBox="1"/>
          <p:nvPr>
            <p:custDataLst>
              <p:tags r:id="rId3"/>
            </p:custDataLst>
          </p:nvPr>
        </p:nvSpPr>
        <p:spPr>
          <a:xfrm>
            <a:off x="712507" y="2418279"/>
            <a:ext cx="1453649" cy="32581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提高客户满意度和忠诚度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29"/>
          <p:cNvSpPr/>
          <p:nvPr>
            <p:custDataLst>
              <p:tags r:id="rId4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8" name="圆角矩形 32"/>
          <p:cNvSpPr/>
          <p:nvPr>
            <p:custDataLst>
              <p:tags r:id="rId5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0" name="文本框 34"/>
          <p:cNvSpPr txBox="1"/>
          <p:nvPr>
            <p:custDataLst>
              <p:tags r:id="rId6"/>
            </p:custDataLst>
          </p:nvPr>
        </p:nvSpPr>
        <p:spPr>
          <a:xfrm>
            <a:off x="2574232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降低客户流失率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3"/>
          <p:cNvSpPr/>
          <p:nvPr>
            <p:custDataLst>
              <p:tags r:id="rId7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4" name="圆角矩形 4"/>
          <p:cNvSpPr/>
          <p:nvPr>
            <p:custDataLst>
              <p:tags r:id="rId8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6" name="文本框 5"/>
          <p:cNvSpPr txBox="1"/>
          <p:nvPr>
            <p:custDataLst>
              <p:tags r:id="rId9"/>
            </p:custDataLst>
          </p:nvPr>
        </p:nvSpPr>
        <p:spPr>
          <a:xfrm>
            <a:off x="4435956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提升销售业绩和市场份额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8"/>
          <p:cNvSpPr/>
          <p:nvPr>
            <p:custDataLst>
              <p:tags r:id="rId10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9"/>
          <p:cNvSpPr/>
          <p:nvPr>
            <p:custDataLst>
              <p:tags r:id="rId11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2" name="文本框 10"/>
          <p:cNvSpPr txBox="1"/>
          <p:nvPr>
            <p:custDataLst>
              <p:tags r:id="rId12"/>
            </p:custDataLst>
          </p:nvPr>
        </p:nvSpPr>
        <p:spPr>
          <a:xfrm>
            <a:off x="6297681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优化客户服务流程和质量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6"/>
          <p:cNvSpPr/>
          <p:nvPr>
            <p:custDataLst>
              <p:tags r:id="rId13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7"/>
          <p:cNvSpPr/>
          <p:nvPr>
            <p:custDataLst>
              <p:tags r:id="rId14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8" name="文本框 11"/>
          <p:cNvSpPr txBox="1"/>
          <p:nvPr>
            <p:custDataLst>
              <p:tags r:id="rId15"/>
            </p:custDataLst>
          </p:nvPr>
        </p:nvSpPr>
        <p:spPr>
          <a:xfrm>
            <a:off x="8159405" y="241956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增强企业竞争力和品牌形象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16"/>
          <p:cNvSpPr/>
          <p:nvPr>
            <p:custDataLst>
              <p:tags r:id="rId16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17"/>
          <p:cNvSpPr/>
          <p:nvPr>
            <p:custDataLst>
              <p:tags r:id="rId17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18"/>
          <p:cNvSpPr txBox="1"/>
          <p:nvPr>
            <p:custDataLst>
              <p:tags r:id="rId18"/>
            </p:custDataLst>
          </p:nvPr>
        </p:nvSpPr>
        <p:spPr>
          <a:xfrm>
            <a:off x="10021129" y="241956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客户关系管理实践案例分享</a:t>
            </a:r>
            <a:endParaRPr altLang="en-US" lang="zh-CN"/>
          </a:p>
        </p:txBody>
      </p:sp>
      <p:cxnSp>
        <p:nvCxnSpPr>
          <p:cNvPr id="3145787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87271" y="2264553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590" name="椭圆 21"/>
          <p:cNvSpPr/>
          <p:nvPr>
            <p:custDataLst>
              <p:tags r:id="rId2"/>
            </p:custDataLst>
          </p:nvPr>
        </p:nvSpPr>
        <p:spPr>
          <a:xfrm>
            <a:off x="2644501" y="1677643"/>
            <a:ext cx="484895" cy="48489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592" name="文本框 34"/>
          <p:cNvSpPr txBox="1"/>
          <p:nvPr>
            <p:custDataLst>
              <p:tags r:id="rId3"/>
            </p:custDataLst>
          </p:nvPr>
        </p:nvSpPr>
        <p:spPr>
          <a:xfrm>
            <a:off x="2641273" y="1746729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594" name="矩形 19"/>
          <p:cNvSpPr/>
          <p:nvPr>
            <p:custDataLst>
              <p:tags r:id="rId4"/>
            </p:custDataLst>
          </p:nvPr>
        </p:nvSpPr>
        <p:spPr bwMode="auto">
          <a:xfrm>
            <a:off x="3519378" y="1490400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1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案例一：某电商平台的客户关系管理实践</a:t>
            </a:r>
            <a:endParaRPr altLang="en-US" b="1" sz="11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596" name="文本框 26"/>
          <p:cNvSpPr txBox="1"/>
          <p:nvPr>
            <p:custDataLst>
              <p:tags r:id="rId5"/>
            </p:custDataLst>
          </p:nvPr>
        </p:nvSpPr>
        <p:spPr>
          <a:xfrm>
            <a:off x="3519378" y="1879091"/>
            <a:ext cx="6025350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598" name="椭圆 22"/>
          <p:cNvSpPr/>
          <p:nvPr>
            <p:custDataLst>
              <p:tags r:id="rId6"/>
            </p:custDataLst>
          </p:nvPr>
        </p:nvSpPr>
        <p:spPr>
          <a:xfrm>
            <a:off x="2644501" y="2891494"/>
            <a:ext cx="484895" cy="48489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600" name="文本框 35"/>
          <p:cNvSpPr txBox="1"/>
          <p:nvPr>
            <p:custDataLst>
              <p:tags r:id="rId7"/>
            </p:custDataLst>
          </p:nvPr>
        </p:nvSpPr>
        <p:spPr>
          <a:xfrm>
            <a:off x="2641273" y="2970265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602" name="矩形 29"/>
          <p:cNvSpPr/>
          <p:nvPr>
            <p:custDataLst>
              <p:tags r:id="rId8"/>
            </p:custDataLst>
          </p:nvPr>
        </p:nvSpPr>
        <p:spPr bwMode="auto">
          <a:xfrm>
            <a:off x="3519378" y="2704251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100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案例二：某餐饮企业的客户关系管理实践</a:t>
            </a:r>
            <a:endParaRPr altLang="en-US" b="1" sz="1100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604" name="文本框 31"/>
          <p:cNvSpPr txBox="1"/>
          <p:nvPr>
            <p:custDataLst>
              <p:tags r:id="rId9"/>
            </p:custDataLst>
          </p:nvPr>
        </p:nvSpPr>
        <p:spPr>
          <a:xfrm>
            <a:off x="3519378" y="3092296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606" name="椭圆 6"/>
          <p:cNvSpPr/>
          <p:nvPr>
            <p:custDataLst>
              <p:tags r:id="rId10"/>
            </p:custDataLst>
          </p:nvPr>
        </p:nvSpPr>
        <p:spPr>
          <a:xfrm>
            <a:off x="2644501" y="4107928"/>
            <a:ext cx="484895" cy="48489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608" name="文本框 36"/>
          <p:cNvSpPr txBox="1"/>
          <p:nvPr>
            <p:custDataLst>
              <p:tags r:id="rId11"/>
            </p:custDataLst>
          </p:nvPr>
        </p:nvSpPr>
        <p:spPr>
          <a:xfrm>
            <a:off x="2641273" y="4177014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610" name="矩形 32"/>
          <p:cNvSpPr/>
          <p:nvPr>
            <p:custDataLst>
              <p:tags r:id="rId12"/>
            </p:custDataLst>
          </p:nvPr>
        </p:nvSpPr>
        <p:spPr bwMode="auto">
          <a:xfrm>
            <a:off x="3519378" y="3917456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100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案例三：某金融企业的客户关系管理实践</a:t>
            </a:r>
            <a:endParaRPr altLang="en-US" b="1" sz="1100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612" name="文本框 33"/>
          <p:cNvSpPr txBox="1"/>
          <p:nvPr>
            <p:custDataLst>
              <p:tags r:id="rId13"/>
            </p:custDataLst>
          </p:nvPr>
        </p:nvSpPr>
        <p:spPr>
          <a:xfrm>
            <a:off x="3519378" y="4305501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614" name="椭圆 8"/>
          <p:cNvSpPr/>
          <p:nvPr>
            <p:custDataLst>
              <p:tags r:id="rId14"/>
            </p:custDataLst>
          </p:nvPr>
        </p:nvSpPr>
        <p:spPr>
          <a:xfrm>
            <a:off x="2644501" y="5321133"/>
            <a:ext cx="484895" cy="48489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616" name="文本框 9"/>
          <p:cNvSpPr txBox="1"/>
          <p:nvPr>
            <p:custDataLst>
              <p:tags r:id="rId15"/>
            </p:custDataLst>
          </p:nvPr>
        </p:nvSpPr>
        <p:spPr>
          <a:xfrm>
            <a:off x="2641273" y="5390219"/>
            <a:ext cx="491997" cy="331226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618" name="矩形 10"/>
          <p:cNvSpPr/>
          <p:nvPr>
            <p:custDataLst>
              <p:tags r:id="rId16"/>
            </p:custDataLst>
          </p:nvPr>
        </p:nvSpPr>
        <p:spPr bwMode="auto">
          <a:xfrm>
            <a:off x="3519378" y="5130662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案例四：某制造业企业的客户关系管理实践  以上案例均涉及了客户关系管理的理念、策略、方法等方面的实践，对于提升企业客户关系管理效果具有一定的借鉴意义。</a:t>
            </a:r>
            <a:endParaRPr altLang="en-US" b="1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620" name="文本框 11"/>
          <p:cNvSpPr txBox="1"/>
          <p:nvPr>
            <p:custDataLst>
              <p:tags r:id="rId17"/>
            </p:custDataLst>
          </p:nvPr>
        </p:nvSpPr>
        <p:spPr>
          <a:xfrm>
            <a:off x="3519378" y="5518707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以上案例均涉及了客户关系管理的理念、策略、方法等方面的实践，对于提升企业客户关系管理效果具有一定的借鉴意义。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89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87271" y="3479695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9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87271" y="4689672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客户关系管理实践中的挑战与应对</a:t>
            </a:r>
            <a:endParaRPr altLang="en-US" lang="zh-CN"/>
          </a:p>
        </p:txBody>
      </p:sp>
      <p:sp>
        <p:nvSpPr>
          <p:cNvPr id="1049656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挑战：客户信息分散，难以统一管理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应对：深入了解客户需求，提供个性化服务方案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应对：建立统一的客户信息管理系统，实现信息共享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挑战：员工流动率高，客户关系难以维护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挑战：客户需求多样化，难以满足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698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应对：建立完善的员工培训和激励机制，提高员工满意度和忠诚度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客户关系管理的未来发展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人工智能在客户关系管理中的应用</a:t>
            </a:r>
            <a:endParaRPr altLang="en-US" lang="zh-CN"/>
          </a:p>
        </p:txBody>
      </p:sp>
      <p:sp>
        <p:nvSpPr>
          <p:cNvPr id="10498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人工智能技术能够实现个性化服务，提高客户满意度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人工智能技术能够提高客户关系管理的效率和准确性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人工智能技术能够实现预测分析，帮助企业更好地把握市场趋势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人工智能技术能够实现自动化管理，减轻员工工作负担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大数据在客户关系管理中的应用</a:t>
            </a:r>
            <a:endParaRPr altLang="en-US" lang="zh-CN"/>
          </a:p>
        </p:txBody>
      </p:sp>
      <p:sp>
        <p:nvSpPr>
          <p:cNvPr id="104985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大数据技术的优势：能够快速处理大量数据，提高客户信息分析的准确性和效率。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大数据在客户关系管理中的应用场景：个性化推荐、客户细分、市场预测等。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大数据技术对客户关系管理的影响：提高客户满意度和忠诚度，降低客户流失率，提高企业竞争力。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大数据技术在客户关系管理中的挑战：数据安全和隐私保护、数据质量和准确性、技术成本等。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社交媒体在客户关系管理中的应用</a:t>
            </a:r>
            <a:endParaRPr altLang="en-US" lang="zh-CN"/>
          </a:p>
        </p:txBody>
      </p:sp>
      <p:sp>
        <p:nvSpPr>
          <p:cNvPr id="10499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社交媒体的发展趋势和影响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社交媒体在客户关系管理中的应用案例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社交媒体在客户关系管理中的挑战与应对策略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社交媒体在客户关系管理中的优势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客户关系管理的未来趋势</a:t>
            </a:r>
            <a:endParaRPr altLang="en-US" lang="zh-CN"/>
          </a:p>
        </p:txBody>
      </p:sp>
      <p:sp>
        <p:nvSpPr>
          <p:cNvPr id="10499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人工智能和机器学习在客户关系管理中的应用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社交媒体和社交网络对客户关系管理的影响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大数据和数据挖掘在客户关系管理中的价值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客户体验和满意度在客户关系管理中的重要性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提升客户关系管理效果的建议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加强员工培训，提高服务意识</a:t>
            </a:r>
            <a:endParaRPr altLang="en-US" lang="zh-CN"/>
          </a:p>
        </p:txBody>
      </p:sp>
      <p:sp>
        <p:nvSpPr>
          <p:cNvPr id="10501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培训员工掌握沟通技巧，提高沟通能力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培训员工掌握产品知识，提高销售能力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培训员工提高解决问题的能力，提升客户满意度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培训员工了解客户需求，提供个性化服务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优化客户服务流程，提高服务效率</a:t>
            </a:r>
            <a:endParaRPr altLang="en-US" lang="zh-CN"/>
          </a:p>
        </p:txBody>
      </p:sp>
      <p:sp>
        <p:nvSpPr>
          <p:cNvPr id="10501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简化服务流程：减少不必要的环节，提高服务效率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自动化服务流程：利用技术手段，实现服务流程自动化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标准化服务流程：制定统一的服务流程标准，确保服务质量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培训员工：提高员工的服务意识和技能水平，提升服务效率和质量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创新客户服务方式，提升客户体验</a:t>
            </a:r>
            <a:endParaRPr altLang="en-US" lang="zh-CN"/>
          </a:p>
        </p:txBody>
      </p:sp>
      <p:sp>
        <p:nvSpPr>
          <p:cNvPr id="10502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引入智能化客户服务：利用人工智能、大数据等技术，提供个性化、便捷的客户服务，提高客户满意度。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优化客户服务流程：简化服务流程，提高服务效率，降低客户等待时间，提升客户体验。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建立客户服务反馈机制：及时收集客户反馈，针对问题进行改进，不断完善客户服务体系。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创新客户服务渠道：拓展线上客户服务渠道，如社交媒体、微信公众号等，方便客户随时随地获得服务支持。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建立完善的客户反馈机制，及时解决问题</a:t>
            </a:r>
            <a:endParaRPr altLang="en-US" lang="zh-CN"/>
          </a:p>
        </p:txBody>
      </p:sp>
      <p:sp>
        <p:nvSpPr>
          <p:cNvPr id="10503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建立客户反馈渠道：通过电话、邮件、在线调查等方式收集客户反馈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及时响应客户问题：设立专门的客户服务团队，对客户问题进行及时响应和解决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跟踪问题解决情况：对已解决的问题进行跟踪和评估，确保问题得到彻底解决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持续改进：根据客户反馈和问题解决情况，不断改进和优化客户关系管理流程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2023-12-19T22:18:47Z</dcterms:created>
  <dcterms:modified xsi:type="dcterms:W3CDTF">2023-12-19T22:18:47Z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e28de21777504f02b4579aae41b97666_21</vt:lpwstr>
  </property>
</Properties>
</file>