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836" r:id="rId1"/>
    <p:sldMasterId id="2147484873" r:id="rId2"/>
  </p:sldMasterIdLst>
  <p:notesMasterIdLst>
    <p:notesMasterId r:id="rId3"/>
  </p:notesMasterIdLst>
  <p:sldIdLst>
    <p:sldId id="797" r:id="rId4"/>
    <p:sldId id="800" r:id="rId5"/>
    <p:sldId id="803" r:id="rId6"/>
    <p:sldId id="806" r:id="rId7"/>
    <p:sldId id="809" r:id="rId8"/>
    <p:sldId id="812" r:id="rId9"/>
    <p:sldId id="815" r:id="rId10"/>
    <p:sldId id="818" r:id="rId11"/>
    <p:sldId id="821" r:id="rId12"/>
    <p:sldId id="824" r:id="rId13"/>
    <p:sldId id="827" r:id="rId14"/>
    <p:sldId id="830" r:id="rId15"/>
    <p:sldId id="833" r:id="rId16"/>
    <p:sldId id="836" r:id="rId17"/>
    <p:sldId id="839" r:id="rId18"/>
    <p:sldId id="842" r:id="rId19"/>
    <p:sldId id="845" r:id="rId20"/>
    <p:sldId id="848" r:id="rId21"/>
    <p:sldId id="851" r:id="rId22"/>
    <p:sldId id="854" r:id="rId2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tags" Target="../tags/tag9.xml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2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image" Target="../media/image3.png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tags" Target="../tags/tag28.xml"/><Relationship Id="rId5" Type="http://schemas.openxmlformats.org/officeDocument/2006/relationships/tags" Target="../tags/tag29.xml"/><Relationship Id="rId6" Type="http://schemas.openxmlformats.org/officeDocument/2006/relationships/tags" Target="../tags/tag30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image" Target="../media/image4.png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image" Target="../media/image5.png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image" Target="../media/image5.png"/><Relationship Id="rId7" Type="http://schemas.openxmlformats.org/officeDocument/2006/relationships/tags" Target="../tags/tag53.xml"/><Relationship Id="rId8" Type="http://schemas.openxmlformats.org/officeDocument/2006/relationships/image" Target="../media/image4.png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6.png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" descr="preencoded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3905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1190479"/>
            <a:ext cx="5257800" cy="245209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99" y="4144300"/>
            <a:ext cx="5343524" cy="1404250"/>
          </a:xfrm>
        </p:spPr>
        <p:txBody>
          <a:bodyPr anchor="t">
            <a:normAutofit/>
          </a:bodyPr>
          <a:lstStyle>
            <a:lvl1pPr algn="just" indent="0" marL="0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838198" y="3668858"/>
            <a:ext cx="5257802" cy="482678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9267701" cy="65468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png" descr="preencoded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2125714"/>
          </a:xfrm>
          <a:prstGeom prst="rect"/>
        </p:spPr>
      </p:pic>
      <p:sp>
        <p:nvSpPr>
          <p:cNvPr id="1048690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40105" y="449580"/>
            <a:ext cx="10608945" cy="89662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矩形 2"/>
          <p:cNvSpPr/>
          <p:nvPr userDrawn="1">
            <p:custDataLst>
              <p:tags r:id="rId1"/>
            </p:custDataLst>
          </p:nvPr>
        </p:nvSpPr>
        <p:spPr>
          <a:xfrm>
            <a:off x="-12700" y="6985"/>
            <a:ext cx="12204700" cy="6851015"/>
          </a:xfrm>
          <a:prstGeom prst="rect"/>
          <a:gradFill>
            <a:gsLst>
              <a:gs pos="0">
                <a:schemeClr val="accent3">
                  <a:lumMod val="1000"/>
                  <a:lumOff val="99000"/>
                </a:schemeClr>
              </a:gs>
              <a:gs pos="74000">
                <a:schemeClr val="accent2">
                  <a:lumMod val="15000"/>
                  <a:lumOff val="85000"/>
                </a:schemeClr>
              </a:gs>
              <a:gs pos="100000">
                <a:schemeClr val="accent2">
                  <a:lumMod val="15000"/>
                  <a:lumOff val="8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0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 anchor="t">
            <a:normAutofit/>
          </a:bodyPr>
          <a:lstStyle>
            <a:lvl1pPr algn="just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 anchor="b">
            <a:noAutofit/>
          </a:bodyPr>
          <a:lstStyle>
            <a:lvl1pPr algn="just" indent="0" marL="0">
              <a:buNone/>
              <a:defRPr b="1" sz="80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61" name="图片 4" descr="未标题-4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56742" t="21431" b="17463"/>
          <a:stretch>
            <a:fillRect/>
          </a:stretch>
        </p:blipFill>
        <p:spPr>
          <a:xfrm>
            <a:off x="7108825" y="1150966"/>
            <a:ext cx="5085715" cy="5711190"/>
          </a:xfrm>
          <a:prstGeom prst="rect"/>
        </p:spPr>
      </p:pic>
      <p:sp>
        <p:nvSpPr>
          <p:cNvPr id="1048704" name="日期占位符 3"/>
          <p:cNvSpPr>
            <a:spLocks noGrp="1"/>
          </p:cNvSpPr>
          <p:nvPr>
            <p:ph type="dt" sz="half" idx="14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5"/>
            <p:custDataLst>
              <p:tags r:id="rId7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6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9288000" cy="6552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 cstate="print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5" name="图片 13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/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7" name="图片 13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/>
        </p:spPr>
      </p:pic>
      <p:pic>
        <p:nvPicPr>
          <p:cNvPr id="2097169" name="图片 1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 cstate="print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/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6295" y="239395"/>
            <a:ext cx="9029065" cy="596900"/>
          </a:xfrm>
        </p:spPr>
        <p:txBody>
          <a:bodyPr/>
          <a:lstStyle>
            <a:lvl1pPr>
              <a:defRPr sz="28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836295"/>
            <a:ext cx="9027795" cy="365760"/>
          </a:xfrm>
        </p:spPr>
        <p:txBody>
          <a:bodyPr anchor="t"/>
          <a:lstStyle>
            <a:lvl1pPr indent="0" marL="0">
              <a:buNone/>
              <a:defRPr b="0" sz="1600">
                <a:solidFill>
                  <a:schemeClr val="accent1">
                    <a:lumMod val="5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1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994150" y="0"/>
            <a:ext cx="8197850" cy="6858000"/>
          </a:xfrm>
          <a:prstGeom prst="rect"/>
        </p:spPr>
      </p:pic>
      <p:sp>
        <p:nvSpPr>
          <p:cNvPr id="1048772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645160" y="624840"/>
            <a:ext cx="3348990" cy="3051810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645160" y="3878580"/>
            <a:ext cx="2743200" cy="2185670"/>
          </a:xfrm>
        </p:spPr>
        <p:txBody>
          <a:bodyPr anchor="t" anchorCtr="0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6.xml"/><Relationship Id="rId13" Type="http://schemas.openxmlformats.org/officeDocument/2006/relationships/tags" Target="../tags/tag67.xml"/><Relationship Id="rId14" Type="http://schemas.openxmlformats.org/officeDocument/2006/relationships/image" Target="../media/image5.png"/><Relationship Id="rId15" Type="http://schemas.openxmlformats.org/officeDocument/2006/relationships/tags" Target="../tags/tag68.xml"/><Relationship Id="rId16" Type="http://schemas.openxmlformats.org/officeDocument/2006/relationships/image" Target="../media/image4.png"/><Relationship Id="rId17" Type="http://schemas.openxmlformats.org/officeDocument/2006/relationships/tags" Target="../tags/tag69.xml"/><Relationship Id="rId18" Type="http://schemas.openxmlformats.org/officeDocument/2006/relationships/tags" Target="../tags/tag70.xml"/><Relationship Id="rId19" Type="http://schemas.openxmlformats.org/officeDocument/2006/relationships/tags" Target="../tags/tag71.xml"/><Relationship Id="rId20" Type="http://schemas.openxmlformats.org/officeDocument/2006/relationships/tags" Target="../tags/tag72.xml"/><Relationship Id="rId21" Type="http://schemas.openxmlformats.org/officeDocument/2006/relationships/tags" Target="../tags/tag73.xml"/><Relationship Id="rId22" Type="http://schemas.openxmlformats.org/officeDocument/2006/relationships/tags" Target="../tags/tag74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37" r:id="rId1"/>
    <p:sldLayoutId id="2147484838" r:id="rId2"/>
    <p:sldLayoutId id="2147484839" r:id="rId3"/>
    <p:sldLayoutId id="2147484840" r:id="rId4"/>
    <p:sldLayoutId id="2147484841" r:id="rId5"/>
    <p:sldLayoutId id="2147484842" r:id="rId6"/>
    <p:sldLayoutId id="2147484843" r:id="rId7"/>
    <p:sldLayoutId id="2147484844" r:id="rId8"/>
    <p:sldLayoutId id="2147484845" r:id="rId9"/>
    <p:sldLayoutId id="2147484846" r:id="rId10"/>
    <p:sldLayoutId id="214748484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1190625"/>
          </a:xfrm>
          <a:prstGeom prst="rect"/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pic>
        <p:nvPicPr>
          <p:cNvPr id="2097153" name="图片 1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75357" t="19812" r="7610" b="57361"/>
          <a:stretch>
            <a:fillRect/>
          </a:stretch>
        </p:blipFill>
        <p:spPr>
          <a:xfrm>
            <a:off x="9890125" y="0"/>
            <a:ext cx="2309495" cy="2418080"/>
          </a:xfrm>
          <a:prstGeom prst="rect"/>
        </p:spPr>
      </p:pic>
      <p:pic>
        <p:nvPicPr>
          <p:cNvPr id="2097155" name="图片 11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 cstate="print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0045"/>
            <a:ext cx="9288439" cy="654685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460500"/>
            <a:ext cx="10515600" cy="4717415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74" r:id="rId1"/>
    <p:sldLayoutId id="2147484875" r:id="rId2"/>
    <p:sldLayoutId id="2147484876" r:id="rId3"/>
    <p:sldLayoutId id="2147484877" r:id="rId4"/>
    <p:sldLayoutId id="2147484878" r:id="rId5"/>
    <p:sldLayoutId id="2147484879" r:id="rId6"/>
    <p:sldLayoutId id="2147484880" r:id="rId7"/>
    <p:sldLayoutId id="2147484881" r:id="rId8"/>
    <p:sldLayoutId id="2147484882" r:id="rId9"/>
    <p:sldLayoutId id="2147484883" r:id="rId10"/>
    <p:sldLayoutId id="214748488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tags" Target="../tags/tag107.xml"/><Relationship Id="rId5" Type="http://schemas.openxmlformats.org/officeDocument/2006/relationships/tags" Target="../tags/tag108.xml"/><Relationship Id="rId6" Type="http://schemas.openxmlformats.org/officeDocument/2006/relationships/tags" Target="../tags/tag109.xml"/><Relationship Id="rId7" Type="http://schemas.openxmlformats.org/officeDocument/2006/relationships/tags" Target="../tags/tag110.xml"/><Relationship Id="rId8" Type="http://schemas.openxmlformats.org/officeDocument/2006/relationships/tags" Target="../tags/tag111.xml"/><Relationship Id="rId9" Type="http://schemas.openxmlformats.org/officeDocument/2006/relationships/tags" Target="../tags/tag112.xml"/><Relationship Id="rId10" Type="http://schemas.openxmlformats.org/officeDocument/2006/relationships/tags" Target="../tags/tag113.xml"/><Relationship Id="rId11" Type="http://schemas.openxmlformats.org/officeDocument/2006/relationships/tags" Target="../tags/tag114.xml"/><Relationship Id="rId12" Type="http://schemas.openxmlformats.org/officeDocument/2006/relationships/tags" Target="../tags/tag11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tags" Target="../tags/tag208.xml"/><Relationship Id="rId18" Type="http://schemas.openxmlformats.org/officeDocument/2006/relationships/tags" Target="../tags/tag209.xml"/><Relationship Id="rId19" Type="http://schemas.openxmlformats.org/officeDocument/2006/relationships/tags" Target="../tags/tag210.xml"/><Relationship Id="rId20" Type="http://schemas.openxmlformats.org/officeDocument/2006/relationships/tags" Target="../tags/tag211.xml"/><Relationship Id="rId21" Type="http://schemas.openxmlformats.org/officeDocument/2006/relationships/tags" Target="../tags/tag212.xml"/><Relationship Id="rId22" Type="http://schemas.openxmlformats.org/officeDocument/2006/relationships/tags" Target="../tags/tag213.xml"/><Relationship Id="rId23" Type="http://schemas.openxmlformats.org/officeDocument/2006/relationships/tags" Target="../tags/tag214.xml"/><Relationship Id="rId24" Type="http://schemas.openxmlformats.org/officeDocument/2006/relationships/tags" Target="../tags/tag215.xml"/><Relationship Id="rId25" Type="http://schemas.openxmlformats.org/officeDocument/2006/relationships/tags" Target="../tags/tag216.xml"/><Relationship Id="rId26" Type="http://schemas.openxmlformats.org/officeDocument/2006/relationships/tags" Target="../tags/tag217.xml"/><Relationship Id="rId27" Type="http://schemas.openxmlformats.org/officeDocument/2006/relationships/tags" Target="../tags/tag218.xml"/><Relationship Id="rId28" Type="http://schemas.openxmlformats.org/officeDocument/2006/relationships/tags" Target="../tags/tag219.xml"/><Relationship Id="rId29" Type="http://schemas.openxmlformats.org/officeDocument/2006/relationships/tags" Target="../tags/tag220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tags" Target="../tags/tag266.xml"/><Relationship Id="rId18" Type="http://schemas.openxmlformats.org/officeDocument/2006/relationships/tags" Target="../tags/tag267.xml"/><Relationship Id="rId19" Type="http://schemas.openxmlformats.org/officeDocument/2006/relationships/tags" Target="../tags/tag268.xml"/><Relationship Id="rId20" Type="http://schemas.openxmlformats.org/officeDocument/2006/relationships/tags" Target="../tags/tag269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0479"/>
            <a:ext cx="5257800" cy="2452093"/>
          </a:xfrm>
        </p:spPr>
        <p:txBody>
          <a:bodyPr/>
          <a:p>
            <a:r>
              <a:rPr altLang="en-US" dirty="0" lang="zh-CN"/>
              <a:t>儿童教育行业：2024年儿童教育创新方法研究</a:t>
            </a:r>
            <a:endParaRPr altLang="en-US" dirty="0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99" y="4144300"/>
            <a:ext cx="5343524" cy="140425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2" name="副标题 7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单击此处添加副标题</a:t>
            </a:r>
            <a:endParaRPr altLang="zh-CN" dirty="0" 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8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40105" y="449580"/>
            <a:ext cx="10608945" cy="89662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2"/>
            </p:custDataLst>
          </p:nvPr>
        </p:nvSpPr>
        <p:spPr>
          <a:xfrm>
            <a:off x="1132840" y="2679700"/>
            <a:ext cx="1271270" cy="146558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01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3"/>
            </p:custDataLst>
          </p:nvPr>
        </p:nvSpPr>
        <p:spPr>
          <a:xfrm>
            <a:off x="2693035" y="2679065"/>
            <a:ext cx="3610610" cy="14668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儿童教育行业概述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4"/>
            </p:custDataLst>
          </p:nvPr>
        </p:nvSpPr>
        <p:spPr>
          <a:xfrm>
            <a:off x="6474460" y="2679700"/>
            <a:ext cx="1271270" cy="146558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02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5"/>
            </p:custDataLst>
          </p:nvPr>
        </p:nvSpPr>
        <p:spPr>
          <a:xfrm>
            <a:off x="8034655" y="2679065"/>
            <a:ext cx="3610610" cy="14668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2024年儿童教育创新方法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6"/>
            </p:custDataLst>
          </p:nvPr>
        </p:nvSpPr>
        <p:spPr>
          <a:xfrm>
            <a:off x="6474460" y="4458970"/>
            <a:ext cx="1271270" cy="146558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04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6" name="项标题"/>
          <p:cNvSpPr txBox="1"/>
          <p:nvPr>
            <p:custDataLst>
              <p:tags r:id="rId7"/>
            </p:custDataLst>
          </p:nvPr>
        </p:nvSpPr>
        <p:spPr>
          <a:xfrm>
            <a:off x="8034655" y="4458335"/>
            <a:ext cx="3610610" cy="14668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儿童教育创新方法的挑战与对策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8"/>
            </p:custDataLst>
          </p:nvPr>
        </p:nvSpPr>
        <p:spPr>
          <a:xfrm>
            <a:off x="1132840" y="4458970"/>
            <a:ext cx="1271270" cy="146558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03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0" name="项标题"/>
          <p:cNvSpPr txBox="1"/>
          <p:nvPr>
            <p:custDataLst>
              <p:tags r:id="rId9"/>
            </p:custDataLst>
          </p:nvPr>
        </p:nvSpPr>
        <p:spPr>
          <a:xfrm>
            <a:off x="2693035" y="4458335"/>
            <a:ext cx="3610610" cy="14668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儿童教育创新方法的实施与效果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儿童教育行业概述</a:t>
            </a:r>
            <a:endParaRPr altLang="en-US" lang="zh-CN"/>
          </a:p>
        </p:txBody>
      </p:sp>
      <p:sp>
        <p:nvSpPr>
          <p:cNvPr id="1048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儿童教育行业的发展历程</a:t>
            </a:r>
            <a:endParaRPr altLang="en-US" lang="zh-CN"/>
          </a:p>
        </p:txBody>
      </p:sp>
      <p:sp>
        <p:nvSpPr>
          <p:cNvPr id="1048886" name="圆角矩形 26"/>
          <p:cNvSpPr/>
          <p:nvPr>
            <p:custDataLst>
              <p:tags r:id="rId1"/>
            </p:custDataLst>
          </p:nvPr>
        </p:nvSpPr>
        <p:spPr>
          <a:xfrm>
            <a:off x="838200" y="1901191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88" name="圆角矩形 28"/>
          <p:cNvSpPr/>
          <p:nvPr>
            <p:custDataLst>
              <p:tags r:id="rId2"/>
            </p:custDataLst>
          </p:nvPr>
        </p:nvSpPr>
        <p:spPr>
          <a:xfrm>
            <a:off x="840636" y="1901191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89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304888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起步阶段：20世纪80年代，儿童教育行业开始起步，以幼儿园和小学为主要服务对象。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2" name="圆角矩形 29"/>
          <p:cNvSpPr/>
          <p:nvPr>
            <p:custDataLst>
              <p:tags r:id="rId4"/>
            </p:custDataLst>
          </p:nvPr>
        </p:nvSpPr>
        <p:spPr>
          <a:xfrm>
            <a:off x="3514898" y="1901191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94" name="圆角矩形 32"/>
          <p:cNvSpPr/>
          <p:nvPr>
            <p:custDataLst>
              <p:tags r:id="rId5"/>
            </p:custDataLst>
          </p:nvPr>
        </p:nvSpPr>
        <p:spPr>
          <a:xfrm>
            <a:off x="3517334" y="1901191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89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304888"/>
            <a:ext cx="2185815" cy="3265652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快速发展阶段：21世纪初，随着国民经济水平的提高和家长对子女教育的重视，儿童教育行业进入快速发展阶段，涵盖了早教、幼儿园、小学、初中等多个学段。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圆角矩形 3"/>
          <p:cNvSpPr/>
          <p:nvPr>
            <p:custDataLst>
              <p:tags r:id="rId7"/>
            </p:custDataLst>
          </p:nvPr>
        </p:nvSpPr>
        <p:spPr>
          <a:xfrm>
            <a:off x="6191596" y="1901191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00" name="圆角矩形 4"/>
          <p:cNvSpPr/>
          <p:nvPr>
            <p:custDataLst>
              <p:tags r:id="rId8"/>
            </p:custDataLst>
          </p:nvPr>
        </p:nvSpPr>
        <p:spPr>
          <a:xfrm>
            <a:off x="6194032" y="1901191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0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304888"/>
            <a:ext cx="2185815" cy="3265652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创新发展阶段：近年来，随着科技的进步和消费升级，儿童教育行业开始涌现出一系列创新模式和方法，如在线教育、AI教育等，为消费者提供更加多元化、个性化的教育服务。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圆角矩形 8"/>
          <p:cNvSpPr/>
          <p:nvPr>
            <p:custDataLst>
              <p:tags r:id="rId10"/>
            </p:custDataLst>
          </p:nvPr>
        </p:nvSpPr>
        <p:spPr>
          <a:xfrm>
            <a:off x="8868295" y="1901191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06" name="圆角矩形 9"/>
          <p:cNvSpPr/>
          <p:nvPr>
            <p:custDataLst>
              <p:tags r:id="rId11"/>
            </p:custDataLst>
          </p:nvPr>
        </p:nvSpPr>
        <p:spPr>
          <a:xfrm>
            <a:off x="8870730" y="1901191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0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304888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未来展望：未来，儿童教育行业将继续朝着更加智能化、个性化、品质化的方向发展，满足消费者日益增长的教育需求。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儿童教育行业的现状和问题</a:t>
            </a:r>
            <a:endParaRPr altLang="en-US" lang="zh-CN"/>
          </a:p>
        </p:txBody>
      </p:sp>
      <p:sp>
        <p:nvSpPr>
          <p:cNvPr id="104894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256485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930421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36000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51516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38740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348166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811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68650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54579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儿童教育行业的发展趋势：个性化教育、在线教育、混合式教育等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7567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儿童教育行业的未来展望：提高教育质量，实现教育公平，培养创新人才等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536835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儿童教育行业现状：市场规模不断扩大，竞争激烈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5915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儿童教育行业存在的问题：教育资源不均衡，教育质量参差不齐，教育费用高昂等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儿童教育行业的发展趋势</a:t>
            </a:r>
            <a:endParaRPr altLang="en-US" lang="zh-CN"/>
          </a:p>
        </p:txBody>
      </p:sp>
      <p:sp>
        <p:nvSpPr>
          <p:cNvPr id="10490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58279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31712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18"/>
          <p:cNvSpPr/>
          <p:nvPr>
            <p:custDataLst>
              <p:tags r:id="rId3"/>
            </p:custDataLst>
          </p:nvPr>
        </p:nvSpPr>
        <p:spPr>
          <a:xfrm>
            <a:off x="6428049" y="243848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825378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58893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31712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任意多边形 4"/>
          <p:cNvSpPr/>
          <p:nvPr>
            <p:custDataLst>
              <p:tags r:id="rId7"/>
            </p:custDataLst>
          </p:nvPr>
        </p:nvSpPr>
        <p:spPr>
          <a:xfrm>
            <a:off x="961067" y="243848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825378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11855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数字化转型：利用技术手段提升教育质量和效率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11855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家庭教育重视：强化家庭在孩子教育中的角色和责任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7118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329414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任意多边形 11"/>
          <p:cNvSpPr/>
          <p:nvPr>
            <p:custDataLst>
              <p:tags r:id="rId13"/>
            </p:custDataLst>
          </p:nvPr>
        </p:nvSpPr>
        <p:spPr>
          <a:xfrm>
            <a:off x="3764900" y="245015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838279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95139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52145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任意多边形 25"/>
          <p:cNvSpPr/>
          <p:nvPr>
            <p:custDataLst>
              <p:tags r:id="rId17"/>
            </p:custDataLst>
          </p:nvPr>
        </p:nvSpPr>
        <p:spPr>
          <a:xfrm>
            <a:off x="9090584" y="2474118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62238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54188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多元化教育方式：结合线上和线下教育，开拓更多元化的教育途径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13022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个性化教育：关注每个孩子的特点和需求，提供定制化教育服务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2024年儿童教育创新方法</a:t>
            </a:r>
            <a:endParaRPr altLang="en-US" lang="zh-CN"/>
          </a:p>
        </p:txBody>
      </p:sp>
      <p:sp>
        <p:nvSpPr>
          <p:cNvPr id="10490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人工智能在儿童教育中的应用</a:t>
            </a:r>
            <a:endParaRPr altLang="en-US" lang="zh-CN"/>
          </a:p>
        </p:txBody>
      </p:sp>
      <p:sp>
        <p:nvSpPr>
          <p:cNvPr id="1049124" name="矩形 3"/>
          <p:cNvSpPr/>
          <p:nvPr>
            <p:custDataLst>
              <p:tags r:id="rId1"/>
            </p:custDataLst>
          </p:nvPr>
        </p:nvSpPr>
        <p:spPr>
          <a:xfrm>
            <a:off x="1654229" y="1460500"/>
            <a:ext cx="9407200" cy="103429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矩形 13"/>
          <p:cNvSpPr/>
          <p:nvPr>
            <p:custDataLst>
              <p:tags r:id="rId2"/>
            </p:custDataLst>
          </p:nvPr>
        </p:nvSpPr>
        <p:spPr>
          <a:xfrm>
            <a:off x="1130631" y="1460500"/>
            <a:ext cx="255120" cy="103429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文本框 4"/>
          <p:cNvSpPr txBox="1"/>
          <p:nvPr>
            <p:custDataLst>
              <p:tags r:id="rId3"/>
            </p:custDataLst>
          </p:nvPr>
        </p:nvSpPr>
        <p:spPr>
          <a:xfrm>
            <a:off x="1923580" y="1549864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语音识别技术：提高儿童的语言能力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39"/>
          <p:cNvSpPr/>
          <p:nvPr>
            <p:custDataLst>
              <p:tags r:id="rId4"/>
            </p:custDataLst>
          </p:nvPr>
        </p:nvSpPr>
        <p:spPr>
          <a:xfrm>
            <a:off x="1654229" y="2688312"/>
            <a:ext cx="9407200" cy="103429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矩形 5"/>
          <p:cNvSpPr/>
          <p:nvPr>
            <p:custDataLst>
              <p:tags r:id="rId5"/>
            </p:custDataLst>
          </p:nvPr>
        </p:nvSpPr>
        <p:spPr>
          <a:xfrm>
            <a:off x="1130631" y="2688312"/>
            <a:ext cx="255120" cy="103429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文本框 41"/>
          <p:cNvSpPr txBox="1"/>
          <p:nvPr>
            <p:custDataLst>
              <p:tags r:id="rId6"/>
            </p:custDataLst>
          </p:nvPr>
        </p:nvSpPr>
        <p:spPr>
          <a:xfrm>
            <a:off x="1923580" y="2777676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机器学习算法：个性化教学，提高学习效率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12"/>
          <p:cNvSpPr/>
          <p:nvPr>
            <p:custDataLst>
              <p:tags r:id="rId7"/>
            </p:custDataLst>
          </p:nvPr>
        </p:nvSpPr>
        <p:spPr>
          <a:xfrm>
            <a:off x="1654229" y="3916124"/>
            <a:ext cx="9407200" cy="103429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矩形 17"/>
          <p:cNvSpPr/>
          <p:nvPr>
            <p:custDataLst>
              <p:tags r:id="rId8"/>
            </p:custDataLst>
          </p:nvPr>
        </p:nvSpPr>
        <p:spPr>
          <a:xfrm>
            <a:off x="1130631" y="3916124"/>
            <a:ext cx="255120" cy="103429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文本框 19"/>
          <p:cNvSpPr txBox="1"/>
          <p:nvPr>
            <p:custDataLst>
              <p:tags r:id="rId9"/>
            </p:custDataLst>
          </p:nvPr>
        </p:nvSpPr>
        <p:spPr>
          <a:xfrm>
            <a:off x="1923580" y="4005488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虚拟现实技术：沉浸式学习，增强学习兴趣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9"/>
          <p:cNvSpPr/>
          <p:nvPr>
            <p:custDataLst>
              <p:tags r:id="rId10"/>
            </p:custDataLst>
          </p:nvPr>
        </p:nvSpPr>
        <p:spPr>
          <a:xfrm>
            <a:off x="1654229" y="5143306"/>
            <a:ext cx="9407200" cy="103429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矩形 26"/>
          <p:cNvSpPr/>
          <p:nvPr>
            <p:custDataLst>
              <p:tags r:id="rId11"/>
            </p:custDataLst>
          </p:nvPr>
        </p:nvSpPr>
        <p:spPr>
          <a:xfrm>
            <a:off x="1130631" y="5143306"/>
            <a:ext cx="255120" cy="103429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文本框 27"/>
          <p:cNvSpPr txBox="1"/>
          <p:nvPr>
            <p:custDataLst>
              <p:tags r:id="rId12"/>
            </p:custDataLst>
          </p:nvPr>
        </p:nvSpPr>
        <p:spPr>
          <a:xfrm>
            <a:off x="1923580" y="5232670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人脸识别技术：实时监控学习状态，调整教学策略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在线教育平台的创新与发展</a:t>
            </a:r>
            <a:endParaRPr altLang="en-US" lang="zh-CN"/>
          </a:p>
        </p:txBody>
      </p:sp>
      <p:sp>
        <p:nvSpPr>
          <p:cNvPr id="1049184" name="对角圆角矩形 15"/>
          <p:cNvSpPr/>
          <p:nvPr>
            <p:custDataLst>
              <p:tags r:id="rId1"/>
            </p:custDataLst>
          </p:nvPr>
        </p:nvSpPr>
        <p:spPr>
          <a:xfrm>
            <a:off x="1542908" y="4140181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对角圆角矩形 16"/>
          <p:cNvSpPr/>
          <p:nvPr>
            <p:custDataLst>
              <p:tags r:id="rId2"/>
            </p:custDataLst>
          </p:nvPr>
        </p:nvSpPr>
        <p:spPr>
          <a:xfrm>
            <a:off x="1542908" y="4000794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直角三角形 17"/>
          <p:cNvSpPr/>
          <p:nvPr>
            <p:custDataLst>
              <p:tags r:id="rId3"/>
            </p:custDataLst>
          </p:nvPr>
        </p:nvSpPr>
        <p:spPr>
          <a:xfrm>
            <a:off x="2097259" y="4001434"/>
            <a:ext cx="83503" cy="13917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文本框 27"/>
          <p:cNvSpPr txBox="1"/>
          <p:nvPr>
            <p:custDataLst>
              <p:tags r:id="rId4"/>
            </p:custDataLst>
          </p:nvPr>
        </p:nvSpPr>
        <p:spPr>
          <a:xfrm>
            <a:off x="2133064" y="4151051"/>
            <a:ext cx="8227834" cy="75431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挑战与机遇：适应不同年龄段和学习需求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对角圆角矩形 52"/>
          <p:cNvSpPr/>
          <p:nvPr>
            <p:custDataLst>
              <p:tags r:id="rId5"/>
            </p:custDataLst>
          </p:nvPr>
        </p:nvSpPr>
        <p:spPr>
          <a:xfrm>
            <a:off x="1542908" y="1600526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对角圆角矩形 53"/>
          <p:cNvSpPr/>
          <p:nvPr>
            <p:custDataLst>
              <p:tags r:id="rId6"/>
            </p:custDataLst>
          </p:nvPr>
        </p:nvSpPr>
        <p:spPr>
          <a:xfrm>
            <a:off x="1542908" y="1460500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直角三角形 54"/>
          <p:cNvSpPr/>
          <p:nvPr>
            <p:custDataLst>
              <p:tags r:id="rId7"/>
            </p:custDataLst>
          </p:nvPr>
        </p:nvSpPr>
        <p:spPr>
          <a:xfrm>
            <a:off x="2097259" y="1461139"/>
            <a:ext cx="83503" cy="13917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文本框 56"/>
          <p:cNvSpPr txBox="1"/>
          <p:nvPr>
            <p:custDataLst>
              <p:tags r:id="rId8"/>
            </p:custDataLst>
          </p:nvPr>
        </p:nvSpPr>
        <p:spPr>
          <a:xfrm>
            <a:off x="2133064" y="1603723"/>
            <a:ext cx="8227834" cy="75431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创新点：利用AI技术实现个性化教学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对角圆角矩形 5"/>
          <p:cNvSpPr/>
          <p:nvPr>
            <p:custDataLst>
              <p:tags r:id="rId9"/>
            </p:custDataLst>
          </p:nvPr>
        </p:nvSpPr>
        <p:spPr>
          <a:xfrm>
            <a:off x="1542908" y="2870354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对角圆角矩形 6"/>
          <p:cNvSpPr/>
          <p:nvPr>
            <p:custDataLst>
              <p:tags r:id="rId10"/>
            </p:custDataLst>
          </p:nvPr>
        </p:nvSpPr>
        <p:spPr>
          <a:xfrm>
            <a:off x="1542908" y="2730327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直角三角形 7"/>
          <p:cNvSpPr/>
          <p:nvPr>
            <p:custDataLst>
              <p:tags r:id="rId11"/>
            </p:custDataLst>
          </p:nvPr>
        </p:nvSpPr>
        <p:spPr>
          <a:xfrm>
            <a:off x="2097259" y="2731606"/>
            <a:ext cx="83503" cy="13917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文本框 8"/>
          <p:cNvSpPr txBox="1"/>
          <p:nvPr>
            <p:custDataLst>
              <p:tags r:id="rId12"/>
            </p:custDataLst>
          </p:nvPr>
        </p:nvSpPr>
        <p:spPr>
          <a:xfrm>
            <a:off x="2133064" y="2881223"/>
            <a:ext cx="8227834" cy="75431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发展趋势：线上线下结合，提高教育质量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对角圆角矩形 9"/>
          <p:cNvSpPr/>
          <p:nvPr>
            <p:custDataLst>
              <p:tags r:id="rId13"/>
            </p:custDataLst>
          </p:nvPr>
        </p:nvSpPr>
        <p:spPr>
          <a:xfrm>
            <a:off x="1542908" y="5410648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对角圆角矩形 10"/>
          <p:cNvSpPr/>
          <p:nvPr>
            <p:custDataLst>
              <p:tags r:id="rId14"/>
            </p:custDataLst>
          </p:nvPr>
        </p:nvSpPr>
        <p:spPr>
          <a:xfrm>
            <a:off x="1542908" y="5270622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直角三角形 11"/>
          <p:cNvSpPr/>
          <p:nvPr>
            <p:custDataLst>
              <p:tags r:id="rId15"/>
            </p:custDataLst>
          </p:nvPr>
        </p:nvSpPr>
        <p:spPr>
          <a:xfrm>
            <a:off x="2097259" y="5271261"/>
            <a:ext cx="83503" cy="13917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文本框 12"/>
          <p:cNvSpPr txBox="1"/>
          <p:nvPr>
            <p:custDataLst>
              <p:tags r:id="rId16"/>
            </p:custDataLst>
          </p:nvPr>
        </p:nvSpPr>
        <p:spPr>
          <a:xfrm>
            <a:off x="2133064" y="5420878"/>
            <a:ext cx="8227834" cy="75431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未来展望：构建智慧教育生态系统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游戏化学习在儿童教育中的实践</a:t>
            </a:r>
            <a:endParaRPr altLang="en-US" lang="zh-CN"/>
          </a:p>
        </p:txBody>
      </p:sp>
      <p:sp>
        <p:nvSpPr>
          <p:cNvPr id="1049252" name="五边形 30"/>
          <p:cNvSpPr/>
          <p:nvPr>
            <p:custDataLst>
              <p:tags r:id="rId1"/>
            </p:custDataLst>
          </p:nvPr>
        </p:nvSpPr>
        <p:spPr>
          <a:xfrm>
            <a:off x="838200" y="3266266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4" name="燕尾形 36"/>
          <p:cNvSpPr/>
          <p:nvPr>
            <p:custDataLst>
              <p:tags r:id="rId2"/>
            </p:custDataLst>
          </p:nvPr>
        </p:nvSpPr>
        <p:spPr>
          <a:xfrm>
            <a:off x="3342276" y="3266266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6" name="燕尾形 37"/>
          <p:cNvSpPr/>
          <p:nvPr>
            <p:custDataLst>
              <p:tags r:id="rId3"/>
            </p:custDataLst>
          </p:nvPr>
        </p:nvSpPr>
        <p:spPr>
          <a:xfrm>
            <a:off x="8350429" y="3266266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8" name="燕尾形 38"/>
          <p:cNvSpPr/>
          <p:nvPr>
            <p:custDataLst>
              <p:tags r:id="rId4"/>
            </p:custDataLst>
          </p:nvPr>
        </p:nvSpPr>
        <p:spPr>
          <a:xfrm>
            <a:off x="5846353" y="3266266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640805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实践案例：介绍一些成功的游戏化学习项目，如“小小探险家”、“数字拼图”等。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81365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游戏化学习定义：将学习内容以游戏的形式呈现，让孩子在游戏中学习知识。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81365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效果评估：分析游戏化学习在提高孩子学习兴趣、记忆力和创造力等方面的作用。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640805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未来展望：探讨游戏化学习未来的发展趋势和潜在挑战。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家庭教育的新模式和新思路</a:t>
            </a:r>
            <a:endParaRPr altLang="en-US" lang="zh-CN"/>
          </a:p>
        </p:txBody>
      </p:sp>
      <p:sp>
        <p:nvSpPr>
          <p:cNvPr id="1049304" name="弧形 58"/>
          <p:cNvSpPr/>
          <p:nvPr>
            <p:custDataLst>
              <p:tags r:id="rId1"/>
            </p:custDataLst>
          </p:nvPr>
        </p:nvSpPr>
        <p:spPr>
          <a:xfrm>
            <a:off x="8027409" y="2156012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弧形 57"/>
          <p:cNvSpPr/>
          <p:nvPr>
            <p:custDataLst>
              <p:tags r:id="rId2"/>
            </p:custDataLst>
          </p:nvPr>
        </p:nvSpPr>
        <p:spPr>
          <a:xfrm>
            <a:off x="838200" y="2156012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椭圆 22"/>
          <p:cNvSpPr/>
          <p:nvPr>
            <p:custDataLst>
              <p:tags r:id="rId3"/>
            </p:custDataLst>
          </p:nvPr>
        </p:nvSpPr>
        <p:spPr>
          <a:xfrm>
            <a:off x="8354477" y="2420183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椭圆 23"/>
          <p:cNvSpPr/>
          <p:nvPr>
            <p:custDataLst>
              <p:tags r:id="rId4"/>
            </p:custDataLst>
          </p:nvPr>
        </p:nvSpPr>
        <p:spPr>
          <a:xfrm>
            <a:off x="8724675" y="2475892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正文"/>
          <p:cNvSpPr txBox="1"/>
          <p:nvPr>
            <p:custDataLst>
              <p:tags r:id="rId5"/>
            </p:custDataLst>
          </p:nvPr>
        </p:nvSpPr>
        <p:spPr>
          <a:xfrm>
            <a:off x="8788472" y="3227969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建立家庭教育评价体系，提升家庭教育质量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14" name="椭圆 24"/>
          <p:cNvSpPr/>
          <p:nvPr>
            <p:custDataLst>
              <p:tags r:id="rId6"/>
            </p:custDataLst>
          </p:nvPr>
        </p:nvSpPr>
        <p:spPr>
          <a:xfrm>
            <a:off x="6022769" y="2420183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椭圆 25"/>
          <p:cNvSpPr/>
          <p:nvPr>
            <p:custDataLst>
              <p:tags r:id="rId7"/>
            </p:custDataLst>
          </p:nvPr>
        </p:nvSpPr>
        <p:spPr>
          <a:xfrm>
            <a:off x="6392069" y="2475892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正文"/>
          <p:cNvSpPr txBox="1"/>
          <p:nvPr>
            <p:custDataLst>
              <p:tags r:id="rId8"/>
            </p:custDataLst>
          </p:nvPr>
        </p:nvSpPr>
        <p:spPr>
          <a:xfrm>
            <a:off x="6456763" y="3227969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倡导家庭教育多元化，满足不同家庭需求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椭圆 7"/>
          <p:cNvSpPr/>
          <p:nvPr>
            <p:custDataLst>
              <p:tags r:id="rId9"/>
            </p:custDataLst>
          </p:nvPr>
        </p:nvSpPr>
        <p:spPr>
          <a:xfrm>
            <a:off x="3691061" y="2420183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椭圆 9"/>
          <p:cNvSpPr/>
          <p:nvPr>
            <p:custDataLst>
              <p:tags r:id="rId10"/>
            </p:custDataLst>
          </p:nvPr>
        </p:nvSpPr>
        <p:spPr>
          <a:xfrm>
            <a:off x="4060360" y="2475892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正文"/>
          <p:cNvSpPr txBox="1"/>
          <p:nvPr>
            <p:custDataLst>
              <p:tags r:id="rId11"/>
            </p:custDataLst>
          </p:nvPr>
        </p:nvSpPr>
        <p:spPr>
          <a:xfrm>
            <a:off x="4125055" y="3227969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引入科技手段，提高教育质量和效率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26" name="椭圆 5"/>
          <p:cNvSpPr/>
          <p:nvPr>
            <p:custDataLst>
              <p:tags r:id="rId12"/>
            </p:custDataLst>
          </p:nvPr>
        </p:nvSpPr>
        <p:spPr>
          <a:xfrm>
            <a:off x="1094284" y="2420183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椭圆 4"/>
          <p:cNvSpPr/>
          <p:nvPr>
            <p:custDataLst>
              <p:tags r:id="rId13"/>
            </p:custDataLst>
          </p:nvPr>
        </p:nvSpPr>
        <p:spPr>
          <a:xfrm>
            <a:off x="1463583" y="2475892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正文"/>
          <p:cNvSpPr txBox="1"/>
          <p:nvPr>
            <p:custDataLst>
              <p:tags r:id="rId14"/>
            </p:custDataLst>
          </p:nvPr>
        </p:nvSpPr>
        <p:spPr>
          <a:xfrm>
            <a:off x="1528278" y="3227969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利用互联网资源，提供个性化教育服务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儿童教育创新方法的实施与效果</a:t>
            </a:r>
            <a:endParaRPr altLang="en-US" lang="zh-CN"/>
          </a:p>
        </p:txBody>
      </p:sp>
      <p:sp>
        <p:nvSpPr>
          <p:cNvPr id="10493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儿童教育创新方法的实施路径</a:t>
            </a:r>
            <a:endParaRPr altLang="en-US" lang="zh-CN"/>
          </a:p>
        </p:txBody>
      </p:sp>
      <p:sp>
        <p:nvSpPr>
          <p:cNvPr id="1049410" name="椭圆 262"/>
          <p:cNvSpPr/>
          <p:nvPr>
            <p:custDataLst>
              <p:tags r:id="rId1"/>
            </p:custDataLst>
          </p:nvPr>
        </p:nvSpPr>
        <p:spPr>
          <a:xfrm>
            <a:off x="2569289" y="4061046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2" name="椭圆 263"/>
          <p:cNvSpPr/>
          <p:nvPr>
            <p:custDataLst>
              <p:tags r:id="rId2"/>
            </p:custDataLst>
          </p:nvPr>
        </p:nvSpPr>
        <p:spPr>
          <a:xfrm>
            <a:off x="3386278" y="4138109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4" name="椭圆 264"/>
          <p:cNvSpPr/>
          <p:nvPr>
            <p:custDataLst>
              <p:tags r:id="rId3"/>
            </p:custDataLst>
          </p:nvPr>
        </p:nvSpPr>
        <p:spPr>
          <a:xfrm>
            <a:off x="4151266" y="4364911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6" name="椭圆 265"/>
          <p:cNvSpPr/>
          <p:nvPr>
            <p:custDataLst>
              <p:tags r:id="rId4"/>
            </p:custDataLst>
          </p:nvPr>
        </p:nvSpPr>
        <p:spPr>
          <a:xfrm>
            <a:off x="4797840" y="4556628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8" name="椭圆 266"/>
          <p:cNvSpPr/>
          <p:nvPr>
            <p:custDataLst>
              <p:tags r:id="rId5"/>
            </p:custDataLst>
          </p:nvPr>
        </p:nvSpPr>
        <p:spPr>
          <a:xfrm>
            <a:off x="5460703" y="4752730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8130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0" name="椭圆 268"/>
          <p:cNvSpPr/>
          <p:nvPr>
            <p:custDataLst>
              <p:tags r:id="rId7"/>
            </p:custDataLst>
          </p:nvPr>
        </p:nvSpPr>
        <p:spPr>
          <a:xfrm flipV="1">
            <a:off x="2918264" y="4502747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69"/>
          <p:cNvSpPr/>
          <p:nvPr>
            <p:custDataLst>
              <p:tags r:id="rId8"/>
            </p:custDataLst>
          </p:nvPr>
        </p:nvSpPr>
        <p:spPr>
          <a:xfrm flipV="1">
            <a:off x="2958361" y="4543471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70"/>
          <p:cNvSpPr/>
          <p:nvPr>
            <p:custDataLst>
              <p:tags r:id="rId9"/>
            </p:custDataLst>
          </p:nvPr>
        </p:nvSpPr>
        <p:spPr>
          <a:xfrm flipV="1">
            <a:off x="7719953" y="3722096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832365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601803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4004033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704553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525994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66718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51128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61396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77303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57986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76156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239540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8" name="图形 15"/>
          <p:cNvSpPr/>
          <p:nvPr>
            <p:custDataLst>
              <p:tags r:id="rId22"/>
            </p:custDataLst>
          </p:nvPr>
        </p:nvSpPr>
        <p:spPr>
          <a:xfrm>
            <a:off x="5064113" y="4943194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0" name="图形 19"/>
          <p:cNvSpPr/>
          <p:nvPr>
            <p:custDataLst>
              <p:tags r:id="rId23"/>
            </p:custDataLst>
          </p:nvPr>
        </p:nvSpPr>
        <p:spPr>
          <a:xfrm>
            <a:off x="8496845" y="4648100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2" name="图形 27"/>
          <p:cNvSpPr/>
          <p:nvPr>
            <p:custDataLst>
              <p:tags r:id="rId24"/>
            </p:custDataLst>
          </p:nvPr>
        </p:nvSpPr>
        <p:spPr>
          <a:xfrm>
            <a:off x="4198255" y="3720843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71974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6" name="正文"/>
          <p:cNvSpPr txBox="1"/>
          <p:nvPr>
            <p:custDataLst>
              <p:tags r:id="rId26"/>
            </p:custDataLst>
          </p:nvPr>
        </p:nvSpPr>
        <p:spPr>
          <a:xfrm>
            <a:off x="838200" y="3741518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制定实施计划：明确目标、时间表和资源需求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正文"/>
          <p:cNvSpPr txBox="1"/>
          <p:nvPr>
            <p:custDataLst>
              <p:tags r:id="rId27"/>
            </p:custDataLst>
          </p:nvPr>
        </p:nvSpPr>
        <p:spPr>
          <a:xfrm>
            <a:off x="9285014" y="3741518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持续改进：根据实施效果不断调整和优化创新方法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正文"/>
          <p:cNvSpPr txBox="1"/>
          <p:nvPr>
            <p:custDataLst>
              <p:tags r:id="rId28"/>
            </p:custDataLst>
          </p:nvPr>
        </p:nvSpPr>
        <p:spPr>
          <a:xfrm>
            <a:off x="7026390" y="1705938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合作与交流：与其他机构或专家进行合作，分享经验和资源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正文"/>
          <p:cNvSpPr txBox="1"/>
          <p:nvPr>
            <p:custDataLst>
              <p:tags r:id="rId29"/>
            </p:custDataLst>
          </p:nvPr>
        </p:nvSpPr>
        <p:spPr>
          <a:xfrm>
            <a:off x="3096824" y="1705938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培训教师：提高教师的创新意识和教学能力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儿童教育创新方法的实践案例</a:t>
            </a:r>
            <a:endParaRPr altLang="en-US" lang="zh-CN"/>
          </a:p>
        </p:txBody>
      </p:sp>
      <p:sp>
        <p:nvSpPr>
          <p:cNvPr id="1049490" name="矩形 3"/>
          <p:cNvSpPr/>
          <p:nvPr>
            <p:custDataLst>
              <p:tags r:id="rId1"/>
            </p:custDataLst>
          </p:nvPr>
        </p:nvSpPr>
        <p:spPr>
          <a:xfrm>
            <a:off x="1654229" y="1460500"/>
            <a:ext cx="9407200" cy="103429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矩形 13"/>
          <p:cNvSpPr/>
          <p:nvPr>
            <p:custDataLst>
              <p:tags r:id="rId2"/>
            </p:custDataLst>
          </p:nvPr>
        </p:nvSpPr>
        <p:spPr>
          <a:xfrm>
            <a:off x="1130631" y="1460500"/>
            <a:ext cx="255120" cy="103429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文本框 4"/>
          <p:cNvSpPr txBox="1"/>
          <p:nvPr>
            <p:custDataLst>
              <p:tags r:id="rId3"/>
            </p:custDataLst>
          </p:nvPr>
        </p:nvSpPr>
        <p:spPr>
          <a:xfrm>
            <a:off x="1923580" y="1549864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编程教育：通过学习编程培养逻辑思维和创造力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39"/>
          <p:cNvSpPr/>
          <p:nvPr>
            <p:custDataLst>
              <p:tags r:id="rId4"/>
            </p:custDataLst>
          </p:nvPr>
        </p:nvSpPr>
        <p:spPr>
          <a:xfrm>
            <a:off x="1654229" y="2688312"/>
            <a:ext cx="9407200" cy="103429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矩形 5"/>
          <p:cNvSpPr/>
          <p:nvPr>
            <p:custDataLst>
              <p:tags r:id="rId5"/>
            </p:custDataLst>
          </p:nvPr>
        </p:nvSpPr>
        <p:spPr>
          <a:xfrm>
            <a:off x="1130631" y="2688312"/>
            <a:ext cx="255120" cy="103429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文本框 41"/>
          <p:cNvSpPr txBox="1"/>
          <p:nvPr>
            <p:custDataLst>
              <p:tags r:id="rId6"/>
            </p:custDataLst>
          </p:nvPr>
        </p:nvSpPr>
        <p:spPr>
          <a:xfrm>
            <a:off x="1923580" y="2777676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多元智能教育：根据每个孩子的不同智能特点进行个性化教育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12"/>
          <p:cNvSpPr/>
          <p:nvPr>
            <p:custDataLst>
              <p:tags r:id="rId7"/>
            </p:custDataLst>
          </p:nvPr>
        </p:nvSpPr>
        <p:spPr>
          <a:xfrm>
            <a:off x="1654229" y="3916124"/>
            <a:ext cx="9407200" cy="103429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矩形 17"/>
          <p:cNvSpPr/>
          <p:nvPr>
            <p:custDataLst>
              <p:tags r:id="rId8"/>
            </p:custDataLst>
          </p:nvPr>
        </p:nvSpPr>
        <p:spPr>
          <a:xfrm>
            <a:off x="1130631" y="3916124"/>
            <a:ext cx="255120" cy="103429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文本框 19"/>
          <p:cNvSpPr txBox="1"/>
          <p:nvPr>
            <p:custDataLst>
              <p:tags r:id="rId9"/>
            </p:custDataLst>
          </p:nvPr>
        </p:nvSpPr>
        <p:spPr>
          <a:xfrm>
            <a:off x="1923580" y="4005488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亲子阅读：家长与孩子共同阅读，培养阅读兴趣和阅读能力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9"/>
          <p:cNvSpPr/>
          <p:nvPr>
            <p:custDataLst>
              <p:tags r:id="rId10"/>
            </p:custDataLst>
          </p:nvPr>
        </p:nvSpPr>
        <p:spPr>
          <a:xfrm>
            <a:off x="1654229" y="5143306"/>
            <a:ext cx="9407200" cy="103429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矩形 26"/>
          <p:cNvSpPr/>
          <p:nvPr>
            <p:custDataLst>
              <p:tags r:id="rId11"/>
            </p:custDataLst>
          </p:nvPr>
        </p:nvSpPr>
        <p:spPr>
          <a:xfrm>
            <a:off x="1130631" y="5143306"/>
            <a:ext cx="255120" cy="103429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文本框 27"/>
          <p:cNvSpPr txBox="1"/>
          <p:nvPr>
            <p:custDataLst>
              <p:tags r:id="rId12"/>
            </p:custDataLst>
          </p:nvPr>
        </p:nvSpPr>
        <p:spPr>
          <a:xfrm>
            <a:off x="1923580" y="5232670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户外探险教育：通过户外探险活动培养孩子的勇气和团队协作能力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儿童教育创新方法的效果评估</a:t>
            </a:r>
            <a:endParaRPr altLang="en-US" lang="zh-CN"/>
          </a:p>
        </p:txBody>
      </p:sp>
      <p:sp>
        <p:nvSpPr>
          <p:cNvPr id="1049550" name="弧形 58"/>
          <p:cNvSpPr/>
          <p:nvPr>
            <p:custDataLst>
              <p:tags r:id="rId1"/>
            </p:custDataLst>
          </p:nvPr>
        </p:nvSpPr>
        <p:spPr>
          <a:xfrm>
            <a:off x="8027409" y="2156012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2" name="弧形 57"/>
          <p:cNvSpPr/>
          <p:nvPr>
            <p:custDataLst>
              <p:tags r:id="rId2"/>
            </p:custDataLst>
          </p:nvPr>
        </p:nvSpPr>
        <p:spPr>
          <a:xfrm>
            <a:off x="838200" y="2156012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椭圆 22"/>
          <p:cNvSpPr/>
          <p:nvPr>
            <p:custDataLst>
              <p:tags r:id="rId3"/>
            </p:custDataLst>
          </p:nvPr>
        </p:nvSpPr>
        <p:spPr>
          <a:xfrm>
            <a:off x="8354477" y="2420183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椭圆 23"/>
          <p:cNvSpPr/>
          <p:nvPr>
            <p:custDataLst>
              <p:tags r:id="rId4"/>
            </p:custDataLst>
          </p:nvPr>
        </p:nvSpPr>
        <p:spPr>
          <a:xfrm>
            <a:off x="8724675" y="2475892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8" name="正文"/>
          <p:cNvSpPr txBox="1"/>
          <p:nvPr>
            <p:custDataLst>
              <p:tags r:id="rId5"/>
            </p:custDataLst>
          </p:nvPr>
        </p:nvSpPr>
        <p:spPr>
          <a:xfrm>
            <a:off x="8788472" y="3227969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对教育行业发展的推动作用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60" name="椭圆 24"/>
          <p:cNvSpPr/>
          <p:nvPr>
            <p:custDataLst>
              <p:tags r:id="rId6"/>
            </p:custDataLst>
          </p:nvPr>
        </p:nvSpPr>
        <p:spPr>
          <a:xfrm>
            <a:off x="6022769" y="2420183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椭圆 25"/>
          <p:cNvSpPr/>
          <p:nvPr>
            <p:custDataLst>
              <p:tags r:id="rId7"/>
            </p:custDataLst>
          </p:nvPr>
        </p:nvSpPr>
        <p:spPr>
          <a:xfrm>
            <a:off x="6392069" y="2475892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正文"/>
          <p:cNvSpPr txBox="1"/>
          <p:nvPr>
            <p:custDataLst>
              <p:tags r:id="rId8"/>
            </p:custDataLst>
          </p:nvPr>
        </p:nvSpPr>
        <p:spPr>
          <a:xfrm>
            <a:off x="6456763" y="3227969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提高学生综合素质和能力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椭圆 7"/>
          <p:cNvSpPr/>
          <p:nvPr>
            <p:custDataLst>
              <p:tags r:id="rId9"/>
            </p:custDataLst>
          </p:nvPr>
        </p:nvSpPr>
        <p:spPr>
          <a:xfrm>
            <a:off x="3691061" y="2420183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8" name="椭圆 9"/>
          <p:cNvSpPr/>
          <p:nvPr>
            <p:custDataLst>
              <p:tags r:id="rId10"/>
            </p:custDataLst>
          </p:nvPr>
        </p:nvSpPr>
        <p:spPr>
          <a:xfrm>
            <a:off x="4060360" y="2475892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正文"/>
          <p:cNvSpPr txBox="1"/>
          <p:nvPr>
            <p:custDataLst>
              <p:tags r:id="rId11"/>
            </p:custDataLst>
          </p:nvPr>
        </p:nvSpPr>
        <p:spPr>
          <a:xfrm>
            <a:off x="4125055" y="3227969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增强学生创新能力和想象力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72" name="椭圆 5"/>
          <p:cNvSpPr/>
          <p:nvPr>
            <p:custDataLst>
              <p:tags r:id="rId12"/>
            </p:custDataLst>
          </p:nvPr>
        </p:nvSpPr>
        <p:spPr>
          <a:xfrm>
            <a:off x="1094284" y="2420183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4" name="椭圆 4"/>
          <p:cNvSpPr/>
          <p:nvPr>
            <p:custDataLst>
              <p:tags r:id="rId13"/>
            </p:custDataLst>
          </p:nvPr>
        </p:nvSpPr>
        <p:spPr>
          <a:xfrm>
            <a:off x="1463583" y="2475892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正文"/>
          <p:cNvSpPr txBox="1"/>
          <p:nvPr>
            <p:custDataLst>
              <p:tags r:id="rId14"/>
            </p:custDataLst>
          </p:nvPr>
        </p:nvSpPr>
        <p:spPr>
          <a:xfrm>
            <a:off x="1528278" y="3227969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提升学生学习兴趣和动力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儿童教育创新方法的挑战与对策</a:t>
            </a:r>
            <a:endParaRPr altLang="en-US" lang="zh-CN"/>
          </a:p>
        </p:txBody>
      </p:sp>
      <p:sp>
        <p:nvSpPr>
          <p:cNvPr id="10496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儿童教育创新方法的挑战与问题</a:t>
            </a:r>
            <a:endParaRPr altLang="en-US" lang="zh-CN"/>
          </a:p>
        </p:txBody>
      </p:sp>
      <p:sp>
        <p:nvSpPr>
          <p:cNvPr id="10496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58279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31712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任意多边形 18"/>
          <p:cNvSpPr/>
          <p:nvPr>
            <p:custDataLst>
              <p:tags r:id="rId3"/>
            </p:custDataLst>
          </p:nvPr>
        </p:nvSpPr>
        <p:spPr>
          <a:xfrm>
            <a:off x="6428049" y="243848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825378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58893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31712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4"/>
          <p:cNvSpPr/>
          <p:nvPr>
            <p:custDataLst>
              <p:tags r:id="rId7"/>
            </p:custDataLst>
          </p:nvPr>
        </p:nvSpPr>
        <p:spPr>
          <a:xfrm>
            <a:off x="961067" y="243848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825378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11855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传统教育观念的束缚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11855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教育科技的应用不足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7118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329414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11"/>
          <p:cNvSpPr/>
          <p:nvPr>
            <p:custDataLst>
              <p:tags r:id="rId13"/>
            </p:custDataLst>
          </p:nvPr>
        </p:nvSpPr>
        <p:spPr>
          <a:xfrm>
            <a:off x="3764900" y="245015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838279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95139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52145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25"/>
          <p:cNvSpPr/>
          <p:nvPr>
            <p:custDataLst>
              <p:tags r:id="rId17"/>
            </p:custDataLst>
          </p:nvPr>
        </p:nvSpPr>
        <p:spPr>
          <a:xfrm>
            <a:off x="9090584" y="2474118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62238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54188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教师培训和教育创新方法的匹配度不高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13022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教育资源不均衡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儿童教育创新方法的对策与建议</a:t>
            </a:r>
            <a:endParaRPr altLang="en-US" lang="zh-CN"/>
          </a:p>
        </p:txBody>
      </p:sp>
      <p:sp>
        <p:nvSpPr>
          <p:cNvPr id="1049732" name="矩形 15"/>
          <p:cNvSpPr/>
          <p:nvPr>
            <p:custDataLst>
              <p:tags r:id="rId1"/>
            </p:custDataLst>
          </p:nvPr>
        </p:nvSpPr>
        <p:spPr>
          <a:xfrm>
            <a:off x="2458631" y="1540593"/>
            <a:ext cx="7277974" cy="63993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建立多元化教育评价体系：注重学生的综合素质和个性化发展，避免单一的考试成绩评价方式。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任意多边形 17"/>
          <p:cNvSpPr/>
          <p:nvPr>
            <p:custDataLst>
              <p:tags r:id="rId2"/>
            </p:custDataLst>
          </p:nvPr>
        </p:nvSpPr>
        <p:spPr>
          <a:xfrm flipV="1">
            <a:off x="2380965" y="1460500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任意多边形 18"/>
          <p:cNvSpPr/>
          <p:nvPr>
            <p:custDataLst>
              <p:tags r:id="rId3"/>
            </p:custDataLst>
          </p:nvPr>
        </p:nvSpPr>
        <p:spPr>
          <a:xfrm flipH="1">
            <a:off x="8510126" y="2016299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矩形 27"/>
          <p:cNvSpPr/>
          <p:nvPr>
            <p:custDataLst>
              <p:tags r:id="rId4"/>
            </p:custDataLst>
          </p:nvPr>
        </p:nvSpPr>
        <p:spPr>
          <a:xfrm>
            <a:off x="2458631" y="2846357"/>
            <a:ext cx="7277974" cy="63993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加强教育信息化与智能化建设：利用信息技术手段提升教育质量和效率，如在线教育、智能教育等。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任意多边形 29"/>
          <p:cNvSpPr/>
          <p:nvPr>
            <p:custDataLst>
              <p:tags r:id="rId5"/>
            </p:custDataLst>
          </p:nvPr>
        </p:nvSpPr>
        <p:spPr>
          <a:xfrm flipV="1">
            <a:off x="2380965" y="2766264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任意多边形 30"/>
          <p:cNvSpPr/>
          <p:nvPr>
            <p:custDataLst>
              <p:tags r:id="rId6"/>
            </p:custDataLst>
          </p:nvPr>
        </p:nvSpPr>
        <p:spPr>
          <a:xfrm flipH="1">
            <a:off x="8510126" y="3322063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4" name="矩形 5"/>
          <p:cNvSpPr/>
          <p:nvPr>
            <p:custDataLst>
              <p:tags r:id="rId7"/>
            </p:custDataLst>
          </p:nvPr>
        </p:nvSpPr>
        <p:spPr>
          <a:xfrm>
            <a:off x="2458631" y="4152121"/>
            <a:ext cx="7277974" cy="63993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鼓励社会力量参与教育创新：通过政策引导和资金支持，吸引更多社会资源投入教育领域，推动教育创新发展。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任意多边形 7"/>
          <p:cNvSpPr/>
          <p:nvPr>
            <p:custDataLst>
              <p:tags r:id="rId8"/>
            </p:custDataLst>
          </p:nvPr>
        </p:nvSpPr>
        <p:spPr>
          <a:xfrm flipV="1">
            <a:off x="2380965" y="4072027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任意多边形 8"/>
          <p:cNvSpPr/>
          <p:nvPr>
            <p:custDataLst>
              <p:tags r:id="rId9"/>
            </p:custDataLst>
          </p:nvPr>
        </p:nvSpPr>
        <p:spPr>
          <a:xfrm flipH="1">
            <a:off x="8510126" y="4627826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0" name="矩形 10"/>
          <p:cNvSpPr/>
          <p:nvPr>
            <p:custDataLst>
              <p:tags r:id="rId10"/>
            </p:custDataLst>
          </p:nvPr>
        </p:nvSpPr>
        <p:spPr>
          <a:xfrm>
            <a:off x="2458631" y="5457884"/>
            <a:ext cx="7277974" cy="63993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加强教师队伍建设：提高教师队伍的素质和能力，培养教师的创新意识和创新能力，为教育创新提供人才保障。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任意多边形 12"/>
          <p:cNvSpPr/>
          <p:nvPr>
            <p:custDataLst>
              <p:tags r:id="rId11"/>
            </p:custDataLst>
          </p:nvPr>
        </p:nvSpPr>
        <p:spPr>
          <a:xfrm flipV="1">
            <a:off x="2380965" y="5377791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任意多边形 13"/>
          <p:cNvSpPr/>
          <p:nvPr>
            <p:custDataLst>
              <p:tags r:id="rId12"/>
            </p:custDataLst>
          </p:nvPr>
        </p:nvSpPr>
        <p:spPr>
          <a:xfrm flipH="1">
            <a:off x="8510126" y="5933590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儿童教育创新方法的未来展望</a:t>
            </a:r>
            <a:endParaRPr altLang="en-US" lang="zh-CN"/>
          </a:p>
        </p:txBody>
      </p:sp>
      <p:sp>
        <p:nvSpPr>
          <p:cNvPr id="1049792" name="对角圆角矩形 15"/>
          <p:cNvSpPr/>
          <p:nvPr>
            <p:custDataLst>
              <p:tags r:id="rId1"/>
            </p:custDataLst>
          </p:nvPr>
        </p:nvSpPr>
        <p:spPr>
          <a:xfrm>
            <a:off x="1542908" y="4140181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对角圆角矩形 16"/>
          <p:cNvSpPr/>
          <p:nvPr>
            <p:custDataLst>
              <p:tags r:id="rId2"/>
            </p:custDataLst>
          </p:nvPr>
        </p:nvSpPr>
        <p:spPr>
          <a:xfrm>
            <a:off x="1542908" y="4000794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直角三角形 17"/>
          <p:cNvSpPr/>
          <p:nvPr>
            <p:custDataLst>
              <p:tags r:id="rId3"/>
            </p:custDataLst>
          </p:nvPr>
        </p:nvSpPr>
        <p:spPr>
          <a:xfrm>
            <a:off x="2097259" y="4001434"/>
            <a:ext cx="83503" cy="13917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文本框 27"/>
          <p:cNvSpPr txBox="1"/>
          <p:nvPr>
            <p:custDataLst>
              <p:tags r:id="rId4"/>
            </p:custDataLst>
          </p:nvPr>
        </p:nvSpPr>
        <p:spPr>
          <a:xfrm>
            <a:off x="2133064" y="4151051"/>
            <a:ext cx="8227834" cy="75431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创客教育：鼓励学生动手实践，培养创新思维和解决问题的能力。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对角圆角矩形 52"/>
          <p:cNvSpPr/>
          <p:nvPr>
            <p:custDataLst>
              <p:tags r:id="rId5"/>
            </p:custDataLst>
          </p:nvPr>
        </p:nvSpPr>
        <p:spPr>
          <a:xfrm>
            <a:off x="1542908" y="1600526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对角圆角矩形 53"/>
          <p:cNvSpPr/>
          <p:nvPr>
            <p:custDataLst>
              <p:tags r:id="rId6"/>
            </p:custDataLst>
          </p:nvPr>
        </p:nvSpPr>
        <p:spPr>
          <a:xfrm>
            <a:off x="1542908" y="1460500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直角三角形 54"/>
          <p:cNvSpPr/>
          <p:nvPr>
            <p:custDataLst>
              <p:tags r:id="rId7"/>
            </p:custDataLst>
          </p:nvPr>
        </p:nvSpPr>
        <p:spPr>
          <a:xfrm>
            <a:off x="2097259" y="1461139"/>
            <a:ext cx="83503" cy="13917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文本框 56"/>
          <p:cNvSpPr txBox="1"/>
          <p:nvPr>
            <p:custDataLst>
              <p:tags r:id="rId8"/>
            </p:custDataLst>
          </p:nvPr>
        </p:nvSpPr>
        <p:spPr>
          <a:xfrm>
            <a:off x="2133064" y="1603723"/>
            <a:ext cx="8227834" cy="75431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人工智能与大数据的应用：个性化教育将更加普及，实现精准教学。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对角圆角矩形 5"/>
          <p:cNvSpPr/>
          <p:nvPr>
            <p:custDataLst>
              <p:tags r:id="rId9"/>
            </p:custDataLst>
          </p:nvPr>
        </p:nvSpPr>
        <p:spPr>
          <a:xfrm>
            <a:off x="1542908" y="2870354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对角圆角矩形 6"/>
          <p:cNvSpPr/>
          <p:nvPr>
            <p:custDataLst>
              <p:tags r:id="rId10"/>
            </p:custDataLst>
          </p:nvPr>
        </p:nvSpPr>
        <p:spPr>
          <a:xfrm>
            <a:off x="1542908" y="2730327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直角三角形 7"/>
          <p:cNvSpPr/>
          <p:nvPr>
            <p:custDataLst>
              <p:tags r:id="rId11"/>
            </p:custDataLst>
          </p:nvPr>
        </p:nvSpPr>
        <p:spPr>
          <a:xfrm>
            <a:off x="2097259" y="2731606"/>
            <a:ext cx="83503" cy="13917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文本框 8"/>
          <p:cNvSpPr txBox="1"/>
          <p:nvPr>
            <p:custDataLst>
              <p:tags r:id="rId12"/>
            </p:custDataLst>
          </p:nvPr>
        </p:nvSpPr>
        <p:spPr>
          <a:xfrm>
            <a:off x="2133064" y="2881223"/>
            <a:ext cx="8227834" cy="75431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混合式学习模式：线上与线下教育将深度融合，提高学习效果。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对角圆角矩形 9"/>
          <p:cNvSpPr/>
          <p:nvPr>
            <p:custDataLst>
              <p:tags r:id="rId13"/>
            </p:custDataLst>
          </p:nvPr>
        </p:nvSpPr>
        <p:spPr>
          <a:xfrm>
            <a:off x="1542908" y="5410648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对角圆角矩形 10"/>
          <p:cNvSpPr/>
          <p:nvPr>
            <p:custDataLst>
              <p:tags r:id="rId14"/>
            </p:custDataLst>
          </p:nvPr>
        </p:nvSpPr>
        <p:spPr>
          <a:xfrm>
            <a:off x="1542908" y="5270622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直角三角形 11"/>
          <p:cNvSpPr/>
          <p:nvPr>
            <p:custDataLst>
              <p:tags r:id="rId15"/>
            </p:custDataLst>
          </p:nvPr>
        </p:nvSpPr>
        <p:spPr>
          <a:xfrm>
            <a:off x="2097259" y="5271261"/>
            <a:ext cx="83503" cy="13917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文本框 12"/>
          <p:cNvSpPr txBox="1"/>
          <p:nvPr>
            <p:custDataLst>
              <p:tags r:id="rId16"/>
            </p:custDataLst>
          </p:nvPr>
        </p:nvSpPr>
        <p:spPr>
          <a:xfrm>
            <a:off x="2133064" y="5420878"/>
            <a:ext cx="8227834" cy="75431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情感教育：关注学生心理健康，培养情商和社会适应能力。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45160" y="624840"/>
            <a:ext cx="3348990" cy="305181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860" name="文本占位符 2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645160" y="3878580"/>
            <a:ext cx="2743200" cy="218567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205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20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05"/>
  <p:tag name="KSO_WM_TEMPLATE_THUMBS_INDEX" val="1、11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05_1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PRESET_TEXT" val="单击此处 添加文档标题"/>
</p:tagLst>
</file>

<file path=ppt/tags/tag76.xml><?xml version="1.0" encoding="utf-8"?>
<p:tagLst xmlns:p="http://schemas.openxmlformats.org/presentationml/2006/main">
  <p:tag name="KSO_WM_UNIT_SUBTYPE" val="b"/>
  <p:tag name="KSO_WM_UNIT_NOCLEAR" val="0"/>
  <p:tag name="KSO_WM_UNIT_VALUE" val="8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05_1*f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PRESET_TEXT" val="汇报人：WPS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05_1*b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PRESET_TEXT" val="单击此处添加副标题"/>
  <p:tag name="KSO_WM_UNIT_VALUE" val="24"/>
</p:tagLst>
</file>

<file path=ppt/tags/tag78.xml><?xml version="1.0" encoding="utf-8"?>
<p:tagLst xmlns:p="http://schemas.openxmlformats.org/presentationml/2006/main">
  <p:tag name="KSO_WM_SLIDE_ID" val="custom2023120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05"/>
  <p:tag name="KSO_WM_SLIDE_LAYOUT" val="a_b_f"/>
  <p:tag name="KSO_WM_SLIDE_LAYOUT_CNT" val="1_1_1"/>
  <p:tag name="KSO_WM_SLIDE_TYPE" val="title"/>
  <p:tag name="KSO_WM_SLIDE_SUBTYPE" val="pureTxt"/>
  <p:tag name="KSO_WM_TEMPLATE_THUMBS_INDEX" val="1、1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4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18"/>
  <p:tag name="KSO_WM_DIAGRAM_GROUP_CODE" val="l1-1"/>
  <p:tag name="KSO_WM_UNIT_TYPE" val="a"/>
  <p:tag name="KSO_WM_UNIT_INDEX" val="1"/>
  <p:tag name="KSO_WM_UNIT_PRESET_TEXT" val="目录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05_4*l_h_i*1_1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05_4*l_h_a*1_1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05_4*l_h_i*1_2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05_4*l_h_a*1_2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05_4*l_h_i*1_4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05_4*l_h_a*1_4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05_4*l_h_i*1_3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05_4*l_h_a*1_3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SLIDE_ID" val="custom20231205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1205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1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8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1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9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11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11*f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6"/>
  <p:tag name="KSO_WM_UNIT_TYPE" val="f"/>
  <p:tag name="KSO_WM_UNIT_INDEX" val="1"/>
  <p:tag name="KSO_WM_UNIT_PRESET_TEXT" val="汇报人：WPS"/>
</p:tagLst>
</file>

<file path=ppt/tags/tag300.xml><?xml version="1.0" encoding="utf-8"?>
<p:tagLst xmlns:p="http://schemas.openxmlformats.org/presentationml/2006/main">
  <p:tag name="KSO_WM_SLIDE_ID" val="custom20231205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120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13">
      <a:dk1>
        <a:srgbClr val="000000"/>
      </a:dk1>
      <a:lt1>
        <a:srgbClr val="FFFFFF"/>
      </a:lt1>
      <a:dk2>
        <a:srgbClr val="510303"/>
      </a:dk2>
      <a:lt2>
        <a:srgbClr val="FFF3F3"/>
      </a:lt2>
      <a:accent1>
        <a:srgbClr val="FE2F49"/>
      </a:accent1>
      <a:accent2>
        <a:srgbClr val="ED49E1"/>
      </a:accent2>
      <a:accent3>
        <a:srgbClr val="FE76DA"/>
      </a:accent3>
      <a:accent4>
        <a:srgbClr val="FF9929"/>
      </a:accent4>
      <a:accent5>
        <a:srgbClr val="75C6FE"/>
      </a:accent5>
      <a:accent6>
        <a:srgbClr val="B482DA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2024-01-06T07:24:43Z</dcterms:created>
  <dcterms:modified xsi:type="dcterms:W3CDTF">2024-01-06T07:24:43Z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6de80a2e86024a82881dbe0dfda77269_21</vt:lpwstr>
  </property>
</Properties>
</file>