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938" r:id="rId1"/>
    <p:sldMasterId id="2147485975" r:id="rId2"/>
  </p:sldMasterIdLst>
  <p:notesMasterIdLst>
    <p:notesMasterId r:id="rId3"/>
  </p:notesMasterIdLst>
  <p:sldIdLst>
    <p:sldId id="1273" r:id="rId4"/>
    <p:sldId id="1277" r:id="rId5"/>
    <p:sldId id="1282" r:id="rId6"/>
    <p:sldId id="1286" r:id="rId7"/>
    <p:sldId id="1289" r:id="rId8"/>
    <p:sldId id="1292" r:id="rId9"/>
    <p:sldId id="1295" r:id="rId10"/>
    <p:sldId id="1299" r:id="rId11"/>
    <p:sldId id="1303" r:id="rId12"/>
    <p:sldId id="1306" r:id="rId13"/>
    <p:sldId id="1309" r:id="rId14"/>
    <p:sldId id="1312" r:id="rId15"/>
    <p:sldId id="1316" r:id="rId16"/>
    <p:sldId id="1320" r:id="rId17"/>
    <p:sldId id="1323" r:id="rId18"/>
    <p:sldId id="1326" r:id="rId19"/>
    <p:sldId id="1329" r:id="rId20"/>
    <p:sldId id="1333" r:id="rId21"/>
    <p:sldId id="1337" r:id="rId22"/>
    <p:sldId id="1340" r:id="rId23"/>
    <p:sldId id="1343" r:id="rId24"/>
    <p:sldId id="1346" r:id="rId25"/>
    <p:sldId id="1350" r:id="rId26"/>
    <p:sldId id="1354" r:id="rId27"/>
    <p:sldId id="1357" r:id="rId28"/>
    <p:sldId id="1360" r:id="rId29"/>
    <p:sldId id="1363" r:id="rId30"/>
    <p:sldId id="1366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939" r:id="rId1"/>
    <p:sldLayoutId id="2147485940" r:id="rId2"/>
    <p:sldLayoutId id="2147485941" r:id="rId3"/>
    <p:sldLayoutId id="2147485942" r:id="rId4"/>
    <p:sldLayoutId id="2147485943" r:id="rId5"/>
    <p:sldLayoutId id="2147485944" r:id="rId6"/>
    <p:sldLayoutId id="2147485945" r:id="rId7"/>
    <p:sldLayoutId id="2147485946" r:id="rId8"/>
    <p:sldLayoutId id="2147485947" r:id="rId9"/>
    <p:sldLayoutId id="2147485948" r:id="rId10"/>
    <p:sldLayoutId id="214748594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976" r:id="rId1"/>
    <p:sldLayoutId id="2147485977" r:id="rId2"/>
    <p:sldLayoutId id="2147485978" r:id="rId3"/>
    <p:sldLayoutId id="2147485979" r:id="rId4"/>
    <p:sldLayoutId id="2147485980" r:id="rId5"/>
    <p:sldLayoutId id="2147485981" r:id="rId6"/>
    <p:sldLayoutId id="2147485982" r:id="rId7"/>
    <p:sldLayoutId id="2147485983" r:id="rId8"/>
    <p:sldLayoutId id="2147485984" r:id="rId9"/>
    <p:sldLayoutId id="2147485985" r:id="rId10"/>
    <p:sldLayoutId id="214748598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slideLayout" Target="../slideLayouts/slideLayout14.xml"/><Relationship Id="rId24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tags" Target="../tags/tag150.xml"/><Relationship Id="rId18" Type="http://schemas.openxmlformats.org/officeDocument/2006/relationships/tags" Target="../tags/tag151.xml"/><Relationship Id="rId19" Type="http://schemas.openxmlformats.org/officeDocument/2006/relationships/tags" Target="../tags/tag152.xml"/><Relationship Id="rId20" Type="http://schemas.openxmlformats.org/officeDocument/2006/relationships/tags" Target="../tags/tag153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tags" Target="../tags/tag168.xml"/><Relationship Id="rId16" Type="http://schemas.openxmlformats.org/officeDocument/2006/relationships/tags" Target="../tags/tag169.xml"/><Relationship Id="rId17" Type="http://schemas.openxmlformats.org/officeDocument/2006/relationships/tags" Target="../tags/tag170.xml"/><Relationship Id="rId18" Type="http://schemas.openxmlformats.org/officeDocument/2006/relationships/tags" Target="../tags/tag171.xml"/><Relationship Id="rId19" Type="http://schemas.openxmlformats.org/officeDocument/2006/relationships/tags" Target="../tags/tag172.xml"/><Relationship Id="rId20" Type="http://schemas.openxmlformats.org/officeDocument/2006/relationships/tags" Target="../tags/tag173.xml"/><Relationship Id="rId21" Type="http://schemas.openxmlformats.org/officeDocument/2006/relationships/tags" Target="../tags/tag174.xml"/><Relationship Id="rId22" Type="http://schemas.openxmlformats.org/officeDocument/2006/relationships/tags" Target="../tags/tag175.xml"/><Relationship Id="rId23" Type="http://schemas.openxmlformats.org/officeDocument/2006/relationships/tags" Target="../tags/tag176.xml"/><Relationship Id="rId24" Type="http://schemas.openxmlformats.org/officeDocument/2006/relationships/tags" Target="../tags/tag177.xml"/><Relationship Id="rId25" Type="http://schemas.openxmlformats.org/officeDocument/2006/relationships/tags" Target="../tags/tag178.xml"/><Relationship Id="rId26" Type="http://schemas.openxmlformats.org/officeDocument/2006/relationships/tags" Target="../tags/tag179.xml"/><Relationship Id="rId27" Type="http://schemas.openxmlformats.org/officeDocument/2006/relationships/tags" Target="../tags/tag180.xml"/><Relationship Id="rId28" Type="http://schemas.openxmlformats.org/officeDocument/2006/relationships/tags" Target="../tags/tag181.xml"/><Relationship Id="rId29" Type="http://schemas.openxmlformats.org/officeDocument/2006/relationships/tags" Target="../tags/tag182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tags" Target="../tags/tag299.xml"/><Relationship Id="rId14" Type="http://schemas.openxmlformats.org/officeDocument/2006/relationships/tags" Target="../tags/tag300.xml"/><Relationship Id="rId15" Type="http://schemas.openxmlformats.org/officeDocument/2006/relationships/tags" Target="../tags/tag301.xml"/><Relationship Id="rId16" Type="http://schemas.openxmlformats.org/officeDocument/2006/relationships/tags" Target="../tags/tag302.xml"/><Relationship Id="rId17" Type="http://schemas.openxmlformats.org/officeDocument/2006/relationships/tags" Target="../tags/tag303.xml"/><Relationship Id="rId18" Type="http://schemas.openxmlformats.org/officeDocument/2006/relationships/tags" Target="../tags/tag304.xml"/><Relationship Id="rId19" Type="http://schemas.openxmlformats.org/officeDocument/2006/relationships/tags" Target="../tags/tag305.xml"/><Relationship Id="rId20" Type="http://schemas.openxmlformats.org/officeDocument/2006/relationships/tags" Target="../tags/tag306.xml"/><Relationship Id="rId21" Type="http://schemas.openxmlformats.org/officeDocument/2006/relationships/tags" Target="../tags/tag307.xml"/><Relationship Id="rId22" Type="http://schemas.openxmlformats.org/officeDocument/2006/relationships/tags" Target="../tags/tag308.xml"/><Relationship Id="rId23" Type="http://schemas.openxmlformats.org/officeDocument/2006/relationships/tags" Target="../tags/tag309.xml"/><Relationship Id="rId24" Type="http://schemas.openxmlformats.org/officeDocument/2006/relationships/tags" Target="../tags/tag310.xml"/><Relationship Id="rId25" Type="http://schemas.openxmlformats.org/officeDocument/2006/relationships/tags" Target="../tags/tag311.xml"/><Relationship Id="rId26" Type="http://schemas.openxmlformats.org/officeDocument/2006/relationships/tags" Target="../tags/tag312.xml"/><Relationship Id="rId27" Type="http://schemas.openxmlformats.org/officeDocument/2006/relationships/tags" Target="../tags/tag313.xml"/><Relationship Id="rId28" Type="http://schemas.openxmlformats.org/officeDocument/2006/relationships/tags" Target="../tags/tag314.xml"/><Relationship Id="rId29" Type="http://schemas.openxmlformats.org/officeDocument/2006/relationships/tags" Target="../tags/tag315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1852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2024年初中教育职业规划与就业机会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839788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223963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1145725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1145725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5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初中教育职业规划</a:t>
            </a:r>
            <a:endParaRPr altLang="en-US" b="1" dirty="0" sz="25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3128266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512441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3434203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3434203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5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初中教育就业机会</a:t>
            </a:r>
            <a:endParaRPr altLang="en-US" b="1" dirty="0" sz="25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5416744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800919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5722681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5722681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3571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就业市场趋势与前景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770522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089397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8011159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8011159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5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提升就业竞争力</a:t>
            </a:r>
            <a:endParaRPr altLang="en-US" b="1" dirty="0" sz="25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999370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10377877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10299638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10299638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5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求职技巧与策略</a:t>
            </a:r>
            <a:endParaRPr altLang="en-US" b="1" dirty="0" sz="25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初中教育职业规划</a:t>
            </a:r>
            <a:endParaRPr altLang="en-US" dirty="0" lang="zh-CN"/>
          </a:p>
        </p:txBody>
      </p:sp>
      <p:sp>
        <p:nvSpPr>
          <p:cNvPr id="10488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了解自身兴趣与优势</a:t>
            </a:r>
            <a:endParaRPr altLang="en-US" lang="zh-CN"/>
          </a:p>
        </p:txBody>
      </p:sp>
      <p:sp>
        <p:nvSpPr>
          <p:cNvPr id="104892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兴趣是最好的老师，选择自己感兴趣的专业和职业方向能够激发学习动力和创造力。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2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优势是个人在某个领域中具备的独特能力和特长，发掘自己的优势有助于在职业竞争中脱颖而出。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3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通过自我评估和职业测评工具，了解自己的兴趣、优势和职业倾向，为初中教育职业规划提供依据。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3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结合自身实际情况，选择适合自己的专业和职业方向，制定切实可行的职业规划方案。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设定职业目标</a:t>
            </a:r>
            <a:endParaRPr altLang="en-US" lang="zh-CN"/>
          </a:p>
        </p:txBody>
      </p:sp>
      <p:sp>
        <p:nvSpPr>
          <p:cNvPr id="10489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了解自己的兴趣和优势，选择适合自己的职业方向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制定短期和长期的职业发展计划，明确职业目标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不断学习和提升自己的技能和能力，增加职业竞争力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保持积极的心态，勇于面对挑战和变化，不断调整职业规划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提升专业技能与知识</a:t>
            </a:r>
            <a:endParaRPr altLang="en-US" lang="zh-CN"/>
          </a:p>
        </p:txBody>
      </p:sp>
      <p:sp>
        <p:nvSpPr>
          <p:cNvPr id="10490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掌握学科专业知识，提升教学能力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积累实践经验，提高解决实际问题的能力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关注教育发展趋势，了解行业动态和新技术应用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参加教育培训，不断更新教育理念和方法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实践与探索</a:t>
            </a:r>
            <a:endParaRPr altLang="en-US" lang="zh-CN"/>
          </a:p>
        </p:txBody>
      </p:sp>
      <p:sp>
        <p:nvSpPr>
          <p:cNvPr id="104911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初中教育职业规划的实践意义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初中教育职业规划的未来发展趋势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初中教育职业规划的实践案例分析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初中教育职业规划的具体实施步骤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初中教育就业机会</a:t>
            </a:r>
            <a:endParaRPr altLang="en-US" dirty="0" lang="zh-CN"/>
          </a:p>
        </p:txBody>
      </p:sp>
      <p:sp>
        <p:nvSpPr>
          <p:cNvPr id="10491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公立学校教师岗位</a:t>
            </a:r>
            <a:endParaRPr altLang="en-US" lang="zh-CN"/>
          </a:p>
        </p:txBody>
      </p:sp>
      <p:sp>
        <p:nvSpPr>
          <p:cNvPr id="104923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岗位数量：随着学生人数的增加，对教师的需求也在增加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岗位特点：稳定、有保障、职业发展前景好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招聘要求：具备相应的教师资格，学历要求较高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薪资待遇：根据地区和职称的不同有所差异，但相对稳定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私立学校教师岗位</a:t>
            </a:r>
            <a:endParaRPr altLang="en-US" lang="zh-CN"/>
          </a:p>
        </p:txBody>
      </p:sp>
      <p:sp>
        <p:nvSpPr>
          <p:cNvPr id="104927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岗位描述：私立学校教师主要负责初中学科教学工作，培养学生全面发展。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任职要求：本科及以上学历，持有初中教师资格证书，具备教学经验者优先考虑。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岗位前景：随着私立学校数量的不断增加，对优秀教师的需求也越来越大，职业发展空间广阔。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薪资待遇：私立学校教师薪资高于公立学校，具体薪资根据个人能力和教学经验而定。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教育培训机构教师岗位</a:t>
            </a:r>
            <a:endParaRPr altLang="en-US" lang="zh-CN"/>
          </a:p>
        </p:txBody>
      </p:sp>
      <p:sp>
        <p:nvSpPr>
          <p:cNvPr id="104933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岗位职责：负责初中学科教学，根据学生需求制定教学计划，提高学生学习成绩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岗位名称：初中教育培训机构教师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任职要求：具备初中教师资格证书，热爱教育事业，有教学经验者优先考虑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职业发展：可晋升为学科带头人或教育咨询师等职位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教育技术公司研发岗位</a:t>
            </a:r>
            <a:endParaRPr altLang="en-US" lang="zh-CN"/>
          </a:p>
        </p:txBody>
      </p:sp>
      <p:sp>
        <p:nvSpPr>
          <p:cNvPr id="104938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岗位职责：负责教育技术产品的研发，包括需求分析、设计、开发、测试等环节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技能要求：具备扎实的编程能力，熟悉至少一种主流编程语言，如Java、Python等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工作经验：具备2年以上教育技术产品研发经验，对教育行业有一定的了解和认识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职业发展：可以晋升为项目经理或产品经理，负责整个项目的研发和管理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就业市场趋势与前景</a:t>
            </a:r>
            <a:endParaRPr altLang="en-US" dirty="0" lang="zh-CN"/>
          </a:p>
        </p:txBody>
      </p:sp>
      <p:sp>
        <p:nvSpPr>
          <p:cNvPr id="10494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政策支持与市场需求</a:t>
            </a:r>
            <a:endParaRPr altLang="en-US" lang="zh-CN"/>
          </a:p>
        </p:txBody>
      </p:sp>
      <p:sp>
        <p:nvSpPr>
          <p:cNvPr id="104946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政策支持：国家对初中教育职业规划的政策扶持和鼓励措施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7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市场需求：当前及未来初中教育职业市场的需求预测和趋势分析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8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行业前景：初中教育职业的发展前景和未来发展方向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8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就业机会：针对初中教育职业的就业机会和就业途径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薪资待遇与福利保障</a:t>
            </a:r>
            <a:endParaRPr altLang="en-US" lang="zh-CN"/>
          </a:p>
        </p:txBody>
      </p:sp>
      <p:sp>
        <p:nvSpPr>
          <p:cNvPr id="104952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福利保障不断完善，包括医疗保险、养老保险、带薪休假等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初中教育行业薪资水平逐年提升，吸引更多人才加入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政府对教育行业的投入不断加大，为从业者提供更好的职业发展机会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随着社会对教育的重视程度不断提高，初中教育从业者的薪资待遇和福利保障将更加优厚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职业发展通道与晋升空间</a:t>
            </a:r>
            <a:endParaRPr altLang="en-US" lang="zh-CN"/>
          </a:p>
        </p:txBody>
      </p:sp>
      <p:sp>
        <p:nvSpPr>
          <p:cNvPr id="104957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7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初中教育职业规划：明确职业目标，制定实现路径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8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8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就业市场趋势：分析市场需求，把握行业动态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8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9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晋升空间：提升专业技能，拓展职业领域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9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9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职业发展通道：建立个人品牌，积累人脉资源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行业发展趋势与前景展望</a:t>
            </a:r>
            <a:endParaRPr altLang="en-US" lang="zh-CN"/>
          </a:p>
        </p:txBody>
      </p:sp>
      <p:sp>
        <p:nvSpPr>
          <p:cNvPr id="1049634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876755"/>
            <a:ext cx="2060965" cy="1747992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636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915957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638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2918392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40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3960029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642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5003492"/>
            <a:ext cx="2060965" cy="708648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44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3962464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46" name="正文"/>
          <p:cNvSpPr txBox="1"/>
          <p:nvPr>
            <p:custDataLst>
              <p:tags r:id="rId7"/>
            </p:custDataLst>
          </p:nvPr>
        </p:nvSpPr>
        <p:spPr>
          <a:xfrm>
            <a:off x="2974438" y="1792134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行业发展趋势：随着社会经济的发展和人口结构的变化，初中教育行业将迎来更多的发展机遇和挑战。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48" name="正文"/>
          <p:cNvSpPr txBox="1"/>
          <p:nvPr>
            <p:custDataLst>
              <p:tags r:id="rId8"/>
            </p:custDataLst>
          </p:nvPr>
        </p:nvSpPr>
        <p:spPr>
          <a:xfrm>
            <a:off x="2974438" y="2843511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就业市场前景：随着教育行业的不断发展和壮大，初中教育职业规划与就业机会将更加广阔，未来将有更多的就业机会和职业发展空间。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50" name="正文"/>
          <p:cNvSpPr txBox="1"/>
          <p:nvPr>
            <p:custDataLst>
              <p:tags r:id="rId9"/>
            </p:custDataLst>
          </p:nvPr>
        </p:nvSpPr>
        <p:spPr>
          <a:xfrm>
            <a:off x="2974438" y="3894888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行业发展趋势与前景展望：初中教育行业将继续保持稳定的发展态势，未来将有更多的创新和变革，为从业者带来更多的机遇和挑战。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52" name="正文"/>
          <p:cNvSpPr txBox="1"/>
          <p:nvPr>
            <p:custDataLst>
              <p:tags r:id="rId10"/>
            </p:custDataLst>
          </p:nvPr>
        </p:nvSpPr>
        <p:spPr>
          <a:xfrm>
            <a:off x="2974438" y="4946266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就业市场趋势与前景展望：随着教育行业的不断发展和壮大，初中教育职业规划与就业机会将更加广阔，未来将有更多的就业机会和职业发展空间。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54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38200" y="1854839"/>
            <a:ext cx="2060965" cy="708648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提升就业竞争力</a:t>
            </a:r>
            <a:endParaRPr altLang="en-US" dirty="0" lang="zh-CN"/>
          </a:p>
        </p:txBody>
      </p:sp>
      <p:sp>
        <p:nvSpPr>
          <p:cNvPr id="10496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增强自身综合素质</a:t>
            </a:r>
            <a:endParaRPr altLang="en-US" lang="zh-CN"/>
          </a:p>
        </p:txBody>
      </p:sp>
      <p:sp>
        <p:nvSpPr>
          <p:cNvPr id="104973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提升专业技能：不断学习和掌握与初中教育相关的专业技能，提高自己的教学水平。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拓展知识面：了解相关领域的知识，如心理学、教育学、社会学等，增强自己的综合素质。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培养创新能力：不断探索新的教学方法和手段，提高自己的创新能力，为学生提供更好的教育服务。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5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增强沟通能力：与同事、学生和家长保持良好的沟通，提高自己的沟通能力和人际交往能力。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参加教育培训与学术交流活动</a:t>
            </a:r>
            <a:endParaRPr altLang="en-US" lang="zh-CN"/>
          </a:p>
        </p:txBody>
      </p:sp>
      <p:sp>
        <p:nvSpPr>
          <p:cNvPr id="104979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提升专业技能和知识水平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了解行业最新动态和发展趋势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拓展人脉和社交圈子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提高个人品牌和影响力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积累实践经验与项目经历</a:t>
            </a:r>
            <a:endParaRPr altLang="en-US" lang="zh-CN"/>
          </a:p>
        </p:txBody>
      </p:sp>
      <p:sp>
        <p:nvSpPr>
          <p:cNvPr id="104985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参加实习和实践活动，了解行业和职业需求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建立人脉关系，扩大自己的社交圈和人际关系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不断学习和提升自己的技能和能力，增强竞争力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参与项目，提升自己的项目经历和经验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拓展人际关系与社交网络</a:t>
            </a:r>
            <a:endParaRPr altLang="en-US" lang="zh-CN"/>
          </a:p>
        </p:txBody>
      </p:sp>
      <p:sp>
        <p:nvSpPr>
          <p:cNvPr id="104992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参加行业交流会：了解行业趋势，结识业内人士，拓展职业机会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建立人脉：通过社交活动、职业组织、网络平台等途径拓展人脉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维护好现有关系：保持与同事、朋友、导师等的良好关系，以便在需要时获得帮助和支持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建立个人品牌：通过社交媒体、博客等方式展示自己的专业知识和技能，提高个人知名度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求职技巧与策略</a:t>
            </a:r>
            <a:endParaRPr altLang="en-US" dirty="0" lang="zh-CN"/>
          </a:p>
        </p:txBody>
      </p:sp>
      <p:sp>
        <p:nvSpPr>
          <p:cNvPr id="10499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简历撰写技巧与注意事项</a:t>
            </a:r>
            <a:endParaRPr altLang="en-US" lang="zh-CN"/>
          </a:p>
        </p:txBody>
      </p:sp>
      <p:sp>
        <p:nvSpPr>
          <p:cNvPr id="10500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突出个人优势：在简历中强调自己的特长和成就，突出自己的独特价值。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针对职位需求：根据所申请职位的要求，定制化简历内容，展示与职位相关的经验和技能。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简洁明了：简历应简洁、明了，避免过多的废话和重复内容，让招聘者快速了解您的优势和经验。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突出关键词：在简历中突出与职位相关的关键词，增加被搜索和匹配的机会。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面试技巧与应对策略</a:t>
            </a:r>
            <a:endParaRPr altLang="en-US" lang="zh-CN"/>
          </a:p>
        </p:txBody>
      </p:sp>
      <p:sp>
        <p:nvSpPr>
          <p:cNvPr id="105008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8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8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准备充分：了解公司和职位需求，准备好自我介绍和回答问题的思路。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8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9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表达清晰：用简洁明了的语言表达自己的观点和经历，避免使用过于复杂的词汇和句子。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9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9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态度积极：展现出对职位的热情和渴望，以及对自己未来发展的积极态度。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0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0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应对灵活：对于面试中遇到的问题，要能够灵活应对，不要过于紧张或过于自信。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求职渠道与信息获取途径</a:t>
            </a:r>
            <a:endParaRPr altLang="en-US" lang="zh-CN"/>
          </a:p>
        </p:txBody>
      </p:sp>
      <p:sp>
        <p:nvSpPr>
          <p:cNvPr id="105013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招聘网站：如智联招聘、前程无忧等，提供丰富的职位选择和招聘信息。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4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社交网络：如LinkedIn等，可以建立个人职业档案，加入相关行业圈子，获取招聘信息。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5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招聘会：参加各类招聘会，与招聘方直接接触，了解企业需求和招聘流程。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5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内部推荐：通过人脉关系，了解企业内部招聘信息，获得内部推荐机会。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签约注意事项与劳动法规定</a:t>
            </a:r>
            <a:endParaRPr altLang="en-US" lang="zh-CN"/>
          </a:p>
        </p:txBody>
      </p:sp>
      <p:sp>
        <p:nvSpPr>
          <p:cNvPr id="105019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合同内容：仔细阅读合同条款，确保明确了解其中包含的工作职责、工作时间、待遇等细节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试用期：了解试用期的时间长度以及试用期的待遇，确保自己的权益得到保障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薪酬待遇：确认薪酬待遇是否符合自己的期望，并了解支付方式、支付时间等细节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劳动法规定：了解相关法律法规，确保合同内容符合规定，保护自己的合法权益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3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24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24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5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230986_5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5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5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5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6_5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5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5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5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6_5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5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5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5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6_5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5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5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5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986_5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5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5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5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98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8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6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6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2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2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71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2024-01-01T06:23:41Z</dcterms:created>
  <dcterms:modified xsi:type="dcterms:W3CDTF">2024-01-01T06:23:41Z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9e9c053956d8427aac396d577372312a_21</vt:lpwstr>
  </property>
</Properties>
</file>