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070" r:id="rId1"/>
    <p:sldMasterId id="2147500107" r:id="rId2"/>
  </p:sldMasterIdLst>
  <p:notesMasterIdLst>
    <p:notesMasterId r:id="rId3"/>
  </p:notesMasterIdLst>
  <p:sldIdLst>
    <p:sldId id="8036" r:id="rId4"/>
    <p:sldId id="8040" r:id="rId5"/>
    <p:sldId id="8044" r:id="rId6"/>
    <p:sldId id="8047" r:id="rId7"/>
    <p:sldId id="8053" r:id="rId9"/>
    <p:sldId id="8056" r:id="rId10"/>
    <p:sldId id="8059" r:id="rId11"/>
    <p:sldId id="8062" r:id="rId12"/>
    <p:sldId id="8065" r:id="rId13"/>
    <p:sldId id="8071" r:id="rId15"/>
    <p:sldId id="8074" r:id="rId16"/>
    <p:sldId id="8077" r:id="rId17"/>
    <p:sldId id="8080" r:id="rId18"/>
    <p:sldId id="8083" r:id="rId19"/>
    <p:sldId id="8089" r:id="rId21"/>
    <p:sldId id="8092" r:id="rId22"/>
    <p:sldId id="8095" r:id="rId23"/>
    <p:sldId id="8098" r:id="rId24"/>
    <p:sldId id="8101" r:id="rId25"/>
    <p:sldId id="8107" r:id="rId27"/>
    <p:sldId id="8110" r:id="rId28"/>
    <p:sldId id="8113" r:id="rId29"/>
    <p:sldId id="8116" r:id="rId30"/>
    <p:sldId id="8119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2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071" r:id="rId1"/>
    <p:sldLayoutId id="2147500072" r:id="rId2"/>
    <p:sldLayoutId id="2147500073" r:id="rId3"/>
    <p:sldLayoutId id="2147500074" r:id="rId4"/>
    <p:sldLayoutId id="2147500075" r:id="rId5"/>
    <p:sldLayoutId id="2147500076" r:id="rId6"/>
    <p:sldLayoutId id="2147500077" r:id="rId7"/>
    <p:sldLayoutId id="2147500078" r:id="rId8"/>
    <p:sldLayoutId id="2147500079" r:id="rId9"/>
    <p:sldLayoutId id="2147500080" r:id="rId10"/>
    <p:sldLayoutId id="214750008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0108" r:id="rId1"/>
    <p:sldLayoutId id="2147500109" r:id="rId2"/>
    <p:sldLayoutId id="2147500110" r:id="rId3"/>
    <p:sldLayoutId id="2147500111" r:id="rId4"/>
    <p:sldLayoutId id="2147500112" r:id="rId5"/>
    <p:sldLayoutId id="2147500113" r:id="rId6"/>
    <p:sldLayoutId id="2147500114" r:id="rId7"/>
    <p:sldLayoutId id="2147500115" r:id="rId8"/>
    <p:sldLayoutId id="2147500116" r:id="rId9"/>
    <p:sldLayoutId id="2147500117" r:id="rId10"/>
    <p:sldLayoutId id="214750011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slideLayout" Target="../slideLayouts/slideLayout14.xml"/><Relationship Id="rId19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tags" Target="../tags/tag187.xml"/><Relationship Id="rId14" Type="http://schemas.openxmlformats.org/officeDocument/2006/relationships/tags" Target="../tags/tag188.xml"/><Relationship Id="rId15" Type="http://schemas.openxmlformats.org/officeDocument/2006/relationships/tags" Target="../tags/tag189.xml"/><Relationship Id="rId16" Type="http://schemas.openxmlformats.org/officeDocument/2006/relationships/tags" Target="../tags/tag190.xml"/><Relationship Id="rId17" Type="http://schemas.openxmlformats.org/officeDocument/2006/relationships/tags" Target="../tags/tag191.xml"/><Relationship Id="rId18" Type="http://schemas.openxmlformats.org/officeDocument/2006/relationships/tags" Target="../tags/tag192.xml"/><Relationship Id="rId19" Type="http://schemas.openxmlformats.org/officeDocument/2006/relationships/tags" Target="../tags/tag193.xml"/><Relationship Id="rId20" Type="http://schemas.openxmlformats.org/officeDocument/2006/relationships/tags" Target="../tags/tag194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tags" Target="../tags/tag246.xml"/><Relationship Id="rId14" Type="http://schemas.openxmlformats.org/officeDocument/2006/relationships/tags" Target="../tags/tag247.xml"/><Relationship Id="rId15" Type="http://schemas.openxmlformats.org/officeDocument/2006/relationships/tags" Target="../tags/tag248.xml"/><Relationship Id="rId16" Type="http://schemas.openxmlformats.org/officeDocument/2006/relationships/tags" Target="../tags/tag249.xml"/><Relationship Id="rId17" Type="http://schemas.openxmlformats.org/officeDocument/2006/relationships/tags" Target="../tags/tag250.xml"/><Relationship Id="rId18" Type="http://schemas.openxmlformats.org/officeDocument/2006/relationships/tags" Target="../tags/tag251.xml"/><Relationship Id="rId19" Type="http://schemas.openxmlformats.org/officeDocument/2006/relationships/tags" Target="../tags/tag252.xml"/><Relationship Id="rId20" Type="http://schemas.openxmlformats.org/officeDocument/2006/relationships/tags" Target="../tags/tag253.xml"/><Relationship Id="rId21" Type="http://schemas.openxmlformats.org/officeDocument/2006/relationships/tags" Target="../tags/tag254.xml"/><Relationship Id="rId22" Type="http://schemas.openxmlformats.org/officeDocument/2006/relationships/tags" Target="../tags/tag255.xml"/><Relationship Id="rId23" Type="http://schemas.openxmlformats.org/officeDocument/2006/relationships/tags" Target="../tags/tag256.xml"/><Relationship Id="rId24" Type="http://schemas.openxmlformats.org/officeDocument/2006/relationships/tags" Target="../tags/tag257.xml"/><Relationship Id="rId25" Type="http://schemas.openxmlformats.org/officeDocument/2006/relationships/tags" Target="../tags/tag258.xml"/><Relationship Id="rId26" Type="http://schemas.openxmlformats.org/officeDocument/2006/relationships/tags" Target="../tags/tag259.xml"/><Relationship Id="rId27" Type="http://schemas.openxmlformats.org/officeDocument/2006/relationships/tags" Target="../tags/tag260.xml"/><Relationship Id="rId28" Type="http://schemas.openxmlformats.org/officeDocument/2006/relationships/tags" Target="../tags/tag261.xml"/><Relationship Id="rId29" Type="http://schemas.openxmlformats.org/officeDocument/2006/relationships/tags" Target="../tags/tag262.xml"/><Relationship Id="rId30" Type="http://schemas.openxmlformats.org/officeDocument/2006/relationships/tags" Target="../tags/tag263.xml"/><Relationship Id="rId31" Type="http://schemas.openxmlformats.org/officeDocument/2006/relationships/tags" Target="../tags/tag264.xml"/><Relationship Id="rId32" Type="http://schemas.openxmlformats.org/officeDocument/2006/relationships/tags" Target="../tags/tag265.xml"/><Relationship Id="rId33" Type="http://schemas.openxmlformats.org/officeDocument/2006/relationships/tags" Target="../tags/tag266.xml"/><Relationship Id="rId34" Type="http://schemas.openxmlformats.org/officeDocument/2006/relationships/tags" Target="../tags/tag267.xml"/><Relationship Id="rId35" Type="http://schemas.openxmlformats.org/officeDocument/2006/relationships/tags" Target="../tags/tag268.xml"/><Relationship Id="rId36" Type="http://schemas.openxmlformats.org/officeDocument/2006/relationships/tags" Target="../tags/tag269.xml"/><Relationship Id="rId37" Type="http://schemas.openxmlformats.org/officeDocument/2006/relationships/tags" Target="../tags/tag270.xml"/><Relationship Id="rId38" Type="http://schemas.openxmlformats.org/officeDocument/2006/relationships/tags" Target="../tags/tag271.xml"/><Relationship Id="rId39" Type="http://schemas.openxmlformats.org/officeDocument/2006/relationships/tags" Target="../tags/tag272.xml"/><Relationship Id="rId40" Type="http://schemas.openxmlformats.org/officeDocument/2006/relationships/tags" Target="../tags/tag273.xml"/><Relationship Id="rId4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tags" Target="../tags/tag327.xml"/><Relationship Id="rId16" Type="http://schemas.openxmlformats.org/officeDocument/2006/relationships/tags" Target="../tags/tag328.xml"/><Relationship Id="rId17" Type="http://schemas.openxmlformats.org/officeDocument/2006/relationships/tags" Target="../tags/tag329.xml"/><Relationship Id="rId18" Type="http://schemas.openxmlformats.org/officeDocument/2006/relationships/tags" Target="../tags/tag330.xml"/><Relationship Id="rId19" Type="http://schemas.openxmlformats.org/officeDocument/2006/relationships/tags" Target="../tags/tag331.xml"/><Relationship Id="rId20" Type="http://schemas.openxmlformats.org/officeDocument/2006/relationships/tags" Target="../tags/tag332.xml"/><Relationship Id="rId21" Type="http://schemas.openxmlformats.org/officeDocument/2006/relationships/tags" Target="../tags/tag333.xml"/><Relationship Id="rId22" Type="http://schemas.openxmlformats.org/officeDocument/2006/relationships/tags" Target="../tags/tag334.xml"/><Relationship Id="rId23" Type="http://schemas.openxmlformats.org/officeDocument/2006/relationships/tags" Target="../tags/tag335.xml"/><Relationship Id="rId24" Type="http://schemas.openxmlformats.org/officeDocument/2006/relationships/tags" Target="../tags/tag336.xml"/><Relationship Id="rId25" Type="http://schemas.openxmlformats.org/officeDocument/2006/relationships/tags" Target="../tags/tag337.xml"/><Relationship Id="rId26" Type="http://schemas.openxmlformats.org/officeDocument/2006/relationships/tags" Target="../tags/tag338.xml"/><Relationship Id="rId27" Type="http://schemas.openxmlformats.org/officeDocument/2006/relationships/tags" Target="../tags/tag339.xml"/><Relationship Id="rId28" Type="http://schemas.openxmlformats.org/officeDocument/2006/relationships/tags" Target="../tags/tag340.xml"/><Relationship Id="rId29" Type="http://schemas.openxmlformats.org/officeDocument/2006/relationships/tags" Target="../tags/tag341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tags" Target="../tags/tag362.xml"/><Relationship Id="rId10" Type="http://schemas.openxmlformats.org/officeDocument/2006/relationships/tags" Target="../tags/tag363.xml"/><Relationship Id="rId11" Type="http://schemas.openxmlformats.org/officeDocument/2006/relationships/tags" Target="../tags/tag364.xml"/><Relationship Id="rId12" Type="http://schemas.openxmlformats.org/officeDocument/2006/relationships/tags" Target="../tags/tag36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xxx,a click to unlimited possibilities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创新创业的关键因素与挑战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2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98712" y="1982404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37971" y="2943582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添加</a:t>
            </a:r>
            <a:endParaRPr altLang="en-US" dirty="0" lang="zh-CN"/>
          </a:p>
          <a:p>
            <a:r>
              <a:rPr altLang="en-US" dirty="0" lang="zh-CN"/>
              <a:t>目录标题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51837" y="2673004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761243" y="2229497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3300174" y="3190865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创新创业的关键因素</a:t>
            </a:r>
            <a:endParaRPr altLang="en-US" dirty="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114368" y="2920097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923774" y="1982404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5462986" y="2943582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创新创业面临的挑战</a:t>
            </a:r>
            <a:endParaRPr altLang="en-US" dirty="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276899" y="2673004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7086305" y="2229497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7625190" y="3190865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创新创业的成功案例分析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439430" y="2920097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9248835" y="1982404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9788002" y="2943582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创新创业的未来趋势与发展方向</a:t>
            </a:r>
            <a:endParaRPr altLang="en-US" dirty="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601960" y="2673004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5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创新创业的关键因素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创新思维与能力</a:t>
            </a:r>
            <a:endParaRPr altLang="en-US" lang="zh-CN"/>
          </a:p>
        </p:txBody>
      </p:sp>
      <p:sp>
        <p:nvSpPr>
          <p:cNvPr id="10489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创新思维：突破传统思维模式，寻求新的解决方案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创新能力：具备创新技能和知识，能够实现创新想法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创新精神：勇于尝试、不断探索，追求卓越和进步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创新实践：将创新思维付诸实践，不断尝试和改进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创业精神与动力</a:t>
            </a:r>
            <a:endParaRPr altLang="en-US" lang="zh-CN"/>
          </a:p>
        </p:txBody>
      </p:sp>
      <p:sp>
        <p:nvSpPr>
          <p:cNvPr id="104903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创新思维：不断探索、尝试新的方法和思路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团队协作：建立高效、协作的团队，共同推动创业成功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创业精神：坚定的信念、决心和勇气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创业动力：追求梦想、实现自我价值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市场需求与洞察</a:t>
            </a:r>
            <a:endParaRPr altLang="en-US" lang="zh-CN"/>
          </a:p>
        </p:txBody>
      </p:sp>
      <p:sp>
        <p:nvSpPr>
          <p:cNvPr id="10490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了解市场需求：通过市场调研和分析，了解消费者需求和行业趋势，为创新创业提供方向和思路。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洞察市场机会：发现潜在的市场需求和商业机会，通过创新和差异化竞争，满足消费者需求并实现商业价值。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把握市场趋势：关注市场动态和行业趋势，及时调整创新创业策略，保持竞争力和领先地位。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创新商业模式：根据市场需求和洞察，创新商业模式和盈利模式，提高创新创业的效率和成功率。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团队建设与协作</a:t>
            </a:r>
            <a:endParaRPr altLang="en-US" lang="zh-CN"/>
          </a:p>
        </p:txBody>
      </p:sp>
      <p:sp>
        <p:nvSpPr>
          <p:cNvPr id="104914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组建高效团队：选择具备互补技能和经验的成员，形成共同目标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明确角色与责任：为每个成员分配具体任务，确保团队协同工作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促进沟通与协作：建立有效的沟通渠道，鼓励团队成员分享信息和经验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培养团队精神：通过团队活动和培训，增强团队凝聚力和合作意识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创新创业面临的挑战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市场竞争与压力</a:t>
            </a:r>
            <a:endParaRPr altLang="en-US" lang="zh-CN"/>
          </a:p>
        </p:txBody>
      </p:sp>
      <p:sp>
        <p:nvSpPr>
          <p:cNvPr id="104927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市场竞争激烈：竞争对手众多，市场份额争夺激烈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价格战：为了争夺客户，企业不得不降低价格，导致利润下降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品牌形象：品牌形象对于企业来说至关重要，但建立和维护品牌形象需要投入大量时间和资金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创新压力：为了保持竞争优势，企业必须不断创新，但创新需要投入大量资源和时间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技术更新与迭代</a:t>
            </a:r>
            <a:endParaRPr altLang="en-US" lang="zh-CN"/>
          </a:p>
        </p:txBody>
      </p:sp>
      <p:sp>
        <p:nvSpPr>
          <p:cNvPr id="10493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技术更新迅速，创业者需不断学习和适应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高昂的研发成本对初创企业构成挑战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应对技术更新和迭代的策略与建议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迭代开发是保持竞争力的关键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法律法规与合规</a:t>
            </a:r>
            <a:endParaRPr altLang="en-US" lang="zh-CN"/>
          </a:p>
        </p:txBody>
      </p:sp>
      <p:sp>
        <p:nvSpPr>
          <p:cNvPr id="104939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遵守法律法规：确保创新创业活动符合国家法律法规要求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知识产权保护：加强知识产权保护，避免侵权行为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0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合规经营：遵守行业规定，确保企业合法经营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1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应对监管风险：及时了解政策变化，应对监管风险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资金筹措与运营</a:t>
            </a:r>
            <a:endParaRPr altLang="en-US" lang="zh-CN"/>
          </a:p>
        </p:txBody>
      </p:sp>
      <p:sp>
        <p:nvSpPr>
          <p:cNvPr id="104945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资金筹措：寻找投资人、银行贷款、众筹等途径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5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资金管理：合理规划资金使用，避免浪费和财务风险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6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运营策略：制定有效的市场营销策略和运营计划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6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风险管理：识别并应对可能出现的风险和挑战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08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创新创业的成功案例分析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4958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8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9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创业领域：电子商务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成功因素：创新、市场洞察力、团队凝聚力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案例名称：阿里巴巴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创始人：马云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关键因素解析</a:t>
            </a:r>
            <a:endParaRPr altLang="en-US" lang="zh-CN"/>
          </a:p>
        </p:txBody>
      </p:sp>
      <p:sp>
        <p:nvSpPr>
          <p:cNvPr id="1049638" name="任意多边形: 形状 16"/>
          <p:cNvSpPr/>
          <p:nvPr>
            <p:custDataLst>
              <p:tags r:id="rId1"/>
            </p:custDataLst>
          </p:nvPr>
        </p:nvSpPr>
        <p:spPr>
          <a:xfrm>
            <a:off x="608400" y="150667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0" name="Freeform 488"/>
          <p:cNvSpPr/>
          <p:nvPr>
            <p:custDataLst>
              <p:tags r:id="rId2"/>
            </p:custDataLst>
          </p:nvPr>
        </p:nvSpPr>
        <p:spPr>
          <a:xfrm rot="5400000">
            <a:off x="5213182" y="1491884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2" name="序号"/>
          <p:cNvSpPr txBox="1"/>
          <p:nvPr>
            <p:custDataLst>
              <p:tags r:id="rId3"/>
            </p:custDataLst>
          </p:nvPr>
        </p:nvSpPr>
        <p:spPr>
          <a:xfrm>
            <a:off x="5339977" y="172222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44" name="标题"/>
          <p:cNvSpPr txBox="1"/>
          <p:nvPr>
            <p:custDataLst>
              <p:tags r:id="rId4"/>
            </p:custDataLst>
          </p:nvPr>
        </p:nvSpPr>
        <p:spPr>
          <a:xfrm>
            <a:off x="996534" y="155950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市场需求与定位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46" name="正文"/>
          <p:cNvSpPr txBox="1"/>
          <p:nvPr>
            <p:custDataLst>
              <p:tags r:id="rId5"/>
            </p:custDataLst>
          </p:nvPr>
        </p:nvSpPr>
        <p:spPr>
          <a:xfrm>
            <a:off x="996534" y="2019493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48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2420" y="2053305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0" name="Freeform 488"/>
          <p:cNvSpPr/>
          <p:nvPr>
            <p:custDataLst>
              <p:tags r:id="rId7"/>
            </p:custDataLst>
          </p:nvPr>
        </p:nvSpPr>
        <p:spPr>
          <a:xfrm rot="5400000">
            <a:off x="6147240" y="203851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2" name="序号"/>
          <p:cNvSpPr txBox="1"/>
          <p:nvPr>
            <p:custDataLst>
              <p:tags r:id="rId8"/>
            </p:custDataLst>
          </p:nvPr>
        </p:nvSpPr>
        <p:spPr>
          <a:xfrm>
            <a:off x="6255721" y="2263222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654" name="任意多边形: 形状 2"/>
          <p:cNvSpPr/>
          <p:nvPr>
            <p:custDataLst>
              <p:tags r:id="rId9"/>
            </p:custDataLst>
          </p:nvPr>
        </p:nvSpPr>
        <p:spPr>
          <a:xfrm>
            <a:off x="608400" y="259993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56" name="Freeform 488"/>
          <p:cNvSpPr/>
          <p:nvPr>
            <p:custDataLst>
              <p:tags r:id="rId10"/>
            </p:custDataLst>
          </p:nvPr>
        </p:nvSpPr>
        <p:spPr>
          <a:xfrm rot="5400000">
            <a:off x="5213182" y="258514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8" name="序号"/>
          <p:cNvSpPr txBox="1"/>
          <p:nvPr>
            <p:custDataLst>
              <p:tags r:id="rId11"/>
            </p:custDataLst>
          </p:nvPr>
        </p:nvSpPr>
        <p:spPr>
          <a:xfrm>
            <a:off x="5339977" y="2814781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660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2420" y="314163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62" name="Freeform 488"/>
          <p:cNvSpPr/>
          <p:nvPr>
            <p:custDataLst>
              <p:tags r:id="rId13"/>
            </p:custDataLst>
          </p:nvPr>
        </p:nvSpPr>
        <p:spPr>
          <a:xfrm rot="5400000">
            <a:off x="6147240" y="312754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4" name="序号"/>
          <p:cNvSpPr txBox="1"/>
          <p:nvPr>
            <p:custDataLst>
              <p:tags r:id="rId14"/>
            </p:custDataLst>
          </p:nvPr>
        </p:nvSpPr>
        <p:spPr>
          <a:xfrm>
            <a:off x="6255721" y="3348730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6" name="任意多边形: 形状 12"/>
          <p:cNvSpPr/>
          <p:nvPr>
            <p:custDataLst>
              <p:tags r:id="rId15"/>
            </p:custDataLst>
          </p:nvPr>
        </p:nvSpPr>
        <p:spPr>
          <a:xfrm>
            <a:off x="608400" y="369248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68" name="Freeform 488"/>
          <p:cNvSpPr/>
          <p:nvPr>
            <p:custDataLst>
              <p:tags r:id="rId16"/>
            </p:custDataLst>
          </p:nvPr>
        </p:nvSpPr>
        <p:spPr>
          <a:xfrm rot="5400000">
            <a:off x="5213182" y="3678398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0" name="序号"/>
          <p:cNvSpPr txBox="1"/>
          <p:nvPr>
            <p:custDataLst>
              <p:tags r:id="rId17"/>
            </p:custDataLst>
          </p:nvPr>
        </p:nvSpPr>
        <p:spPr>
          <a:xfrm>
            <a:off x="5339977" y="390803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672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2420" y="423066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74" name="Freeform 488"/>
          <p:cNvSpPr/>
          <p:nvPr>
            <p:custDataLst>
              <p:tags r:id="rId19"/>
            </p:custDataLst>
          </p:nvPr>
        </p:nvSpPr>
        <p:spPr>
          <a:xfrm rot="5400000">
            <a:off x="6147240" y="4215869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6" name="序号"/>
          <p:cNvSpPr txBox="1"/>
          <p:nvPr>
            <p:custDataLst>
              <p:tags r:id="rId20"/>
            </p:custDataLst>
          </p:nvPr>
        </p:nvSpPr>
        <p:spPr>
          <a:xfrm>
            <a:off x="6255721" y="443705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8" name="任意多边形: 形状 27"/>
          <p:cNvSpPr/>
          <p:nvPr>
            <p:custDataLst>
              <p:tags r:id="rId21"/>
            </p:custDataLst>
          </p:nvPr>
        </p:nvSpPr>
        <p:spPr>
          <a:xfrm>
            <a:off x="608400" y="478574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80" name="Freeform 488"/>
          <p:cNvSpPr/>
          <p:nvPr>
            <p:custDataLst>
              <p:tags r:id="rId22"/>
            </p:custDataLst>
          </p:nvPr>
        </p:nvSpPr>
        <p:spPr>
          <a:xfrm rot="5400000">
            <a:off x="5213182" y="477095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2" name="序号"/>
          <p:cNvSpPr txBox="1"/>
          <p:nvPr>
            <p:custDataLst>
              <p:tags r:id="rId23"/>
            </p:custDataLst>
          </p:nvPr>
        </p:nvSpPr>
        <p:spPr>
          <a:xfrm>
            <a:off x="5339977" y="5001296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684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2420" y="5318988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86" name="Freeform 488"/>
          <p:cNvSpPr/>
          <p:nvPr>
            <p:custDataLst>
              <p:tags r:id="rId25"/>
            </p:custDataLst>
          </p:nvPr>
        </p:nvSpPr>
        <p:spPr>
          <a:xfrm rot="5400000">
            <a:off x="6147240" y="5304900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8" name="序号"/>
          <p:cNvSpPr txBox="1"/>
          <p:nvPr>
            <p:custDataLst>
              <p:tags r:id="rId26"/>
            </p:custDataLst>
          </p:nvPr>
        </p:nvSpPr>
        <p:spPr>
          <a:xfrm>
            <a:off x="6255721" y="552608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0" name="标题"/>
          <p:cNvSpPr txBox="1"/>
          <p:nvPr>
            <p:custDataLst>
              <p:tags r:id="rId27"/>
            </p:custDataLst>
          </p:nvPr>
        </p:nvSpPr>
        <p:spPr>
          <a:xfrm>
            <a:off x="7445483" y="2094866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创新与技术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92" name="正文"/>
          <p:cNvSpPr txBox="1"/>
          <p:nvPr>
            <p:custDataLst>
              <p:tags r:id="rId28"/>
            </p:custDataLst>
          </p:nvPr>
        </p:nvSpPr>
        <p:spPr>
          <a:xfrm>
            <a:off x="7445483" y="2554147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94" name="标题"/>
          <p:cNvSpPr txBox="1"/>
          <p:nvPr>
            <p:custDataLst>
              <p:tags r:id="rId29"/>
            </p:custDataLst>
          </p:nvPr>
        </p:nvSpPr>
        <p:spPr>
          <a:xfrm>
            <a:off x="996534" y="2654174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团队与人才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96" name="正文"/>
          <p:cNvSpPr txBox="1"/>
          <p:nvPr>
            <p:custDataLst>
              <p:tags r:id="rId30"/>
            </p:custDataLst>
          </p:nvPr>
        </p:nvSpPr>
        <p:spPr>
          <a:xfrm>
            <a:off x="996534" y="311345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98" name="标题"/>
          <p:cNvSpPr txBox="1"/>
          <p:nvPr>
            <p:custDataLst>
              <p:tags r:id="rId31"/>
            </p:custDataLst>
          </p:nvPr>
        </p:nvSpPr>
        <p:spPr>
          <a:xfrm>
            <a:off x="7445483" y="318882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资金与资源  创新创业的成功案例分析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00" name="正文"/>
          <p:cNvSpPr txBox="1"/>
          <p:nvPr>
            <p:custDataLst>
              <p:tags r:id="rId32"/>
            </p:custDataLst>
          </p:nvPr>
        </p:nvSpPr>
        <p:spPr>
          <a:xfrm>
            <a:off x="7445483" y="364810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创新创业的成功案例分析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702" name="标题"/>
          <p:cNvSpPr txBox="1"/>
          <p:nvPr>
            <p:custDataLst>
              <p:tags r:id="rId33"/>
            </p:custDataLst>
          </p:nvPr>
        </p:nvSpPr>
        <p:spPr>
          <a:xfrm>
            <a:off x="996534" y="374109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案例一：阿里巴巴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04" name="正文"/>
          <p:cNvSpPr txBox="1"/>
          <p:nvPr>
            <p:custDataLst>
              <p:tags r:id="rId34"/>
            </p:custDataLst>
          </p:nvPr>
        </p:nvSpPr>
        <p:spPr>
          <a:xfrm>
            <a:off x="996534" y="420037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706" name="标题"/>
          <p:cNvSpPr txBox="1"/>
          <p:nvPr>
            <p:custDataLst>
              <p:tags r:id="rId35"/>
            </p:custDataLst>
          </p:nvPr>
        </p:nvSpPr>
        <p:spPr>
          <a:xfrm>
            <a:off x="7445483" y="428631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案例二：特斯拉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08" name="正文"/>
          <p:cNvSpPr txBox="1"/>
          <p:nvPr>
            <p:custDataLst>
              <p:tags r:id="rId36"/>
            </p:custDataLst>
          </p:nvPr>
        </p:nvSpPr>
        <p:spPr>
          <a:xfrm>
            <a:off x="7445483" y="474559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710" name="标题"/>
          <p:cNvSpPr txBox="1"/>
          <p:nvPr>
            <p:custDataLst>
              <p:tags r:id="rId37"/>
            </p:custDataLst>
          </p:nvPr>
        </p:nvSpPr>
        <p:spPr>
          <a:xfrm>
            <a:off x="996534" y="4820260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案例三：Uber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12" name="正文"/>
          <p:cNvSpPr txBox="1"/>
          <p:nvPr>
            <p:custDataLst>
              <p:tags r:id="rId38"/>
            </p:custDataLst>
          </p:nvPr>
        </p:nvSpPr>
        <p:spPr>
          <a:xfrm>
            <a:off x="996534" y="528024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714" name="标题"/>
          <p:cNvSpPr txBox="1"/>
          <p:nvPr>
            <p:custDataLst>
              <p:tags r:id="rId39"/>
            </p:custDataLst>
          </p:nvPr>
        </p:nvSpPr>
        <p:spPr>
          <a:xfrm>
            <a:off x="7445483" y="5367593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案例四：Airbnb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16" name="正文"/>
          <p:cNvSpPr txBox="1"/>
          <p:nvPr>
            <p:custDataLst>
              <p:tags r:id="rId40"/>
            </p:custDataLst>
          </p:nvPr>
        </p:nvSpPr>
        <p:spPr>
          <a:xfrm>
            <a:off x="7445483" y="582757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挑战应对策略</a:t>
            </a:r>
            <a:endParaRPr altLang="en-US" lang="zh-CN"/>
          </a:p>
        </p:txBody>
      </p:sp>
      <p:sp>
        <p:nvSpPr>
          <p:cNvPr id="104975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资金筹措：通过融资、自筹资金等方式解决资金问题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市场竞争：通过差异化竞争、提高产品质量等方式应对市场竞争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人才管理：建立完善的人才激励机制，吸引和留住优秀人才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法律法规遵守：遵守相关法律法规，避免违法行为带来的损失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经验教训总结</a:t>
            </a:r>
            <a:endParaRPr altLang="en-US" lang="zh-CN"/>
          </a:p>
        </p:txBody>
      </p:sp>
      <p:sp>
        <p:nvSpPr>
          <p:cNvPr id="1049810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2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案例背景介绍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816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成功因素分析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822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4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失败教训总结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828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0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2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经验教训对创新创业的启示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68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创新创业的未来趋势与发展方向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行业趋势分析</a:t>
            </a:r>
            <a:endParaRPr altLang="en-US" lang="zh-CN"/>
          </a:p>
        </p:txBody>
      </p:sp>
      <p:sp>
        <p:nvSpPr>
          <p:cNvPr id="10499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人工智能与大数据驱动：创新创业将更加依赖先进技术，数据将成为关键资源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可持续发展与绿色环保：环保和可持续发展成为全球共识，创新创业需关注绿色环保和可持续发展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全球化与合作：全球化趋势加强，创新创业需要更加注重国际合作与交流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个性化与定制化：消费者需求多样化，创新创业需关注个性化和定制化服务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技术发展方向</a:t>
            </a:r>
            <a:endParaRPr altLang="en-US" lang="zh-CN"/>
          </a:p>
        </p:txBody>
      </p:sp>
      <p:sp>
        <p:nvSpPr>
          <p:cNvPr id="104999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1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1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2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602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2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2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2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人工智能与大数据：推动创新创业向智能化、数据化方向发展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生物科技：为创新创业提供更高效、精准的技术解决方案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区块链技术：为创新创业提供更安全、可靠的技术支持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5G与物联网：为创新创业提供更广阔的技术应用场景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政策环境变化</a:t>
            </a:r>
            <a:endParaRPr altLang="en-US" lang="zh-CN"/>
          </a:p>
        </p:txBody>
      </p:sp>
      <p:sp>
        <p:nvSpPr>
          <p:cNvPr id="105007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政府支持力度加大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创新创业政策不断完善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科技园区和孵化器建设加速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资本市场对创新创业更加关注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未来挑战预测</a:t>
            </a:r>
            <a:endParaRPr altLang="en-US" lang="zh-CN"/>
          </a:p>
        </p:txBody>
      </p:sp>
      <p:sp>
        <p:nvSpPr>
          <p:cNvPr id="105013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技术变革带来的挑战：人工智能、大数据等技术的快速发展对创新创业提出了更高的要求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市场竞争加剧：随着创新创业的不断发展，市场竞争也日益激烈，需要不断创新以保持竞争优势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法律法规的限制：随着政府对创新创业的支持力度不断加大，相关法律法规也日益完善，需要遵守相关规定并寻求合法的发展路径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人才短缺：创新创业需要具备高素质的人才支持，但目前市场上人才短缺的问题较为突出，需要加强人才培养和引进工作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192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5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5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5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5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5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5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SLIDE_ID" val="custom2023029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6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0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1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0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6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368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2023-12-19T18:28:45Z</dcterms:created>
  <dcterms:modified xsi:type="dcterms:W3CDTF">2023-12-19T18:28:45Z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e31f6caf8a4c4a078cda53050aa93653_21</vt:lpwstr>
  </property>
</Properties>
</file>