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6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0" r:id="rId13"/>
    <p:sldId id="271" r:id="rId14"/>
    <p:sldId id="272" r:id="rId15"/>
    <p:sldId id="273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9290B-91B9-4638-9C59-1241F8D5EB10}" type="datetimeFigureOut">
              <a:rPr lang="zh-CN" altLang="en-US" smtClean="0"/>
              <a:t>2023/2/24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28758-31F5-4A2C-84CE-D4AC7E0963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3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008CC3-CC4F-4112-A471-19586B3D04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34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开放平台摄像机 超脑 说法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62D51-0713-4BAD-8103-D44DEDEE3D9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8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中心加</a:t>
            </a:r>
            <a:r>
              <a:rPr lang="en-US" altLang="zh-CN" dirty="0" smtClean="0"/>
              <a:t>PC</a:t>
            </a:r>
            <a:r>
              <a:rPr lang="zh-CN" altLang="en-US" dirty="0" smtClean="0"/>
              <a:t>客户端，流媒体。。。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62D51-0713-4BAD-8103-D44DEDEE3D9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075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能力规则配置：包括</a:t>
            </a:r>
            <a:r>
              <a:rPr lang="en-US" altLang="zh-CN" dirty="0" smtClean="0"/>
              <a:t>AI</a:t>
            </a:r>
            <a:r>
              <a:rPr lang="zh-CN" altLang="en-US" dirty="0" smtClean="0"/>
              <a:t>能力的调度优先级、可接受延迟、推进抓拍间隔、每次抓拍张数、推荐分析时段等内容。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62D51-0713-4BAD-8103-D44DEDEE3D9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480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008CC3-CC4F-4112-A471-19586B3D04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056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008CC3-CC4F-4112-A471-19586B3D04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692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项目背景：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上海静安区市场监督管理局，工商、质监、食药三局合一，对辖区“四品一械”企业进行食药联网监管。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年一期项目建设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208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家明厨亮灶，出货金额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280W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，并且做了预置点抓拍、口罩、温湿度的智能监测试点（厨师帽、老鼠为第三方算法）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年预算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3000W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家明厨亮灶，计划二期基于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开放平台训练和优化老鼠、厨师帽、口罩、工作服算法，并对后厨消毒柜消毒过程智能监管。</a:t>
            </a:r>
            <a:endParaRPr lang="en-US" altLang="zh-CN" sz="1200" baseline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方案效果：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、目前客户对我司消毒柜智能管控很感兴趣，已部署上线，双方正在对接展示。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、老鼠已训练上云，准确度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，平台和设备已定制，预计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月下旬进行实测和算法优化。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、帽子、口罩、工作服已拿回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10w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素材库，从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月中旬开始训练，预计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日出正式算法版本，预计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月下旬进行平台定制对接，春节后进行实测验证。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0C19C-D033-45CC-9EF6-C39FDC407C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326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项目基于海康威视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开放平台进行算法训练，完成智能计数模块的开发并将每次计数记录集中存储。从素材收集，算法训练和算法优化，项目组人员相互协作，积极解决实验过程中遇到的猪群堆叠、视线遮挡、照射范围小等问题，不断优化与完善，成功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技术运用到猪场仔猪上市业务场景中。通过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SDK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接口与温氏集团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信息系统的对接，从而实现仔猪、肉猪上市计数的智能化、自动化。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A9ECA-D111-488C-8FCF-F368EBF1EAF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081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项目背景：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上海静安区市场监督管理局，工商、质监、食药三局合一，对辖区“四品一械”企业进行食药联网监管。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年一期项目建设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208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家明厨亮灶，出货金额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280W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，并且做了预置点抓拍、口罩、温湿度的智能监测试点（厨师帽、老鼠为第三方算法）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年预算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3000W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家明厨亮灶，计划二期基于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开放平台训练和优化老鼠、厨师帽、口罩、工作服算法，并对后厨消毒柜消毒过程智能监管。</a:t>
            </a:r>
            <a:endParaRPr lang="en-US" altLang="zh-CN" sz="1200" baseline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方案效果：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、目前客户对我司消毒柜智能管控很感兴趣，已部署上线，双方正在对接展示。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、老鼠已训练上云，准确度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，平台和设备已定制，预计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月下旬进行实测和算法优化。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、帽子、口罩、工作服已拿回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10w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素材库，从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月中旬开始训练，预计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日出正式算法版本，预计</a:t>
            </a:r>
            <a:r>
              <a:rPr lang="en-US" altLang="zh-CN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月下旬进行平台定制对接，春节后进行实测验证。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0C19C-D033-45CC-9EF6-C39FDC407C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13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15413" y="2276873"/>
            <a:ext cx="8062088" cy="85984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733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主标题 微软雅黑 28pt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12437" y="3236979"/>
            <a:ext cx="8064896" cy="6720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933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副标题 微软雅黑 22pt</a:t>
            </a:r>
          </a:p>
        </p:txBody>
      </p:sp>
      <p:sp>
        <p:nvSpPr>
          <p:cNvPr id="15" name="日期占位符 14"/>
          <p:cNvSpPr>
            <a:spLocks noGrp="1"/>
          </p:cNvSpPr>
          <p:nvPr>
            <p:ph type="dt" sz="half" idx="10"/>
          </p:nvPr>
        </p:nvSpPr>
        <p:spPr>
          <a:xfrm>
            <a:off x="815413" y="419708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151A1BC5-7B30-5B47-BD09-B9253205264D}" type="datetimeFigureOut">
              <a:rPr kumimoji="1" lang="zh-CN" altLang="en-US" smtClean="0">
                <a:solidFill>
                  <a:prstClr val="white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2023/2/24</a:t>
            </a:fld>
            <a:endParaRPr kumimoji="1"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ctrTitle" hasCustomPrompt="1"/>
          </p:nvPr>
        </p:nvSpPr>
        <p:spPr>
          <a:xfrm>
            <a:off x="335360" y="519895"/>
            <a:ext cx="8062088" cy="48005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主标题 微软雅黑 20pt 加粗</a:t>
            </a:r>
          </a:p>
        </p:txBody>
      </p:sp>
    </p:spTree>
    <p:extLst>
      <p:ext uri="{BB962C8B-B14F-4D97-AF65-F5344CB8AC3E}">
        <p14:creationId xmlns:p14="http://schemas.microsoft.com/office/powerpoint/2010/main" val="165022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391478" y="644691"/>
            <a:ext cx="97013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7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cs typeface="Arial" panose="020B0604020202020204" pitchFamily="34" charset="0"/>
              </a:rPr>
              <a:t>目 录</a:t>
            </a:r>
          </a:p>
        </p:txBody>
      </p:sp>
    </p:spTree>
    <p:extLst>
      <p:ext uri="{BB962C8B-B14F-4D97-AF65-F5344CB8AC3E}">
        <p14:creationId xmlns:p14="http://schemas.microsoft.com/office/powerpoint/2010/main" val="50290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ctrTitle" hasCustomPrompt="1"/>
          </p:nvPr>
        </p:nvSpPr>
        <p:spPr>
          <a:xfrm>
            <a:off x="335360" y="519895"/>
            <a:ext cx="8062088" cy="48005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主标题 微软雅黑 20pt 加粗</a:t>
            </a:r>
          </a:p>
        </p:txBody>
      </p:sp>
    </p:spTree>
    <p:extLst>
      <p:ext uri="{BB962C8B-B14F-4D97-AF65-F5344CB8AC3E}">
        <p14:creationId xmlns:p14="http://schemas.microsoft.com/office/powerpoint/2010/main" val="37331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" y="0"/>
            <a:ext cx="12190685" cy="686867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CD96E-389C-4991-811F-C9F294E9881D}" type="datetimeFigureOut">
              <a:rPr lang="zh-CN" altLang="en-US" smtClean="0"/>
              <a:t>2023/2/24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786-2130-478F-9DB0-F4920B2A08F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" t="7448" r="69446" b="81130"/>
          <a:stretch/>
        </p:blipFill>
        <p:spPr>
          <a:xfrm>
            <a:off x="9654639" y="101293"/>
            <a:ext cx="2319050" cy="57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10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ctrTitle" hasCustomPrompt="1"/>
          </p:nvPr>
        </p:nvSpPr>
        <p:spPr>
          <a:xfrm>
            <a:off x="335360" y="519895"/>
            <a:ext cx="8062088" cy="48005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主标题 微软雅黑 20pt 加粗</a:t>
            </a:r>
          </a:p>
        </p:txBody>
      </p:sp>
    </p:spTree>
    <p:extLst>
      <p:ext uri="{BB962C8B-B14F-4D97-AF65-F5344CB8AC3E}">
        <p14:creationId xmlns:p14="http://schemas.microsoft.com/office/powerpoint/2010/main" val="138625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391478" y="644691"/>
            <a:ext cx="97013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7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cs typeface="Arial" panose="020B0604020202020204" pitchFamily="34" charset="0"/>
              </a:rPr>
              <a:t>目 录</a:t>
            </a:r>
          </a:p>
        </p:txBody>
      </p:sp>
    </p:spTree>
    <p:extLst>
      <p:ext uri="{BB962C8B-B14F-4D97-AF65-F5344CB8AC3E}">
        <p14:creationId xmlns:p14="http://schemas.microsoft.com/office/powerpoint/2010/main" val="342569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fanliyuan\Desktop\8031587790_L 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23318" r="7013" b="33728"/>
          <a:stretch>
            <a:fillRect/>
          </a:stretch>
        </p:blipFill>
        <p:spPr bwMode="auto">
          <a:xfrm>
            <a:off x="-1694" y="848"/>
            <a:ext cx="12195387" cy="685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fanliyuan\Desktop\英文-应用部分RGB-EDM-0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8"/>
          <a:stretch>
            <a:fillRect/>
          </a:stretch>
        </p:blipFill>
        <p:spPr bwMode="auto">
          <a:xfrm>
            <a:off x="-47504" y="4101074"/>
            <a:ext cx="12328687" cy="275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80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fanliyuan\Desktop\8031587790_L 0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23318" r="7013" b="33728"/>
          <a:stretch>
            <a:fillRect/>
          </a:stretch>
        </p:blipFill>
        <p:spPr bwMode="auto">
          <a:xfrm>
            <a:off x="-3387" y="848"/>
            <a:ext cx="12195387" cy="685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 descr="中英文slogan2-01"/>
          <p:cNvPicPr>
            <a:picLocks noChangeAspect="1"/>
          </p:cNvPicPr>
          <p:nvPr/>
        </p:nvPicPr>
        <p:blipFill>
          <a:blip r:embed="rId6">
            <a:lum bright="12000"/>
          </a:blip>
          <a:stretch>
            <a:fillRect/>
          </a:stretch>
        </p:blipFill>
        <p:spPr>
          <a:xfrm>
            <a:off x="428230" y="6455833"/>
            <a:ext cx="1060873" cy="16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0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9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719403" y="355937"/>
            <a:ext cx="9793088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28230" y="297895"/>
            <a:ext cx="116085" cy="11608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8" name="Picture 3" descr="C:\Users\fanliyuan\Desktop\Hikvision Logo-R-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281409"/>
            <a:ext cx="1184639" cy="14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13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gif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gif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10" Type="http://schemas.openxmlformats.org/officeDocument/2006/relationships/image" Target="../media/image11.png"/><Relationship Id="rId4" Type="http://schemas.openxmlformats.org/officeDocument/2006/relationships/image" Target="../media/image8.emf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5.emf"/><Relationship Id="rId4" Type="http://schemas.openxmlformats.org/officeDocument/2006/relationships/image" Target="../media/image7.gif"/><Relationship Id="rId9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11" Type="http://schemas.openxmlformats.org/officeDocument/2006/relationships/image" Target="../media/image37.jp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1886997" y="2398322"/>
            <a:ext cx="8064896" cy="672075"/>
          </a:xfrm>
        </p:spPr>
        <p:txBody>
          <a:bodyPr anchor="ctr">
            <a:normAutofit fontScale="92500" lnSpcReduction="20000"/>
          </a:bodyPr>
          <a:lstStyle/>
          <a:p>
            <a:pPr lvl="0" algn="ctr" defTabSz="914400">
              <a:spcBef>
                <a:spcPts val="1000"/>
              </a:spcBef>
              <a:spcAft>
                <a:spcPts val="1200"/>
              </a:spcAft>
              <a:defRPr/>
            </a:pPr>
            <a:r>
              <a:rPr lang="zh-CN" altLang="en-US" sz="4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视频监控</a:t>
            </a:r>
            <a:r>
              <a:rPr lang="en-US" altLang="zh-CN" sz="4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lang="zh-CN" altLang="en-US" sz="4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开放平台解决方案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4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60704" y="2265933"/>
            <a:ext cx="469630" cy="33861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1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DengXian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41012" y="2173633"/>
            <a:ext cx="416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开放平台解决方案概述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41011" y="3544910"/>
            <a:ext cx="4658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开放平台</a:t>
            </a:r>
            <a:r>
              <a:rPr lang="zh-CN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技术原理及要求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60704" y="3621854"/>
            <a:ext cx="46963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2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DengXian" panose="02010600030101010101" pitchFamily="2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5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1804225" y="1253108"/>
            <a:ext cx="8515432" cy="1242711"/>
          </a:xfrm>
          <a:prstGeom prst="rect">
            <a:avLst/>
          </a:prstGeom>
          <a:solidFill>
            <a:schemeClr val="bg1">
              <a:lumMod val="8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EFCF7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开放平台解决方案概览</a:t>
            </a:r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281452" y="2932636"/>
            <a:ext cx="6769606" cy="3483838"/>
          </a:xfrm>
          <a:prstGeom prst="rect">
            <a:avLst/>
          </a:prstGeom>
          <a:solidFill>
            <a:schemeClr val="accent5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lt"/>
              </a:rPr>
              <a:t>私有化解决方案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206291" y="2932635"/>
            <a:ext cx="4416069" cy="3486825"/>
          </a:xfrm>
          <a:prstGeom prst="rect">
            <a:avLst/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lt"/>
              </a:rPr>
              <a:t>公有云解决方案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36534" y="1428199"/>
            <a:ext cx="8255843" cy="895739"/>
            <a:chOff x="2313989" y="1287624"/>
            <a:chExt cx="4273419" cy="895739"/>
          </a:xfrm>
        </p:grpSpPr>
        <p:sp>
          <p:nvSpPr>
            <p:cNvPr id="5" name="矩形 4"/>
            <p:cNvSpPr/>
            <p:nvPr/>
          </p:nvSpPr>
          <p:spPr>
            <a:xfrm>
              <a:off x="2313989" y="1287624"/>
              <a:ext cx="4273419" cy="8957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</a:t>
              </a: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平台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480927" y="1732010"/>
              <a:ext cx="853377" cy="330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数据管理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526211" y="1732010"/>
              <a:ext cx="853377" cy="330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模型训练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4571494" y="1732010"/>
              <a:ext cx="853377" cy="330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模型校验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635250" y="1732010"/>
              <a:ext cx="853377" cy="330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模型发布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7326998" y="3468766"/>
            <a:ext cx="4140129" cy="15398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云平台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157541" y="4250288"/>
            <a:ext cx="1233952" cy="6651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云端推理服务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516905" y="5487499"/>
            <a:ext cx="1950222" cy="741353"/>
            <a:chOff x="10440980" y="4928630"/>
            <a:chExt cx="1287599" cy="741353"/>
          </a:xfrm>
        </p:grpSpPr>
        <p:sp>
          <p:nvSpPr>
            <p:cNvPr id="91" name="矩形 90"/>
            <p:cNvSpPr/>
            <p:nvPr/>
          </p:nvSpPr>
          <p:spPr>
            <a:xfrm>
              <a:off x="10440980" y="4928630"/>
              <a:ext cx="1287599" cy="74135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通用</a:t>
              </a: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设备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0490969" y="5303987"/>
              <a:ext cx="575140" cy="27284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高清摄像机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1109774" y="5303987"/>
              <a:ext cx="575140" cy="27284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NVR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26999" y="5479543"/>
            <a:ext cx="2057196" cy="749309"/>
            <a:chOff x="8553876" y="4917233"/>
            <a:chExt cx="1843439" cy="749309"/>
          </a:xfrm>
        </p:grpSpPr>
        <p:sp>
          <p:nvSpPr>
            <p:cNvPr id="90" name="矩形 89"/>
            <p:cNvSpPr/>
            <p:nvPr/>
          </p:nvSpPr>
          <p:spPr>
            <a:xfrm>
              <a:off x="8553876" y="4917233"/>
              <a:ext cx="1843439" cy="749309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开放平台</a:t>
              </a: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边缘</a:t>
              </a: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设备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8670814" y="5309255"/>
              <a:ext cx="778227" cy="27284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开放平台摄像机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9532649" y="5303987"/>
              <a:ext cx="781059" cy="27284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开放平台</a:t>
              </a:r>
              <a:endPara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超脑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382434" y="4250288"/>
            <a:ext cx="2712840" cy="671581"/>
            <a:chOff x="8001323" y="3657554"/>
            <a:chExt cx="2696477" cy="671581"/>
          </a:xfrm>
        </p:grpSpPr>
        <p:sp>
          <p:nvSpPr>
            <p:cNvPr id="104" name="矩形 103"/>
            <p:cNvSpPr/>
            <p:nvPr/>
          </p:nvSpPr>
          <p:spPr>
            <a:xfrm>
              <a:off x="8001323" y="3657554"/>
              <a:ext cx="2696477" cy="6715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智能分析服务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093292" y="3926753"/>
              <a:ext cx="2558642" cy="336322"/>
              <a:chOff x="7968019" y="3569192"/>
              <a:chExt cx="2583201" cy="308685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7968019" y="3584765"/>
                <a:ext cx="607459" cy="2931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AI</a:t>
                </a: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模型库管理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8623553" y="3576203"/>
                <a:ext cx="607459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智能分析任务配置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9276493" y="3569192"/>
                <a:ext cx="607459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事件接收</a:t>
                </a:r>
                <a:endPara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管理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9943761" y="3569192"/>
                <a:ext cx="607459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数据回传</a:t>
                </a:r>
                <a:endPara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管理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382433" y="3815812"/>
            <a:ext cx="2699473" cy="34774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应用（连锁</a:t>
            </a: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社区</a:t>
            </a: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普教</a:t>
            </a: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…)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0157541" y="3815812"/>
            <a:ext cx="1233952" cy="3413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OpenAPI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8310778" y="5008603"/>
            <a:ext cx="0" cy="47094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31922" y="3459435"/>
            <a:ext cx="2919706" cy="2786343"/>
            <a:chOff x="638575" y="3422110"/>
            <a:chExt cx="2919706" cy="2786343"/>
          </a:xfrm>
        </p:grpSpPr>
        <p:sp>
          <p:nvSpPr>
            <p:cNvPr id="66" name="矩形 65"/>
            <p:cNvSpPr/>
            <p:nvPr/>
          </p:nvSpPr>
          <p:spPr>
            <a:xfrm>
              <a:off x="638575" y="3422110"/>
              <a:ext cx="2919706" cy="27863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859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边缘应用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41939" y="4338258"/>
              <a:ext cx="2700880" cy="670573"/>
              <a:chOff x="2950996" y="3333611"/>
              <a:chExt cx="3155557" cy="734536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2950996" y="3333611"/>
                <a:ext cx="3155557" cy="7345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859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AI</a:t>
                </a:r>
                <a:r>
                  <a:rPr kumimoji="0" lang="zh-CN" altLang="en-US" sz="1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859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模型管理组件</a:t>
                </a:r>
                <a:endPara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31859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3031855" y="3688217"/>
                <a:ext cx="709721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AI</a:t>
                </a: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模型库管理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791061" y="3688217"/>
                <a:ext cx="709721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智能分析任务配置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4547436" y="3688217"/>
                <a:ext cx="709721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事件接收</a:t>
                </a:r>
                <a:endPara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管理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5327034" y="3688217"/>
                <a:ext cx="709721" cy="3001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数据回传</a:t>
                </a:r>
                <a:endPara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管理</a:t>
                </a: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74" name="矩形 73"/>
            <p:cNvSpPr/>
            <p:nvPr/>
          </p:nvSpPr>
          <p:spPr>
            <a:xfrm>
              <a:off x="741939" y="5445647"/>
              <a:ext cx="2700880" cy="5833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开放平台边缘设备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11148" y="5711577"/>
              <a:ext cx="1199730" cy="2531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开放平台摄像机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2108351" y="5711577"/>
              <a:ext cx="1274727" cy="2531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AI</a:t>
              </a:r>
              <a:r>
                <a:rPr kumimoji="0" lang="zh-CN" altLang="en-US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开放平台超脑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52077" y="3974294"/>
              <a:ext cx="1490742" cy="302216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OpenAPI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41939" y="3974294"/>
              <a:ext cx="1134504" cy="30633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行业应用组件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" name="直接箭头连接符 3"/>
            <p:cNvCxnSpPr/>
            <p:nvPr/>
          </p:nvCxnSpPr>
          <p:spPr>
            <a:xfrm>
              <a:off x="2068420" y="5008831"/>
              <a:ext cx="0" cy="4368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/>
          <p:nvPr/>
        </p:nvSpPr>
        <p:spPr>
          <a:xfrm>
            <a:off x="3592265" y="3459435"/>
            <a:ext cx="3306475" cy="27863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中心调度应用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695629" y="4426465"/>
            <a:ext cx="3083065" cy="3109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算法仓库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695630" y="5482972"/>
            <a:ext cx="3083064" cy="5833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计算资源池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748923" y="5748902"/>
            <a:ext cx="1075258" cy="2531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GPU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计算资源池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99895" y="5748902"/>
            <a:ext cx="921935" cy="2531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开放平台</a:t>
            </a:r>
            <a:endParaRPr kumimoji="0" lang="en-US" altLang="zh-CN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摄像机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600178" y="4958454"/>
            <a:ext cx="1263692" cy="302216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调度平台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1" name="直接箭头连接符 60"/>
          <p:cNvCxnSpPr>
            <a:stCxn id="59" idx="2"/>
          </p:cNvCxnSpPr>
          <p:nvPr/>
        </p:nvCxnSpPr>
        <p:spPr>
          <a:xfrm>
            <a:off x="5232024" y="5260670"/>
            <a:ext cx="0" cy="22682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矩形 95"/>
          <p:cNvSpPr/>
          <p:nvPr/>
        </p:nvSpPr>
        <p:spPr>
          <a:xfrm>
            <a:off x="5897543" y="5748902"/>
            <a:ext cx="792967" cy="2531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开放平台超脑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7" name="直接箭头连接符 96"/>
          <p:cNvCxnSpPr>
            <a:stCxn id="91" idx="0"/>
          </p:cNvCxnSpPr>
          <p:nvPr/>
        </p:nvCxnSpPr>
        <p:spPr>
          <a:xfrm flipV="1">
            <a:off x="10492016" y="5002636"/>
            <a:ext cx="0" cy="48486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上下箭头 22"/>
          <p:cNvSpPr/>
          <p:nvPr/>
        </p:nvSpPr>
        <p:spPr>
          <a:xfrm>
            <a:off x="3732327" y="2495819"/>
            <a:ext cx="251927" cy="436816"/>
          </a:xfrm>
          <a:prstGeom prst="upDownArrow">
            <a:avLst/>
          </a:prstGeom>
          <a:solidFill>
            <a:srgbClr val="E1F1F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98" name="上下箭头 97"/>
          <p:cNvSpPr/>
          <p:nvPr/>
        </p:nvSpPr>
        <p:spPr>
          <a:xfrm>
            <a:off x="9290893" y="2498984"/>
            <a:ext cx="251927" cy="436816"/>
          </a:xfrm>
          <a:prstGeom prst="upDownArrow">
            <a:avLst/>
          </a:prstGeom>
          <a:solidFill>
            <a:srgbClr val="FDEEE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3695215" y="3911097"/>
            <a:ext cx="704772" cy="2524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智能算法</a:t>
            </a:r>
            <a:r>
              <a:rPr kumimoji="0" lang="en-US" altLang="zh-CN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4499464" y="3909588"/>
            <a:ext cx="704772" cy="2524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智能算法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6055146" y="3908082"/>
            <a:ext cx="704772" cy="2524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智能算法</a:t>
            </a:r>
            <a:r>
              <a:rPr kumimoji="0" lang="en-US" altLang="zh-CN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N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315999" y="3908079"/>
            <a:ext cx="625778" cy="2524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3" name="直接箭头连接符 102"/>
          <p:cNvCxnSpPr>
            <a:endCxn id="59" idx="0"/>
          </p:cNvCxnSpPr>
          <p:nvPr/>
        </p:nvCxnSpPr>
        <p:spPr>
          <a:xfrm>
            <a:off x="5232024" y="4736253"/>
            <a:ext cx="0" cy="22220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/>
          <p:cNvCxnSpPr/>
          <p:nvPr/>
        </p:nvCxnSpPr>
        <p:spPr>
          <a:xfrm>
            <a:off x="4048679" y="4163398"/>
            <a:ext cx="0" cy="245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箭头连接符 107"/>
          <p:cNvCxnSpPr/>
          <p:nvPr/>
        </p:nvCxnSpPr>
        <p:spPr>
          <a:xfrm>
            <a:off x="4861976" y="4152840"/>
            <a:ext cx="0" cy="245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/>
          <p:nvPr/>
        </p:nvCxnSpPr>
        <p:spPr>
          <a:xfrm>
            <a:off x="5639057" y="4160388"/>
            <a:ext cx="0" cy="245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箭头连接符 109"/>
          <p:cNvCxnSpPr/>
          <p:nvPr/>
        </p:nvCxnSpPr>
        <p:spPr>
          <a:xfrm>
            <a:off x="6407087" y="4158879"/>
            <a:ext cx="0" cy="245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矩形 110"/>
          <p:cNvSpPr/>
          <p:nvPr/>
        </p:nvSpPr>
        <p:spPr>
          <a:xfrm>
            <a:off x="6139314" y="4958454"/>
            <a:ext cx="639381" cy="302216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视频联网平台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12" name="直接箭头连接符 111"/>
          <p:cNvCxnSpPr>
            <a:stCxn id="59" idx="3"/>
            <a:endCxn id="111" idx="1"/>
          </p:cNvCxnSpPr>
          <p:nvPr/>
        </p:nvCxnSpPr>
        <p:spPr>
          <a:xfrm>
            <a:off x="5863870" y="5109562"/>
            <a:ext cx="2754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矩形 112"/>
          <p:cNvSpPr/>
          <p:nvPr/>
        </p:nvSpPr>
        <p:spPr>
          <a:xfrm>
            <a:off x="3674723" y="4964251"/>
            <a:ext cx="639381" cy="302216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14" name="直接箭头连接符 113"/>
          <p:cNvCxnSpPr/>
          <p:nvPr/>
        </p:nvCxnSpPr>
        <p:spPr>
          <a:xfrm>
            <a:off x="4305163" y="5117110"/>
            <a:ext cx="2754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58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私有化解决方案</a:t>
            </a:r>
            <a:r>
              <a:rPr lang="en-US" altLang="zh-CN" dirty="0" smtClean="0"/>
              <a:t>-</a:t>
            </a:r>
            <a:r>
              <a:rPr lang="zh-CN" altLang="en-US" dirty="0" smtClean="0"/>
              <a:t>边缘应用</a:t>
            </a:r>
            <a:endParaRPr lang="zh-CN" altLang="en-US" dirty="0"/>
          </a:p>
        </p:txBody>
      </p:sp>
      <p:sp>
        <p:nvSpPr>
          <p:cNvPr id="44" name="矩形 43"/>
          <p:cNvSpPr/>
          <p:nvPr/>
        </p:nvSpPr>
        <p:spPr>
          <a:xfrm>
            <a:off x="6812459" y="133476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方案拓扑图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84322" y="161682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适用场景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84322" y="2057367"/>
            <a:ext cx="5293543" cy="135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私有化（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用户侧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部署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，网络环境包括局域网（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典型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，如企业园区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或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跨域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网络（连锁</a:t>
            </a:r>
            <a:r>
              <a:rPr kumimoji="0" lang="x-none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/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分散式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企业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组织，如餐饮连锁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两类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主要在边缘侧进行智能分析。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4322" y="4082678"/>
            <a:ext cx="5472499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行业应用平台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：实现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模型管理、配置、下发；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告警事件接收；报警事件闭环处理；数据回传实现模型迭代优化；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设备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实时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分析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节省带宽。根据视频监控系统建设现状，选择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开放平台摄像机或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开放平台超脑。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86614" y="356965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方案说明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993158" y="1203181"/>
            <a:ext cx="4576589" cy="5263792"/>
            <a:chOff x="6983633" y="1307956"/>
            <a:chExt cx="4576589" cy="5263792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9335663" y="2141712"/>
              <a:ext cx="0" cy="276542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9556573" y="1642074"/>
              <a:ext cx="1588058" cy="386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开放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平台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5686" y="1307956"/>
              <a:ext cx="1023565" cy="833756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6983639" y="5241450"/>
              <a:ext cx="1694018" cy="1330298"/>
              <a:chOff x="7124810" y="4726717"/>
              <a:chExt cx="2045908" cy="160663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213391" y="5812959"/>
                <a:ext cx="957327" cy="5203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374796" y="5088604"/>
                <a:ext cx="1431083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开放平台超脑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36381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39560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9147" y="4792371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18700" y="4742537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57" name="图片 5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21557" y="5522805"/>
                <a:ext cx="371823" cy="382542"/>
              </a:xfrm>
              <a:prstGeom prst="rect">
                <a:avLst/>
              </a:prstGeom>
            </p:spPr>
          </p:pic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2326" y="5522805"/>
                <a:ext cx="371823" cy="382542"/>
              </a:xfrm>
              <a:prstGeom prst="rect">
                <a:avLst/>
              </a:prstGeom>
            </p:spPr>
          </p:pic>
          <p:sp>
            <p:nvSpPr>
              <p:cNvPr id="63" name="矩形 62"/>
              <p:cNvSpPr/>
              <p:nvPr/>
            </p:nvSpPr>
            <p:spPr>
              <a:xfrm>
                <a:off x="7200504" y="5825405"/>
                <a:ext cx="1074861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高清摄像机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" name="圆角矩形 3"/>
              <p:cNvSpPr/>
              <p:nvPr/>
            </p:nvSpPr>
            <p:spPr>
              <a:xfrm>
                <a:off x="7124810" y="4726717"/>
                <a:ext cx="1997142" cy="1590816"/>
              </a:xfrm>
              <a:prstGeom prst="roundRect">
                <a:avLst>
                  <a:gd name="adj" fmla="val 8341"/>
                </a:avLst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677654" y="4196378"/>
              <a:ext cx="1387181" cy="680590"/>
              <a:chOff x="8898053" y="4118966"/>
              <a:chExt cx="1387181" cy="680590"/>
            </a:xfrm>
          </p:grpSpPr>
          <p:pic>
            <p:nvPicPr>
              <p:cNvPr id="1028" name="Picture 4" descr="https://timgsa.baidu.com/timg?image&amp;quality=80&amp;size=b9999_10000&amp;sec=1604739565426&amp;di=4ed75f8e3c02d2563836d3f31406838d&amp;imgtype=0&amp;src=http%3A%2F%2Fku.90sjimg.com%2Felement_origin_min_pic%2F16%2F11%2F19%2F422dc91d5f282dfbb02e681ff3489164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308" r="100000">
                            <a14:foregroundMark x1="63538" y1="48741" x2="63538" y2="48741"/>
                            <a14:foregroundMark x1="51538" y1="43249" x2="51538" y2="43249"/>
                            <a14:foregroundMark x1="49692" y1="43249" x2="49692" y2="43249"/>
                            <a14:foregroundMark x1="59692" y1="32723" x2="59692" y2="32723"/>
                            <a14:foregroundMark x1="59692" y1="32723" x2="59692" y2="32723"/>
                            <a14:foregroundMark x1="57846" y1="19680" x2="57846" y2="19680"/>
                            <a14:foregroundMark x1="57846" y1="19680" x2="57846" y2="19680"/>
                            <a14:foregroundMark x1="53077" y1="32265" x2="53077" y2="32265"/>
                            <a14:foregroundMark x1="52000" y1="34325" x2="52000" y2="34325"/>
                            <a14:foregroundMark x1="50000" y1="37300" x2="50000" y2="37300"/>
                            <a14:foregroundMark x1="37538" y1="37300" x2="37538" y2="37300"/>
                            <a14:foregroundMark x1="33538" y1="37757" x2="33538" y2="37757"/>
                            <a14:foregroundMark x1="28462" y1="45080" x2="28462" y2="45080"/>
                            <a14:foregroundMark x1="18462" y1="48055" x2="18462" y2="48055"/>
                            <a14:foregroundMark x1="19538" y1="48055" x2="20769" y2="48513"/>
                            <a14:foregroundMark x1="31231" y1="48970" x2="31231" y2="48970"/>
                            <a14:foregroundMark x1="35538" y1="49199" x2="35538" y2="49199"/>
                            <a14:foregroundMark x1="39077" y1="51259" x2="39385" y2="51945"/>
                            <a14:foregroundMark x1="40923" y1="58124" x2="40923" y2="58124"/>
                            <a14:foregroundMark x1="39692" y1="62014" x2="39692" y2="62014"/>
                            <a14:foregroundMark x1="39538" y1="63158" x2="39538" y2="63158"/>
                            <a14:foregroundMark x1="43231" y1="64531" x2="44154" y2="64989"/>
                            <a14:foregroundMark x1="52462" y1="63844" x2="53077" y2="63844"/>
                            <a14:foregroundMark x1="55692" y1="60870" x2="55692" y2="60870"/>
                            <a14:foregroundMark x1="53385" y1="53547" x2="53385" y2="53547"/>
                            <a14:foregroundMark x1="54000" y1="53547" x2="54462" y2="53547"/>
                            <a14:foregroundMark x1="57385" y1="53547" x2="57385" y2="53547"/>
                            <a14:foregroundMark x1="63692" y1="54920" x2="63692" y2="54920"/>
                            <a14:foregroundMark x1="72462" y1="58581" x2="72462" y2="58581"/>
                            <a14:foregroundMark x1="72615" y1="58810" x2="72615" y2="58810"/>
                            <a14:foregroundMark x1="75385" y1="57208" x2="75385" y2="57208"/>
                            <a14:foregroundMark x1="76769" y1="55606" x2="76769" y2="55606"/>
                            <a14:foregroundMark x1="80769" y1="54691" x2="80769" y2="54691"/>
                            <a14:foregroundMark x1="85231" y1="54691" x2="85231" y2="54691"/>
                            <a14:foregroundMark x1="86000" y1="54920" x2="86000" y2="54920"/>
                            <a14:foregroundMark x1="86154" y1="52174" x2="86154" y2="52174"/>
                            <a14:foregroundMark x1="84923" y1="50801" x2="84923" y2="50801"/>
                            <a14:foregroundMark x1="80769" y1="48970" x2="80769" y2="48970"/>
                            <a14:foregroundMark x1="74154" y1="43021" x2="74154" y2="43021"/>
                            <a14:foregroundMark x1="72615" y1="37071" x2="72615" y2="37071"/>
                            <a14:foregroundMark x1="71385" y1="31579" x2="71385" y2="31579"/>
                            <a14:foregroundMark x1="70308" y1="29519" x2="69692" y2="28604"/>
                            <a14:foregroundMark x1="66769" y1="24485" x2="65385" y2="24027"/>
                            <a14:foregroundMark x1="61077" y1="21281" x2="61077" y2="21281"/>
                            <a14:foregroundMark x1="54000" y1="19680" x2="52923" y2="19908"/>
                            <a14:foregroundMark x1="48615" y1="24714" x2="48615" y2="24714"/>
                            <a14:foregroundMark x1="47385" y1="27460" x2="46615" y2="29519"/>
                            <a14:foregroundMark x1="42308" y1="36842" x2="41538" y2="37986"/>
                            <a14:foregroundMark x1="34308" y1="40732" x2="32308" y2="40732"/>
                            <a14:foregroundMark x1="26308" y1="38215" x2="26308" y2="38215"/>
                            <a14:foregroundMark x1="25231" y1="36156" x2="25231" y2="36156"/>
                            <a14:foregroundMark x1="34923" y1="37529" x2="34923" y2="37529"/>
                            <a14:foregroundMark x1="33385" y1="38673" x2="33385" y2="41419"/>
                            <a14:foregroundMark x1="31538" y1="44622" x2="30769" y2="45538"/>
                            <a14:foregroundMark x1="19538" y1="46453" x2="19538" y2="46453"/>
                            <a14:foregroundMark x1="17077" y1="47368" x2="16615" y2="47826"/>
                            <a14:foregroundMark x1="13231" y1="48513" x2="13231" y2="48513"/>
                            <a14:foregroundMark x1="15385" y1="51487" x2="16154" y2="52403"/>
                            <a14:foregroundMark x1="25385" y1="57208" x2="27692" y2="58810"/>
                            <a14:foregroundMark x1="36308" y1="64531" x2="37231" y2="65904"/>
                            <a14:foregroundMark x1="38462" y1="70252" x2="38615" y2="71167"/>
                            <a14:foregroundMark x1="38462" y1="73455" x2="38154" y2="74371"/>
                            <a14:foregroundMark x1="36923" y1="75744" x2="36923" y2="75744"/>
                            <a14:foregroundMark x1="36462" y1="76201" x2="37846" y2="75286"/>
                            <a14:foregroundMark x1="50308" y1="67277" x2="51231" y2="67277"/>
                            <a14:foregroundMark x1="53692" y1="68650" x2="55538" y2="70023"/>
                            <a14:foregroundMark x1="60923" y1="75973" x2="60923" y2="75973"/>
                            <a14:foregroundMark x1="61385" y1="77346" x2="61385" y2="77346"/>
                            <a14:foregroundMark x1="60769" y1="79634" x2="60769" y2="79634"/>
                            <a14:foregroundMark x1="60462" y1="80320" x2="60462" y2="80320"/>
                            <a14:foregroundMark x1="64462" y1="70252" x2="64462" y2="70252"/>
                            <a14:foregroundMark x1="64000" y1="68421" x2="64000" y2="68421"/>
                            <a14:foregroundMark x1="59385" y1="64989" x2="59385" y2="64989"/>
                            <a14:foregroundMark x1="63692" y1="63158" x2="67077" y2="62700"/>
                            <a14:foregroundMark x1="69385" y1="62243" x2="69385" y2="62243"/>
                            <a14:foregroundMark x1="65077" y1="62929" x2="64154" y2="63158"/>
                            <a14:foregroundMark x1="60923" y1="63616" x2="60154" y2="64989"/>
                            <a14:foregroundMark x1="59231" y1="65904" x2="60154" y2="69794"/>
                            <a14:foregroundMark x1="60923" y1="70252" x2="60923" y2="70252"/>
                            <a14:foregroundMark x1="65846" y1="58581" x2="65846" y2="58581"/>
                            <a14:foregroundMark x1="66923" y1="54462" x2="67385" y2="53776"/>
                            <a14:foregroundMark x1="69231" y1="50572" x2="69231" y2="50572"/>
                            <a14:foregroundMark x1="69692" y1="50114" x2="65231" y2="46682"/>
                            <a14:foregroundMark x1="60462" y1="42792" x2="60462" y2="42792"/>
                            <a14:foregroundMark x1="63692" y1="42334" x2="63692" y2="42334"/>
                            <a14:foregroundMark x1="66923" y1="43478" x2="66923" y2="43478"/>
                            <a14:foregroundMark x1="68000" y1="43707" x2="68000" y2="43707"/>
                            <a14:foregroundMark x1="66462" y1="38673" x2="66462" y2="38673"/>
                            <a14:foregroundMark x1="66154" y1="38673" x2="66154" y2="38673"/>
                            <a14:foregroundMark x1="68923" y1="42563" x2="70462" y2="44622"/>
                            <a14:foregroundMark x1="71538" y1="46911" x2="71692" y2="47597"/>
                            <a14:foregroundMark x1="71538" y1="49886" x2="63692" y2="54920"/>
                            <a14:foregroundMark x1="56462" y1="55149" x2="55385" y2="55606"/>
                            <a14:foregroundMark x1="36923" y1="48513" x2="37538" y2="48055"/>
                            <a14:foregroundMark x1="60769" y1="41648" x2="61231" y2="41648"/>
                            <a14:foregroundMark x1="63538" y1="43249" x2="64769" y2="45538"/>
                            <a14:foregroundMark x1="43077" y1="49199" x2="40308" y2="49657"/>
                            <a14:foregroundMark x1="44462" y1="48284" x2="49385" y2="48284"/>
                            <a14:foregroundMark x1="55846" y1="47140" x2="24308" y2="50343"/>
                            <a14:foregroundMark x1="25385" y1="47140" x2="75231" y2="33867"/>
                            <a14:foregroundMark x1="69692" y1="37529" x2="68462" y2="38902"/>
                            <a14:foregroundMark x1="62462" y1="42105" x2="62154" y2="42792"/>
                            <a14:foregroundMark x1="53538" y1="29748" x2="54154" y2="29519"/>
                            <a14:foregroundMark x1="60000" y1="25858" x2="60000" y2="25858"/>
                            <a14:foregroundMark x1="60308" y1="23570" x2="57385" y2="27689"/>
                            <a14:foregroundMark x1="60923" y1="31121" x2="60923" y2="31121"/>
                            <a14:foregroundMark x1="53385" y1="27918" x2="53385" y2="27918"/>
                            <a14:foregroundMark x1="63077" y1="28146" x2="63538" y2="28375"/>
                            <a14:foregroundMark x1="63077" y1="13501" x2="62615" y2="13959"/>
                            <a14:foregroundMark x1="59385" y1="13043" x2="59385" y2="13043"/>
                            <a14:foregroundMark x1="59538" y1="11213" x2="59538" y2="11213"/>
                            <a14:foregroundMark x1="61231" y1="12586" x2="62308" y2="13501"/>
                            <a14:foregroundMark x1="62615" y1="13730" x2="62615" y2="13730"/>
                            <a14:foregroundMark x1="58769" y1="13043" x2="58769" y2="13043"/>
                            <a14:foregroundMark x1="54615" y1="12815" x2="54615" y2="12815"/>
                            <a14:foregroundMark x1="44462" y1="35240" x2="44462" y2="35240"/>
                            <a14:foregroundMark x1="37231" y1="33638" x2="37231" y2="33638"/>
                            <a14:foregroundMark x1="35385" y1="28833" x2="35385" y2="28833"/>
                            <a14:foregroundMark x1="33538" y1="26316" x2="33538" y2="26316"/>
                            <a14:foregroundMark x1="33538" y1="26087" x2="33538" y2="26087"/>
                            <a14:foregroundMark x1="32923" y1="26087" x2="32923" y2="26087"/>
                            <a14:foregroundMark x1="29846" y1="26773" x2="29846" y2="26773"/>
                            <a14:foregroundMark x1="29385" y1="27231" x2="29385" y2="27231"/>
                            <a14:foregroundMark x1="27385" y1="27460" x2="26923" y2="30206"/>
                            <a14:foregroundMark x1="26923" y1="32494" x2="27385" y2="32723"/>
                            <a14:foregroundMark x1="29385" y1="35240" x2="29385" y2="35240"/>
                            <a14:foregroundMark x1="29692" y1="35240" x2="29692" y2="35240"/>
                            <a14:foregroundMark x1="27538" y1="36613" x2="24923" y2="43936"/>
                            <a14:foregroundMark x1="22769" y1="46911" x2="22769" y2="46911"/>
                            <a14:foregroundMark x1="20308" y1="46453" x2="18308" y2="46224"/>
                            <a14:foregroundMark x1="13692" y1="44622" x2="13692" y2="44622"/>
                            <a14:foregroundMark x1="12769" y1="41876" x2="12769" y2="41876"/>
                            <a14:foregroundMark x1="10769" y1="42334" x2="10462" y2="43249"/>
                            <a14:foregroundMark x1="9846" y1="44622" x2="9846" y2="45538"/>
                            <a14:foregroundMark x1="9538" y1="47597" x2="9538" y2="48284"/>
                            <a14:foregroundMark x1="9385" y1="51030" x2="9385" y2="52174"/>
                            <a14:foregroundMark x1="10462" y1="54005" x2="10462" y2="54005"/>
                            <a14:foregroundMark x1="14000" y1="57666" x2="15077" y2="58810"/>
                            <a14:foregroundMark x1="16923" y1="59497" x2="16923" y2="59497"/>
                            <a14:foregroundMark x1="17538" y1="60870" x2="17538" y2="60870"/>
                            <a14:foregroundMark x1="16769" y1="62243" x2="16769" y2="62243"/>
                            <a14:foregroundMark x1="16154" y1="62014" x2="16154" y2="62014"/>
                            <a14:foregroundMark x1="14154" y1="58810" x2="14154" y2="58810"/>
                            <a14:foregroundMark x1="18615" y1="57666" x2="29538" y2="59497"/>
                            <a14:foregroundMark x1="31077" y1="60183" x2="31231" y2="61327"/>
                            <a14:foregroundMark x1="31231" y1="64302" x2="31231" y2="64302"/>
                            <a14:foregroundMark x1="29846" y1="67963" x2="29846" y2="69565"/>
                            <a14:foregroundMark x1="29846" y1="71625" x2="29846" y2="72311"/>
                            <a14:foregroundMark x1="29846" y1="73455" x2="30000" y2="74371"/>
                            <a14:foregroundMark x1="31231" y1="75057" x2="31231" y2="75057"/>
                            <a14:foregroundMark x1="32154" y1="76201" x2="32769" y2="77574"/>
                            <a14:foregroundMark x1="33231" y1="78032" x2="33231" y2="79863"/>
                            <a14:foregroundMark x1="33231" y1="79863" x2="33231" y2="79863"/>
                            <a14:foregroundMark x1="40308" y1="80320" x2="40308" y2="80320"/>
                            <a14:foregroundMark x1="50615" y1="77117" x2="50615" y2="77117"/>
                            <a14:foregroundMark x1="54308" y1="73684" x2="54308" y2="73684"/>
                            <a14:foregroundMark x1="57231" y1="75515" x2="57538" y2="76201"/>
                            <a14:foregroundMark x1="58615" y1="77574" x2="58769" y2="78261"/>
                            <a14:foregroundMark x1="57846" y1="79176" x2="59385" y2="80092"/>
                            <a14:foregroundMark x1="60615" y1="80092" x2="60615" y2="80092"/>
                            <a14:foregroundMark x1="64462" y1="80778" x2="65077" y2="81007"/>
                            <a14:foregroundMark x1="65077" y1="81007" x2="65077" y2="81007"/>
                            <a14:foregroundMark x1="74000" y1="72769" x2="74000" y2="72769"/>
                            <a14:foregroundMark x1="73846" y1="69794" x2="73846" y2="69794"/>
                            <a14:foregroundMark x1="73538" y1="67735" x2="73538" y2="67735"/>
                            <a14:foregroundMark x1="72923" y1="66133" x2="72923" y2="66133"/>
                            <a14:foregroundMark x1="72615" y1="66133" x2="72615" y2="66133"/>
                            <a14:foregroundMark x1="69231" y1="69794" x2="69231" y2="69794"/>
                            <a14:foregroundMark x1="69231" y1="70252" x2="69231" y2="70938"/>
                            <a14:foregroundMark x1="69385" y1="73227" x2="69538" y2="74828"/>
                            <a14:foregroundMark x1="86000" y1="32723" x2="86000" y2="32723"/>
                            <a14:foregroundMark x1="86000" y1="45309" x2="86000" y2="45309"/>
                            <a14:foregroundMark x1="86462" y1="46453" x2="86615" y2="47368"/>
                            <a14:foregroundMark x1="87231" y1="48284" x2="87538" y2="49428"/>
                            <a14:foregroundMark x1="88462" y1="50572" x2="88462" y2="50572"/>
                            <a14:foregroundMark x1="88923" y1="51487" x2="88923" y2="51487"/>
                            <a14:foregroundMark x1="89692" y1="44622" x2="89231" y2="44622"/>
                            <a14:foregroundMark x1="86769" y1="44394" x2="86769" y2="44394"/>
                            <a14:foregroundMark x1="83231" y1="43936" x2="83231" y2="43936"/>
                            <a14:foregroundMark x1="81538" y1="44394" x2="81538" y2="44394"/>
                            <a14:foregroundMark x1="81385" y1="44851" x2="81231" y2="46682"/>
                            <a14:foregroundMark x1="90769" y1="52860" x2="90769" y2="52860"/>
                            <a14:foregroundMark x1="91385" y1="54462" x2="91385" y2="5446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98053" y="4118966"/>
                <a:ext cx="1387181" cy="6805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8" name="矩形 77"/>
              <p:cNvSpPr/>
              <p:nvPr/>
            </p:nvSpPr>
            <p:spPr>
              <a:xfrm>
                <a:off x="9236172" y="4328492"/>
                <a:ext cx="81624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公网</a:t>
                </a: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/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专网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80" name="直接连接符 79"/>
            <p:cNvCxnSpPr>
              <a:stCxn id="1028" idx="0"/>
            </p:cNvCxnSpPr>
            <p:nvPr/>
          </p:nvCxnSpPr>
          <p:spPr>
            <a:xfrm flipH="1" flipV="1">
              <a:off x="9335664" y="4072134"/>
              <a:ext cx="35581" cy="124244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8189372" y="4848171"/>
              <a:ext cx="628645" cy="313896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>
              <a:endCxn id="1028" idx="2"/>
            </p:cNvCxnSpPr>
            <p:nvPr/>
          </p:nvCxnSpPr>
          <p:spPr>
            <a:xfrm flipH="1" flipV="1">
              <a:off x="9371245" y="4876968"/>
              <a:ext cx="185328" cy="285099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H="1" flipV="1">
              <a:off x="10207477" y="4848172"/>
              <a:ext cx="660480" cy="309138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组合 64"/>
            <p:cNvGrpSpPr/>
            <p:nvPr/>
          </p:nvGrpSpPr>
          <p:grpSpPr>
            <a:xfrm>
              <a:off x="8837286" y="5228352"/>
              <a:ext cx="1716315" cy="1330298"/>
              <a:chOff x="7124810" y="4726717"/>
              <a:chExt cx="2072837" cy="1606636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8213391" y="5812959"/>
                <a:ext cx="984256" cy="5203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7415385" y="5109864"/>
                <a:ext cx="1479483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开放平台超脑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36381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39560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9147" y="4792371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18700" y="4742537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21557" y="5522805"/>
                <a:ext cx="371823" cy="382542"/>
              </a:xfrm>
              <a:prstGeom prst="rect">
                <a:avLst/>
              </a:prstGeom>
            </p:spPr>
          </p:pic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2326" y="5522805"/>
                <a:ext cx="371823" cy="382542"/>
              </a:xfrm>
              <a:prstGeom prst="rect">
                <a:avLst/>
              </a:prstGeom>
            </p:spPr>
          </p:pic>
          <p:sp>
            <p:nvSpPr>
              <p:cNvPr id="92" name="矩形 91"/>
              <p:cNvSpPr/>
              <p:nvPr/>
            </p:nvSpPr>
            <p:spPr>
              <a:xfrm>
                <a:off x="7200504" y="5825405"/>
                <a:ext cx="1074861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高清摄像机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7124810" y="4726717"/>
                <a:ext cx="1997143" cy="1606635"/>
              </a:xfrm>
              <a:prstGeom prst="roundRect">
                <a:avLst>
                  <a:gd name="adj" fmla="val 8341"/>
                </a:avLst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94" name="圆角矩形 93"/>
            <p:cNvSpPr/>
            <p:nvPr/>
          </p:nvSpPr>
          <p:spPr>
            <a:xfrm>
              <a:off x="10648680" y="5228351"/>
              <a:ext cx="877219" cy="1330297"/>
            </a:xfrm>
            <a:prstGeom prst="roundRect">
              <a:avLst>
                <a:gd name="adj" fmla="val 8341"/>
              </a:avLst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820385" y="3560534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行业应用平台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690388" y="3578662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中心云存储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6983633" y="2465241"/>
              <a:ext cx="4576589" cy="1539134"/>
            </a:xfrm>
            <a:prstGeom prst="rect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pic>
          <p:nvPicPr>
            <p:cNvPr id="60" name="图片 35" descr="图片 35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695045" y="2995864"/>
              <a:ext cx="971344" cy="49399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4" name="矩形 63"/>
            <p:cNvSpPr/>
            <p:nvPr/>
          </p:nvSpPr>
          <p:spPr>
            <a:xfrm>
              <a:off x="8655970" y="2501039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用户数据中心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72272" y="2940926"/>
              <a:ext cx="1175594" cy="592454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6162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私有化</a:t>
            </a:r>
            <a:r>
              <a:rPr lang="zh-CN" altLang="en-US" dirty="0"/>
              <a:t>解决方案</a:t>
            </a:r>
            <a:r>
              <a:rPr lang="en-US" altLang="zh-CN" dirty="0" smtClean="0"/>
              <a:t>-</a:t>
            </a:r>
            <a:r>
              <a:rPr lang="zh-CN" altLang="en-US" dirty="0" smtClean="0"/>
              <a:t>中心调度应用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411090" y="1587267"/>
            <a:ext cx="5738086" cy="135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私有化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用户侧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）部署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，网络环境包括局域网（典型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，如企业园区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）或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跨域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网络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如城市各委办局）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两</a:t>
            </a:r>
            <a:r>
              <a:rPr kumimoji="0" lang="zh-CN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类。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主要为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中心智能分析，强调算力集中管理分配、算法可灵活调度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411090" y="118715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适用场景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410223" y="3368446"/>
            <a:ext cx="571446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1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视频融合赋能平台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：算法、算力、智能分析任务统一管理、调度和分配；各类资源统一管理；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1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</a:t>
            </a:r>
            <a:r>
              <a:rPr kumimoji="0" lang="zh-CN" altLang="en-US" sz="1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设备</a:t>
            </a:r>
            <a:r>
              <a:rPr kumimoji="0" lang="zh-CN" altLang="en-US" sz="1600" b="1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  <a:endParaRPr kumimoji="0" lang="en-US" altLang="zh-CN" sz="1600" b="1" i="0" u="none" strike="noStrike" kern="1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5521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普通设备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：实现视频取流或抓图，通过中心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GPU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计算资源实现智能分析；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5521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设备（不可调度）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：算法模型固化在设备中，实时分析，节省带宽；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5521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设备（可调度）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：参与系统整体智能调度，实时分析，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节省带宽。根据视频监控系统建设现状，选择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开放平台摄像机或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开放平台超脑。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11090" y="2953371"/>
            <a:ext cx="13385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方案说明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53" name="组合 252"/>
          <p:cNvGrpSpPr/>
          <p:nvPr/>
        </p:nvGrpSpPr>
        <p:grpSpPr>
          <a:xfrm>
            <a:off x="6993781" y="1094645"/>
            <a:ext cx="4746291" cy="5468080"/>
            <a:chOff x="6918273" y="1005871"/>
            <a:chExt cx="5080894" cy="5677796"/>
          </a:xfrm>
        </p:grpSpPr>
        <p:cxnSp>
          <p:nvCxnSpPr>
            <p:cNvPr id="186" name="直接连接符 185"/>
            <p:cNvCxnSpPr/>
            <p:nvPr/>
          </p:nvCxnSpPr>
          <p:spPr>
            <a:xfrm flipV="1">
              <a:off x="9279591" y="1748462"/>
              <a:ext cx="0" cy="276542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矩形 186"/>
            <p:cNvSpPr/>
            <p:nvPr/>
          </p:nvSpPr>
          <p:spPr>
            <a:xfrm>
              <a:off x="9522896" y="1405662"/>
              <a:ext cx="1588058" cy="386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开放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平台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88" name="图片 1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4325" y="1005871"/>
              <a:ext cx="1023565" cy="833756"/>
            </a:xfrm>
            <a:prstGeom prst="rect">
              <a:avLst/>
            </a:prstGeom>
          </p:spPr>
        </p:pic>
        <p:sp>
          <p:nvSpPr>
            <p:cNvPr id="222" name="矩形 221"/>
            <p:cNvSpPr/>
            <p:nvPr/>
          </p:nvSpPr>
          <p:spPr>
            <a:xfrm>
              <a:off x="7819620" y="6088963"/>
              <a:ext cx="794540" cy="415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开放平台摄像机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7123421" y="5526154"/>
              <a:ext cx="1170663" cy="255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开放平台超脑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24" name="图片 2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38656" y="5790497"/>
              <a:ext cx="409776" cy="421589"/>
            </a:xfrm>
            <a:prstGeom prst="rect">
              <a:avLst/>
            </a:prstGeom>
          </p:spPr>
        </p:pic>
        <p:pic>
          <p:nvPicPr>
            <p:cNvPr id="225" name="图片 2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9689" y="5790497"/>
              <a:ext cx="409776" cy="421589"/>
            </a:xfrm>
            <a:prstGeom prst="rect">
              <a:avLst/>
            </a:prstGeom>
          </p:spPr>
        </p:pic>
        <p:pic>
          <p:nvPicPr>
            <p:cNvPr id="226" name="图片 2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27585" y="5273586"/>
              <a:ext cx="449834" cy="310880"/>
            </a:xfrm>
            <a:prstGeom prst="rect">
              <a:avLst/>
            </a:prstGeom>
          </p:spPr>
        </p:pic>
        <p:pic>
          <p:nvPicPr>
            <p:cNvPr id="227" name="图片 2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92816" y="5232323"/>
              <a:ext cx="449834" cy="310880"/>
            </a:xfrm>
            <a:prstGeom prst="rect">
              <a:avLst/>
            </a:prstGeom>
          </p:spPr>
        </p:pic>
        <p:pic>
          <p:nvPicPr>
            <p:cNvPr id="228" name="图片 2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1180" y="5878387"/>
              <a:ext cx="307870" cy="316746"/>
            </a:xfrm>
            <a:prstGeom prst="rect">
              <a:avLst/>
            </a:prstGeom>
          </p:spPr>
        </p:pic>
        <p:pic>
          <p:nvPicPr>
            <p:cNvPr id="229" name="图片 2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3977" y="5878387"/>
              <a:ext cx="307870" cy="316746"/>
            </a:xfrm>
            <a:prstGeom prst="rect">
              <a:avLst/>
            </a:prstGeom>
          </p:spPr>
        </p:pic>
        <p:sp>
          <p:nvSpPr>
            <p:cNvPr id="230" name="矩形 229"/>
            <p:cNvSpPr/>
            <p:nvPr/>
          </p:nvSpPr>
          <p:spPr>
            <a:xfrm>
              <a:off x="6980948" y="6128940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高清摄像机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1" name="圆角矩形 230"/>
            <p:cNvSpPr/>
            <p:nvPr/>
          </p:nvSpPr>
          <p:spPr>
            <a:xfrm>
              <a:off x="6918273" y="5219224"/>
              <a:ext cx="1653639" cy="1464443"/>
            </a:xfrm>
            <a:prstGeom prst="roundRect">
              <a:avLst>
                <a:gd name="adj" fmla="val 8341"/>
              </a:avLst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grpSp>
          <p:nvGrpSpPr>
            <p:cNvPr id="190" name="组合 189"/>
            <p:cNvGrpSpPr/>
            <p:nvPr/>
          </p:nvGrpSpPr>
          <p:grpSpPr>
            <a:xfrm>
              <a:off x="8592785" y="4350336"/>
              <a:ext cx="1387181" cy="680590"/>
              <a:chOff x="8898053" y="4118966"/>
              <a:chExt cx="1387181" cy="680590"/>
            </a:xfrm>
          </p:grpSpPr>
          <p:pic>
            <p:nvPicPr>
              <p:cNvPr id="220" name="Picture 4" descr="https://timgsa.baidu.com/timg?image&amp;quality=80&amp;size=b9999_10000&amp;sec=1604739565426&amp;di=4ed75f8e3c02d2563836d3f31406838d&amp;imgtype=0&amp;src=http%3A%2F%2Fku.90sjimg.com%2Felement_origin_min_pic%2F16%2F11%2F19%2F422dc91d5f282dfbb02e681ff3489164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308" r="100000">
                            <a14:foregroundMark x1="63538" y1="48741" x2="63538" y2="48741"/>
                            <a14:foregroundMark x1="51538" y1="43249" x2="51538" y2="43249"/>
                            <a14:foregroundMark x1="49692" y1="43249" x2="49692" y2="43249"/>
                            <a14:foregroundMark x1="59692" y1="32723" x2="59692" y2="32723"/>
                            <a14:foregroundMark x1="59692" y1="32723" x2="59692" y2="32723"/>
                            <a14:foregroundMark x1="57846" y1="19680" x2="57846" y2="19680"/>
                            <a14:foregroundMark x1="57846" y1="19680" x2="57846" y2="19680"/>
                            <a14:foregroundMark x1="53077" y1="32265" x2="53077" y2="32265"/>
                            <a14:foregroundMark x1="52000" y1="34325" x2="52000" y2="34325"/>
                            <a14:foregroundMark x1="50000" y1="37300" x2="50000" y2="37300"/>
                            <a14:foregroundMark x1="37538" y1="37300" x2="37538" y2="37300"/>
                            <a14:foregroundMark x1="33538" y1="37757" x2="33538" y2="37757"/>
                            <a14:foregroundMark x1="28462" y1="45080" x2="28462" y2="45080"/>
                            <a14:foregroundMark x1="18462" y1="48055" x2="18462" y2="48055"/>
                            <a14:foregroundMark x1="19538" y1="48055" x2="20769" y2="48513"/>
                            <a14:foregroundMark x1="31231" y1="48970" x2="31231" y2="48970"/>
                            <a14:foregroundMark x1="35538" y1="49199" x2="35538" y2="49199"/>
                            <a14:foregroundMark x1="39077" y1="51259" x2="39385" y2="51945"/>
                            <a14:foregroundMark x1="40923" y1="58124" x2="40923" y2="58124"/>
                            <a14:foregroundMark x1="39692" y1="62014" x2="39692" y2="62014"/>
                            <a14:foregroundMark x1="39538" y1="63158" x2="39538" y2="63158"/>
                            <a14:foregroundMark x1="43231" y1="64531" x2="44154" y2="64989"/>
                            <a14:foregroundMark x1="52462" y1="63844" x2="53077" y2="63844"/>
                            <a14:foregroundMark x1="55692" y1="60870" x2="55692" y2="60870"/>
                            <a14:foregroundMark x1="53385" y1="53547" x2="53385" y2="53547"/>
                            <a14:foregroundMark x1="54000" y1="53547" x2="54462" y2="53547"/>
                            <a14:foregroundMark x1="57385" y1="53547" x2="57385" y2="53547"/>
                            <a14:foregroundMark x1="63692" y1="54920" x2="63692" y2="54920"/>
                            <a14:foregroundMark x1="72462" y1="58581" x2="72462" y2="58581"/>
                            <a14:foregroundMark x1="72615" y1="58810" x2="72615" y2="58810"/>
                            <a14:foregroundMark x1="75385" y1="57208" x2="75385" y2="57208"/>
                            <a14:foregroundMark x1="76769" y1="55606" x2="76769" y2="55606"/>
                            <a14:foregroundMark x1="80769" y1="54691" x2="80769" y2="54691"/>
                            <a14:foregroundMark x1="85231" y1="54691" x2="85231" y2="54691"/>
                            <a14:foregroundMark x1="86000" y1="54920" x2="86000" y2="54920"/>
                            <a14:foregroundMark x1="86154" y1="52174" x2="86154" y2="52174"/>
                            <a14:foregroundMark x1="84923" y1="50801" x2="84923" y2="50801"/>
                            <a14:foregroundMark x1="80769" y1="48970" x2="80769" y2="48970"/>
                            <a14:foregroundMark x1="74154" y1="43021" x2="74154" y2="43021"/>
                            <a14:foregroundMark x1="72615" y1="37071" x2="72615" y2="37071"/>
                            <a14:foregroundMark x1="71385" y1="31579" x2="71385" y2="31579"/>
                            <a14:foregroundMark x1="70308" y1="29519" x2="69692" y2="28604"/>
                            <a14:foregroundMark x1="66769" y1="24485" x2="65385" y2="24027"/>
                            <a14:foregroundMark x1="61077" y1="21281" x2="61077" y2="21281"/>
                            <a14:foregroundMark x1="54000" y1="19680" x2="52923" y2="19908"/>
                            <a14:foregroundMark x1="48615" y1="24714" x2="48615" y2="24714"/>
                            <a14:foregroundMark x1="47385" y1="27460" x2="46615" y2="29519"/>
                            <a14:foregroundMark x1="42308" y1="36842" x2="41538" y2="37986"/>
                            <a14:foregroundMark x1="34308" y1="40732" x2="32308" y2="40732"/>
                            <a14:foregroundMark x1="26308" y1="38215" x2="26308" y2="38215"/>
                            <a14:foregroundMark x1="25231" y1="36156" x2="25231" y2="36156"/>
                            <a14:foregroundMark x1="34923" y1="37529" x2="34923" y2="37529"/>
                            <a14:foregroundMark x1="33385" y1="38673" x2="33385" y2="41419"/>
                            <a14:foregroundMark x1="31538" y1="44622" x2="30769" y2="45538"/>
                            <a14:foregroundMark x1="19538" y1="46453" x2="19538" y2="46453"/>
                            <a14:foregroundMark x1="17077" y1="47368" x2="16615" y2="47826"/>
                            <a14:foregroundMark x1="13231" y1="48513" x2="13231" y2="48513"/>
                            <a14:foregroundMark x1="15385" y1="51487" x2="16154" y2="52403"/>
                            <a14:foregroundMark x1="25385" y1="57208" x2="27692" y2="58810"/>
                            <a14:foregroundMark x1="36308" y1="64531" x2="37231" y2="65904"/>
                            <a14:foregroundMark x1="38462" y1="70252" x2="38615" y2="71167"/>
                            <a14:foregroundMark x1="38462" y1="73455" x2="38154" y2="74371"/>
                            <a14:foregroundMark x1="36923" y1="75744" x2="36923" y2="75744"/>
                            <a14:foregroundMark x1="36462" y1="76201" x2="37846" y2="75286"/>
                            <a14:foregroundMark x1="50308" y1="67277" x2="51231" y2="67277"/>
                            <a14:foregroundMark x1="53692" y1="68650" x2="55538" y2="70023"/>
                            <a14:foregroundMark x1="60923" y1="75973" x2="60923" y2="75973"/>
                            <a14:foregroundMark x1="61385" y1="77346" x2="61385" y2="77346"/>
                            <a14:foregroundMark x1="60769" y1="79634" x2="60769" y2="79634"/>
                            <a14:foregroundMark x1="60462" y1="80320" x2="60462" y2="80320"/>
                            <a14:foregroundMark x1="64462" y1="70252" x2="64462" y2="70252"/>
                            <a14:foregroundMark x1="64000" y1="68421" x2="64000" y2="68421"/>
                            <a14:foregroundMark x1="59385" y1="64989" x2="59385" y2="64989"/>
                            <a14:foregroundMark x1="63692" y1="63158" x2="67077" y2="62700"/>
                            <a14:foregroundMark x1="69385" y1="62243" x2="69385" y2="62243"/>
                            <a14:foregroundMark x1="65077" y1="62929" x2="64154" y2="63158"/>
                            <a14:foregroundMark x1="60923" y1="63616" x2="60154" y2="64989"/>
                            <a14:foregroundMark x1="59231" y1="65904" x2="60154" y2="69794"/>
                            <a14:foregroundMark x1="60923" y1="70252" x2="60923" y2="70252"/>
                            <a14:foregroundMark x1="65846" y1="58581" x2="65846" y2="58581"/>
                            <a14:foregroundMark x1="66923" y1="54462" x2="67385" y2="53776"/>
                            <a14:foregroundMark x1="69231" y1="50572" x2="69231" y2="50572"/>
                            <a14:foregroundMark x1="69692" y1="50114" x2="65231" y2="46682"/>
                            <a14:foregroundMark x1="60462" y1="42792" x2="60462" y2="42792"/>
                            <a14:foregroundMark x1="63692" y1="42334" x2="63692" y2="42334"/>
                            <a14:foregroundMark x1="66923" y1="43478" x2="66923" y2="43478"/>
                            <a14:foregroundMark x1="68000" y1="43707" x2="68000" y2="43707"/>
                            <a14:foregroundMark x1="66462" y1="38673" x2="66462" y2="38673"/>
                            <a14:foregroundMark x1="66154" y1="38673" x2="66154" y2="38673"/>
                            <a14:foregroundMark x1="68923" y1="42563" x2="70462" y2="44622"/>
                            <a14:foregroundMark x1="71538" y1="46911" x2="71692" y2="47597"/>
                            <a14:foregroundMark x1="71538" y1="49886" x2="63692" y2="54920"/>
                            <a14:foregroundMark x1="56462" y1="55149" x2="55385" y2="55606"/>
                            <a14:foregroundMark x1="36923" y1="48513" x2="37538" y2="48055"/>
                            <a14:foregroundMark x1="60769" y1="41648" x2="61231" y2="41648"/>
                            <a14:foregroundMark x1="63538" y1="43249" x2="64769" y2="45538"/>
                            <a14:foregroundMark x1="43077" y1="49199" x2="40308" y2="49657"/>
                            <a14:foregroundMark x1="44462" y1="48284" x2="49385" y2="48284"/>
                            <a14:foregroundMark x1="55846" y1="47140" x2="24308" y2="50343"/>
                            <a14:foregroundMark x1="25385" y1="47140" x2="75231" y2="33867"/>
                            <a14:foregroundMark x1="69692" y1="37529" x2="68462" y2="38902"/>
                            <a14:foregroundMark x1="62462" y1="42105" x2="62154" y2="42792"/>
                            <a14:foregroundMark x1="53538" y1="29748" x2="54154" y2="29519"/>
                            <a14:foregroundMark x1="60000" y1="25858" x2="60000" y2="25858"/>
                            <a14:foregroundMark x1="60308" y1="23570" x2="57385" y2="27689"/>
                            <a14:foregroundMark x1="60923" y1="31121" x2="60923" y2="31121"/>
                            <a14:foregroundMark x1="53385" y1="27918" x2="53385" y2="27918"/>
                            <a14:foregroundMark x1="63077" y1="28146" x2="63538" y2="28375"/>
                            <a14:foregroundMark x1="63077" y1="13501" x2="62615" y2="13959"/>
                            <a14:foregroundMark x1="59385" y1="13043" x2="59385" y2="13043"/>
                            <a14:foregroundMark x1="59538" y1="11213" x2="59538" y2="11213"/>
                            <a14:foregroundMark x1="61231" y1="12586" x2="62308" y2="13501"/>
                            <a14:foregroundMark x1="62615" y1="13730" x2="62615" y2="13730"/>
                            <a14:foregroundMark x1="58769" y1="13043" x2="58769" y2="13043"/>
                            <a14:foregroundMark x1="54615" y1="12815" x2="54615" y2="12815"/>
                            <a14:foregroundMark x1="44462" y1="35240" x2="44462" y2="35240"/>
                            <a14:foregroundMark x1="37231" y1="33638" x2="37231" y2="33638"/>
                            <a14:foregroundMark x1="35385" y1="28833" x2="35385" y2="28833"/>
                            <a14:foregroundMark x1="33538" y1="26316" x2="33538" y2="26316"/>
                            <a14:foregroundMark x1="33538" y1="26087" x2="33538" y2="26087"/>
                            <a14:foregroundMark x1="32923" y1="26087" x2="32923" y2="26087"/>
                            <a14:foregroundMark x1="29846" y1="26773" x2="29846" y2="26773"/>
                            <a14:foregroundMark x1="29385" y1="27231" x2="29385" y2="27231"/>
                            <a14:foregroundMark x1="27385" y1="27460" x2="26923" y2="30206"/>
                            <a14:foregroundMark x1="26923" y1="32494" x2="27385" y2="32723"/>
                            <a14:foregroundMark x1="29385" y1="35240" x2="29385" y2="35240"/>
                            <a14:foregroundMark x1="29692" y1="35240" x2="29692" y2="35240"/>
                            <a14:foregroundMark x1="27538" y1="36613" x2="24923" y2="43936"/>
                            <a14:foregroundMark x1="22769" y1="46911" x2="22769" y2="46911"/>
                            <a14:foregroundMark x1="20308" y1="46453" x2="18308" y2="46224"/>
                            <a14:foregroundMark x1="13692" y1="44622" x2="13692" y2="44622"/>
                            <a14:foregroundMark x1="12769" y1="41876" x2="12769" y2="41876"/>
                            <a14:foregroundMark x1="10769" y1="42334" x2="10462" y2="43249"/>
                            <a14:foregroundMark x1="9846" y1="44622" x2="9846" y2="45538"/>
                            <a14:foregroundMark x1="9538" y1="47597" x2="9538" y2="48284"/>
                            <a14:foregroundMark x1="9385" y1="51030" x2="9385" y2="52174"/>
                            <a14:foregroundMark x1="10462" y1="54005" x2="10462" y2="54005"/>
                            <a14:foregroundMark x1="14000" y1="57666" x2="15077" y2="58810"/>
                            <a14:foregroundMark x1="16923" y1="59497" x2="16923" y2="59497"/>
                            <a14:foregroundMark x1="17538" y1="60870" x2="17538" y2="60870"/>
                            <a14:foregroundMark x1="16769" y1="62243" x2="16769" y2="62243"/>
                            <a14:foregroundMark x1="16154" y1="62014" x2="16154" y2="62014"/>
                            <a14:foregroundMark x1="14154" y1="58810" x2="14154" y2="58810"/>
                            <a14:foregroundMark x1="18615" y1="57666" x2="29538" y2="59497"/>
                            <a14:foregroundMark x1="31077" y1="60183" x2="31231" y2="61327"/>
                            <a14:foregroundMark x1="31231" y1="64302" x2="31231" y2="64302"/>
                            <a14:foregroundMark x1="29846" y1="67963" x2="29846" y2="69565"/>
                            <a14:foregroundMark x1="29846" y1="71625" x2="29846" y2="72311"/>
                            <a14:foregroundMark x1="29846" y1="73455" x2="30000" y2="74371"/>
                            <a14:foregroundMark x1="31231" y1="75057" x2="31231" y2="75057"/>
                            <a14:foregroundMark x1="32154" y1="76201" x2="32769" y2="77574"/>
                            <a14:foregroundMark x1="33231" y1="78032" x2="33231" y2="79863"/>
                            <a14:foregroundMark x1="33231" y1="79863" x2="33231" y2="79863"/>
                            <a14:foregroundMark x1="40308" y1="80320" x2="40308" y2="80320"/>
                            <a14:foregroundMark x1="50615" y1="77117" x2="50615" y2="77117"/>
                            <a14:foregroundMark x1="54308" y1="73684" x2="54308" y2="73684"/>
                            <a14:foregroundMark x1="57231" y1="75515" x2="57538" y2="76201"/>
                            <a14:foregroundMark x1="58615" y1="77574" x2="58769" y2="78261"/>
                            <a14:foregroundMark x1="57846" y1="79176" x2="59385" y2="80092"/>
                            <a14:foregroundMark x1="60615" y1="80092" x2="60615" y2="80092"/>
                            <a14:foregroundMark x1="64462" y1="80778" x2="65077" y2="81007"/>
                            <a14:foregroundMark x1="65077" y1="81007" x2="65077" y2="81007"/>
                            <a14:foregroundMark x1="74000" y1="72769" x2="74000" y2="72769"/>
                            <a14:foregroundMark x1="73846" y1="69794" x2="73846" y2="69794"/>
                            <a14:foregroundMark x1="73538" y1="67735" x2="73538" y2="67735"/>
                            <a14:foregroundMark x1="72923" y1="66133" x2="72923" y2="66133"/>
                            <a14:foregroundMark x1="72615" y1="66133" x2="72615" y2="66133"/>
                            <a14:foregroundMark x1="69231" y1="69794" x2="69231" y2="69794"/>
                            <a14:foregroundMark x1="69231" y1="70252" x2="69231" y2="70938"/>
                            <a14:foregroundMark x1="69385" y1="73227" x2="69538" y2="74828"/>
                            <a14:foregroundMark x1="86000" y1="32723" x2="86000" y2="32723"/>
                            <a14:foregroundMark x1="86000" y1="45309" x2="86000" y2="45309"/>
                            <a14:foregroundMark x1="86462" y1="46453" x2="86615" y2="47368"/>
                            <a14:foregroundMark x1="87231" y1="48284" x2="87538" y2="49428"/>
                            <a14:foregroundMark x1="88462" y1="50572" x2="88462" y2="50572"/>
                            <a14:foregroundMark x1="88923" y1="51487" x2="88923" y2="51487"/>
                            <a14:foregroundMark x1="89692" y1="44622" x2="89231" y2="44622"/>
                            <a14:foregroundMark x1="86769" y1="44394" x2="86769" y2="44394"/>
                            <a14:foregroundMark x1="83231" y1="43936" x2="83231" y2="43936"/>
                            <a14:foregroundMark x1="81538" y1="44394" x2="81538" y2="44394"/>
                            <a14:foregroundMark x1="81385" y1="44851" x2="81231" y2="46682"/>
                            <a14:foregroundMark x1="90769" y1="52860" x2="90769" y2="52860"/>
                            <a14:foregroundMark x1="91385" y1="54462" x2="91385" y2="5446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98053" y="4118966"/>
                <a:ext cx="1387181" cy="6805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1" name="矩形 220"/>
              <p:cNvSpPr/>
              <p:nvPr/>
            </p:nvSpPr>
            <p:spPr>
              <a:xfrm>
                <a:off x="9236172" y="4328492"/>
                <a:ext cx="81624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公网</a:t>
                </a: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/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专网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191" name="直接连接符 190"/>
            <p:cNvCxnSpPr>
              <a:endCxn id="220" idx="0"/>
            </p:cNvCxnSpPr>
            <p:nvPr/>
          </p:nvCxnSpPr>
          <p:spPr>
            <a:xfrm>
              <a:off x="9271560" y="4167713"/>
              <a:ext cx="14816" cy="182623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flipV="1">
              <a:off x="8124012" y="4821472"/>
              <a:ext cx="574079" cy="318369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>
              <a:stCxn id="219" idx="0"/>
              <a:endCxn id="220" idx="2"/>
            </p:cNvCxnSpPr>
            <p:nvPr/>
          </p:nvCxnSpPr>
          <p:spPr>
            <a:xfrm flipH="1" flipV="1">
              <a:off x="9286376" y="5030926"/>
              <a:ext cx="312365" cy="175199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 flipH="1" flipV="1">
              <a:off x="9979966" y="4813852"/>
              <a:ext cx="822632" cy="321233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矩形 209"/>
            <p:cNvSpPr/>
            <p:nvPr/>
          </p:nvSpPr>
          <p:spPr>
            <a:xfrm>
              <a:off x="9580317" y="6115841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高清</a:t>
              </a: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摄像机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9250312" y="5504322"/>
              <a:ext cx="47481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NVR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12" name="图片 2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2304" y="5807069"/>
              <a:ext cx="409776" cy="421589"/>
            </a:xfrm>
            <a:prstGeom prst="rect">
              <a:avLst/>
            </a:prstGeom>
          </p:spPr>
        </p:pic>
        <p:pic>
          <p:nvPicPr>
            <p:cNvPr id="213" name="图片 2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43337" y="5807069"/>
              <a:ext cx="409776" cy="421589"/>
            </a:xfrm>
            <a:prstGeom prst="rect">
              <a:avLst/>
            </a:prstGeom>
          </p:spPr>
        </p:pic>
        <p:pic>
          <p:nvPicPr>
            <p:cNvPr id="214" name="图片 2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1233" y="5260487"/>
              <a:ext cx="449834" cy="310880"/>
            </a:xfrm>
            <a:prstGeom prst="rect">
              <a:avLst/>
            </a:prstGeom>
          </p:spPr>
        </p:pic>
        <p:pic>
          <p:nvPicPr>
            <p:cNvPr id="215" name="图片 2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46463" y="5219224"/>
              <a:ext cx="449834" cy="310880"/>
            </a:xfrm>
            <a:prstGeom prst="rect">
              <a:avLst/>
            </a:prstGeom>
          </p:spPr>
        </p:pic>
        <p:pic>
          <p:nvPicPr>
            <p:cNvPr id="216" name="图片 2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34828" y="5865288"/>
              <a:ext cx="307870" cy="316746"/>
            </a:xfrm>
            <a:prstGeom prst="rect">
              <a:avLst/>
            </a:prstGeom>
          </p:spPr>
        </p:pic>
        <p:pic>
          <p:nvPicPr>
            <p:cNvPr id="217" name="图片 2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17625" y="5865288"/>
              <a:ext cx="307870" cy="316746"/>
            </a:xfrm>
            <a:prstGeom prst="rect">
              <a:avLst/>
            </a:prstGeom>
          </p:spPr>
        </p:pic>
        <p:sp>
          <p:nvSpPr>
            <p:cNvPr id="218" name="矩形 217"/>
            <p:cNvSpPr/>
            <p:nvPr/>
          </p:nvSpPr>
          <p:spPr>
            <a:xfrm>
              <a:off x="8787941" y="6115841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高清摄像机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9" name="圆角矩形 218"/>
            <p:cNvSpPr/>
            <p:nvPr/>
          </p:nvSpPr>
          <p:spPr>
            <a:xfrm>
              <a:off x="8771921" y="5206125"/>
              <a:ext cx="1653638" cy="1475103"/>
            </a:xfrm>
            <a:prstGeom prst="roundRect">
              <a:avLst>
                <a:gd name="adj" fmla="val 8341"/>
              </a:avLst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96" name="圆角矩形 195"/>
            <p:cNvSpPr/>
            <p:nvPr/>
          </p:nvSpPr>
          <p:spPr>
            <a:xfrm>
              <a:off x="10583320" y="5206126"/>
              <a:ext cx="1415847" cy="1475102"/>
            </a:xfrm>
            <a:prstGeom prst="roundRect">
              <a:avLst>
                <a:gd name="adj" fmla="val 8341"/>
              </a:avLst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7321947" y="2967250"/>
              <a:ext cx="832578" cy="4460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视频融合赋能平台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0438130" y="3553526"/>
              <a:ext cx="112723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计算存储资源池</a:t>
              </a:r>
              <a:endPara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6918273" y="2084950"/>
              <a:ext cx="5080894" cy="2057106"/>
            </a:xfrm>
            <a:prstGeom prst="rect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8894224" y="2097369"/>
              <a:ext cx="1415772" cy="3529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用户数据中心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05" name="图片 20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41656" y="2482242"/>
              <a:ext cx="883241" cy="5615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6" name="图片 2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2556" y="2544851"/>
              <a:ext cx="883241" cy="503734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37" name="矩形 236"/>
            <p:cNvSpPr/>
            <p:nvPr/>
          </p:nvSpPr>
          <p:spPr>
            <a:xfrm>
              <a:off x="8806431" y="2988513"/>
              <a:ext cx="83257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算法仓库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38" name="图片 23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77257" y="3345161"/>
              <a:ext cx="883241" cy="503734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39" name="矩形 238"/>
            <p:cNvSpPr/>
            <p:nvPr/>
          </p:nvSpPr>
          <p:spPr>
            <a:xfrm>
              <a:off x="7375485" y="3749167"/>
              <a:ext cx="865237" cy="4001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资源管理调度平台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40" name="图片 23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9784" y="3333136"/>
              <a:ext cx="883241" cy="503734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41" name="矩形 240"/>
            <p:cNvSpPr/>
            <p:nvPr/>
          </p:nvSpPr>
          <p:spPr>
            <a:xfrm>
              <a:off x="8808364" y="3789220"/>
              <a:ext cx="1121426" cy="255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视频接入服务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48" name="组合 247"/>
            <p:cNvGrpSpPr/>
            <p:nvPr/>
          </p:nvGrpSpPr>
          <p:grpSpPr>
            <a:xfrm>
              <a:off x="10425552" y="2877273"/>
              <a:ext cx="1189714" cy="568911"/>
              <a:chOff x="10296433" y="3113774"/>
              <a:chExt cx="1439554" cy="688382"/>
            </a:xfrm>
          </p:grpSpPr>
          <p:pic>
            <p:nvPicPr>
              <p:cNvPr id="245" name="图片 244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571" r="703" b="28307"/>
              <a:stretch/>
            </p:blipFill>
            <p:spPr>
              <a:xfrm>
                <a:off x="10296433" y="3346798"/>
                <a:ext cx="852305" cy="368682"/>
              </a:xfrm>
              <a:prstGeom prst="rect">
                <a:avLst/>
              </a:prstGeom>
            </p:spPr>
          </p:pic>
          <p:pic>
            <p:nvPicPr>
              <p:cNvPr id="246" name="图片 245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571" r="703" b="28307"/>
              <a:stretch/>
            </p:blipFill>
            <p:spPr>
              <a:xfrm>
                <a:off x="10404893" y="3162570"/>
                <a:ext cx="852305" cy="368682"/>
              </a:xfrm>
              <a:prstGeom prst="rect">
                <a:avLst/>
              </a:prstGeom>
            </p:spPr>
          </p:pic>
          <p:pic>
            <p:nvPicPr>
              <p:cNvPr id="206" name="图片 35" descr="图片 35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10804867" y="3287126"/>
                <a:ext cx="802763" cy="515030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07" name="图片 35" descr="图片 35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10933223" y="3113774"/>
                <a:ext cx="802764" cy="515031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sp>
          <p:nvSpPr>
            <p:cNvPr id="249" name="矩形 248"/>
            <p:cNvSpPr/>
            <p:nvPr/>
          </p:nvSpPr>
          <p:spPr>
            <a:xfrm>
              <a:off x="7349204" y="6419618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智能点位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0" name="矩形 249"/>
            <p:cNvSpPr/>
            <p:nvPr/>
          </p:nvSpPr>
          <p:spPr>
            <a:xfrm>
              <a:off x="9132765" y="6351487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非智能点位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4" name="矩形 253"/>
          <p:cNvSpPr/>
          <p:nvPr/>
        </p:nvSpPr>
        <p:spPr>
          <a:xfrm>
            <a:off x="6839875" y="119003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方案拓扑图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726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公有云解决方案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622065" y="137110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适用场景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22065" y="1821195"/>
            <a:ext cx="511626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基于公有云架构的互联网应用，典型行业包括零售连锁、智慧社区等</a:t>
            </a:r>
            <a:r>
              <a:rPr kumimoji="0" lang="zh-CN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3289" y="3185059"/>
            <a:ext cx="5472499" cy="282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1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云平台：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实现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模型管理、配置、下发；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告警事件接收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；报警事件闭环处理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；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数据回传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实现模型迭代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优化；</a:t>
            </a:r>
            <a:endParaRPr kumimoji="0" lang="en-US" altLang="zh-CN" sz="1600" b="0" i="0" u="none" strike="noStrike" kern="10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"/>
              <a:tabLst/>
              <a:defRPr/>
            </a:pPr>
            <a:r>
              <a:rPr kumimoji="0" lang="zh-CN" altLang="en-US" sz="1600" b="1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智能分析模式：</a:t>
            </a:r>
            <a:endParaRPr kumimoji="0" lang="en-US" altLang="zh-CN" sz="1600" b="1" i="0" u="none" strike="noStrike" kern="1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6286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应用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：实时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分析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节省带宽。根据视频监控系统建设现状，选择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开放平台摄像机或</a:t>
            </a:r>
            <a:r>
              <a:rPr kumimoji="0" lang="en-US" altLang="zh-CN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AI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开放平台超脑；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628650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云端分析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：大规模系统，实时性要求不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高。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540000" marR="0" lvl="0" indent="2664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云端智能分析：结合云眸行业产品（连锁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/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社区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…)</a:t>
            </a:r>
          </a:p>
          <a:p>
            <a:pPr marL="540000" marR="0" lvl="0" indent="2664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云端推理接口</a:t>
            </a:r>
            <a:r>
              <a:rPr kumimoji="0" lang="zh-CN" altLang="en-US" sz="16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：调用推理接口，获取推理结果。</a:t>
            </a:r>
            <a:endParaRPr kumimoji="0" lang="zh-CN" altLang="zh-CN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22065" y="27484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方案说明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649470" y="13808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方案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拓扑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853004" y="1331683"/>
            <a:ext cx="4578983" cy="5131369"/>
            <a:chOff x="6741037" y="1407883"/>
            <a:chExt cx="4578983" cy="5131369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6288" b="91793" l="6747" r="55682">
                          <a14:foregroundMark x1="44886" y1="35227" x2="44886" y2="35227"/>
                          <a14:foregroundMark x1="46875" y1="52904" x2="46875" y2="52904"/>
                          <a14:foregroundMark x1="45455" y1="61742" x2="45455" y2="61742"/>
                          <a14:foregroundMark x1="45170" y1="63258" x2="45170" y2="63258"/>
                          <a14:foregroundMark x1="46733" y1="54419" x2="46733" y2="54419"/>
                          <a14:foregroundMark x1="45597" y1="65025" x2="45597" y2="65025"/>
                          <a14:foregroundMark x1="45313" y1="34217" x2="45313" y2="342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0" t="16167" r="44146" b="7744"/>
            <a:stretch/>
          </p:blipFill>
          <p:spPr>
            <a:xfrm>
              <a:off x="7438815" y="2774938"/>
              <a:ext cx="1323085" cy="1116379"/>
            </a:xfrm>
            <a:prstGeom prst="rect">
              <a:avLst/>
            </a:prstGeom>
          </p:spPr>
        </p:pic>
        <p:cxnSp>
          <p:nvCxnSpPr>
            <p:cNvPr id="55" name="直接连接符 54"/>
            <p:cNvCxnSpPr/>
            <p:nvPr/>
          </p:nvCxnSpPr>
          <p:spPr>
            <a:xfrm flipV="1">
              <a:off x="9093067" y="2241639"/>
              <a:ext cx="0" cy="276542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55"/>
            <p:cNvSpPr/>
            <p:nvPr/>
          </p:nvSpPr>
          <p:spPr>
            <a:xfrm>
              <a:off x="9407815" y="1863364"/>
              <a:ext cx="1588058" cy="386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开放</a:t>
              </a: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平台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090" y="1407883"/>
              <a:ext cx="1023565" cy="833756"/>
            </a:xfrm>
            <a:prstGeom prst="rect">
              <a:avLst/>
            </a:prstGeom>
          </p:spPr>
        </p:pic>
        <p:grpSp>
          <p:nvGrpSpPr>
            <p:cNvPr id="58" name="组合 57"/>
            <p:cNvGrpSpPr/>
            <p:nvPr/>
          </p:nvGrpSpPr>
          <p:grpSpPr>
            <a:xfrm>
              <a:off x="6741037" y="2565168"/>
              <a:ext cx="4576589" cy="1539134"/>
              <a:chOff x="7515884" y="2033872"/>
              <a:chExt cx="4576589" cy="1539134"/>
            </a:xfrm>
          </p:grpSpPr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75502" y="2278950"/>
                <a:ext cx="1227514" cy="1003400"/>
              </a:xfrm>
              <a:prstGeom prst="rect">
                <a:avLst/>
              </a:prstGeom>
            </p:spPr>
          </p:pic>
          <p:sp>
            <p:nvSpPr>
              <p:cNvPr id="90" name="矩形 89"/>
              <p:cNvSpPr/>
              <p:nvPr/>
            </p:nvSpPr>
            <p:spPr>
              <a:xfrm>
                <a:off x="10370022" y="3196762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云端推理集群</a:t>
                </a:r>
                <a:endPara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7515884" y="2033872"/>
                <a:ext cx="4576589" cy="1539134"/>
              </a:xfrm>
              <a:prstGeom prst="rect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9506660" y="2078678"/>
                <a:ext cx="80021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云平台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532511" y="4258466"/>
              <a:ext cx="1387181" cy="680590"/>
              <a:chOff x="8898053" y="4118966"/>
              <a:chExt cx="1387181" cy="680590"/>
            </a:xfrm>
          </p:grpSpPr>
          <p:pic>
            <p:nvPicPr>
              <p:cNvPr id="67" name="Picture 4" descr="https://timgsa.baidu.com/timg?image&amp;quality=80&amp;size=b9999_10000&amp;sec=1604739565426&amp;di=4ed75f8e3c02d2563836d3f31406838d&amp;imgtype=0&amp;src=http%3A%2F%2Fku.90sjimg.com%2Felement_origin_min_pic%2F16%2F11%2F19%2F422dc91d5f282dfbb02e681ff3489164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308" r="100000">
                            <a14:foregroundMark x1="63538" y1="48741" x2="63538" y2="48741"/>
                            <a14:foregroundMark x1="51538" y1="43249" x2="51538" y2="43249"/>
                            <a14:foregroundMark x1="49692" y1="43249" x2="49692" y2="43249"/>
                            <a14:foregroundMark x1="59692" y1="32723" x2="59692" y2="32723"/>
                            <a14:foregroundMark x1="59692" y1="32723" x2="59692" y2="32723"/>
                            <a14:foregroundMark x1="57846" y1="19680" x2="57846" y2="19680"/>
                            <a14:foregroundMark x1="57846" y1="19680" x2="57846" y2="19680"/>
                            <a14:foregroundMark x1="53077" y1="32265" x2="53077" y2="32265"/>
                            <a14:foregroundMark x1="52000" y1="34325" x2="52000" y2="34325"/>
                            <a14:foregroundMark x1="50000" y1="37300" x2="50000" y2="37300"/>
                            <a14:foregroundMark x1="37538" y1="37300" x2="37538" y2="37300"/>
                            <a14:foregroundMark x1="33538" y1="37757" x2="33538" y2="37757"/>
                            <a14:foregroundMark x1="28462" y1="45080" x2="28462" y2="45080"/>
                            <a14:foregroundMark x1="18462" y1="48055" x2="18462" y2="48055"/>
                            <a14:foregroundMark x1="19538" y1="48055" x2="20769" y2="48513"/>
                            <a14:foregroundMark x1="31231" y1="48970" x2="31231" y2="48970"/>
                            <a14:foregroundMark x1="35538" y1="49199" x2="35538" y2="49199"/>
                            <a14:foregroundMark x1="39077" y1="51259" x2="39385" y2="51945"/>
                            <a14:foregroundMark x1="40923" y1="58124" x2="40923" y2="58124"/>
                            <a14:foregroundMark x1="39692" y1="62014" x2="39692" y2="62014"/>
                            <a14:foregroundMark x1="39538" y1="63158" x2="39538" y2="63158"/>
                            <a14:foregroundMark x1="43231" y1="64531" x2="44154" y2="64989"/>
                            <a14:foregroundMark x1="52462" y1="63844" x2="53077" y2="63844"/>
                            <a14:foregroundMark x1="55692" y1="60870" x2="55692" y2="60870"/>
                            <a14:foregroundMark x1="53385" y1="53547" x2="53385" y2="53547"/>
                            <a14:foregroundMark x1="54000" y1="53547" x2="54462" y2="53547"/>
                            <a14:foregroundMark x1="57385" y1="53547" x2="57385" y2="53547"/>
                            <a14:foregroundMark x1="63692" y1="54920" x2="63692" y2="54920"/>
                            <a14:foregroundMark x1="72462" y1="58581" x2="72462" y2="58581"/>
                            <a14:foregroundMark x1="72615" y1="58810" x2="72615" y2="58810"/>
                            <a14:foregroundMark x1="75385" y1="57208" x2="75385" y2="57208"/>
                            <a14:foregroundMark x1="76769" y1="55606" x2="76769" y2="55606"/>
                            <a14:foregroundMark x1="80769" y1="54691" x2="80769" y2="54691"/>
                            <a14:foregroundMark x1="85231" y1="54691" x2="85231" y2="54691"/>
                            <a14:foregroundMark x1="86000" y1="54920" x2="86000" y2="54920"/>
                            <a14:foregroundMark x1="86154" y1="52174" x2="86154" y2="52174"/>
                            <a14:foregroundMark x1="84923" y1="50801" x2="84923" y2="50801"/>
                            <a14:foregroundMark x1="80769" y1="48970" x2="80769" y2="48970"/>
                            <a14:foregroundMark x1="74154" y1="43021" x2="74154" y2="43021"/>
                            <a14:foregroundMark x1="72615" y1="37071" x2="72615" y2="37071"/>
                            <a14:foregroundMark x1="71385" y1="31579" x2="71385" y2="31579"/>
                            <a14:foregroundMark x1="70308" y1="29519" x2="69692" y2="28604"/>
                            <a14:foregroundMark x1="66769" y1="24485" x2="65385" y2="24027"/>
                            <a14:foregroundMark x1="61077" y1="21281" x2="61077" y2="21281"/>
                            <a14:foregroundMark x1="54000" y1="19680" x2="52923" y2="19908"/>
                            <a14:foregroundMark x1="48615" y1="24714" x2="48615" y2="24714"/>
                            <a14:foregroundMark x1="47385" y1="27460" x2="46615" y2="29519"/>
                            <a14:foregroundMark x1="42308" y1="36842" x2="41538" y2="37986"/>
                            <a14:foregroundMark x1="34308" y1="40732" x2="32308" y2="40732"/>
                            <a14:foregroundMark x1="26308" y1="38215" x2="26308" y2="38215"/>
                            <a14:foregroundMark x1="25231" y1="36156" x2="25231" y2="36156"/>
                            <a14:foregroundMark x1="34923" y1="37529" x2="34923" y2="37529"/>
                            <a14:foregroundMark x1="33385" y1="38673" x2="33385" y2="41419"/>
                            <a14:foregroundMark x1="31538" y1="44622" x2="30769" y2="45538"/>
                            <a14:foregroundMark x1="19538" y1="46453" x2="19538" y2="46453"/>
                            <a14:foregroundMark x1="17077" y1="47368" x2="16615" y2="47826"/>
                            <a14:foregroundMark x1="13231" y1="48513" x2="13231" y2="48513"/>
                            <a14:foregroundMark x1="15385" y1="51487" x2="16154" y2="52403"/>
                            <a14:foregroundMark x1="25385" y1="57208" x2="27692" y2="58810"/>
                            <a14:foregroundMark x1="36308" y1="64531" x2="37231" y2="65904"/>
                            <a14:foregroundMark x1="38462" y1="70252" x2="38615" y2="71167"/>
                            <a14:foregroundMark x1="38462" y1="73455" x2="38154" y2="74371"/>
                            <a14:foregroundMark x1="36923" y1="75744" x2="36923" y2="75744"/>
                            <a14:foregroundMark x1="36462" y1="76201" x2="37846" y2="75286"/>
                            <a14:foregroundMark x1="50308" y1="67277" x2="51231" y2="67277"/>
                            <a14:foregroundMark x1="53692" y1="68650" x2="55538" y2="70023"/>
                            <a14:foregroundMark x1="60923" y1="75973" x2="60923" y2="75973"/>
                            <a14:foregroundMark x1="61385" y1="77346" x2="61385" y2="77346"/>
                            <a14:foregroundMark x1="60769" y1="79634" x2="60769" y2="79634"/>
                            <a14:foregroundMark x1="60462" y1="80320" x2="60462" y2="80320"/>
                            <a14:foregroundMark x1="64462" y1="70252" x2="64462" y2="70252"/>
                            <a14:foregroundMark x1="64000" y1="68421" x2="64000" y2="68421"/>
                            <a14:foregroundMark x1="59385" y1="64989" x2="59385" y2="64989"/>
                            <a14:foregroundMark x1="63692" y1="63158" x2="67077" y2="62700"/>
                            <a14:foregroundMark x1="69385" y1="62243" x2="69385" y2="62243"/>
                            <a14:foregroundMark x1="65077" y1="62929" x2="64154" y2="63158"/>
                            <a14:foregroundMark x1="60923" y1="63616" x2="60154" y2="64989"/>
                            <a14:foregroundMark x1="59231" y1="65904" x2="60154" y2="69794"/>
                            <a14:foregroundMark x1="60923" y1="70252" x2="60923" y2="70252"/>
                            <a14:foregroundMark x1="65846" y1="58581" x2="65846" y2="58581"/>
                            <a14:foregroundMark x1="66923" y1="54462" x2="67385" y2="53776"/>
                            <a14:foregroundMark x1="69231" y1="50572" x2="69231" y2="50572"/>
                            <a14:foregroundMark x1="69692" y1="50114" x2="65231" y2="46682"/>
                            <a14:foregroundMark x1="60462" y1="42792" x2="60462" y2="42792"/>
                            <a14:foregroundMark x1="63692" y1="42334" x2="63692" y2="42334"/>
                            <a14:foregroundMark x1="66923" y1="43478" x2="66923" y2="43478"/>
                            <a14:foregroundMark x1="68000" y1="43707" x2="68000" y2="43707"/>
                            <a14:foregroundMark x1="66462" y1="38673" x2="66462" y2="38673"/>
                            <a14:foregroundMark x1="66154" y1="38673" x2="66154" y2="38673"/>
                            <a14:foregroundMark x1="68923" y1="42563" x2="70462" y2="44622"/>
                            <a14:foregroundMark x1="71538" y1="46911" x2="71692" y2="47597"/>
                            <a14:foregroundMark x1="71538" y1="49886" x2="63692" y2="54920"/>
                            <a14:foregroundMark x1="56462" y1="55149" x2="55385" y2="55606"/>
                            <a14:foregroundMark x1="36923" y1="48513" x2="37538" y2="48055"/>
                            <a14:foregroundMark x1="60769" y1="41648" x2="61231" y2="41648"/>
                            <a14:foregroundMark x1="63538" y1="43249" x2="64769" y2="45538"/>
                            <a14:foregroundMark x1="43077" y1="49199" x2="40308" y2="49657"/>
                            <a14:foregroundMark x1="44462" y1="48284" x2="49385" y2="48284"/>
                            <a14:foregroundMark x1="55846" y1="47140" x2="24308" y2="50343"/>
                            <a14:foregroundMark x1="25385" y1="47140" x2="75231" y2="33867"/>
                            <a14:foregroundMark x1="69692" y1="37529" x2="68462" y2="38902"/>
                            <a14:foregroundMark x1="62462" y1="42105" x2="62154" y2="42792"/>
                            <a14:foregroundMark x1="53538" y1="29748" x2="54154" y2="29519"/>
                            <a14:foregroundMark x1="60000" y1="25858" x2="60000" y2="25858"/>
                            <a14:foregroundMark x1="60308" y1="23570" x2="57385" y2="27689"/>
                            <a14:foregroundMark x1="60923" y1="31121" x2="60923" y2="31121"/>
                            <a14:foregroundMark x1="53385" y1="27918" x2="53385" y2="27918"/>
                            <a14:foregroundMark x1="63077" y1="28146" x2="63538" y2="28375"/>
                            <a14:foregroundMark x1="63077" y1="13501" x2="62615" y2="13959"/>
                            <a14:foregroundMark x1="59385" y1="13043" x2="59385" y2="13043"/>
                            <a14:foregroundMark x1="59538" y1="11213" x2="59538" y2="11213"/>
                            <a14:foregroundMark x1="61231" y1="12586" x2="62308" y2="13501"/>
                            <a14:foregroundMark x1="62615" y1="13730" x2="62615" y2="13730"/>
                            <a14:foregroundMark x1="58769" y1="13043" x2="58769" y2="13043"/>
                            <a14:foregroundMark x1="54615" y1="12815" x2="54615" y2="12815"/>
                            <a14:foregroundMark x1="44462" y1="35240" x2="44462" y2="35240"/>
                            <a14:foregroundMark x1="37231" y1="33638" x2="37231" y2="33638"/>
                            <a14:foregroundMark x1="35385" y1="28833" x2="35385" y2="28833"/>
                            <a14:foregroundMark x1="33538" y1="26316" x2="33538" y2="26316"/>
                            <a14:foregroundMark x1="33538" y1="26087" x2="33538" y2="26087"/>
                            <a14:foregroundMark x1="32923" y1="26087" x2="32923" y2="26087"/>
                            <a14:foregroundMark x1="29846" y1="26773" x2="29846" y2="26773"/>
                            <a14:foregroundMark x1="29385" y1="27231" x2="29385" y2="27231"/>
                            <a14:foregroundMark x1="27385" y1="27460" x2="26923" y2="30206"/>
                            <a14:foregroundMark x1="26923" y1="32494" x2="27385" y2="32723"/>
                            <a14:foregroundMark x1="29385" y1="35240" x2="29385" y2="35240"/>
                            <a14:foregroundMark x1="29692" y1="35240" x2="29692" y2="35240"/>
                            <a14:foregroundMark x1="27538" y1="36613" x2="24923" y2="43936"/>
                            <a14:foregroundMark x1="22769" y1="46911" x2="22769" y2="46911"/>
                            <a14:foregroundMark x1="20308" y1="46453" x2="18308" y2="46224"/>
                            <a14:foregroundMark x1="13692" y1="44622" x2="13692" y2="44622"/>
                            <a14:foregroundMark x1="12769" y1="41876" x2="12769" y2="41876"/>
                            <a14:foregroundMark x1="10769" y1="42334" x2="10462" y2="43249"/>
                            <a14:foregroundMark x1="9846" y1="44622" x2="9846" y2="45538"/>
                            <a14:foregroundMark x1="9538" y1="47597" x2="9538" y2="48284"/>
                            <a14:foregroundMark x1="9385" y1="51030" x2="9385" y2="52174"/>
                            <a14:foregroundMark x1="10462" y1="54005" x2="10462" y2="54005"/>
                            <a14:foregroundMark x1="14000" y1="57666" x2="15077" y2="58810"/>
                            <a14:foregroundMark x1="16923" y1="59497" x2="16923" y2="59497"/>
                            <a14:foregroundMark x1="17538" y1="60870" x2="17538" y2="60870"/>
                            <a14:foregroundMark x1="16769" y1="62243" x2="16769" y2="62243"/>
                            <a14:foregroundMark x1="16154" y1="62014" x2="16154" y2="62014"/>
                            <a14:foregroundMark x1="14154" y1="58810" x2="14154" y2="58810"/>
                            <a14:foregroundMark x1="18615" y1="57666" x2="29538" y2="59497"/>
                            <a14:foregroundMark x1="31077" y1="60183" x2="31231" y2="61327"/>
                            <a14:foregroundMark x1="31231" y1="64302" x2="31231" y2="64302"/>
                            <a14:foregroundMark x1="29846" y1="67963" x2="29846" y2="69565"/>
                            <a14:foregroundMark x1="29846" y1="71625" x2="29846" y2="72311"/>
                            <a14:foregroundMark x1="29846" y1="73455" x2="30000" y2="74371"/>
                            <a14:foregroundMark x1="31231" y1="75057" x2="31231" y2="75057"/>
                            <a14:foregroundMark x1="32154" y1="76201" x2="32769" y2="77574"/>
                            <a14:foregroundMark x1="33231" y1="78032" x2="33231" y2="79863"/>
                            <a14:foregroundMark x1="33231" y1="79863" x2="33231" y2="79863"/>
                            <a14:foregroundMark x1="40308" y1="80320" x2="40308" y2="80320"/>
                            <a14:foregroundMark x1="50615" y1="77117" x2="50615" y2="77117"/>
                            <a14:foregroundMark x1="54308" y1="73684" x2="54308" y2="73684"/>
                            <a14:foregroundMark x1="57231" y1="75515" x2="57538" y2="76201"/>
                            <a14:foregroundMark x1="58615" y1="77574" x2="58769" y2="78261"/>
                            <a14:foregroundMark x1="57846" y1="79176" x2="59385" y2="80092"/>
                            <a14:foregroundMark x1="60615" y1="80092" x2="60615" y2="80092"/>
                            <a14:foregroundMark x1="64462" y1="80778" x2="65077" y2="81007"/>
                            <a14:foregroundMark x1="65077" y1="81007" x2="65077" y2="81007"/>
                            <a14:foregroundMark x1="74000" y1="72769" x2="74000" y2="72769"/>
                            <a14:foregroundMark x1="73846" y1="69794" x2="73846" y2="69794"/>
                            <a14:foregroundMark x1="73538" y1="67735" x2="73538" y2="67735"/>
                            <a14:foregroundMark x1="72923" y1="66133" x2="72923" y2="66133"/>
                            <a14:foregroundMark x1="72615" y1="66133" x2="72615" y2="66133"/>
                            <a14:foregroundMark x1="69231" y1="69794" x2="69231" y2="69794"/>
                            <a14:foregroundMark x1="69231" y1="70252" x2="69231" y2="70938"/>
                            <a14:foregroundMark x1="69385" y1="73227" x2="69538" y2="74828"/>
                            <a14:foregroundMark x1="86000" y1="32723" x2="86000" y2="32723"/>
                            <a14:foregroundMark x1="86000" y1="45309" x2="86000" y2="45309"/>
                            <a14:foregroundMark x1="86462" y1="46453" x2="86615" y2="47368"/>
                            <a14:foregroundMark x1="87231" y1="48284" x2="87538" y2="49428"/>
                            <a14:foregroundMark x1="88462" y1="50572" x2="88462" y2="50572"/>
                            <a14:foregroundMark x1="88923" y1="51487" x2="88923" y2="51487"/>
                            <a14:foregroundMark x1="89692" y1="44622" x2="89231" y2="44622"/>
                            <a14:foregroundMark x1="86769" y1="44394" x2="86769" y2="44394"/>
                            <a14:foregroundMark x1="83231" y1="43936" x2="83231" y2="43936"/>
                            <a14:foregroundMark x1="81538" y1="44394" x2="81538" y2="44394"/>
                            <a14:foregroundMark x1="81385" y1="44851" x2="81231" y2="46682"/>
                            <a14:foregroundMark x1="90769" y1="52860" x2="90769" y2="52860"/>
                            <a14:foregroundMark x1="91385" y1="54462" x2="91385" y2="5446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98053" y="4118966"/>
                <a:ext cx="1387181" cy="6805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矩形 67"/>
              <p:cNvSpPr/>
              <p:nvPr/>
            </p:nvSpPr>
            <p:spPr>
              <a:xfrm>
                <a:off x="9308128" y="4337717"/>
                <a:ext cx="60785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BACC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互联网</a:t>
                </a: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 flipV="1">
              <a:off x="9091512" y="4172061"/>
              <a:ext cx="1556" cy="182794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7912361" y="4790727"/>
              <a:ext cx="780923" cy="37313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>
              <a:endCxn id="67" idx="2"/>
            </p:cNvCxnSpPr>
            <p:nvPr/>
          </p:nvCxnSpPr>
          <p:spPr>
            <a:xfrm flipH="1" flipV="1">
              <a:off x="9226102" y="4939056"/>
              <a:ext cx="62315" cy="160824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 flipV="1">
              <a:off x="9690994" y="4872312"/>
              <a:ext cx="1037175" cy="268674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矩形 101"/>
            <p:cNvSpPr/>
            <p:nvPr/>
          </p:nvSpPr>
          <p:spPr>
            <a:xfrm>
              <a:off x="7170488" y="3726013"/>
              <a:ext cx="184858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行业产品（连锁</a:t>
              </a:r>
              <a:r>
                <a:rPr kumimoji="0" lang="en-US" altLang="zh-CN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kumimoji="0" lang="zh-CN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社区</a:t>
              </a:r>
              <a:r>
                <a:rPr kumimoji="0" lang="en-US" altLang="zh-CN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…)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6741039" y="5190026"/>
              <a:ext cx="1710411" cy="1349226"/>
              <a:chOff x="7124810" y="4726718"/>
              <a:chExt cx="2065707" cy="1629496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8194843" y="5835820"/>
                <a:ext cx="995674" cy="5203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7432281" y="5105640"/>
                <a:ext cx="1431083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开放平台超脑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36381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39560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73" name="图片 7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19147" y="4792371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74" name="图片 7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18700" y="4742537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21557" y="5522805"/>
                <a:ext cx="371823" cy="382542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42326" y="5522805"/>
                <a:ext cx="371823" cy="382542"/>
              </a:xfrm>
              <a:prstGeom prst="rect">
                <a:avLst/>
              </a:prstGeom>
            </p:spPr>
          </p:pic>
          <p:sp>
            <p:nvSpPr>
              <p:cNvPr id="94" name="矩形 93"/>
              <p:cNvSpPr/>
              <p:nvPr/>
            </p:nvSpPr>
            <p:spPr>
              <a:xfrm>
                <a:off x="7167323" y="5871137"/>
                <a:ext cx="1074861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高清摄像机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5" name="圆角矩形 94"/>
              <p:cNvSpPr/>
              <p:nvPr/>
            </p:nvSpPr>
            <p:spPr>
              <a:xfrm>
                <a:off x="7124810" y="4726718"/>
                <a:ext cx="1997143" cy="1629496"/>
              </a:xfrm>
              <a:prstGeom prst="roundRect">
                <a:avLst>
                  <a:gd name="adj" fmla="val 8341"/>
                </a:avLst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8591919" y="5198649"/>
              <a:ext cx="1716314" cy="1340602"/>
              <a:chOff x="7124810" y="4726718"/>
              <a:chExt cx="2072837" cy="1619081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8213390" y="5812959"/>
                <a:ext cx="984257" cy="5203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7422681" y="5109956"/>
                <a:ext cx="1479483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开放平台超脑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100" name="图片 9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36381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104" name="图片 10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39560" y="5452493"/>
                <a:ext cx="494897" cy="509164"/>
              </a:xfrm>
              <a:prstGeom prst="rect">
                <a:avLst/>
              </a:prstGeom>
            </p:spPr>
          </p:pic>
          <p:pic>
            <p:nvPicPr>
              <p:cNvPr id="105" name="图片 10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19147" y="4792371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106" name="图片 10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18700" y="4742537"/>
                <a:ext cx="543276" cy="375458"/>
              </a:xfrm>
              <a:prstGeom prst="rect">
                <a:avLst/>
              </a:prstGeom>
            </p:spPr>
          </p:pic>
          <p:pic>
            <p:nvPicPr>
              <p:cNvPr id="107" name="图片 106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21557" y="5522805"/>
                <a:ext cx="371823" cy="382542"/>
              </a:xfrm>
              <a:prstGeom prst="rect">
                <a:avLst/>
              </a:prstGeom>
            </p:spPr>
          </p:pic>
          <p:pic>
            <p:nvPicPr>
              <p:cNvPr id="108" name="图片 10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42326" y="5522805"/>
                <a:ext cx="371823" cy="382542"/>
              </a:xfrm>
              <a:prstGeom prst="rect">
                <a:avLst/>
              </a:prstGeom>
            </p:spPr>
          </p:pic>
          <p:sp>
            <p:nvSpPr>
              <p:cNvPr id="109" name="矩形 108"/>
              <p:cNvSpPr/>
              <p:nvPr/>
            </p:nvSpPr>
            <p:spPr>
              <a:xfrm>
                <a:off x="7200248" y="5871164"/>
                <a:ext cx="1074860" cy="315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高清摄像机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0" name="圆角矩形 109"/>
              <p:cNvSpPr/>
              <p:nvPr/>
            </p:nvSpPr>
            <p:spPr>
              <a:xfrm>
                <a:off x="7124810" y="4726718"/>
                <a:ext cx="1997143" cy="1619081"/>
              </a:xfrm>
              <a:prstGeom prst="roundRect">
                <a:avLst>
                  <a:gd name="adj" fmla="val 8341"/>
                </a:avLst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111" name="圆角矩形 110"/>
            <p:cNvSpPr/>
            <p:nvPr/>
          </p:nvSpPr>
          <p:spPr>
            <a:xfrm>
              <a:off x="10442801" y="5190025"/>
              <a:ext cx="877219" cy="1349225"/>
            </a:xfrm>
            <a:prstGeom prst="roundRect">
              <a:avLst>
                <a:gd name="adj" fmla="val 8341"/>
              </a:avLst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956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1210216" y="2999174"/>
            <a:ext cx="2355975" cy="41187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86404" tIns="43202" rIns="86404" bIns="43202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一站式部署和应用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139026" y="2992891"/>
            <a:ext cx="1917348" cy="41187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86404" tIns="43202" rIns="86404" bIns="4320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持续迭代优化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195871" y="3004730"/>
            <a:ext cx="1459810" cy="41187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86404" tIns="43202" rIns="86404" bIns="4320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能力开放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81945" y="3664388"/>
            <a:ext cx="313719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基于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可视化界面的一站式模型导入、模型配置、模型部署、事件接收，显著提升部署效率；</a:t>
            </a:r>
            <a:endParaRPr kumimoji="0" lang="en-US" altLang="zh-CN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个性化智能分析规则配置，大幅降低业务逻辑二次开发工作量。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21647" y="2006114"/>
            <a:ext cx="858729" cy="858729"/>
            <a:chOff x="1094235" y="1523358"/>
            <a:chExt cx="709694" cy="709694"/>
          </a:xfrm>
        </p:grpSpPr>
        <p:sp>
          <p:nvSpPr>
            <p:cNvPr id="12" name="椭圆 11"/>
            <p:cNvSpPr/>
            <p:nvPr/>
          </p:nvSpPr>
          <p:spPr>
            <a:xfrm>
              <a:off x="1094235" y="1523358"/>
              <a:ext cx="709694" cy="709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1246371" y="1665507"/>
              <a:ext cx="406719" cy="406719"/>
              <a:chOff x="4863849" y="549660"/>
              <a:chExt cx="541343" cy="541343"/>
            </a:xfrm>
          </p:grpSpPr>
          <p:sp>
            <p:nvSpPr>
              <p:cNvPr id="74" name="Freeform 68"/>
              <p:cNvSpPr>
                <a:spLocks noEditPoints="1"/>
              </p:cNvSpPr>
              <p:nvPr/>
            </p:nvSpPr>
            <p:spPr bwMode="auto">
              <a:xfrm>
                <a:off x="4863849" y="549660"/>
                <a:ext cx="541343" cy="541343"/>
              </a:xfrm>
              <a:custGeom>
                <a:avLst/>
                <a:gdLst>
                  <a:gd name="T0" fmla="*/ 99 w 197"/>
                  <a:gd name="T1" fmla="*/ 0 h 197"/>
                  <a:gd name="T2" fmla="*/ 0 w 197"/>
                  <a:gd name="T3" fmla="*/ 99 h 197"/>
                  <a:gd name="T4" fmla="*/ 99 w 197"/>
                  <a:gd name="T5" fmla="*/ 197 h 197"/>
                  <a:gd name="T6" fmla="*/ 197 w 197"/>
                  <a:gd name="T7" fmla="*/ 99 h 197"/>
                  <a:gd name="T8" fmla="*/ 99 w 197"/>
                  <a:gd name="T9" fmla="*/ 0 h 197"/>
                  <a:gd name="T10" fmla="*/ 99 w 197"/>
                  <a:gd name="T11" fmla="*/ 189 h 197"/>
                  <a:gd name="T12" fmla="*/ 9 w 197"/>
                  <a:gd name="T13" fmla="*/ 99 h 197"/>
                  <a:gd name="T14" fmla="*/ 99 w 197"/>
                  <a:gd name="T15" fmla="*/ 9 h 197"/>
                  <a:gd name="T16" fmla="*/ 189 w 197"/>
                  <a:gd name="T17" fmla="*/ 99 h 197"/>
                  <a:gd name="T18" fmla="*/ 99 w 197"/>
                  <a:gd name="T19" fmla="*/ 18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7" h="197">
                    <a:moveTo>
                      <a:pt x="99" y="0"/>
                    </a:moveTo>
                    <a:cubicBezTo>
                      <a:pt x="44" y="0"/>
                      <a:pt x="0" y="44"/>
                      <a:pt x="0" y="99"/>
                    </a:cubicBezTo>
                    <a:cubicBezTo>
                      <a:pt x="0" y="153"/>
                      <a:pt x="44" y="197"/>
                      <a:pt x="99" y="197"/>
                    </a:cubicBezTo>
                    <a:cubicBezTo>
                      <a:pt x="153" y="197"/>
                      <a:pt x="197" y="153"/>
                      <a:pt x="197" y="99"/>
                    </a:cubicBezTo>
                    <a:cubicBezTo>
                      <a:pt x="197" y="44"/>
                      <a:pt x="153" y="0"/>
                      <a:pt x="99" y="0"/>
                    </a:cubicBezTo>
                    <a:close/>
                    <a:moveTo>
                      <a:pt x="99" y="189"/>
                    </a:moveTo>
                    <a:cubicBezTo>
                      <a:pt x="49" y="189"/>
                      <a:pt x="9" y="148"/>
                      <a:pt x="9" y="99"/>
                    </a:cubicBezTo>
                    <a:cubicBezTo>
                      <a:pt x="9" y="49"/>
                      <a:pt x="49" y="9"/>
                      <a:pt x="99" y="9"/>
                    </a:cubicBezTo>
                    <a:cubicBezTo>
                      <a:pt x="148" y="9"/>
                      <a:pt x="189" y="49"/>
                      <a:pt x="189" y="99"/>
                    </a:cubicBezTo>
                    <a:cubicBezTo>
                      <a:pt x="189" y="148"/>
                      <a:pt x="148" y="189"/>
                      <a:pt x="99" y="18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75" name="Freeform 69"/>
              <p:cNvSpPr>
                <a:spLocks/>
              </p:cNvSpPr>
              <p:nvPr/>
            </p:nvSpPr>
            <p:spPr bwMode="auto">
              <a:xfrm>
                <a:off x="5044757" y="596614"/>
                <a:ext cx="313482" cy="214052"/>
              </a:xfrm>
              <a:custGeom>
                <a:avLst/>
                <a:gdLst>
                  <a:gd name="T0" fmla="*/ 19 w 114"/>
                  <a:gd name="T1" fmla="*/ 50 h 78"/>
                  <a:gd name="T2" fmla="*/ 33 w 114"/>
                  <a:gd name="T3" fmla="*/ 47 h 78"/>
                  <a:gd name="T4" fmla="*/ 67 w 114"/>
                  <a:gd name="T5" fmla="*/ 78 h 78"/>
                  <a:gd name="T6" fmla="*/ 114 w 114"/>
                  <a:gd name="T7" fmla="*/ 72 h 78"/>
                  <a:gd name="T8" fmla="*/ 33 w 114"/>
                  <a:gd name="T9" fmla="*/ 0 h 78"/>
                  <a:gd name="T10" fmla="*/ 0 w 114"/>
                  <a:gd name="T11" fmla="*/ 6 h 78"/>
                  <a:gd name="T12" fmla="*/ 19 w 114"/>
                  <a:gd name="T13" fmla="*/ 5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78">
                    <a:moveTo>
                      <a:pt x="19" y="50"/>
                    </a:moveTo>
                    <a:cubicBezTo>
                      <a:pt x="23" y="48"/>
                      <a:pt x="28" y="47"/>
                      <a:pt x="33" y="47"/>
                    </a:cubicBezTo>
                    <a:cubicBezTo>
                      <a:pt x="50" y="47"/>
                      <a:pt x="65" y="60"/>
                      <a:pt x="67" y="78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109" y="31"/>
                      <a:pt x="75" y="0"/>
                      <a:pt x="33" y="0"/>
                    </a:cubicBezTo>
                    <a:cubicBezTo>
                      <a:pt x="21" y="0"/>
                      <a:pt x="10" y="2"/>
                      <a:pt x="0" y="6"/>
                    </a:cubicBezTo>
                    <a:lnTo>
                      <a:pt x="19" y="5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76" name="Freeform 70"/>
              <p:cNvSpPr>
                <a:spLocks/>
              </p:cNvSpPr>
              <p:nvPr/>
            </p:nvSpPr>
            <p:spPr bwMode="auto">
              <a:xfrm>
                <a:off x="5221522" y="832761"/>
                <a:ext cx="136717" cy="77335"/>
              </a:xfrm>
              <a:custGeom>
                <a:avLst/>
                <a:gdLst>
                  <a:gd name="T0" fmla="*/ 0 w 50"/>
                  <a:gd name="T1" fmla="*/ 10 h 28"/>
                  <a:gd name="T2" fmla="*/ 44 w 50"/>
                  <a:gd name="T3" fmla="*/ 28 h 28"/>
                  <a:gd name="T4" fmla="*/ 50 w 50"/>
                  <a:gd name="T5" fmla="*/ 6 h 28"/>
                  <a:gd name="T6" fmla="*/ 3 w 50"/>
                  <a:gd name="T7" fmla="*/ 0 h 28"/>
                  <a:gd name="T8" fmla="*/ 0 w 50"/>
                  <a:gd name="T9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8">
                    <a:moveTo>
                      <a:pt x="0" y="10"/>
                    </a:moveTo>
                    <a:cubicBezTo>
                      <a:pt x="44" y="28"/>
                      <a:pt x="44" y="28"/>
                      <a:pt x="44" y="28"/>
                    </a:cubicBezTo>
                    <a:cubicBezTo>
                      <a:pt x="47" y="21"/>
                      <a:pt x="49" y="14"/>
                      <a:pt x="50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3"/>
                      <a:pt x="1" y="7"/>
                      <a:pt x="0" y="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77" name="Freeform 71"/>
              <p:cNvSpPr>
                <a:spLocks/>
              </p:cNvSpPr>
              <p:nvPr/>
            </p:nvSpPr>
            <p:spPr bwMode="auto">
              <a:xfrm>
                <a:off x="4932898" y="679472"/>
                <a:ext cx="128431" cy="98049"/>
              </a:xfrm>
              <a:custGeom>
                <a:avLst/>
                <a:gdLst>
                  <a:gd name="T0" fmla="*/ 47 w 47"/>
                  <a:gd name="T1" fmla="*/ 30 h 36"/>
                  <a:gd name="T2" fmla="*/ 10 w 47"/>
                  <a:gd name="T3" fmla="*/ 0 h 36"/>
                  <a:gd name="T4" fmla="*/ 0 w 47"/>
                  <a:gd name="T5" fmla="*/ 15 h 36"/>
                  <a:gd name="T6" fmla="*/ 43 w 47"/>
                  <a:gd name="T7" fmla="*/ 36 h 36"/>
                  <a:gd name="T8" fmla="*/ 47 w 47"/>
                  <a:gd name="T9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6">
                    <a:moveTo>
                      <a:pt x="47" y="3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6" y="4"/>
                      <a:pt x="3" y="9"/>
                      <a:pt x="0" y="15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4"/>
                      <a:pt x="45" y="32"/>
                      <a:pt x="47" y="3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78" name="Freeform 72"/>
              <p:cNvSpPr>
                <a:spLocks/>
              </p:cNvSpPr>
              <p:nvPr/>
            </p:nvSpPr>
            <p:spPr bwMode="auto">
              <a:xfrm>
                <a:off x="5174569" y="871428"/>
                <a:ext cx="153289" cy="150527"/>
              </a:xfrm>
              <a:custGeom>
                <a:avLst/>
                <a:gdLst>
                  <a:gd name="T0" fmla="*/ 15 w 56"/>
                  <a:gd name="T1" fmla="*/ 0 h 55"/>
                  <a:gd name="T2" fmla="*/ 0 w 56"/>
                  <a:gd name="T3" fmla="*/ 13 h 55"/>
                  <a:gd name="T4" fmla="*/ 22 w 56"/>
                  <a:gd name="T5" fmla="*/ 55 h 55"/>
                  <a:gd name="T6" fmla="*/ 56 w 56"/>
                  <a:gd name="T7" fmla="*/ 24 h 55"/>
                  <a:gd name="T8" fmla="*/ 15 w 5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5">
                    <a:moveTo>
                      <a:pt x="15" y="0"/>
                    </a:moveTo>
                    <a:cubicBezTo>
                      <a:pt x="11" y="5"/>
                      <a:pt x="6" y="10"/>
                      <a:pt x="0" y="13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36" y="48"/>
                      <a:pt x="48" y="37"/>
                      <a:pt x="56" y="24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79" name="Freeform 73"/>
              <p:cNvSpPr>
                <a:spLocks/>
              </p:cNvSpPr>
              <p:nvPr/>
            </p:nvSpPr>
            <p:spPr bwMode="auto">
              <a:xfrm>
                <a:off x="4908040" y="821713"/>
                <a:ext cx="225099" cy="225099"/>
              </a:xfrm>
              <a:custGeom>
                <a:avLst/>
                <a:gdLst>
                  <a:gd name="T0" fmla="*/ 82 w 82"/>
                  <a:gd name="T1" fmla="*/ 34 h 82"/>
                  <a:gd name="T2" fmla="*/ 48 w 82"/>
                  <a:gd name="T3" fmla="*/ 0 h 82"/>
                  <a:gd name="T4" fmla="*/ 0 w 82"/>
                  <a:gd name="T5" fmla="*/ 1 h 82"/>
                  <a:gd name="T6" fmla="*/ 81 w 82"/>
                  <a:gd name="T7" fmla="*/ 82 h 82"/>
                  <a:gd name="T8" fmla="*/ 82 w 82"/>
                  <a:gd name="T9" fmla="*/ 3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2" y="34"/>
                    </a:moveTo>
                    <a:cubicBezTo>
                      <a:pt x="63" y="34"/>
                      <a:pt x="48" y="19"/>
                      <a:pt x="48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45"/>
                      <a:pt x="37" y="81"/>
                      <a:pt x="81" y="82"/>
                    </a:cubicBezTo>
                    <a:lnTo>
                      <a:pt x="82" y="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0" name="Freeform 74"/>
              <p:cNvSpPr>
                <a:spLocks/>
              </p:cNvSpPr>
              <p:nvPr/>
            </p:nvSpPr>
            <p:spPr bwMode="auto">
              <a:xfrm>
                <a:off x="4916326" y="747140"/>
                <a:ext cx="128431" cy="52477"/>
              </a:xfrm>
              <a:custGeom>
                <a:avLst/>
                <a:gdLst>
                  <a:gd name="T0" fmla="*/ 46 w 47"/>
                  <a:gd name="T1" fmla="*/ 19 h 19"/>
                  <a:gd name="T2" fmla="*/ 47 w 47"/>
                  <a:gd name="T3" fmla="*/ 15 h 19"/>
                  <a:gd name="T4" fmla="*/ 2 w 47"/>
                  <a:gd name="T5" fmla="*/ 0 h 19"/>
                  <a:gd name="T6" fmla="*/ 0 w 47"/>
                  <a:gd name="T7" fmla="*/ 8 h 19"/>
                  <a:gd name="T8" fmla="*/ 46 w 47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9">
                    <a:moveTo>
                      <a:pt x="46" y="19"/>
                    </a:moveTo>
                    <a:cubicBezTo>
                      <a:pt x="46" y="18"/>
                      <a:pt x="47" y="16"/>
                      <a:pt x="47" y="1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5"/>
                      <a:pt x="0" y="8"/>
                    </a:cubicBezTo>
                    <a:lnTo>
                      <a:pt x="46" y="1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1" name="Freeform 75"/>
              <p:cNvSpPr>
                <a:spLocks noEditPoints="1"/>
              </p:cNvSpPr>
              <p:nvPr/>
            </p:nvSpPr>
            <p:spPr bwMode="auto">
              <a:xfrm>
                <a:off x="5058567" y="744378"/>
                <a:ext cx="151908" cy="154670"/>
              </a:xfrm>
              <a:custGeom>
                <a:avLst/>
                <a:gdLst>
                  <a:gd name="T0" fmla="*/ 28 w 55"/>
                  <a:gd name="T1" fmla="*/ 0 h 56"/>
                  <a:gd name="T2" fmla="*/ 0 w 55"/>
                  <a:gd name="T3" fmla="*/ 28 h 56"/>
                  <a:gd name="T4" fmla="*/ 28 w 55"/>
                  <a:gd name="T5" fmla="*/ 56 h 56"/>
                  <a:gd name="T6" fmla="*/ 55 w 55"/>
                  <a:gd name="T7" fmla="*/ 28 h 56"/>
                  <a:gd name="T8" fmla="*/ 28 w 55"/>
                  <a:gd name="T9" fmla="*/ 0 h 56"/>
                  <a:gd name="T10" fmla="*/ 28 w 55"/>
                  <a:gd name="T11" fmla="*/ 49 h 56"/>
                  <a:gd name="T12" fmla="*/ 6 w 55"/>
                  <a:gd name="T13" fmla="*/ 28 h 56"/>
                  <a:gd name="T14" fmla="*/ 28 w 55"/>
                  <a:gd name="T15" fmla="*/ 6 h 56"/>
                  <a:gd name="T16" fmla="*/ 49 w 55"/>
                  <a:gd name="T17" fmla="*/ 28 h 56"/>
                  <a:gd name="T18" fmla="*/ 28 w 55"/>
                  <a:gd name="T19" fmla="*/ 4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56">
                    <a:moveTo>
                      <a:pt x="28" y="0"/>
                    </a:moveTo>
                    <a:cubicBezTo>
                      <a:pt x="12" y="0"/>
                      <a:pt x="0" y="12"/>
                      <a:pt x="0" y="28"/>
                    </a:cubicBezTo>
                    <a:cubicBezTo>
                      <a:pt x="0" y="43"/>
                      <a:pt x="12" y="56"/>
                      <a:pt x="28" y="56"/>
                    </a:cubicBezTo>
                    <a:cubicBezTo>
                      <a:pt x="43" y="56"/>
                      <a:pt x="55" y="43"/>
                      <a:pt x="55" y="28"/>
                    </a:cubicBezTo>
                    <a:cubicBezTo>
                      <a:pt x="55" y="12"/>
                      <a:pt x="43" y="0"/>
                      <a:pt x="28" y="0"/>
                    </a:cubicBezTo>
                    <a:close/>
                    <a:moveTo>
                      <a:pt x="28" y="49"/>
                    </a:moveTo>
                    <a:cubicBezTo>
                      <a:pt x="16" y="49"/>
                      <a:pt x="6" y="40"/>
                      <a:pt x="6" y="28"/>
                    </a:cubicBezTo>
                    <a:cubicBezTo>
                      <a:pt x="6" y="16"/>
                      <a:pt x="16" y="6"/>
                      <a:pt x="28" y="6"/>
                    </a:cubicBezTo>
                    <a:cubicBezTo>
                      <a:pt x="39" y="6"/>
                      <a:pt x="49" y="16"/>
                      <a:pt x="49" y="28"/>
                    </a:cubicBezTo>
                    <a:cubicBezTo>
                      <a:pt x="49" y="40"/>
                      <a:pt x="39" y="49"/>
                      <a:pt x="28" y="4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377504" y="2017953"/>
            <a:ext cx="858729" cy="858729"/>
            <a:chOff x="5750402" y="1509260"/>
            <a:chExt cx="709694" cy="709694"/>
          </a:xfrm>
        </p:grpSpPr>
        <p:sp>
          <p:nvSpPr>
            <p:cNvPr id="3" name="椭圆 2"/>
            <p:cNvSpPr/>
            <p:nvPr/>
          </p:nvSpPr>
          <p:spPr>
            <a:xfrm>
              <a:off x="5750402" y="1509260"/>
              <a:ext cx="709694" cy="709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5863983" y="1666909"/>
              <a:ext cx="480489" cy="378913"/>
              <a:chOff x="8313532" y="3238425"/>
              <a:chExt cx="581392" cy="458484"/>
            </a:xfrm>
          </p:grpSpPr>
          <p:sp>
            <p:nvSpPr>
              <p:cNvPr id="83" name="Oval 150"/>
              <p:cNvSpPr>
                <a:spLocks noChangeArrowheads="1"/>
              </p:cNvSpPr>
              <p:nvPr/>
            </p:nvSpPr>
            <p:spPr bwMode="auto">
              <a:xfrm>
                <a:off x="8557965" y="3288140"/>
                <a:ext cx="93906" cy="114621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4" name="Freeform 151"/>
              <p:cNvSpPr>
                <a:spLocks/>
              </p:cNvSpPr>
              <p:nvPr/>
            </p:nvSpPr>
            <p:spPr bwMode="auto">
              <a:xfrm>
                <a:off x="8505488" y="3411047"/>
                <a:ext cx="197480" cy="120145"/>
              </a:xfrm>
              <a:custGeom>
                <a:avLst/>
                <a:gdLst>
                  <a:gd name="T0" fmla="*/ 36 w 72"/>
                  <a:gd name="T1" fmla="*/ 44 h 44"/>
                  <a:gd name="T2" fmla="*/ 41 w 72"/>
                  <a:gd name="T3" fmla="*/ 44 h 44"/>
                  <a:gd name="T4" fmla="*/ 72 w 72"/>
                  <a:gd name="T5" fmla="*/ 31 h 44"/>
                  <a:gd name="T6" fmla="*/ 70 w 72"/>
                  <a:gd name="T7" fmla="*/ 12 h 44"/>
                  <a:gd name="T8" fmla="*/ 60 w 72"/>
                  <a:gd name="T9" fmla="*/ 2 h 44"/>
                  <a:gd name="T10" fmla="*/ 50 w 72"/>
                  <a:gd name="T11" fmla="*/ 1 h 44"/>
                  <a:gd name="T12" fmla="*/ 50 w 72"/>
                  <a:gd name="T13" fmla="*/ 1 h 44"/>
                  <a:gd name="T14" fmla="*/ 57 w 72"/>
                  <a:gd name="T15" fmla="*/ 7 h 44"/>
                  <a:gd name="T16" fmla="*/ 49 w 72"/>
                  <a:gd name="T17" fmla="*/ 12 h 44"/>
                  <a:gd name="T18" fmla="*/ 53 w 72"/>
                  <a:gd name="T19" fmla="*/ 19 h 44"/>
                  <a:gd name="T20" fmla="*/ 41 w 72"/>
                  <a:gd name="T21" fmla="*/ 43 h 44"/>
                  <a:gd name="T22" fmla="*/ 40 w 72"/>
                  <a:gd name="T23" fmla="*/ 9 h 44"/>
                  <a:gd name="T24" fmla="*/ 41 w 72"/>
                  <a:gd name="T25" fmla="*/ 7 h 44"/>
                  <a:gd name="T26" fmla="*/ 39 w 72"/>
                  <a:gd name="T27" fmla="*/ 0 h 44"/>
                  <a:gd name="T28" fmla="*/ 32 w 72"/>
                  <a:gd name="T29" fmla="*/ 0 h 44"/>
                  <a:gd name="T30" fmla="*/ 30 w 72"/>
                  <a:gd name="T31" fmla="*/ 7 h 44"/>
                  <a:gd name="T32" fmla="*/ 32 w 72"/>
                  <a:gd name="T33" fmla="*/ 9 h 44"/>
                  <a:gd name="T34" fmla="*/ 30 w 72"/>
                  <a:gd name="T35" fmla="*/ 43 h 44"/>
                  <a:gd name="T36" fmla="*/ 19 w 72"/>
                  <a:gd name="T37" fmla="*/ 19 h 44"/>
                  <a:gd name="T38" fmla="*/ 23 w 72"/>
                  <a:gd name="T39" fmla="*/ 12 h 44"/>
                  <a:gd name="T40" fmla="*/ 14 w 72"/>
                  <a:gd name="T41" fmla="*/ 7 h 44"/>
                  <a:gd name="T42" fmla="*/ 21 w 72"/>
                  <a:gd name="T43" fmla="*/ 1 h 44"/>
                  <a:gd name="T44" fmla="*/ 21 w 72"/>
                  <a:gd name="T45" fmla="*/ 1 h 44"/>
                  <a:gd name="T46" fmla="*/ 12 w 72"/>
                  <a:gd name="T47" fmla="*/ 2 h 44"/>
                  <a:gd name="T48" fmla="*/ 12 w 72"/>
                  <a:gd name="T49" fmla="*/ 2 h 44"/>
                  <a:gd name="T50" fmla="*/ 2 w 72"/>
                  <a:gd name="T51" fmla="*/ 12 h 44"/>
                  <a:gd name="T52" fmla="*/ 0 w 72"/>
                  <a:gd name="T53" fmla="*/ 32 h 44"/>
                  <a:gd name="T54" fmla="*/ 30 w 72"/>
                  <a:gd name="T55" fmla="*/ 44 h 44"/>
                  <a:gd name="T56" fmla="*/ 36 w 72"/>
                  <a:gd name="T5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44">
                    <a:moveTo>
                      <a:pt x="36" y="44"/>
                    </a:moveTo>
                    <a:cubicBezTo>
                      <a:pt x="38" y="44"/>
                      <a:pt x="40" y="44"/>
                      <a:pt x="41" y="44"/>
                    </a:cubicBezTo>
                    <a:cubicBezTo>
                      <a:pt x="53" y="43"/>
                      <a:pt x="63" y="38"/>
                      <a:pt x="72" y="31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6"/>
                      <a:pt x="67" y="3"/>
                      <a:pt x="60" y="2"/>
                    </a:cubicBezTo>
                    <a:cubicBezTo>
                      <a:pt x="60" y="2"/>
                      <a:pt x="53" y="1"/>
                      <a:pt x="50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1"/>
                      <a:pt x="14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3"/>
                      <a:pt x="2" y="6"/>
                      <a:pt x="2" y="1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9" y="38"/>
                      <a:pt x="19" y="43"/>
                      <a:pt x="30" y="44"/>
                    </a:cubicBezTo>
                    <a:cubicBezTo>
                      <a:pt x="32" y="44"/>
                      <a:pt x="34" y="44"/>
                      <a:pt x="36" y="4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5" name="Freeform 152"/>
              <p:cNvSpPr>
                <a:spLocks noEditPoints="1"/>
              </p:cNvSpPr>
              <p:nvPr/>
            </p:nvSpPr>
            <p:spPr bwMode="auto">
              <a:xfrm>
                <a:off x="8313532" y="3361332"/>
                <a:ext cx="138098" cy="91145"/>
              </a:xfrm>
              <a:custGeom>
                <a:avLst/>
                <a:gdLst>
                  <a:gd name="T0" fmla="*/ 50 w 50"/>
                  <a:gd name="T1" fmla="*/ 12 h 33"/>
                  <a:gd name="T2" fmla="*/ 32 w 50"/>
                  <a:gd name="T3" fmla="*/ 12 h 33"/>
                  <a:gd name="T4" fmla="*/ 17 w 50"/>
                  <a:gd name="T5" fmla="*/ 0 h 33"/>
                  <a:gd name="T6" fmla="*/ 0 w 50"/>
                  <a:gd name="T7" fmla="*/ 16 h 33"/>
                  <a:gd name="T8" fmla="*/ 17 w 50"/>
                  <a:gd name="T9" fmla="*/ 33 h 33"/>
                  <a:gd name="T10" fmla="*/ 32 w 50"/>
                  <a:gd name="T11" fmla="*/ 20 h 33"/>
                  <a:gd name="T12" fmla="*/ 50 w 50"/>
                  <a:gd name="T13" fmla="*/ 20 h 33"/>
                  <a:gd name="T14" fmla="*/ 50 w 50"/>
                  <a:gd name="T15" fmla="*/ 12 h 33"/>
                  <a:gd name="T16" fmla="*/ 17 w 50"/>
                  <a:gd name="T17" fmla="*/ 24 h 33"/>
                  <a:gd name="T18" fmla="*/ 9 w 50"/>
                  <a:gd name="T19" fmla="*/ 16 h 33"/>
                  <a:gd name="T20" fmla="*/ 17 w 50"/>
                  <a:gd name="T21" fmla="*/ 8 h 33"/>
                  <a:gd name="T22" fmla="*/ 24 w 50"/>
                  <a:gd name="T23" fmla="*/ 16 h 33"/>
                  <a:gd name="T24" fmla="*/ 17 w 50"/>
                  <a:gd name="T25" fmla="*/ 2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33">
                    <a:moveTo>
                      <a:pt x="50" y="1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5"/>
                      <a:pt x="24" y="0"/>
                      <a:pt x="17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3"/>
                      <a:pt x="17" y="33"/>
                    </a:cubicBezTo>
                    <a:cubicBezTo>
                      <a:pt x="24" y="33"/>
                      <a:pt x="31" y="27"/>
                      <a:pt x="32" y="20"/>
                    </a:cubicBezTo>
                    <a:cubicBezTo>
                      <a:pt x="50" y="20"/>
                      <a:pt x="50" y="20"/>
                      <a:pt x="50" y="20"/>
                    </a:cubicBezTo>
                    <a:lnTo>
                      <a:pt x="50" y="12"/>
                    </a:lnTo>
                    <a:close/>
                    <a:moveTo>
                      <a:pt x="17" y="24"/>
                    </a:moveTo>
                    <a:cubicBezTo>
                      <a:pt x="12" y="24"/>
                      <a:pt x="9" y="20"/>
                      <a:pt x="9" y="16"/>
                    </a:cubicBezTo>
                    <a:cubicBezTo>
                      <a:pt x="9" y="12"/>
                      <a:pt x="12" y="8"/>
                      <a:pt x="17" y="8"/>
                    </a:cubicBezTo>
                    <a:cubicBezTo>
                      <a:pt x="21" y="8"/>
                      <a:pt x="24" y="12"/>
                      <a:pt x="24" y="16"/>
                    </a:cubicBezTo>
                    <a:cubicBezTo>
                      <a:pt x="24" y="20"/>
                      <a:pt x="21" y="24"/>
                      <a:pt x="17" y="2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6" name="Freeform 153"/>
              <p:cNvSpPr>
                <a:spLocks noEditPoints="1"/>
              </p:cNvSpPr>
              <p:nvPr/>
            </p:nvSpPr>
            <p:spPr bwMode="auto">
              <a:xfrm>
                <a:off x="8341151" y="3471810"/>
                <a:ext cx="138098" cy="109097"/>
              </a:xfrm>
              <a:custGeom>
                <a:avLst/>
                <a:gdLst>
                  <a:gd name="T0" fmla="*/ 46 w 50"/>
                  <a:gd name="T1" fmla="*/ 0 h 40"/>
                  <a:gd name="T2" fmla="*/ 30 w 50"/>
                  <a:gd name="T3" fmla="*/ 9 h 40"/>
                  <a:gd name="T4" fmla="*/ 10 w 50"/>
                  <a:gd name="T5" fmla="*/ 6 h 40"/>
                  <a:gd name="T6" fmla="*/ 4 w 50"/>
                  <a:gd name="T7" fmla="*/ 29 h 40"/>
                  <a:gd name="T8" fmla="*/ 27 w 50"/>
                  <a:gd name="T9" fmla="*/ 35 h 40"/>
                  <a:gd name="T10" fmla="*/ 34 w 50"/>
                  <a:gd name="T11" fmla="*/ 16 h 40"/>
                  <a:gd name="T12" fmla="*/ 50 w 50"/>
                  <a:gd name="T13" fmla="*/ 7 h 40"/>
                  <a:gd name="T14" fmla="*/ 46 w 50"/>
                  <a:gd name="T15" fmla="*/ 0 h 40"/>
                  <a:gd name="T16" fmla="*/ 22 w 50"/>
                  <a:gd name="T17" fmla="*/ 27 h 40"/>
                  <a:gd name="T18" fmla="*/ 12 w 50"/>
                  <a:gd name="T19" fmla="*/ 25 h 40"/>
                  <a:gd name="T20" fmla="*/ 15 w 50"/>
                  <a:gd name="T21" fmla="*/ 14 h 40"/>
                  <a:gd name="T22" fmla="*/ 25 w 50"/>
                  <a:gd name="T23" fmla="*/ 17 h 40"/>
                  <a:gd name="T24" fmla="*/ 22 w 50"/>
                  <a:gd name="T25" fmla="*/ 2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40">
                    <a:moveTo>
                      <a:pt x="46" y="0"/>
                    </a:moveTo>
                    <a:cubicBezTo>
                      <a:pt x="30" y="9"/>
                      <a:pt x="30" y="9"/>
                      <a:pt x="30" y="9"/>
                    </a:cubicBezTo>
                    <a:cubicBezTo>
                      <a:pt x="25" y="4"/>
                      <a:pt x="17" y="3"/>
                      <a:pt x="10" y="6"/>
                    </a:cubicBezTo>
                    <a:cubicBezTo>
                      <a:pt x="2" y="11"/>
                      <a:pt x="0" y="21"/>
                      <a:pt x="4" y="29"/>
                    </a:cubicBezTo>
                    <a:cubicBezTo>
                      <a:pt x="9" y="37"/>
                      <a:pt x="19" y="40"/>
                      <a:pt x="27" y="35"/>
                    </a:cubicBezTo>
                    <a:cubicBezTo>
                      <a:pt x="33" y="31"/>
                      <a:pt x="36" y="24"/>
                      <a:pt x="34" y="16"/>
                    </a:cubicBezTo>
                    <a:cubicBezTo>
                      <a:pt x="50" y="7"/>
                      <a:pt x="50" y="7"/>
                      <a:pt x="50" y="7"/>
                    </a:cubicBezTo>
                    <a:lnTo>
                      <a:pt x="46" y="0"/>
                    </a:lnTo>
                    <a:close/>
                    <a:moveTo>
                      <a:pt x="22" y="27"/>
                    </a:moveTo>
                    <a:cubicBezTo>
                      <a:pt x="19" y="30"/>
                      <a:pt x="14" y="28"/>
                      <a:pt x="12" y="25"/>
                    </a:cubicBezTo>
                    <a:cubicBezTo>
                      <a:pt x="10" y="21"/>
                      <a:pt x="11" y="16"/>
                      <a:pt x="15" y="14"/>
                    </a:cubicBezTo>
                    <a:cubicBezTo>
                      <a:pt x="18" y="12"/>
                      <a:pt x="23" y="13"/>
                      <a:pt x="25" y="17"/>
                    </a:cubicBezTo>
                    <a:cubicBezTo>
                      <a:pt x="27" y="21"/>
                      <a:pt x="26" y="25"/>
                      <a:pt x="22" y="2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7" name="Freeform 154"/>
              <p:cNvSpPr>
                <a:spLocks noEditPoints="1"/>
              </p:cNvSpPr>
              <p:nvPr/>
            </p:nvSpPr>
            <p:spPr bwMode="auto">
              <a:xfrm>
                <a:off x="8429534" y="3531192"/>
                <a:ext cx="109097" cy="138098"/>
              </a:xfrm>
              <a:custGeom>
                <a:avLst/>
                <a:gdLst>
                  <a:gd name="T0" fmla="*/ 32 w 40"/>
                  <a:gd name="T1" fmla="*/ 0 h 50"/>
                  <a:gd name="T2" fmla="*/ 23 w 40"/>
                  <a:gd name="T3" fmla="*/ 16 h 50"/>
                  <a:gd name="T4" fmla="*/ 5 w 40"/>
                  <a:gd name="T5" fmla="*/ 23 h 50"/>
                  <a:gd name="T6" fmla="*/ 11 w 40"/>
                  <a:gd name="T7" fmla="*/ 46 h 50"/>
                  <a:gd name="T8" fmla="*/ 33 w 40"/>
                  <a:gd name="T9" fmla="*/ 40 h 50"/>
                  <a:gd name="T10" fmla="*/ 31 w 40"/>
                  <a:gd name="T11" fmla="*/ 20 h 50"/>
                  <a:gd name="T12" fmla="*/ 40 w 40"/>
                  <a:gd name="T13" fmla="*/ 4 h 50"/>
                  <a:gd name="T14" fmla="*/ 32 w 40"/>
                  <a:gd name="T15" fmla="*/ 0 h 50"/>
                  <a:gd name="T16" fmla="*/ 26 w 40"/>
                  <a:gd name="T17" fmla="*/ 35 h 50"/>
                  <a:gd name="T18" fmla="*/ 15 w 40"/>
                  <a:gd name="T19" fmla="*/ 38 h 50"/>
                  <a:gd name="T20" fmla="*/ 12 w 40"/>
                  <a:gd name="T21" fmla="*/ 28 h 50"/>
                  <a:gd name="T22" fmla="*/ 23 w 40"/>
                  <a:gd name="T23" fmla="*/ 25 h 50"/>
                  <a:gd name="T24" fmla="*/ 26 w 40"/>
                  <a:gd name="T25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" h="50">
                    <a:moveTo>
                      <a:pt x="32" y="0"/>
                    </a:moveTo>
                    <a:cubicBezTo>
                      <a:pt x="23" y="16"/>
                      <a:pt x="23" y="16"/>
                      <a:pt x="23" y="16"/>
                    </a:cubicBezTo>
                    <a:cubicBezTo>
                      <a:pt x="16" y="14"/>
                      <a:pt x="9" y="17"/>
                      <a:pt x="5" y="23"/>
                    </a:cubicBezTo>
                    <a:cubicBezTo>
                      <a:pt x="0" y="31"/>
                      <a:pt x="3" y="41"/>
                      <a:pt x="11" y="46"/>
                    </a:cubicBezTo>
                    <a:cubicBezTo>
                      <a:pt x="19" y="50"/>
                      <a:pt x="29" y="48"/>
                      <a:pt x="33" y="40"/>
                    </a:cubicBezTo>
                    <a:cubicBezTo>
                      <a:pt x="37" y="33"/>
                      <a:pt x="36" y="25"/>
                      <a:pt x="31" y="20"/>
                    </a:cubicBezTo>
                    <a:cubicBezTo>
                      <a:pt x="40" y="4"/>
                      <a:pt x="40" y="4"/>
                      <a:pt x="40" y="4"/>
                    </a:cubicBezTo>
                    <a:lnTo>
                      <a:pt x="32" y="0"/>
                    </a:lnTo>
                    <a:close/>
                    <a:moveTo>
                      <a:pt x="26" y="35"/>
                    </a:moveTo>
                    <a:cubicBezTo>
                      <a:pt x="24" y="39"/>
                      <a:pt x="19" y="40"/>
                      <a:pt x="15" y="38"/>
                    </a:cubicBezTo>
                    <a:cubicBezTo>
                      <a:pt x="12" y="36"/>
                      <a:pt x="10" y="31"/>
                      <a:pt x="12" y="28"/>
                    </a:cubicBezTo>
                    <a:cubicBezTo>
                      <a:pt x="15" y="24"/>
                      <a:pt x="19" y="23"/>
                      <a:pt x="23" y="25"/>
                    </a:cubicBezTo>
                    <a:cubicBezTo>
                      <a:pt x="27" y="27"/>
                      <a:pt x="28" y="32"/>
                      <a:pt x="26" y="3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8" name="Freeform 155"/>
              <p:cNvSpPr>
                <a:spLocks noEditPoints="1"/>
              </p:cNvSpPr>
              <p:nvPr/>
            </p:nvSpPr>
            <p:spPr bwMode="auto">
              <a:xfrm>
                <a:off x="8557965" y="3558811"/>
                <a:ext cx="91145" cy="138098"/>
              </a:xfrm>
              <a:custGeom>
                <a:avLst/>
                <a:gdLst>
                  <a:gd name="T0" fmla="*/ 12 w 33"/>
                  <a:gd name="T1" fmla="*/ 0 h 50"/>
                  <a:gd name="T2" fmla="*/ 12 w 33"/>
                  <a:gd name="T3" fmla="*/ 18 h 50"/>
                  <a:gd name="T4" fmla="*/ 0 w 33"/>
                  <a:gd name="T5" fmla="*/ 34 h 50"/>
                  <a:gd name="T6" fmla="*/ 17 w 33"/>
                  <a:gd name="T7" fmla="*/ 50 h 50"/>
                  <a:gd name="T8" fmla="*/ 33 w 33"/>
                  <a:gd name="T9" fmla="*/ 34 h 50"/>
                  <a:gd name="T10" fmla="*/ 21 w 33"/>
                  <a:gd name="T11" fmla="*/ 18 h 50"/>
                  <a:gd name="T12" fmla="*/ 21 w 33"/>
                  <a:gd name="T13" fmla="*/ 0 h 50"/>
                  <a:gd name="T14" fmla="*/ 12 w 33"/>
                  <a:gd name="T15" fmla="*/ 0 h 50"/>
                  <a:gd name="T16" fmla="*/ 25 w 33"/>
                  <a:gd name="T17" fmla="*/ 34 h 50"/>
                  <a:gd name="T18" fmla="*/ 17 w 33"/>
                  <a:gd name="T19" fmla="*/ 41 h 50"/>
                  <a:gd name="T20" fmla="*/ 9 w 33"/>
                  <a:gd name="T21" fmla="*/ 34 h 50"/>
                  <a:gd name="T22" fmla="*/ 17 w 33"/>
                  <a:gd name="T23" fmla="*/ 26 h 50"/>
                  <a:gd name="T24" fmla="*/ 25 w 33"/>
                  <a:gd name="T25" fmla="*/ 3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50">
                    <a:moveTo>
                      <a:pt x="12" y="0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5" y="20"/>
                      <a:pt x="0" y="26"/>
                      <a:pt x="0" y="34"/>
                    </a:cubicBezTo>
                    <a:cubicBezTo>
                      <a:pt x="0" y="43"/>
                      <a:pt x="8" y="50"/>
                      <a:pt x="17" y="50"/>
                    </a:cubicBezTo>
                    <a:cubicBezTo>
                      <a:pt x="26" y="50"/>
                      <a:pt x="33" y="43"/>
                      <a:pt x="33" y="34"/>
                    </a:cubicBezTo>
                    <a:cubicBezTo>
                      <a:pt x="33" y="26"/>
                      <a:pt x="28" y="20"/>
                      <a:pt x="21" y="18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2" y="0"/>
                    </a:lnTo>
                    <a:close/>
                    <a:moveTo>
                      <a:pt x="25" y="34"/>
                    </a:moveTo>
                    <a:cubicBezTo>
                      <a:pt x="25" y="38"/>
                      <a:pt x="21" y="41"/>
                      <a:pt x="17" y="41"/>
                    </a:cubicBezTo>
                    <a:cubicBezTo>
                      <a:pt x="13" y="41"/>
                      <a:pt x="9" y="38"/>
                      <a:pt x="9" y="34"/>
                    </a:cubicBezTo>
                    <a:cubicBezTo>
                      <a:pt x="9" y="29"/>
                      <a:pt x="13" y="26"/>
                      <a:pt x="17" y="26"/>
                    </a:cubicBezTo>
                    <a:cubicBezTo>
                      <a:pt x="21" y="26"/>
                      <a:pt x="25" y="29"/>
                      <a:pt x="25" y="3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89" name="Freeform 156"/>
              <p:cNvSpPr>
                <a:spLocks noEditPoints="1"/>
              </p:cNvSpPr>
              <p:nvPr/>
            </p:nvSpPr>
            <p:spPr bwMode="auto">
              <a:xfrm>
                <a:off x="8671205" y="3531192"/>
                <a:ext cx="106335" cy="140860"/>
              </a:xfrm>
              <a:custGeom>
                <a:avLst/>
                <a:gdLst>
                  <a:gd name="T0" fmla="*/ 0 w 39"/>
                  <a:gd name="T1" fmla="*/ 5 h 51"/>
                  <a:gd name="T2" fmla="*/ 9 w 39"/>
                  <a:gd name="T3" fmla="*/ 20 h 51"/>
                  <a:gd name="T4" fmla="*/ 6 w 39"/>
                  <a:gd name="T5" fmla="*/ 40 h 51"/>
                  <a:gd name="T6" fmla="*/ 29 w 39"/>
                  <a:gd name="T7" fmla="*/ 46 h 51"/>
                  <a:gd name="T8" fmla="*/ 35 w 39"/>
                  <a:gd name="T9" fmla="*/ 23 h 51"/>
                  <a:gd name="T10" fmla="*/ 16 w 39"/>
                  <a:gd name="T11" fmla="*/ 16 h 51"/>
                  <a:gd name="T12" fmla="*/ 7 w 39"/>
                  <a:gd name="T13" fmla="*/ 0 h 51"/>
                  <a:gd name="T14" fmla="*/ 0 w 39"/>
                  <a:gd name="T15" fmla="*/ 5 h 51"/>
                  <a:gd name="T16" fmla="*/ 27 w 39"/>
                  <a:gd name="T17" fmla="*/ 28 h 51"/>
                  <a:gd name="T18" fmla="*/ 24 w 39"/>
                  <a:gd name="T19" fmla="*/ 38 h 51"/>
                  <a:gd name="T20" fmla="*/ 14 w 39"/>
                  <a:gd name="T21" fmla="*/ 36 h 51"/>
                  <a:gd name="T22" fmla="*/ 17 w 39"/>
                  <a:gd name="T23" fmla="*/ 25 h 51"/>
                  <a:gd name="T24" fmla="*/ 27 w 39"/>
                  <a:gd name="T25" fmla="*/ 2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51">
                    <a:moveTo>
                      <a:pt x="0" y="5"/>
                    </a:moveTo>
                    <a:cubicBezTo>
                      <a:pt x="9" y="20"/>
                      <a:pt x="9" y="20"/>
                      <a:pt x="9" y="20"/>
                    </a:cubicBezTo>
                    <a:cubicBezTo>
                      <a:pt x="4" y="25"/>
                      <a:pt x="3" y="33"/>
                      <a:pt x="6" y="40"/>
                    </a:cubicBezTo>
                    <a:cubicBezTo>
                      <a:pt x="11" y="48"/>
                      <a:pt x="21" y="51"/>
                      <a:pt x="29" y="46"/>
                    </a:cubicBezTo>
                    <a:cubicBezTo>
                      <a:pt x="37" y="41"/>
                      <a:pt x="39" y="31"/>
                      <a:pt x="35" y="23"/>
                    </a:cubicBezTo>
                    <a:cubicBezTo>
                      <a:pt x="31" y="17"/>
                      <a:pt x="23" y="14"/>
                      <a:pt x="16" y="16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0" y="5"/>
                    </a:lnTo>
                    <a:close/>
                    <a:moveTo>
                      <a:pt x="27" y="28"/>
                    </a:moveTo>
                    <a:cubicBezTo>
                      <a:pt x="29" y="32"/>
                      <a:pt x="28" y="36"/>
                      <a:pt x="24" y="38"/>
                    </a:cubicBezTo>
                    <a:cubicBezTo>
                      <a:pt x="21" y="41"/>
                      <a:pt x="16" y="39"/>
                      <a:pt x="14" y="36"/>
                    </a:cubicBezTo>
                    <a:cubicBezTo>
                      <a:pt x="12" y="32"/>
                      <a:pt x="13" y="27"/>
                      <a:pt x="17" y="25"/>
                    </a:cubicBezTo>
                    <a:cubicBezTo>
                      <a:pt x="20" y="23"/>
                      <a:pt x="25" y="24"/>
                      <a:pt x="27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0" name="Freeform 157"/>
              <p:cNvSpPr>
                <a:spLocks noEditPoints="1"/>
              </p:cNvSpPr>
              <p:nvPr/>
            </p:nvSpPr>
            <p:spPr bwMode="auto">
              <a:xfrm>
                <a:off x="8730587" y="3471810"/>
                <a:ext cx="138098" cy="109097"/>
              </a:xfrm>
              <a:custGeom>
                <a:avLst/>
                <a:gdLst>
                  <a:gd name="T0" fmla="*/ 0 w 50"/>
                  <a:gd name="T1" fmla="*/ 8 h 40"/>
                  <a:gd name="T2" fmla="*/ 15 w 50"/>
                  <a:gd name="T3" fmla="*/ 17 h 40"/>
                  <a:gd name="T4" fmla="*/ 23 w 50"/>
                  <a:gd name="T5" fmla="*/ 35 h 40"/>
                  <a:gd name="T6" fmla="*/ 46 w 50"/>
                  <a:gd name="T7" fmla="*/ 29 h 40"/>
                  <a:gd name="T8" fmla="*/ 40 w 50"/>
                  <a:gd name="T9" fmla="*/ 7 h 40"/>
                  <a:gd name="T10" fmla="*/ 20 w 50"/>
                  <a:gd name="T11" fmla="*/ 9 h 40"/>
                  <a:gd name="T12" fmla="*/ 4 w 50"/>
                  <a:gd name="T13" fmla="*/ 0 h 40"/>
                  <a:gd name="T14" fmla="*/ 0 w 50"/>
                  <a:gd name="T15" fmla="*/ 8 h 40"/>
                  <a:gd name="T16" fmla="*/ 35 w 50"/>
                  <a:gd name="T17" fmla="*/ 14 h 40"/>
                  <a:gd name="T18" fmla="*/ 38 w 50"/>
                  <a:gd name="T19" fmla="*/ 25 h 40"/>
                  <a:gd name="T20" fmla="*/ 27 w 50"/>
                  <a:gd name="T21" fmla="*/ 28 h 40"/>
                  <a:gd name="T22" fmla="*/ 25 w 50"/>
                  <a:gd name="T23" fmla="*/ 17 h 40"/>
                  <a:gd name="T24" fmla="*/ 35 w 50"/>
                  <a:gd name="T25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40">
                    <a:moveTo>
                      <a:pt x="0" y="8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24"/>
                      <a:pt x="17" y="32"/>
                      <a:pt x="23" y="35"/>
                    </a:cubicBezTo>
                    <a:cubicBezTo>
                      <a:pt x="31" y="40"/>
                      <a:pt x="41" y="37"/>
                      <a:pt x="46" y="29"/>
                    </a:cubicBezTo>
                    <a:cubicBezTo>
                      <a:pt x="50" y="21"/>
                      <a:pt x="48" y="11"/>
                      <a:pt x="40" y="7"/>
                    </a:cubicBezTo>
                    <a:cubicBezTo>
                      <a:pt x="33" y="3"/>
                      <a:pt x="25" y="4"/>
                      <a:pt x="20" y="9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8"/>
                    </a:lnTo>
                    <a:close/>
                    <a:moveTo>
                      <a:pt x="35" y="14"/>
                    </a:moveTo>
                    <a:cubicBezTo>
                      <a:pt x="39" y="16"/>
                      <a:pt x="40" y="21"/>
                      <a:pt x="38" y="25"/>
                    </a:cubicBezTo>
                    <a:cubicBezTo>
                      <a:pt x="36" y="29"/>
                      <a:pt x="31" y="30"/>
                      <a:pt x="27" y="28"/>
                    </a:cubicBezTo>
                    <a:cubicBezTo>
                      <a:pt x="24" y="26"/>
                      <a:pt x="23" y="21"/>
                      <a:pt x="25" y="17"/>
                    </a:cubicBezTo>
                    <a:cubicBezTo>
                      <a:pt x="27" y="13"/>
                      <a:pt x="32" y="12"/>
                      <a:pt x="35" y="1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1" name="Freeform 158"/>
              <p:cNvSpPr>
                <a:spLocks noEditPoints="1"/>
              </p:cNvSpPr>
              <p:nvPr/>
            </p:nvSpPr>
            <p:spPr bwMode="auto">
              <a:xfrm>
                <a:off x="8755445" y="3361332"/>
                <a:ext cx="139479" cy="91145"/>
              </a:xfrm>
              <a:custGeom>
                <a:avLst/>
                <a:gdLst>
                  <a:gd name="T0" fmla="*/ 0 w 51"/>
                  <a:gd name="T1" fmla="*/ 21 h 33"/>
                  <a:gd name="T2" fmla="*/ 19 w 51"/>
                  <a:gd name="T3" fmla="*/ 21 h 33"/>
                  <a:gd name="T4" fmla="*/ 34 w 51"/>
                  <a:gd name="T5" fmla="*/ 33 h 33"/>
                  <a:gd name="T6" fmla="*/ 51 w 51"/>
                  <a:gd name="T7" fmla="*/ 16 h 33"/>
                  <a:gd name="T8" fmla="*/ 34 w 51"/>
                  <a:gd name="T9" fmla="*/ 0 h 33"/>
                  <a:gd name="T10" fmla="*/ 19 w 51"/>
                  <a:gd name="T11" fmla="*/ 12 h 33"/>
                  <a:gd name="T12" fmla="*/ 0 w 51"/>
                  <a:gd name="T13" fmla="*/ 12 h 33"/>
                  <a:gd name="T14" fmla="*/ 0 w 51"/>
                  <a:gd name="T15" fmla="*/ 21 h 33"/>
                  <a:gd name="T16" fmla="*/ 34 w 51"/>
                  <a:gd name="T17" fmla="*/ 9 h 33"/>
                  <a:gd name="T18" fmla="*/ 42 w 51"/>
                  <a:gd name="T19" fmla="*/ 16 h 33"/>
                  <a:gd name="T20" fmla="*/ 34 w 51"/>
                  <a:gd name="T21" fmla="*/ 24 h 33"/>
                  <a:gd name="T22" fmla="*/ 27 w 51"/>
                  <a:gd name="T23" fmla="*/ 16 h 33"/>
                  <a:gd name="T24" fmla="*/ 34 w 51"/>
                  <a:gd name="T25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33">
                    <a:moveTo>
                      <a:pt x="0" y="21"/>
                    </a:moveTo>
                    <a:cubicBezTo>
                      <a:pt x="19" y="21"/>
                      <a:pt x="19" y="21"/>
                      <a:pt x="19" y="21"/>
                    </a:cubicBezTo>
                    <a:cubicBezTo>
                      <a:pt x="21" y="28"/>
                      <a:pt x="27" y="33"/>
                      <a:pt x="34" y="33"/>
                    </a:cubicBezTo>
                    <a:cubicBezTo>
                      <a:pt x="44" y="33"/>
                      <a:pt x="51" y="25"/>
                      <a:pt x="51" y="16"/>
                    </a:cubicBezTo>
                    <a:cubicBezTo>
                      <a:pt x="51" y="7"/>
                      <a:pt x="44" y="0"/>
                      <a:pt x="34" y="0"/>
                    </a:cubicBezTo>
                    <a:cubicBezTo>
                      <a:pt x="27" y="0"/>
                      <a:pt x="20" y="5"/>
                      <a:pt x="19" y="12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0" y="21"/>
                    </a:lnTo>
                    <a:close/>
                    <a:moveTo>
                      <a:pt x="34" y="9"/>
                    </a:moveTo>
                    <a:cubicBezTo>
                      <a:pt x="39" y="9"/>
                      <a:pt x="42" y="12"/>
                      <a:pt x="42" y="16"/>
                    </a:cubicBezTo>
                    <a:cubicBezTo>
                      <a:pt x="42" y="21"/>
                      <a:pt x="39" y="24"/>
                      <a:pt x="34" y="24"/>
                    </a:cubicBezTo>
                    <a:cubicBezTo>
                      <a:pt x="30" y="24"/>
                      <a:pt x="27" y="21"/>
                      <a:pt x="27" y="16"/>
                    </a:cubicBezTo>
                    <a:cubicBezTo>
                      <a:pt x="27" y="12"/>
                      <a:pt x="30" y="9"/>
                      <a:pt x="34" y="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2" name="Freeform 159"/>
              <p:cNvSpPr>
                <a:spLocks noEditPoints="1"/>
              </p:cNvSpPr>
              <p:nvPr/>
            </p:nvSpPr>
            <p:spPr bwMode="auto">
              <a:xfrm>
                <a:off x="8437820" y="3238425"/>
                <a:ext cx="334197" cy="331435"/>
              </a:xfrm>
              <a:custGeom>
                <a:avLst/>
                <a:gdLst>
                  <a:gd name="T0" fmla="*/ 61 w 122"/>
                  <a:gd name="T1" fmla="*/ 121 h 121"/>
                  <a:gd name="T2" fmla="*/ 0 w 122"/>
                  <a:gd name="T3" fmla="*/ 60 h 121"/>
                  <a:gd name="T4" fmla="*/ 61 w 122"/>
                  <a:gd name="T5" fmla="*/ 0 h 121"/>
                  <a:gd name="T6" fmla="*/ 122 w 122"/>
                  <a:gd name="T7" fmla="*/ 60 h 121"/>
                  <a:gd name="T8" fmla="*/ 61 w 122"/>
                  <a:gd name="T9" fmla="*/ 121 h 121"/>
                  <a:gd name="T10" fmla="*/ 61 w 122"/>
                  <a:gd name="T11" fmla="*/ 8 h 121"/>
                  <a:gd name="T12" fmla="*/ 8 w 122"/>
                  <a:gd name="T13" fmla="*/ 60 h 121"/>
                  <a:gd name="T14" fmla="*/ 61 w 122"/>
                  <a:gd name="T15" fmla="*/ 113 h 121"/>
                  <a:gd name="T16" fmla="*/ 114 w 122"/>
                  <a:gd name="T17" fmla="*/ 60 h 121"/>
                  <a:gd name="T18" fmla="*/ 61 w 122"/>
                  <a:gd name="T19" fmla="*/ 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21">
                    <a:moveTo>
                      <a:pt x="61" y="121"/>
                    </a:moveTo>
                    <a:cubicBezTo>
                      <a:pt x="28" y="121"/>
                      <a:pt x="0" y="94"/>
                      <a:pt x="0" y="60"/>
                    </a:cubicBezTo>
                    <a:cubicBezTo>
                      <a:pt x="0" y="27"/>
                      <a:pt x="28" y="0"/>
                      <a:pt x="61" y="0"/>
                    </a:cubicBezTo>
                    <a:cubicBezTo>
                      <a:pt x="94" y="0"/>
                      <a:pt x="122" y="27"/>
                      <a:pt x="122" y="60"/>
                    </a:cubicBezTo>
                    <a:cubicBezTo>
                      <a:pt x="122" y="94"/>
                      <a:pt x="94" y="121"/>
                      <a:pt x="61" y="121"/>
                    </a:cubicBezTo>
                    <a:close/>
                    <a:moveTo>
                      <a:pt x="61" y="8"/>
                    </a:moveTo>
                    <a:cubicBezTo>
                      <a:pt x="32" y="8"/>
                      <a:pt x="8" y="31"/>
                      <a:pt x="8" y="60"/>
                    </a:cubicBezTo>
                    <a:cubicBezTo>
                      <a:pt x="8" y="89"/>
                      <a:pt x="32" y="113"/>
                      <a:pt x="61" y="113"/>
                    </a:cubicBezTo>
                    <a:cubicBezTo>
                      <a:pt x="90" y="113"/>
                      <a:pt x="114" y="89"/>
                      <a:pt x="114" y="60"/>
                    </a:cubicBezTo>
                    <a:cubicBezTo>
                      <a:pt x="114" y="31"/>
                      <a:pt x="90" y="8"/>
                      <a:pt x="61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549241" y="1994814"/>
            <a:ext cx="858729" cy="858729"/>
            <a:chOff x="3423661" y="1518506"/>
            <a:chExt cx="709694" cy="709694"/>
          </a:xfrm>
        </p:grpSpPr>
        <p:sp>
          <p:nvSpPr>
            <p:cNvPr id="15" name="椭圆 14"/>
            <p:cNvSpPr/>
            <p:nvPr/>
          </p:nvSpPr>
          <p:spPr>
            <a:xfrm>
              <a:off x="3423661" y="1518506"/>
              <a:ext cx="709694" cy="70969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3548471" y="1633670"/>
              <a:ext cx="467268" cy="470016"/>
              <a:chOff x="7147950" y="3146388"/>
              <a:chExt cx="565394" cy="568720"/>
            </a:xfrm>
          </p:grpSpPr>
          <p:sp>
            <p:nvSpPr>
              <p:cNvPr id="94" name="Freeform 257"/>
              <p:cNvSpPr>
                <a:spLocks noEditPoints="1"/>
              </p:cNvSpPr>
              <p:nvPr/>
            </p:nvSpPr>
            <p:spPr bwMode="auto">
              <a:xfrm>
                <a:off x="7271006" y="3269444"/>
                <a:ext cx="319281" cy="322607"/>
              </a:xfrm>
              <a:custGeom>
                <a:avLst/>
                <a:gdLst>
                  <a:gd name="T0" fmla="*/ 131 w 153"/>
                  <a:gd name="T1" fmla="*/ 117 h 154"/>
                  <a:gd name="T2" fmla="*/ 138 w 153"/>
                  <a:gd name="T3" fmla="*/ 100 h 154"/>
                  <a:gd name="T4" fmla="*/ 30 w 153"/>
                  <a:gd name="T5" fmla="*/ 32 h 154"/>
                  <a:gd name="T6" fmla="*/ 39 w 153"/>
                  <a:gd name="T7" fmla="*/ 32 h 154"/>
                  <a:gd name="T8" fmla="*/ 35 w 153"/>
                  <a:gd name="T9" fmla="*/ 31 h 154"/>
                  <a:gd name="T10" fmla="*/ 28 w 153"/>
                  <a:gd name="T11" fmla="*/ 45 h 154"/>
                  <a:gd name="T12" fmla="*/ 37 w 153"/>
                  <a:gd name="T13" fmla="*/ 42 h 154"/>
                  <a:gd name="T14" fmla="*/ 42 w 153"/>
                  <a:gd name="T15" fmla="*/ 53 h 154"/>
                  <a:gd name="T16" fmla="*/ 33 w 153"/>
                  <a:gd name="T17" fmla="*/ 59 h 154"/>
                  <a:gd name="T18" fmla="*/ 19 w 153"/>
                  <a:gd name="T19" fmla="*/ 69 h 154"/>
                  <a:gd name="T20" fmla="*/ 33 w 153"/>
                  <a:gd name="T21" fmla="*/ 81 h 154"/>
                  <a:gd name="T22" fmla="*/ 52 w 153"/>
                  <a:gd name="T23" fmla="*/ 93 h 154"/>
                  <a:gd name="T24" fmla="*/ 45 w 153"/>
                  <a:gd name="T25" fmla="*/ 115 h 154"/>
                  <a:gd name="T26" fmla="*/ 37 w 153"/>
                  <a:gd name="T27" fmla="*/ 133 h 154"/>
                  <a:gd name="T28" fmla="*/ 32 w 153"/>
                  <a:gd name="T29" fmla="*/ 120 h 154"/>
                  <a:gd name="T30" fmla="*/ 27 w 153"/>
                  <a:gd name="T31" fmla="*/ 90 h 154"/>
                  <a:gd name="T32" fmla="*/ 14 w 153"/>
                  <a:gd name="T33" fmla="*/ 73 h 154"/>
                  <a:gd name="T34" fmla="*/ 44 w 153"/>
                  <a:gd name="T35" fmla="*/ 15 h 154"/>
                  <a:gd name="T36" fmla="*/ 29 w 153"/>
                  <a:gd name="T37" fmla="*/ 25 h 154"/>
                  <a:gd name="T38" fmla="*/ 136 w 153"/>
                  <a:gd name="T39" fmla="*/ 64 h 154"/>
                  <a:gd name="T40" fmla="*/ 128 w 153"/>
                  <a:gd name="T41" fmla="*/ 76 h 154"/>
                  <a:gd name="T42" fmla="*/ 122 w 153"/>
                  <a:gd name="T43" fmla="*/ 82 h 154"/>
                  <a:gd name="T44" fmla="*/ 111 w 153"/>
                  <a:gd name="T45" fmla="*/ 84 h 154"/>
                  <a:gd name="T46" fmla="*/ 99 w 153"/>
                  <a:gd name="T47" fmla="*/ 71 h 154"/>
                  <a:gd name="T48" fmla="*/ 91 w 153"/>
                  <a:gd name="T49" fmla="*/ 77 h 154"/>
                  <a:gd name="T50" fmla="*/ 91 w 153"/>
                  <a:gd name="T51" fmla="*/ 91 h 154"/>
                  <a:gd name="T52" fmla="*/ 74 w 153"/>
                  <a:gd name="T53" fmla="*/ 100 h 154"/>
                  <a:gd name="T54" fmla="*/ 58 w 153"/>
                  <a:gd name="T55" fmla="*/ 74 h 154"/>
                  <a:gd name="T56" fmla="*/ 79 w 153"/>
                  <a:gd name="T57" fmla="*/ 66 h 154"/>
                  <a:gd name="T58" fmla="*/ 82 w 153"/>
                  <a:gd name="T59" fmla="*/ 64 h 154"/>
                  <a:gd name="T60" fmla="*/ 76 w 153"/>
                  <a:gd name="T61" fmla="*/ 62 h 154"/>
                  <a:gd name="T62" fmla="*/ 63 w 153"/>
                  <a:gd name="T63" fmla="*/ 62 h 154"/>
                  <a:gd name="T64" fmla="*/ 65 w 153"/>
                  <a:gd name="T65" fmla="*/ 50 h 154"/>
                  <a:gd name="T66" fmla="*/ 69 w 153"/>
                  <a:gd name="T67" fmla="*/ 49 h 154"/>
                  <a:gd name="T68" fmla="*/ 77 w 153"/>
                  <a:gd name="T69" fmla="*/ 31 h 154"/>
                  <a:gd name="T70" fmla="*/ 97 w 153"/>
                  <a:gd name="T71" fmla="*/ 32 h 154"/>
                  <a:gd name="T72" fmla="*/ 108 w 153"/>
                  <a:gd name="T73" fmla="*/ 25 h 154"/>
                  <a:gd name="T74" fmla="*/ 124 w 153"/>
                  <a:gd name="T75" fmla="*/ 26 h 154"/>
                  <a:gd name="T76" fmla="*/ 137 w 153"/>
                  <a:gd name="T77" fmla="*/ 81 h 154"/>
                  <a:gd name="T78" fmla="*/ 136 w 153"/>
                  <a:gd name="T79" fmla="*/ 90 h 154"/>
                  <a:gd name="T80" fmla="*/ 133 w 153"/>
                  <a:gd name="T81" fmla="*/ 88 h 154"/>
                  <a:gd name="T82" fmla="*/ 136 w 153"/>
                  <a:gd name="T83" fmla="*/ 76 h 154"/>
                  <a:gd name="T84" fmla="*/ 139 w 153"/>
                  <a:gd name="T85" fmla="*/ 65 h 154"/>
                  <a:gd name="T86" fmla="*/ 141 w 153"/>
                  <a:gd name="T87" fmla="*/ 51 h 154"/>
                  <a:gd name="T88" fmla="*/ 112 w 153"/>
                  <a:gd name="T89" fmla="*/ 85 h 154"/>
                  <a:gd name="T90" fmla="*/ 94 w 153"/>
                  <a:gd name="T91" fmla="*/ 99 h 154"/>
                  <a:gd name="T92" fmla="*/ 46 w 153"/>
                  <a:gd name="T93" fmla="*/ 33 h 154"/>
                  <a:gd name="T94" fmla="*/ 41 w 153"/>
                  <a:gd name="T95" fmla="*/ 22 h 154"/>
                  <a:gd name="T96" fmla="*/ 59 w 153"/>
                  <a:gd name="T97" fmla="*/ 14 h 154"/>
                  <a:gd name="T98" fmla="*/ 64 w 153"/>
                  <a:gd name="T99" fmla="*/ 23 h 154"/>
                  <a:gd name="T100" fmla="*/ 55 w 153"/>
                  <a:gd name="T101" fmla="*/ 35 h 154"/>
                  <a:gd name="T102" fmla="*/ 75 w 153"/>
                  <a:gd name="T103" fmla="*/ 21 h 154"/>
                  <a:gd name="T104" fmla="*/ 77 w 153"/>
                  <a:gd name="T105" fmla="*/ 18 h 154"/>
                  <a:gd name="T106" fmla="*/ 60 w 153"/>
                  <a:gd name="T107" fmla="*/ 35 h 154"/>
                  <a:gd name="T108" fmla="*/ 98 w 153"/>
                  <a:gd name="T109" fmla="*/ 25 h 154"/>
                  <a:gd name="T110" fmla="*/ 113 w 153"/>
                  <a:gd name="T111" fmla="*/ 19 h 154"/>
                  <a:gd name="T112" fmla="*/ 35 w 153"/>
                  <a:gd name="T113" fmla="*/ 76 h 154"/>
                  <a:gd name="T114" fmla="*/ 31 w 153"/>
                  <a:gd name="T115" fmla="*/ 77 h 154"/>
                  <a:gd name="T116" fmla="*/ 30 w 153"/>
                  <a:gd name="T117" fmla="*/ 71 h 154"/>
                  <a:gd name="T118" fmla="*/ 144 w 153"/>
                  <a:gd name="T119" fmla="*/ 9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3" h="154">
                    <a:moveTo>
                      <a:pt x="76" y="0"/>
                    </a:moveTo>
                    <a:cubicBezTo>
                      <a:pt x="34" y="0"/>
                      <a:pt x="0" y="35"/>
                      <a:pt x="0" y="77"/>
                    </a:cubicBezTo>
                    <a:cubicBezTo>
                      <a:pt x="0" y="119"/>
                      <a:pt x="34" y="154"/>
                      <a:pt x="76" y="154"/>
                    </a:cubicBezTo>
                    <a:cubicBezTo>
                      <a:pt x="119" y="154"/>
                      <a:pt x="153" y="119"/>
                      <a:pt x="153" y="77"/>
                    </a:cubicBezTo>
                    <a:cubicBezTo>
                      <a:pt x="153" y="35"/>
                      <a:pt x="119" y="0"/>
                      <a:pt x="76" y="0"/>
                    </a:cubicBezTo>
                    <a:close/>
                    <a:moveTo>
                      <a:pt x="143" y="100"/>
                    </a:moveTo>
                    <a:cubicBezTo>
                      <a:pt x="142" y="100"/>
                      <a:pt x="142" y="100"/>
                      <a:pt x="142" y="100"/>
                    </a:cubicBezTo>
                    <a:cubicBezTo>
                      <a:pt x="142" y="101"/>
                      <a:pt x="142" y="101"/>
                      <a:pt x="142" y="101"/>
                    </a:cubicBezTo>
                    <a:cubicBezTo>
                      <a:pt x="141" y="106"/>
                      <a:pt x="138" y="111"/>
                      <a:pt x="135" y="115"/>
                    </a:cubicBezTo>
                    <a:cubicBezTo>
                      <a:pt x="135" y="115"/>
                      <a:pt x="134" y="116"/>
                      <a:pt x="134" y="116"/>
                    </a:cubicBezTo>
                    <a:cubicBezTo>
                      <a:pt x="132" y="116"/>
                      <a:pt x="132" y="117"/>
                      <a:pt x="131" y="117"/>
                    </a:cubicBezTo>
                    <a:cubicBezTo>
                      <a:pt x="130" y="117"/>
                      <a:pt x="130" y="117"/>
                      <a:pt x="129" y="117"/>
                    </a:cubicBezTo>
                    <a:cubicBezTo>
                      <a:pt x="129" y="115"/>
                      <a:pt x="130" y="115"/>
                      <a:pt x="130" y="114"/>
                    </a:cubicBezTo>
                    <a:cubicBezTo>
                      <a:pt x="130" y="113"/>
                      <a:pt x="129" y="112"/>
                      <a:pt x="129" y="112"/>
                    </a:cubicBezTo>
                    <a:cubicBezTo>
                      <a:pt x="130" y="111"/>
                      <a:pt x="129" y="109"/>
                      <a:pt x="129" y="108"/>
                    </a:cubicBezTo>
                    <a:cubicBezTo>
                      <a:pt x="129" y="107"/>
                      <a:pt x="130" y="108"/>
                      <a:pt x="131" y="107"/>
                    </a:cubicBezTo>
                    <a:cubicBezTo>
                      <a:pt x="131" y="107"/>
                      <a:pt x="131" y="105"/>
                      <a:pt x="132" y="105"/>
                    </a:cubicBezTo>
                    <a:cubicBezTo>
                      <a:pt x="132" y="104"/>
                      <a:pt x="132" y="105"/>
                      <a:pt x="133" y="105"/>
                    </a:cubicBezTo>
                    <a:cubicBezTo>
                      <a:pt x="133" y="105"/>
                      <a:pt x="133" y="103"/>
                      <a:pt x="133" y="103"/>
                    </a:cubicBezTo>
                    <a:cubicBezTo>
                      <a:pt x="134" y="103"/>
                      <a:pt x="134" y="103"/>
                      <a:pt x="135" y="103"/>
                    </a:cubicBezTo>
                    <a:cubicBezTo>
                      <a:pt x="136" y="103"/>
                      <a:pt x="136" y="102"/>
                      <a:pt x="136" y="101"/>
                    </a:cubicBezTo>
                    <a:cubicBezTo>
                      <a:pt x="137" y="100"/>
                      <a:pt x="137" y="100"/>
                      <a:pt x="138" y="100"/>
                    </a:cubicBezTo>
                    <a:cubicBezTo>
                      <a:pt x="139" y="100"/>
                      <a:pt x="138" y="99"/>
                      <a:pt x="139" y="99"/>
                    </a:cubicBezTo>
                    <a:cubicBezTo>
                      <a:pt x="140" y="99"/>
                      <a:pt x="142" y="98"/>
                      <a:pt x="143" y="99"/>
                    </a:cubicBezTo>
                    <a:cubicBezTo>
                      <a:pt x="143" y="99"/>
                      <a:pt x="143" y="100"/>
                      <a:pt x="143" y="100"/>
                    </a:cubicBezTo>
                    <a:close/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24" y="33"/>
                      <a:pt x="24" y="32"/>
                      <a:pt x="25" y="32"/>
                    </a:cubicBezTo>
                    <a:cubicBezTo>
                      <a:pt x="25" y="32"/>
                      <a:pt x="25" y="33"/>
                      <a:pt x="26" y="33"/>
                    </a:cubicBezTo>
                    <a:cubicBezTo>
                      <a:pt x="26" y="33"/>
                      <a:pt x="27" y="30"/>
                      <a:pt x="26" y="30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7" y="28"/>
                      <a:pt x="27" y="29"/>
                      <a:pt x="28" y="29"/>
                    </a:cubicBezTo>
                    <a:cubicBezTo>
                      <a:pt x="28" y="30"/>
                      <a:pt x="29" y="31"/>
                      <a:pt x="30" y="32"/>
                    </a:cubicBezTo>
                    <a:cubicBezTo>
                      <a:pt x="30" y="33"/>
                      <a:pt x="29" y="33"/>
                      <a:pt x="29" y="33"/>
                    </a:cubicBezTo>
                    <a:cubicBezTo>
                      <a:pt x="30" y="33"/>
                      <a:pt x="30" y="32"/>
                      <a:pt x="31" y="31"/>
                    </a:cubicBezTo>
                    <a:cubicBezTo>
                      <a:pt x="31" y="31"/>
                      <a:pt x="30" y="31"/>
                      <a:pt x="29" y="31"/>
                    </a:cubicBezTo>
                    <a:cubicBezTo>
                      <a:pt x="28" y="30"/>
                      <a:pt x="29" y="27"/>
                      <a:pt x="31" y="26"/>
                    </a:cubicBezTo>
                    <a:cubicBezTo>
                      <a:pt x="31" y="26"/>
                      <a:pt x="32" y="27"/>
                      <a:pt x="32" y="28"/>
                    </a:cubicBezTo>
                    <a:cubicBezTo>
                      <a:pt x="32" y="27"/>
                      <a:pt x="34" y="26"/>
                      <a:pt x="34" y="28"/>
                    </a:cubicBezTo>
                    <a:cubicBezTo>
                      <a:pt x="35" y="28"/>
                      <a:pt x="35" y="27"/>
                      <a:pt x="36" y="28"/>
                    </a:cubicBezTo>
                    <a:cubicBezTo>
                      <a:pt x="36" y="28"/>
                      <a:pt x="37" y="28"/>
                      <a:pt x="37" y="29"/>
                    </a:cubicBezTo>
                    <a:cubicBezTo>
                      <a:pt x="37" y="29"/>
                      <a:pt x="38" y="29"/>
                      <a:pt x="39" y="29"/>
                    </a:cubicBezTo>
                    <a:cubicBezTo>
                      <a:pt x="39" y="30"/>
                      <a:pt x="40" y="30"/>
                      <a:pt x="40" y="31"/>
                    </a:cubicBezTo>
                    <a:cubicBezTo>
                      <a:pt x="40" y="31"/>
                      <a:pt x="39" y="31"/>
                      <a:pt x="39" y="32"/>
                    </a:cubicBezTo>
                    <a:cubicBezTo>
                      <a:pt x="40" y="32"/>
                      <a:pt x="40" y="33"/>
                      <a:pt x="41" y="33"/>
                    </a:cubicBezTo>
                    <a:cubicBezTo>
                      <a:pt x="41" y="33"/>
                      <a:pt x="41" y="34"/>
                      <a:pt x="42" y="34"/>
                    </a:cubicBezTo>
                    <a:cubicBezTo>
                      <a:pt x="42" y="34"/>
                      <a:pt x="42" y="34"/>
                      <a:pt x="42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0" y="36"/>
                      <a:pt x="40" y="35"/>
                      <a:pt x="39" y="35"/>
                    </a:cubicBezTo>
                    <a:cubicBezTo>
                      <a:pt x="39" y="36"/>
                      <a:pt x="40" y="36"/>
                      <a:pt x="40" y="37"/>
                    </a:cubicBezTo>
                    <a:cubicBezTo>
                      <a:pt x="40" y="39"/>
                      <a:pt x="39" y="38"/>
                      <a:pt x="40" y="40"/>
                    </a:cubicBezTo>
                    <a:cubicBezTo>
                      <a:pt x="38" y="40"/>
                      <a:pt x="37" y="38"/>
                      <a:pt x="36" y="37"/>
                    </a:cubicBezTo>
                    <a:cubicBezTo>
                      <a:pt x="35" y="37"/>
                      <a:pt x="34" y="37"/>
                      <a:pt x="33" y="37"/>
                    </a:cubicBezTo>
                    <a:cubicBezTo>
                      <a:pt x="34" y="35"/>
                      <a:pt x="36" y="35"/>
                      <a:pt x="36" y="33"/>
                    </a:cubicBezTo>
                    <a:cubicBezTo>
                      <a:pt x="36" y="32"/>
                      <a:pt x="35" y="33"/>
                      <a:pt x="35" y="31"/>
                    </a:cubicBezTo>
                    <a:cubicBezTo>
                      <a:pt x="35" y="32"/>
                      <a:pt x="34" y="31"/>
                      <a:pt x="33" y="31"/>
                    </a:cubicBezTo>
                    <a:cubicBezTo>
                      <a:pt x="33" y="31"/>
                      <a:pt x="32" y="31"/>
                      <a:pt x="31" y="31"/>
                    </a:cubicBezTo>
                    <a:cubicBezTo>
                      <a:pt x="32" y="31"/>
                      <a:pt x="32" y="31"/>
                      <a:pt x="33" y="32"/>
                    </a:cubicBezTo>
                    <a:cubicBezTo>
                      <a:pt x="32" y="32"/>
                      <a:pt x="32" y="33"/>
                      <a:pt x="32" y="34"/>
                    </a:cubicBezTo>
                    <a:cubicBezTo>
                      <a:pt x="31" y="35"/>
                      <a:pt x="30" y="35"/>
                      <a:pt x="29" y="36"/>
                    </a:cubicBezTo>
                    <a:cubicBezTo>
                      <a:pt x="29" y="36"/>
                      <a:pt x="29" y="36"/>
                      <a:pt x="29" y="37"/>
                    </a:cubicBezTo>
                    <a:cubicBezTo>
                      <a:pt x="28" y="37"/>
                      <a:pt x="27" y="38"/>
                      <a:pt x="27" y="39"/>
                    </a:cubicBezTo>
                    <a:cubicBezTo>
                      <a:pt x="26" y="39"/>
                      <a:pt x="26" y="40"/>
                      <a:pt x="25" y="41"/>
                    </a:cubicBezTo>
                    <a:cubicBezTo>
                      <a:pt x="25" y="41"/>
                      <a:pt x="25" y="42"/>
                      <a:pt x="25" y="42"/>
                    </a:cubicBezTo>
                    <a:cubicBezTo>
                      <a:pt x="24" y="43"/>
                      <a:pt x="26" y="42"/>
                      <a:pt x="25" y="43"/>
                    </a:cubicBezTo>
                    <a:cubicBezTo>
                      <a:pt x="26" y="44"/>
                      <a:pt x="27" y="45"/>
                      <a:pt x="28" y="45"/>
                    </a:cubicBezTo>
                    <a:cubicBezTo>
                      <a:pt x="28" y="45"/>
                      <a:pt x="29" y="45"/>
                      <a:pt x="29" y="46"/>
                    </a:cubicBezTo>
                    <a:cubicBezTo>
                      <a:pt x="29" y="46"/>
                      <a:pt x="29" y="45"/>
                      <a:pt x="30" y="45"/>
                    </a:cubicBezTo>
                    <a:cubicBezTo>
                      <a:pt x="30" y="47"/>
                      <a:pt x="30" y="48"/>
                      <a:pt x="31" y="49"/>
                    </a:cubicBezTo>
                    <a:cubicBezTo>
                      <a:pt x="31" y="48"/>
                      <a:pt x="31" y="46"/>
                      <a:pt x="32" y="45"/>
                    </a:cubicBezTo>
                    <a:cubicBezTo>
                      <a:pt x="32" y="45"/>
                      <a:pt x="31" y="46"/>
                      <a:pt x="31" y="45"/>
                    </a:cubicBezTo>
                    <a:cubicBezTo>
                      <a:pt x="31" y="44"/>
                      <a:pt x="32" y="45"/>
                      <a:pt x="32" y="45"/>
                    </a:cubicBezTo>
                    <a:cubicBezTo>
                      <a:pt x="32" y="43"/>
                      <a:pt x="33" y="41"/>
                      <a:pt x="33" y="39"/>
                    </a:cubicBezTo>
                    <a:cubicBezTo>
                      <a:pt x="33" y="39"/>
                      <a:pt x="33" y="38"/>
                      <a:pt x="34" y="38"/>
                    </a:cubicBezTo>
                    <a:cubicBezTo>
                      <a:pt x="34" y="38"/>
                      <a:pt x="34" y="39"/>
                      <a:pt x="35" y="39"/>
                    </a:cubicBezTo>
                    <a:cubicBezTo>
                      <a:pt x="36" y="39"/>
                      <a:pt x="36" y="40"/>
                      <a:pt x="37" y="39"/>
                    </a:cubicBezTo>
                    <a:cubicBezTo>
                      <a:pt x="37" y="40"/>
                      <a:pt x="37" y="41"/>
                      <a:pt x="37" y="42"/>
                    </a:cubicBezTo>
                    <a:cubicBezTo>
                      <a:pt x="37" y="43"/>
                      <a:pt x="38" y="42"/>
                      <a:pt x="39" y="42"/>
                    </a:cubicBezTo>
                    <a:cubicBezTo>
                      <a:pt x="39" y="42"/>
                      <a:pt x="39" y="41"/>
                      <a:pt x="39" y="41"/>
                    </a:cubicBezTo>
                    <a:cubicBezTo>
                      <a:pt x="40" y="41"/>
                      <a:pt x="40" y="43"/>
                      <a:pt x="41" y="44"/>
                    </a:cubicBezTo>
                    <a:cubicBezTo>
                      <a:pt x="41" y="44"/>
                      <a:pt x="41" y="45"/>
                      <a:pt x="41" y="45"/>
                    </a:cubicBezTo>
                    <a:cubicBezTo>
                      <a:pt x="41" y="46"/>
                      <a:pt x="42" y="46"/>
                      <a:pt x="42" y="47"/>
                    </a:cubicBezTo>
                    <a:cubicBezTo>
                      <a:pt x="42" y="47"/>
                      <a:pt x="42" y="47"/>
                      <a:pt x="43" y="47"/>
                    </a:cubicBezTo>
                    <a:cubicBezTo>
                      <a:pt x="43" y="49"/>
                      <a:pt x="43" y="49"/>
                      <a:pt x="43" y="51"/>
                    </a:cubicBezTo>
                    <a:cubicBezTo>
                      <a:pt x="43" y="52"/>
                      <a:pt x="43" y="52"/>
                      <a:pt x="44" y="53"/>
                    </a:cubicBezTo>
                    <a:cubicBezTo>
                      <a:pt x="44" y="53"/>
                      <a:pt x="44" y="54"/>
                      <a:pt x="44" y="54"/>
                    </a:cubicBezTo>
                    <a:cubicBezTo>
                      <a:pt x="44" y="55"/>
                      <a:pt x="43" y="54"/>
                      <a:pt x="43" y="54"/>
                    </a:cubicBezTo>
                    <a:cubicBezTo>
                      <a:pt x="42" y="54"/>
                      <a:pt x="42" y="54"/>
                      <a:pt x="42" y="53"/>
                    </a:cubicBezTo>
                    <a:cubicBezTo>
                      <a:pt x="42" y="53"/>
                      <a:pt x="41" y="54"/>
                      <a:pt x="41" y="54"/>
                    </a:cubicBezTo>
                    <a:cubicBezTo>
                      <a:pt x="41" y="52"/>
                      <a:pt x="42" y="51"/>
                      <a:pt x="43" y="50"/>
                    </a:cubicBezTo>
                    <a:cubicBezTo>
                      <a:pt x="42" y="49"/>
                      <a:pt x="40" y="51"/>
                      <a:pt x="39" y="51"/>
                    </a:cubicBezTo>
                    <a:cubicBezTo>
                      <a:pt x="39" y="51"/>
                      <a:pt x="40" y="51"/>
                      <a:pt x="40" y="52"/>
                    </a:cubicBezTo>
                    <a:cubicBezTo>
                      <a:pt x="39" y="52"/>
                      <a:pt x="38" y="52"/>
                      <a:pt x="38" y="53"/>
                    </a:cubicBezTo>
                    <a:cubicBezTo>
                      <a:pt x="38" y="54"/>
                      <a:pt x="39" y="54"/>
                      <a:pt x="40" y="54"/>
                    </a:cubicBezTo>
                    <a:cubicBezTo>
                      <a:pt x="39" y="55"/>
                      <a:pt x="38" y="56"/>
                      <a:pt x="37" y="56"/>
                    </a:cubicBezTo>
                    <a:cubicBezTo>
                      <a:pt x="37" y="56"/>
                      <a:pt x="38" y="56"/>
                      <a:pt x="38" y="55"/>
                    </a:cubicBezTo>
                    <a:cubicBezTo>
                      <a:pt x="37" y="55"/>
                      <a:pt x="35" y="56"/>
                      <a:pt x="34" y="57"/>
                    </a:cubicBezTo>
                    <a:cubicBezTo>
                      <a:pt x="34" y="58"/>
                      <a:pt x="35" y="57"/>
                      <a:pt x="35" y="58"/>
                    </a:cubicBezTo>
                    <a:cubicBezTo>
                      <a:pt x="34" y="59"/>
                      <a:pt x="33" y="59"/>
                      <a:pt x="33" y="59"/>
                    </a:cubicBezTo>
                    <a:cubicBezTo>
                      <a:pt x="33" y="61"/>
                      <a:pt x="32" y="61"/>
                      <a:pt x="32" y="62"/>
                    </a:cubicBezTo>
                    <a:cubicBezTo>
                      <a:pt x="32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4"/>
                    </a:cubicBezTo>
                    <a:cubicBezTo>
                      <a:pt x="29" y="65"/>
                      <a:pt x="28" y="66"/>
                      <a:pt x="28" y="68"/>
                    </a:cubicBezTo>
                    <a:cubicBezTo>
                      <a:pt x="28" y="68"/>
                      <a:pt x="28" y="69"/>
                      <a:pt x="29" y="69"/>
                    </a:cubicBezTo>
                    <a:cubicBezTo>
                      <a:pt x="28" y="70"/>
                      <a:pt x="28" y="70"/>
                      <a:pt x="29" y="72"/>
                    </a:cubicBezTo>
                    <a:cubicBezTo>
                      <a:pt x="27" y="72"/>
                      <a:pt x="27" y="71"/>
                      <a:pt x="27" y="69"/>
                    </a:cubicBezTo>
                    <a:cubicBezTo>
                      <a:pt x="27" y="68"/>
                      <a:pt x="25" y="68"/>
                      <a:pt x="24" y="68"/>
                    </a:cubicBezTo>
                    <a:cubicBezTo>
                      <a:pt x="24" y="68"/>
                      <a:pt x="24" y="69"/>
                      <a:pt x="24" y="69"/>
                    </a:cubicBezTo>
                    <a:cubicBezTo>
                      <a:pt x="23" y="69"/>
                      <a:pt x="22" y="68"/>
                      <a:pt x="21" y="68"/>
                    </a:cubicBezTo>
                    <a:cubicBezTo>
                      <a:pt x="20" y="69"/>
                      <a:pt x="20" y="69"/>
                      <a:pt x="19" y="69"/>
                    </a:cubicBezTo>
                    <a:cubicBezTo>
                      <a:pt x="20" y="72"/>
                      <a:pt x="18" y="77"/>
                      <a:pt x="21" y="76"/>
                    </a:cubicBezTo>
                    <a:cubicBezTo>
                      <a:pt x="22" y="76"/>
                      <a:pt x="21" y="75"/>
                      <a:pt x="22" y="74"/>
                    </a:cubicBezTo>
                    <a:cubicBezTo>
                      <a:pt x="23" y="74"/>
                      <a:pt x="23" y="74"/>
                      <a:pt x="24" y="74"/>
                    </a:cubicBezTo>
                    <a:cubicBezTo>
                      <a:pt x="24" y="76"/>
                      <a:pt x="24" y="77"/>
                      <a:pt x="23" y="78"/>
                    </a:cubicBezTo>
                    <a:cubicBezTo>
                      <a:pt x="24" y="78"/>
                      <a:pt x="26" y="78"/>
                      <a:pt x="26" y="79"/>
                    </a:cubicBezTo>
                    <a:cubicBezTo>
                      <a:pt x="26" y="81"/>
                      <a:pt x="26" y="82"/>
                      <a:pt x="26" y="83"/>
                    </a:cubicBezTo>
                    <a:cubicBezTo>
                      <a:pt x="27" y="83"/>
                      <a:pt x="27" y="82"/>
                      <a:pt x="28" y="82"/>
                    </a:cubicBezTo>
                    <a:cubicBezTo>
                      <a:pt x="29" y="82"/>
                      <a:pt x="29" y="83"/>
                      <a:pt x="29" y="83"/>
                    </a:cubicBezTo>
                    <a:cubicBezTo>
                      <a:pt x="29" y="83"/>
                      <a:pt x="30" y="82"/>
                      <a:pt x="31" y="81"/>
                    </a:cubicBezTo>
                    <a:cubicBezTo>
                      <a:pt x="31" y="81"/>
                      <a:pt x="32" y="81"/>
                      <a:pt x="32" y="80"/>
                    </a:cubicBezTo>
                    <a:cubicBezTo>
                      <a:pt x="32" y="80"/>
                      <a:pt x="32" y="81"/>
                      <a:pt x="33" y="81"/>
                    </a:cubicBezTo>
                    <a:cubicBezTo>
                      <a:pt x="33" y="81"/>
                      <a:pt x="33" y="80"/>
                      <a:pt x="34" y="80"/>
                    </a:cubicBezTo>
                    <a:cubicBezTo>
                      <a:pt x="34" y="82"/>
                      <a:pt x="35" y="82"/>
                      <a:pt x="36" y="83"/>
                    </a:cubicBezTo>
                    <a:cubicBezTo>
                      <a:pt x="36" y="83"/>
                      <a:pt x="36" y="82"/>
                      <a:pt x="36" y="82"/>
                    </a:cubicBezTo>
                    <a:cubicBezTo>
                      <a:pt x="37" y="83"/>
                      <a:pt x="38" y="83"/>
                      <a:pt x="40" y="84"/>
                    </a:cubicBezTo>
                    <a:cubicBezTo>
                      <a:pt x="40" y="85"/>
                      <a:pt x="40" y="86"/>
                      <a:pt x="41" y="86"/>
                    </a:cubicBezTo>
                    <a:cubicBezTo>
                      <a:pt x="43" y="85"/>
                      <a:pt x="44" y="88"/>
                      <a:pt x="44" y="90"/>
                    </a:cubicBezTo>
                    <a:cubicBezTo>
                      <a:pt x="44" y="90"/>
                      <a:pt x="45" y="90"/>
                      <a:pt x="45" y="90"/>
                    </a:cubicBezTo>
                    <a:cubicBezTo>
                      <a:pt x="45" y="91"/>
                      <a:pt x="47" y="91"/>
                      <a:pt x="47" y="92"/>
                    </a:cubicBezTo>
                    <a:cubicBezTo>
                      <a:pt x="48" y="92"/>
                      <a:pt x="48" y="92"/>
                      <a:pt x="49" y="92"/>
                    </a:cubicBezTo>
                    <a:cubicBezTo>
                      <a:pt x="50" y="92"/>
                      <a:pt x="51" y="92"/>
                      <a:pt x="51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2" y="94"/>
                      <a:pt x="53" y="94"/>
                      <a:pt x="53" y="96"/>
                    </a:cubicBezTo>
                    <a:cubicBezTo>
                      <a:pt x="53" y="96"/>
                      <a:pt x="52" y="96"/>
                      <a:pt x="52" y="97"/>
                    </a:cubicBezTo>
                    <a:cubicBezTo>
                      <a:pt x="52" y="97"/>
                      <a:pt x="52" y="98"/>
                      <a:pt x="52" y="99"/>
                    </a:cubicBezTo>
                    <a:cubicBezTo>
                      <a:pt x="51" y="100"/>
                      <a:pt x="51" y="100"/>
                      <a:pt x="51" y="101"/>
                    </a:cubicBezTo>
                    <a:cubicBezTo>
                      <a:pt x="51" y="101"/>
                      <a:pt x="50" y="101"/>
                      <a:pt x="50" y="101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4"/>
                      <a:pt x="49" y="106"/>
                      <a:pt x="49" y="108"/>
                    </a:cubicBezTo>
                    <a:cubicBezTo>
                      <a:pt x="48" y="108"/>
                      <a:pt x="48" y="108"/>
                      <a:pt x="47" y="108"/>
                    </a:cubicBezTo>
                    <a:cubicBezTo>
                      <a:pt x="47" y="109"/>
                      <a:pt x="46" y="110"/>
                      <a:pt x="46" y="110"/>
                    </a:cubicBezTo>
                    <a:cubicBezTo>
                      <a:pt x="46" y="111"/>
                      <a:pt x="46" y="111"/>
                      <a:pt x="46" y="112"/>
                    </a:cubicBezTo>
                    <a:cubicBezTo>
                      <a:pt x="45" y="113"/>
                      <a:pt x="44" y="113"/>
                      <a:pt x="45" y="115"/>
                    </a:cubicBezTo>
                    <a:cubicBezTo>
                      <a:pt x="44" y="115"/>
                      <a:pt x="44" y="115"/>
                      <a:pt x="44" y="116"/>
                    </a:cubicBezTo>
                    <a:cubicBezTo>
                      <a:pt x="43" y="116"/>
                      <a:pt x="43" y="116"/>
                      <a:pt x="43" y="116"/>
                    </a:cubicBezTo>
                    <a:cubicBezTo>
                      <a:pt x="42" y="116"/>
                      <a:pt x="42" y="116"/>
                      <a:pt x="41" y="116"/>
                    </a:cubicBezTo>
                    <a:cubicBezTo>
                      <a:pt x="41" y="117"/>
                      <a:pt x="42" y="118"/>
                      <a:pt x="42" y="119"/>
                    </a:cubicBezTo>
                    <a:cubicBezTo>
                      <a:pt x="41" y="119"/>
                      <a:pt x="40" y="120"/>
                      <a:pt x="39" y="120"/>
                    </a:cubicBezTo>
                    <a:cubicBezTo>
                      <a:pt x="39" y="121"/>
                      <a:pt x="39" y="123"/>
                      <a:pt x="37" y="122"/>
                    </a:cubicBezTo>
                    <a:cubicBezTo>
                      <a:pt x="39" y="122"/>
                      <a:pt x="38" y="125"/>
                      <a:pt x="37" y="126"/>
                    </a:cubicBezTo>
                    <a:cubicBezTo>
                      <a:pt x="37" y="127"/>
                      <a:pt x="38" y="127"/>
                      <a:pt x="38" y="128"/>
                    </a:cubicBezTo>
                    <a:cubicBezTo>
                      <a:pt x="38" y="128"/>
                      <a:pt x="38" y="129"/>
                      <a:pt x="37" y="129"/>
                    </a:cubicBezTo>
                    <a:cubicBezTo>
                      <a:pt x="37" y="130"/>
                      <a:pt x="36" y="130"/>
                      <a:pt x="36" y="131"/>
                    </a:cubicBezTo>
                    <a:cubicBezTo>
                      <a:pt x="36" y="132"/>
                      <a:pt x="37" y="132"/>
                      <a:pt x="37" y="133"/>
                    </a:cubicBezTo>
                    <a:cubicBezTo>
                      <a:pt x="37" y="133"/>
                      <a:pt x="38" y="133"/>
                      <a:pt x="38" y="134"/>
                    </a:cubicBezTo>
                    <a:cubicBezTo>
                      <a:pt x="38" y="135"/>
                      <a:pt x="37" y="134"/>
                      <a:pt x="36" y="134"/>
                    </a:cubicBezTo>
                    <a:cubicBezTo>
                      <a:pt x="35" y="134"/>
                      <a:pt x="35" y="133"/>
                      <a:pt x="34" y="133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34" y="133"/>
                      <a:pt x="34" y="133"/>
                      <a:pt x="34" y="132"/>
                    </a:cubicBezTo>
                    <a:cubicBezTo>
                      <a:pt x="33" y="132"/>
                      <a:pt x="33" y="130"/>
                      <a:pt x="33" y="129"/>
                    </a:cubicBezTo>
                    <a:cubicBezTo>
                      <a:pt x="33" y="128"/>
                      <a:pt x="33" y="127"/>
                      <a:pt x="32" y="125"/>
                    </a:cubicBezTo>
                    <a:cubicBezTo>
                      <a:pt x="33" y="124"/>
                      <a:pt x="32" y="124"/>
                      <a:pt x="33" y="123"/>
                    </a:cubicBezTo>
                    <a:cubicBezTo>
                      <a:pt x="33" y="122"/>
                      <a:pt x="32" y="123"/>
                      <a:pt x="32" y="122"/>
                    </a:cubicBezTo>
                    <a:cubicBezTo>
                      <a:pt x="32" y="121"/>
                      <a:pt x="33" y="121"/>
                      <a:pt x="33" y="120"/>
                    </a:cubicBezTo>
                    <a:cubicBezTo>
                      <a:pt x="33" y="119"/>
                      <a:pt x="32" y="120"/>
                      <a:pt x="32" y="120"/>
                    </a:cubicBezTo>
                    <a:cubicBezTo>
                      <a:pt x="33" y="118"/>
                      <a:pt x="32" y="115"/>
                      <a:pt x="33" y="114"/>
                    </a:cubicBezTo>
                    <a:cubicBezTo>
                      <a:pt x="34" y="112"/>
                      <a:pt x="33" y="111"/>
                      <a:pt x="33" y="109"/>
                    </a:cubicBezTo>
                    <a:cubicBezTo>
                      <a:pt x="33" y="109"/>
                      <a:pt x="33" y="109"/>
                      <a:pt x="33" y="108"/>
                    </a:cubicBezTo>
                    <a:cubicBezTo>
                      <a:pt x="33" y="108"/>
                      <a:pt x="33" y="107"/>
                      <a:pt x="33" y="107"/>
                    </a:cubicBezTo>
                    <a:cubicBezTo>
                      <a:pt x="33" y="105"/>
                      <a:pt x="33" y="104"/>
                      <a:pt x="32" y="103"/>
                    </a:cubicBezTo>
                    <a:cubicBezTo>
                      <a:pt x="31" y="103"/>
                      <a:pt x="30" y="102"/>
                      <a:pt x="29" y="101"/>
                    </a:cubicBezTo>
                    <a:cubicBezTo>
                      <a:pt x="29" y="100"/>
                      <a:pt x="30" y="100"/>
                      <a:pt x="30" y="99"/>
                    </a:cubicBezTo>
                    <a:cubicBezTo>
                      <a:pt x="28" y="99"/>
                      <a:pt x="27" y="98"/>
                      <a:pt x="28" y="96"/>
                    </a:cubicBezTo>
                    <a:cubicBezTo>
                      <a:pt x="28" y="96"/>
                      <a:pt x="29" y="96"/>
                      <a:pt x="29" y="95"/>
                    </a:cubicBezTo>
                    <a:cubicBezTo>
                      <a:pt x="28" y="95"/>
                      <a:pt x="28" y="95"/>
                      <a:pt x="27" y="94"/>
                    </a:cubicBezTo>
                    <a:cubicBezTo>
                      <a:pt x="28" y="93"/>
                      <a:pt x="27" y="92"/>
                      <a:pt x="27" y="90"/>
                    </a:cubicBezTo>
                    <a:cubicBezTo>
                      <a:pt x="27" y="89"/>
                      <a:pt x="28" y="89"/>
                      <a:pt x="28" y="88"/>
                    </a:cubicBezTo>
                    <a:cubicBezTo>
                      <a:pt x="28" y="87"/>
                      <a:pt x="29" y="87"/>
                      <a:pt x="29" y="86"/>
                    </a:cubicBezTo>
                    <a:cubicBezTo>
                      <a:pt x="28" y="86"/>
                      <a:pt x="28" y="85"/>
                      <a:pt x="28" y="84"/>
                    </a:cubicBezTo>
                    <a:cubicBezTo>
                      <a:pt x="27" y="84"/>
                      <a:pt x="27" y="85"/>
                      <a:pt x="27" y="85"/>
                    </a:cubicBezTo>
                    <a:cubicBezTo>
                      <a:pt x="26" y="85"/>
                      <a:pt x="26" y="83"/>
                      <a:pt x="24" y="83"/>
                    </a:cubicBezTo>
                    <a:cubicBezTo>
                      <a:pt x="24" y="83"/>
                      <a:pt x="24" y="83"/>
                      <a:pt x="24" y="82"/>
                    </a:cubicBezTo>
                    <a:cubicBezTo>
                      <a:pt x="24" y="82"/>
                      <a:pt x="23" y="82"/>
                      <a:pt x="23" y="81"/>
                    </a:cubicBezTo>
                    <a:cubicBezTo>
                      <a:pt x="22" y="81"/>
                      <a:pt x="22" y="81"/>
                      <a:pt x="21" y="81"/>
                    </a:cubicBezTo>
                    <a:cubicBezTo>
                      <a:pt x="21" y="80"/>
                      <a:pt x="21" y="80"/>
                      <a:pt x="20" y="79"/>
                    </a:cubicBezTo>
                    <a:cubicBezTo>
                      <a:pt x="18" y="79"/>
                      <a:pt x="17" y="78"/>
                      <a:pt x="15" y="77"/>
                    </a:cubicBezTo>
                    <a:cubicBezTo>
                      <a:pt x="14" y="76"/>
                      <a:pt x="14" y="75"/>
                      <a:pt x="14" y="73"/>
                    </a:cubicBezTo>
                    <a:cubicBezTo>
                      <a:pt x="14" y="72"/>
                      <a:pt x="13" y="72"/>
                      <a:pt x="12" y="71"/>
                    </a:cubicBezTo>
                    <a:cubicBezTo>
                      <a:pt x="12" y="71"/>
                      <a:pt x="12" y="70"/>
                      <a:pt x="12" y="70"/>
                    </a:cubicBezTo>
                    <a:cubicBezTo>
                      <a:pt x="12" y="72"/>
                      <a:pt x="12" y="72"/>
                      <a:pt x="12" y="73"/>
                    </a:cubicBezTo>
                    <a:cubicBezTo>
                      <a:pt x="11" y="73"/>
                      <a:pt x="11" y="72"/>
                      <a:pt x="11" y="73"/>
                    </a:cubicBezTo>
                    <a:cubicBezTo>
                      <a:pt x="10" y="71"/>
                      <a:pt x="10" y="70"/>
                      <a:pt x="9" y="70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9" y="68"/>
                      <a:pt x="9" y="66"/>
                      <a:pt x="8" y="65"/>
                    </a:cubicBezTo>
                    <a:cubicBezTo>
                      <a:pt x="8" y="65"/>
                      <a:pt x="8" y="65"/>
                      <a:pt x="7" y="65"/>
                    </a:cubicBezTo>
                    <a:cubicBezTo>
                      <a:pt x="10" y="52"/>
                      <a:pt x="15" y="41"/>
                      <a:pt x="22" y="32"/>
                    </a:cubicBezTo>
                    <a:close/>
                    <a:moveTo>
                      <a:pt x="31" y="24"/>
                    </a:moveTo>
                    <a:cubicBezTo>
                      <a:pt x="35" y="20"/>
                      <a:pt x="39" y="17"/>
                      <a:pt x="44" y="15"/>
                    </a:cubicBezTo>
                    <a:cubicBezTo>
                      <a:pt x="44" y="15"/>
                      <a:pt x="45" y="15"/>
                      <a:pt x="45" y="16"/>
                    </a:cubicBezTo>
                    <a:cubicBezTo>
                      <a:pt x="44" y="17"/>
                      <a:pt x="43" y="16"/>
                      <a:pt x="42" y="17"/>
                    </a:cubicBezTo>
                    <a:cubicBezTo>
                      <a:pt x="41" y="17"/>
                      <a:pt x="42" y="18"/>
                      <a:pt x="42" y="18"/>
                    </a:cubicBezTo>
                    <a:cubicBezTo>
                      <a:pt x="41" y="18"/>
                      <a:pt x="40" y="19"/>
                      <a:pt x="40" y="19"/>
                    </a:cubicBezTo>
                    <a:cubicBezTo>
                      <a:pt x="39" y="19"/>
                      <a:pt x="38" y="20"/>
                      <a:pt x="37" y="20"/>
                    </a:cubicBezTo>
                    <a:cubicBezTo>
                      <a:pt x="37" y="22"/>
                      <a:pt x="36" y="22"/>
                      <a:pt x="36" y="23"/>
                    </a:cubicBezTo>
                    <a:cubicBezTo>
                      <a:pt x="36" y="23"/>
                      <a:pt x="35" y="23"/>
                      <a:pt x="34" y="23"/>
                    </a:cubicBezTo>
                    <a:cubicBezTo>
                      <a:pt x="34" y="24"/>
                      <a:pt x="36" y="23"/>
                      <a:pt x="35" y="24"/>
                    </a:cubicBezTo>
                    <a:cubicBezTo>
                      <a:pt x="35" y="25"/>
                      <a:pt x="35" y="25"/>
                      <a:pt x="34" y="25"/>
                    </a:cubicBezTo>
                    <a:cubicBezTo>
                      <a:pt x="34" y="27"/>
                      <a:pt x="32" y="25"/>
                      <a:pt x="30" y="26"/>
                    </a:cubicBezTo>
                    <a:cubicBezTo>
                      <a:pt x="30" y="25"/>
                      <a:pt x="30" y="25"/>
                      <a:pt x="29" y="25"/>
                    </a:cubicBezTo>
                    <a:cubicBezTo>
                      <a:pt x="30" y="25"/>
                      <a:pt x="30" y="25"/>
                      <a:pt x="30" y="24"/>
                    </a:cubicBezTo>
                    <a:cubicBezTo>
                      <a:pt x="31" y="25"/>
                      <a:pt x="32" y="25"/>
                      <a:pt x="33" y="25"/>
                    </a:cubicBezTo>
                    <a:cubicBezTo>
                      <a:pt x="32" y="24"/>
                      <a:pt x="32" y="24"/>
                      <a:pt x="31" y="24"/>
                    </a:cubicBezTo>
                    <a:close/>
                    <a:moveTo>
                      <a:pt x="139" y="45"/>
                    </a:moveTo>
                    <a:cubicBezTo>
                      <a:pt x="138" y="45"/>
                      <a:pt x="138" y="45"/>
                      <a:pt x="138" y="46"/>
                    </a:cubicBezTo>
                    <a:cubicBezTo>
                      <a:pt x="138" y="47"/>
                      <a:pt x="139" y="46"/>
                      <a:pt x="139" y="46"/>
                    </a:cubicBezTo>
                    <a:cubicBezTo>
                      <a:pt x="140" y="47"/>
                      <a:pt x="140" y="48"/>
                      <a:pt x="140" y="49"/>
                    </a:cubicBezTo>
                    <a:cubicBezTo>
                      <a:pt x="141" y="50"/>
                      <a:pt x="141" y="52"/>
                      <a:pt x="141" y="53"/>
                    </a:cubicBezTo>
                    <a:cubicBezTo>
                      <a:pt x="140" y="54"/>
                      <a:pt x="139" y="55"/>
                      <a:pt x="139" y="57"/>
                    </a:cubicBezTo>
                    <a:cubicBezTo>
                      <a:pt x="138" y="57"/>
                      <a:pt x="137" y="57"/>
                      <a:pt x="137" y="58"/>
                    </a:cubicBezTo>
                    <a:cubicBezTo>
                      <a:pt x="136" y="60"/>
                      <a:pt x="138" y="63"/>
                      <a:pt x="136" y="64"/>
                    </a:cubicBezTo>
                    <a:cubicBezTo>
                      <a:pt x="135" y="64"/>
                      <a:pt x="135" y="63"/>
                      <a:pt x="135" y="62"/>
                    </a:cubicBezTo>
                    <a:cubicBezTo>
                      <a:pt x="135" y="61"/>
                      <a:pt x="134" y="61"/>
                      <a:pt x="134" y="60"/>
                    </a:cubicBezTo>
                    <a:cubicBezTo>
                      <a:pt x="132" y="60"/>
                      <a:pt x="134" y="61"/>
                      <a:pt x="133" y="62"/>
                    </a:cubicBezTo>
                    <a:cubicBezTo>
                      <a:pt x="133" y="62"/>
                      <a:pt x="133" y="62"/>
                      <a:pt x="132" y="62"/>
                    </a:cubicBezTo>
                    <a:cubicBezTo>
                      <a:pt x="133" y="63"/>
                      <a:pt x="132" y="63"/>
                      <a:pt x="132" y="63"/>
                    </a:cubicBezTo>
                    <a:cubicBezTo>
                      <a:pt x="132" y="64"/>
                      <a:pt x="133" y="64"/>
                      <a:pt x="133" y="65"/>
                    </a:cubicBezTo>
                    <a:cubicBezTo>
                      <a:pt x="133" y="66"/>
                      <a:pt x="133" y="66"/>
                      <a:pt x="134" y="66"/>
                    </a:cubicBezTo>
                    <a:cubicBezTo>
                      <a:pt x="133" y="67"/>
                      <a:pt x="134" y="69"/>
                      <a:pt x="133" y="70"/>
                    </a:cubicBezTo>
                    <a:cubicBezTo>
                      <a:pt x="133" y="70"/>
                      <a:pt x="133" y="71"/>
                      <a:pt x="132" y="71"/>
                    </a:cubicBezTo>
                    <a:cubicBezTo>
                      <a:pt x="132" y="72"/>
                      <a:pt x="131" y="73"/>
                      <a:pt x="130" y="75"/>
                    </a:cubicBezTo>
                    <a:cubicBezTo>
                      <a:pt x="129" y="75"/>
                      <a:pt x="128" y="75"/>
                      <a:pt x="128" y="76"/>
                    </a:cubicBezTo>
                    <a:cubicBezTo>
                      <a:pt x="128" y="76"/>
                      <a:pt x="128" y="76"/>
                      <a:pt x="129" y="76"/>
                    </a:cubicBezTo>
                    <a:cubicBezTo>
                      <a:pt x="128" y="77"/>
                      <a:pt x="128" y="78"/>
                      <a:pt x="128" y="78"/>
                    </a:cubicBezTo>
                    <a:cubicBezTo>
                      <a:pt x="128" y="81"/>
                      <a:pt x="127" y="83"/>
                      <a:pt x="125" y="84"/>
                    </a:cubicBezTo>
                    <a:cubicBezTo>
                      <a:pt x="125" y="83"/>
                      <a:pt x="125" y="83"/>
                      <a:pt x="125" y="83"/>
                    </a:cubicBezTo>
                    <a:cubicBezTo>
                      <a:pt x="124" y="82"/>
                      <a:pt x="124" y="82"/>
                      <a:pt x="123" y="81"/>
                    </a:cubicBezTo>
                    <a:cubicBezTo>
                      <a:pt x="122" y="81"/>
                      <a:pt x="123" y="82"/>
                      <a:pt x="123" y="83"/>
                    </a:cubicBezTo>
                    <a:cubicBezTo>
                      <a:pt x="123" y="84"/>
                      <a:pt x="124" y="85"/>
                      <a:pt x="124" y="85"/>
                    </a:cubicBezTo>
                    <a:cubicBezTo>
                      <a:pt x="124" y="87"/>
                      <a:pt x="125" y="87"/>
                      <a:pt x="125" y="89"/>
                    </a:cubicBezTo>
                    <a:cubicBezTo>
                      <a:pt x="124" y="88"/>
                      <a:pt x="123" y="87"/>
                      <a:pt x="122" y="86"/>
                    </a:cubicBezTo>
                    <a:cubicBezTo>
                      <a:pt x="122" y="84"/>
                      <a:pt x="122" y="84"/>
                      <a:pt x="121" y="83"/>
                    </a:cubicBezTo>
                    <a:cubicBezTo>
                      <a:pt x="121" y="83"/>
                      <a:pt x="122" y="83"/>
                      <a:pt x="122" y="82"/>
                    </a:cubicBezTo>
                    <a:cubicBezTo>
                      <a:pt x="122" y="81"/>
                      <a:pt x="121" y="81"/>
                      <a:pt x="121" y="80"/>
                    </a:cubicBezTo>
                    <a:cubicBezTo>
                      <a:pt x="121" y="80"/>
                      <a:pt x="121" y="79"/>
                      <a:pt x="121" y="79"/>
                    </a:cubicBezTo>
                    <a:cubicBezTo>
                      <a:pt x="120" y="78"/>
                      <a:pt x="119" y="79"/>
                      <a:pt x="119" y="78"/>
                    </a:cubicBezTo>
                    <a:cubicBezTo>
                      <a:pt x="118" y="77"/>
                      <a:pt x="119" y="77"/>
                      <a:pt x="119" y="77"/>
                    </a:cubicBezTo>
                    <a:cubicBezTo>
                      <a:pt x="118" y="76"/>
                      <a:pt x="118" y="75"/>
                      <a:pt x="117" y="74"/>
                    </a:cubicBezTo>
                    <a:cubicBezTo>
                      <a:pt x="117" y="74"/>
                      <a:pt x="116" y="75"/>
                      <a:pt x="115" y="75"/>
                    </a:cubicBezTo>
                    <a:cubicBezTo>
                      <a:pt x="115" y="76"/>
                      <a:pt x="114" y="76"/>
                      <a:pt x="114" y="77"/>
                    </a:cubicBezTo>
                    <a:cubicBezTo>
                      <a:pt x="113" y="77"/>
                      <a:pt x="114" y="78"/>
                      <a:pt x="113" y="78"/>
                    </a:cubicBezTo>
                    <a:cubicBezTo>
                      <a:pt x="113" y="78"/>
                      <a:pt x="113" y="79"/>
                      <a:pt x="113" y="79"/>
                    </a:cubicBezTo>
                    <a:cubicBezTo>
                      <a:pt x="113" y="79"/>
                      <a:pt x="112" y="79"/>
                      <a:pt x="112" y="79"/>
                    </a:cubicBezTo>
                    <a:cubicBezTo>
                      <a:pt x="112" y="81"/>
                      <a:pt x="111" y="83"/>
                      <a:pt x="111" y="84"/>
                    </a:cubicBezTo>
                    <a:cubicBezTo>
                      <a:pt x="111" y="84"/>
                      <a:pt x="110" y="84"/>
                      <a:pt x="109" y="84"/>
                    </a:cubicBezTo>
                    <a:cubicBezTo>
                      <a:pt x="109" y="83"/>
                      <a:pt x="109" y="83"/>
                      <a:pt x="109" y="82"/>
                    </a:cubicBezTo>
                    <a:cubicBezTo>
                      <a:pt x="109" y="82"/>
                      <a:pt x="109" y="81"/>
                      <a:pt x="108" y="80"/>
                    </a:cubicBezTo>
                    <a:cubicBezTo>
                      <a:pt x="108" y="79"/>
                      <a:pt x="108" y="78"/>
                      <a:pt x="107" y="77"/>
                    </a:cubicBezTo>
                    <a:cubicBezTo>
                      <a:pt x="107" y="76"/>
                      <a:pt x="107" y="76"/>
                      <a:pt x="107" y="75"/>
                    </a:cubicBezTo>
                    <a:cubicBezTo>
                      <a:pt x="106" y="75"/>
                      <a:pt x="106" y="75"/>
                      <a:pt x="105" y="74"/>
                    </a:cubicBezTo>
                    <a:cubicBezTo>
                      <a:pt x="105" y="74"/>
                      <a:pt x="105" y="74"/>
                      <a:pt x="106" y="74"/>
                    </a:cubicBezTo>
                    <a:cubicBezTo>
                      <a:pt x="105" y="73"/>
                      <a:pt x="104" y="72"/>
                      <a:pt x="103" y="72"/>
                    </a:cubicBezTo>
                    <a:cubicBezTo>
                      <a:pt x="102" y="72"/>
                      <a:pt x="102" y="72"/>
                      <a:pt x="102" y="72"/>
                    </a:cubicBezTo>
                    <a:cubicBezTo>
                      <a:pt x="101" y="72"/>
                      <a:pt x="101" y="73"/>
                      <a:pt x="100" y="73"/>
                    </a:cubicBezTo>
                    <a:cubicBezTo>
                      <a:pt x="100" y="72"/>
                      <a:pt x="99" y="72"/>
                      <a:pt x="99" y="71"/>
                    </a:cubicBezTo>
                    <a:cubicBezTo>
                      <a:pt x="97" y="71"/>
                      <a:pt x="97" y="69"/>
                      <a:pt x="96" y="68"/>
                    </a:cubicBezTo>
                    <a:cubicBezTo>
                      <a:pt x="96" y="68"/>
                      <a:pt x="95" y="68"/>
                      <a:pt x="95" y="68"/>
                    </a:cubicBezTo>
                    <a:cubicBezTo>
                      <a:pt x="95" y="68"/>
                      <a:pt x="95" y="69"/>
                      <a:pt x="96" y="69"/>
                    </a:cubicBezTo>
                    <a:cubicBezTo>
                      <a:pt x="96" y="71"/>
                      <a:pt x="97" y="71"/>
                      <a:pt x="97" y="72"/>
                    </a:cubicBezTo>
                    <a:cubicBezTo>
                      <a:pt x="97" y="71"/>
                      <a:pt x="98" y="71"/>
                      <a:pt x="99" y="71"/>
                    </a:cubicBezTo>
                    <a:cubicBezTo>
                      <a:pt x="99" y="73"/>
                      <a:pt x="100" y="73"/>
                      <a:pt x="100" y="74"/>
                    </a:cubicBezTo>
                    <a:cubicBezTo>
                      <a:pt x="100" y="75"/>
                      <a:pt x="100" y="75"/>
                      <a:pt x="100" y="76"/>
                    </a:cubicBezTo>
                    <a:cubicBezTo>
                      <a:pt x="99" y="77"/>
                      <a:pt x="98" y="78"/>
                      <a:pt x="97" y="78"/>
                    </a:cubicBezTo>
                    <a:cubicBezTo>
                      <a:pt x="97" y="78"/>
                      <a:pt x="97" y="79"/>
                      <a:pt x="97" y="79"/>
                    </a:cubicBezTo>
                    <a:cubicBezTo>
                      <a:pt x="95" y="79"/>
                      <a:pt x="94" y="80"/>
                      <a:pt x="92" y="81"/>
                    </a:cubicBezTo>
                    <a:cubicBezTo>
                      <a:pt x="91" y="80"/>
                      <a:pt x="91" y="78"/>
                      <a:pt x="91" y="77"/>
                    </a:cubicBezTo>
                    <a:cubicBezTo>
                      <a:pt x="90" y="76"/>
                      <a:pt x="89" y="74"/>
                      <a:pt x="88" y="73"/>
                    </a:cubicBezTo>
                    <a:cubicBezTo>
                      <a:pt x="88" y="73"/>
                      <a:pt x="88" y="71"/>
                      <a:pt x="87" y="71"/>
                    </a:cubicBezTo>
                    <a:cubicBezTo>
                      <a:pt x="87" y="71"/>
                      <a:pt x="87" y="72"/>
                      <a:pt x="87" y="73"/>
                    </a:cubicBezTo>
                    <a:cubicBezTo>
                      <a:pt x="87" y="74"/>
                      <a:pt x="88" y="74"/>
                      <a:pt x="88" y="75"/>
                    </a:cubicBezTo>
                    <a:cubicBezTo>
                      <a:pt x="88" y="77"/>
                      <a:pt x="90" y="76"/>
                      <a:pt x="89" y="78"/>
                    </a:cubicBezTo>
                    <a:cubicBezTo>
                      <a:pt x="90" y="79"/>
                      <a:pt x="91" y="80"/>
                      <a:pt x="91" y="82"/>
                    </a:cubicBezTo>
                    <a:cubicBezTo>
                      <a:pt x="92" y="82"/>
                      <a:pt x="93" y="82"/>
                      <a:pt x="94" y="82"/>
                    </a:cubicBezTo>
                    <a:cubicBezTo>
                      <a:pt x="94" y="82"/>
                      <a:pt x="94" y="81"/>
                      <a:pt x="95" y="81"/>
                    </a:cubicBezTo>
                    <a:cubicBezTo>
                      <a:pt x="96" y="82"/>
                      <a:pt x="96" y="83"/>
                      <a:pt x="96" y="84"/>
                    </a:cubicBezTo>
                    <a:cubicBezTo>
                      <a:pt x="95" y="86"/>
                      <a:pt x="94" y="88"/>
                      <a:pt x="92" y="90"/>
                    </a:cubicBezTo>
                    <a:cubicBezTo>
                      <a:pt x="92" y="90"/>
                      <a:pt x="91" y="91"/>
                      <a:pt x="91" y="91"/>
                    </a:cubicBezTo>
                    <a:cubicBezTo>
                      <a:pt x="90" y="92"/>
                      <a:pt x="90" y="94"/>
                      <a:pt x="90" y="95"/>
                    </a:cubicBezTo>
                    <a:cubicBezTo>
                      <a:pt x="90" y="97"/>
                      <a:pt x="90" y="100"/>
                      <a:pt x="90" y="102"/>
                    </a:cubicBezTo>
                    <a:cubicBezTo>
                      <a:pt x="88" y="103"/>
                      <a:pt x="87" y="105"/>
                      <a:pt x="87" y="109"/>
                    </a:cubicBezTo>
                    <a:cubicBezTo>
                      <a:pt x="86" y="108"/>
                      <a:pt x="86" y="109"/>
                      <a:pt x="85" y="109"/>
                    </a:cubicBezTo>
                    <a:cubicBezTo>
                      <a:pt x="86" y="110"/>
                      <a:pt x="85" y="111"/>
                      <a:pt x="85" y="112"/>
                    </a:cubicBezTo>
                    <a:cubicBezTo>
                      <a:pt x="84" y="112"/>
                      <a:pt x="83" y="113"/>
                      <a:pt x="83" y="115"/>
                    </a:cubicBezTo>
                    <a:cubicBezTo>
                      <a:pt x="81" y="115"/>
                      <a:pt x="80" y="117"/>
                      <a:pt x="78" y="117"/>
                    </a:cubicBezTo>
                    <a:cubicBezTo>
                      <a:pt x="77" y="116"/>
                      <a:pt x="77" y="113"/>
                      <a:pt x="76" y="112"/>
                    </a:cubicBezTo>
                    <a:cubicBezTo>
                      <a:pt x="76" y="111"/>
                      <a:pt x="76" y="110"/>
                      <a:pt x="76" y="109"/>
                    </a:cubicBezTo>
                    <a:cubicBezTo>
                      <a:pt x="75" y="107"/>
                      <a:pt x="74" y="106"/>
                      <a:pt x="73" y="105"/>
                    </a:cubicBezTo>
                    <a:cubicBezTo>
                      <a:pt x="74" y="103"/>
                      <a:pt x="74" y="101"/>
                      <a:pt x="74" y="100"/>
                    </a:cubicBezTo>
                    <a:cubicBezTo>
                      <a:pt x="74" y="99"/>
                      <a:pt x="74" y="97"/>
                      <a:pt x="73" y="96"/>
                    </a:cubicBezTo>
                    <a:cubicBezTo>
                      <a:pt x="74" y="94"/>
                      <a:pt x="73" y="93"/>
                      <a:pt x="72" y="92"/>
                    </a:cubicBezTo>
                    <a:cubicBezTo>
                      <a:pt x="72" y="90"/>
                      <a:pt x="73" y="89"/>
                      <a:pt x="73" y="87"/>
                    </a:cubicBezTo>
                    <a:cubicBezTo>
                      <a:pt x="72" y="87"/>
                      <a:pt x="71" y="87"/>
                      <a:pt x="71" y="88"/>
                    </a:cubicBezTo>
                    <a:cubicBezTo>
                      <a:pt x="70" y="87"/>
                      <a:pt x="70" y="87"/>
                      <a:pt x="69" y="87"/>
                    </a:cubicBezTo>
                    <a:cubicBezTo>
                      <a:pt x="68" y="87"/>
                      <a:pt x="69" y="86"/>
                      <a:pt x="68" y="86"/>
                    </a:cubicBezTo>
                    <a:cubicBezTo>
                      <a:pt x="67" y="86"/>
                      <a:pt x="67" y="87"/>
                      <a:pt x="67" y="87"/>
                    </a:cubicBezTo>
                    <a:cubicBezTo>
                      <a:pt x="66" y="87"/>
                      <a:pt x="65" y="87"/>
                      <a:pt x="64" y="88"/>
                    </a:cubicBezTo>
                    <a:cubicBezTo>
                      <a:pt x="62" y="87"/>
                      <a:pt x="61" y="86"/>
                      <a:pt x="60" y="85"/>
                    </a:cubicBezTo>
                    <a:cubicBezTo>
                      <a:pt x="60" y="84"/>
                      <a:pt x="59" y="83"/>
                      <a:pt x="58" y="82"/>
                    </a:cubicBezTo>
                    <a:cubicBezTo>
                      <a:pt x="58" y="79"/>
                      <a:pt x="58" y="77"/>
                      <a:pt x="58" y="74"/>
                    </a:cubicBezTo>
                    <a:cubicBezTo>
                      <a:pt x="59" y="73"/>
                      <a:pt x="60" y="72"/>
                      <a:pt x="60" y="71"/>
                    </a:cubicBezTo>
                    <a:cubicBezTo>
                      <a:pt x="60" y="70"/>
                      <a:pt x="61" y="69"/>
                      <a:pt x="62" y="69"/>
                    </a:cubicBezTo>
                    <a:cubicBezTo>
                      <a:pt x="62" y="68"/>
                      <a:pt x="62" y="66"/>
                      <a:pt x="63" y="65"/>
                    </a:cubicBezTo>
                    <a:cubicBezTo>
                      <a:pt x="63" y="64"/>
                      <a:pt x="64" y="64"/>
                      <a:pt x="64" y="63"/>
                    </a:cubicBezTo>
                    <a:cubicBezTo>
                      <a:pt x="65" y="63"/>
                      <a:pt x="65" y="63"/>
                      <a:pt x="66" y="64"/>
                    </a:cubicBezTo>
                    <a:cubicBezTo>
                      <a:pt x="67" y="63"/>
                      <a:pt x="68" y="63"/>
                      <a:pt x="70" y="63"/>
                    </a:cubicBezTo>
                    <a:cubicBezTo>
                      <a:pt x="71" y="62"/>
                      <a:pt x="72" y="62"/>
                      <a:pt x="74" y="62"/>
                    </a:cubicBezTo>
                    <a:cubicBezTo>
                      <a:pt x="74" y="62"/>
                      <a:pt x="74" y="63"/>
                      <a:pt x="73" y="63"/>
                    </a:cubicBezTo>
                    <a:cubicBezTo>
                      <a:pt x="74" y="63"/>
                      <a:pt x="74" y="64"/>
                      <a:pt x="74" y="65"/>
                    </a:cubicBezTo>
                    <a:cubicBezTo>
                      <a:pt x="75" y="66"/>
                      <a:pt x="77" y="66"/>
                      <a:pt x="78" y="67"/>
                    </a:cubicBezTo>
                    <a:cubicBezTo>
                      <a:pt x="79" y="67"/>
                      <a:pt x="79" y="66"/>
                      <a:pt x="79" y="66"/>
                    </a:cubicBezTo>
                    <a:cubicBezTo>
                      <a:pt x="82" y="66"/>
                      <a:pt x="84" y="66"/>
                      <a:pt x="85" y="67"/>
                    </a:cubicBezTo>
                    <a:cubicBezTo>
                      <a:pt x="86" y="67"/>
                      <a:pt x="86" y="65"/>
                      <a:pt x="87" y="64"/>
                    </a:cubicBezTo>
                    <a:cubicBezTo>
                      <a:pt x="87" y="64"/>
                      <a:pt x="87" y="63"/>
                      <a:pt x="87" y="63"/>
                    </a:cubicBezTo>
                    <a:cubicBezTo>
                      <a:pt x="85" y="62"/>
                      <a:pt x="86" y="64"/>
                      <a:pt x="85" y="64"/>
                    </a:cubicBezTo>
                    <a:cubicBezTo>
                      <a:pt x="84" y="64"/>
                      <a:pt x="86" y="63"/>
                      <a:pt x="85" y="63"/>
                    </a:cubicBezTo>
                    <a:cubicBezTo>
                      <a:pt x="84" y="63"/>
                      <a:pt x="83" y="63"/>
                      <a:pt x="82" y="63"/>
                    </a:cubicBezTo>
                    <a:cubicBezTo>
                      <a:pt x="81" y="62"/>
                      <a:pt x="82" y="61"/>
                      <a:pt x="81" y="62"/>
                    </a:cubicBezTo>
                    <a:cubicBezTo>
                      <a:pt x="81" y="60"/>
                      <a:pt x="81" y="60"/>
                      <a:pt x="81" y="59"/>
                    </a:cubicBezTo>
                    <a:cubicBezTo>
                      <a:pt x="81" y="59"/>
                      <a:pt x="81" y="59"/>
                      <a:pt x="81" y="59"/>
                    </a:cubicBezTo>
                    <a:cubicBezTo>
                      <a:pt x="80" y="60"/>
                      <a:pt x="81" y="62"/>
                      <a:pt x="80" y="63"/>
                    </a:cubicBezTo>
                    <a:cubicBezTo>
                      <a:pt x="81" y="63"/>
                      <a:pt x="82" y="63"/>
                      <a:pt x="82" y="64"/>
                    </a:cubicBezTo>
                    <a:cubicBezTo>
                      <a:pt x="81" y="63"/>
                      <a:pt x="80" y="64"/>
                      <a:pt x="80" y="63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3"/>
                      <a:pt x="79" y="63"/>
                      <a:pt x="79" y="62"/>
                    </a:cubicBezTo>
                    <a:cubicBezTo>
                      <a:pt x="79" y="62"/>
                      <a:pt x="79" y="61"/>
                      <a:pt x="79" y="61"/>
                    </a:cubicBezTo>
                    <a:cubicBezTo>
                      <a:pt x="79" y="60"/>
                      <a:pt x="79" y="60"/>
                      <a:pt x="78" y="60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7" y="57"/>
                      <a:pt x="76" y="57"/>
                      <a:pt x="75" y="56"/>
                    </a:cubicBezTo>
                    <a:cubicBezTo>
                      <a:pt x="74" y="58"/>
                      <a:pt x="77" y="58"/>
                      <a:pt x="78" y="59"/>
                    </a:cubicBezTo>
                    <a:cubicBezTo>
                      <a:pt x="78" y="60"/>
                      <a:pt x="77" y="58"/>
                      <a:pt x="77" y="59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1"/>
                      <a:pt x="76" y="61"/>
                      <a:pt x="76" y="62"/>
                    </a:cubicBezTo>
                    <a:cubicBezTo>
                      <a:pt x="76" y="62"/>
                      <a:pt x="75" y="62"/>
                      <a:pt x="75" y="61"/>
                    </a:cubicBezTo>
                    <a:cubicBezTo>
                      <a:pt x="75" y="61"/>
                      <a:pt x="76" y="61"/>
                      <a:pt x="76" y="60"/>
                    </a:cubicBezTo>
                    <a:cubicBezTo>
                      <a:pt x="76" y="59"/>
                      <a:pt x="75" y="59"/>
                      <a:pt x="74" y="59"/>
                    </a:cubicBezTo>
                    <a:cubicBezTo>
                      <a:pt x="74" y="58"/>
                      <a:pt x="74" y="58"/>
                      <a:pt x="73" y="57"/>
                    </a:cubicBezTo>
                    <a:cubicBezTo>
                      <a:pt x="73" y="59"/>
                      <a:pt x="74" y="60"/>
                      <a:pt x="73" y="60"/>
                    </a:cubicBezTo>
                    <a:cubicBezTo>
                      <a:pt x="72" y="59"/>
                      <a:pt x="72" y="57"/>
                      <a:pt x="73" y="56"/>
                    </a:cubicBezTo>
                    <a:cubicBezTo>
                      <a:pt x="72" y="56"/>
                      <a:pt x="71" y="57"/>
                      <a:pt x="70" y="57"/>
                    </a:cubicBezTo>
                    <a:cubicBezTo>
                      <a:pt x="69" y="57"/>
                      <a:pt x="69" y="58"/>
                      <a:pt x="68" y="59"/>
                    </a:cubicBezTo>
                    <a:cubicBezTo>
                      <a:pt x="68" y="61"/>
                      <a:pt x="67" y="62"/>
                      <a:pt x="67" y="63"/>
                    </a:cubicBezTo>
                    <a:cubicBezTo>
                      <a:pt x="66" y="62"/>
                      <a:pt x="66" y="62"/>
                      <a:pt x="65" y="63"/>
                    </a:cubicBezTo>
                    <a:cubicBezTo>
                      <a:pt x="64" y="62"/>
                      <a:pt x="64" y="62"/>
                      <a:pt x="63" y="62"/>
                    </a:cubicBezTo>
                    <a:cubicBezTo>
                      <a:pt x="63" y="61"/>
                      <a:pt x="63" y="60"/>
                      <a:pt x="62" y="60"/>
                    </a:cubicBezTo>
                    <a:cubicBezTo>
                      <a:pt x="63" y="60"/>
                      <a:pt x="63" y="58"/>
                      <a:pt x="63" y="57"/>
                    </a:cubicBezTo>
                    <a:cubicBezTo>
                      <a:pt x="64" y="57"/>
                      <a:pt x="65" y="56"/>
                      <a:pt x="66" y="57"/>
                    </a:cubicBezTo>
                    <a:cubicBezTo>
                      <a:pt x="67" y="57"/>
                      <a:pt x="67" y="56"/>
                      <a:pt x="67" y="56"/>
                    </a:cubicBezTo>
                    <a:cubicBezTo>
                      <a:pt x="67" y="54"/>
                      <a:pt x="66" y="55"/>
                      <a:pt x="66" y="53"/>
                    </a:cubicBezTo>
                    <a:cubicBezTo>
                      <a:pt x="66" y="53"/>
                      <a:pt x="65" y="53"/>
                      <a:pt x="65" y="53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7" y="51"/>
                      <a:pt x="68" y="51"/>
                    </a:cubicBezTo>
                    <a:cubicBezTo>
                      <a:pt x="68" y="51"/>
                      <a:pt x="68" y="51"/>
                      <a:pt x="68" y="50"/>
                    </a:cubicBezTo>
                    <a:cubicBezTo>
                      <a:pt x="66" y="50"/>
                      <a:pt x="65" y="50"/>
                      <a:pt x="64" y="51"/>
                    </a:cubicBezTo>
                    <a:cubicBezTo>
                      <a:pt x="64" y="50"/>
                      <a:pt x="65" y="50"/>
                      <a:pt x="65" y="50"/>
                    </a:cubicBezTo>
                    <a:cubicBezTo>
                      <a:pt x="65" y="49"/>
                      <a:pt x="65" y="49"/>
                      <a:pt x="65" y="47"/>
                    </a:cubicBezTo>
                    <a:cubicBezTo>
                      <a:pt x="65" y="48"/>
                      <a:pt x="66" y="47"/>
                      <a:pt x="66" y="46"/>
                    </a:cubicBezTo>
                    <a:cubicBezTo>
                      <a:pt x="66" y="46"/>
                      <a:pt x="65" y="46"/>
                      <a:pt x="65" y="46"/>
                    </a:cubicBezTo>
                    <a:cubicBezTo>
                      <a:pt x="65" y="44"/>
                      <a:pt x="65" y="44"/>
                      <a:pt x="65" y="42"/>
                    </a:cubicBezTo>
                    <a:cubicBezTo>
                      <a:pt x="66" y="42"/>
                      <a:pt x="66" y="41"/>
                      <a:pt x="67" y="42"/>
                    </a:cubicBezTo>
                    <a:cubicBezTo>
                      <a:pt x="67" y="42"/>
                      <a:pt x="67" y="42"/>
                      <a:pt x="66" y="43"/>
                    </a:cubicBezTo>
                    <a:cubicBezTo>
                      <a:pt x="66" y="43"/>
                      <a:pt x="67" y="43"/>
                      <a:pt x="67" y="43"/>
                    </a:cubicBezTo>
                    <a:cubicBezTo>
                      <a:pt x="66" y="45"/>
                      <a:pt x="68" y="45"/>
                      <a:pt x="68" y="47"/>
                    </a:cubicBezTo>
                    <a:cubicBezTo>
                      <a:pt x="68" y="47"/>
                      <a:pt x="68" y="47"/>
                      <a:pt x="69" y="48"/>
                    </a:cubicBezTo>
                    <a:cubicBezTo>
                      <a:pt x="68" y="48"/>
                      <a:pt x="68" y="49"/>
                      <a:pt x="68" y="50"/>
                    </a:cubicBezTo>
                    <a:cubicBezTo>
                      <a:pt x="69" y="51"/>
                      <a:pt x="68" y="49"/>
                      <a:pt x="69" y="49"/>
                    </a:cubicBezTo>
                    <a:cubicBezTo>
                      <a:pt x="69" y="48"/>
                      <a:pt x="70" y="48"/>
                      <a:pt x="70" y="47"/>
                    </a:cubicBezTo>
                    <a:cubicBezTo>
                      <a:pt x="71" y="47"/>
                      <a:pt x="71" y="47"/>
                      <a:pt x="72" y="47"/>
                    </a:cubicBezTo>
                    <a:cubicBezTo>
                      <a:pt x="72" y="46"/>
                      <a:pt x="72" y="46"/>
                      <a:pt x="72" y="46"/>
                    </a:cubicBezTo>
                    <a:cubicBezTo>
                      <a:pt x="72" y="45"/>
                      <a:pt x="72" y="45"/>
                      <a:pt x="73" y="44"/>
                    </a:cubicBezTo>
                    <a:cubicBezTo>
                      <a:pt x="72" y="43"/>
                      <a:pt x="71" y="44"/>
                      <a:pt x="71" y="43"/>
                    </a:cubicBezTo>
                    <a:cubicBezTo>
                      <a:pt x="71" y="42"/>
                      <a:pt x="71" y="41"/>
                      <a:pt x="70" y="40"/>
                    </a:cubicBezTo>
                    <a:cubicBezTo>
                      <a:pt x="71" y="39"/>
                      <a:pt x="71" y="37"/>
                      <a:pt x="72" y="37"/>
                    </a:cubicBezTo>
                    <a:cubicBezTo>
                      <a:pt x="72" y="37"/>
                      <a:pt x="72" y="36"/>
                      <a:pt x="72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4" y="36"/>
                      <a:pt x="74" y="35"/>
                      <a:pt x="74" y="33"/>
                    </a:cubicBezTo>
                    <a:cubicBezTo>
                      <a:pt x="75" y="32"/>
                      <a:pt x="76" y="32"/>
                      <a:pt x="77" y="31"/>
                    </a:cubicBezTo>
                    <a:cubicBezTo>
                      <a:pt x="78" y="31"/>
                      <a:pt x="78" y="30"/>
                      <a:pt x="78" y="31"/>
                    </a:cubicBezTo>
                    <a:cubicBezTo>
                      <a:pt x="79" y="30"/>
                      <a:pt x="79" y="29"/>
                      <a:pt x="80" y="29"/>
                    </a:cubicBezTo>
                    <a:cubicBezTo>
                      <a:pt x="80" y="29"/>
                      <a:pt x="81" y="29"/>
                      <a:pt x="82" y="29"/>
                    </a:cubicBezTo>
                    <a:cubicBezTo>
                      <a:pt x="82" y="29"/>
                      <a:pt x="83" y="30"/>
                      <a:pt x="83" y="31"/>
                    </a:cubicBezTo>
                    <a:cubicBezTo>
                      <a:pt x="84" y="31"/>
                      <a:pt x="85" y="31"/>
                      <a:pt x="85" y="32"/>
                    </a:cubicBezTo>
                    <a:cubicBezTo>
                      <a:pt x="86" y="32"/>
                      <a:pt x="88" y="33"/>
                      <a:pt x="88" y="34"/>
                    </a:cubicBezTo>
                    <a:cubicBezTo>
                      <a:pt x="89" y="35"/>
                      <a:pt x="89" y="33"/>
                      <a:pt x="89" y="32"/>
                    </a:cubicBezTo>
                    <a:cubicBezTo>
                      <a:pt x="89" y="32"/>
                      <a:pt x="90" y="32"/>
                      <a:pt x="91" y="32"/>
                    </a:cubicBezTo>
                    <a:cubicBezTo>
                      <a:pt x="91" y="33"/>
                      <a:pt x="91" y="33"/>
                      <a:pt x="91" y="34"/>
                    </a:cubicBezTo>
                    <a:cubicBezTo>
                      <a:pt x="92" y="33"/>
                      <a:pt x="92" y="32"/>
                      <a:pt x="93" y="32"/>
                    </a:cubicBezTo>
                    <a:cubicBezTo>
                      <a:pt x="95" y="32"/>
                      <a:pt x="96" y="31"/>
                      <a:pt x="97" y="32"/>
                    </a:cubicBezTo>
                    <a:cubicBezTo>
                      <a:pt x="97" y="30"/>
                      <a:pt x="96" y="31"/>
                      <a:pt x="96" y="30"/>
                    </a:cubicBezTo>
                    <a:cubicBezTo>
                      <a:pt x="98" y="30"/>
                      <a:pt x="97" y="31"/>
                      <a:pt x="99" y="31"/>
                    </a:cubicBezTo>
                    <a:cubicBezTo>
                      <a:pt x="100" y="30"/>
                      <a:pt x="101" y="29"/>
                      <a:pt x="101" y="28"/>
                    </a:cubicBezTo>
                    <a:cubicBezTo>
                      <a:pt x="102" y="27"/>
                      <a:pt x="102" y="28"/>
                      <a:pt x="103" y="29"/>
                    </a:cubicBezTo>
                    <a:cubicBezTo>
                      <a:pt x="104" y="29"/>
                      <a:pt x="103" y="28"/>
                      <a:pt x="104" y="28"/>
                    </a:cubicBezTo>
                    <a:cubicBezTo>
                      <a:pt x="104" y="29"/>
                      <a:pt x="104" y="29"/>
                      <a:pt x="104" y="30"/>
                    </a:cubicBezTo>
                    <a:cubicBezTo>
                      <a:pt x="105" y="29"/>
                      <a:pt x="105" y="29"/>
                      <a:pt x="105" y="28"/>
                    </a:cubicBezTo>
                    <a:cubicBezTo>
                      <a:pt x="106" y="28"/>
                      <a:pt x="106" y="29"/>
                      <a:pt x="107" y="29"/>
                    </a:cubicBezTo>
                    <a:cubicBezTo>
                      <a:pt x="107" y="28"/>
                      <a:pt x="106" y="28"/>
                      <a:pt x="106" y="27"/>
                    </a:cubicBezTo>
                    <a:cubicBezTo>
                      <a:pt x="106" y="26"/>
                      <a:pt x="107" y="27"/>
                      <a:pt x="107" y="27"/>
                    </a:cubicBezTo>
                    <a:cubicBezTo>
                      <a:pt x="108" y="27"/>
                      <a:pt x="108" y="26"/>
                      <a:pt x="108" y="25"/>
                    </a:cubicBezTo>
                    <a:cubicBezTo>
                      <a:pt x="109" y="26"/>
                      <a:pt x="109" y="25"/>
                      <a:pt x="109" y="25"/>
                    </a:cubicBezTo>
                    <a:cubicBezTo>
                      <a:pt x="111" y="25"/>
                      <a:pt x="112" y="24"/>
                      <a:pt x="112" y="23"/>
                    </a:cubicBezTo>
                    <a:cubicBezTo>
                      <a:pt x="113" y="23"/>
                      <a:pt x="113" y="24"/>
                      <a:pt x="113" y="24"/>
                    </a:cubicBezTo>
                    <a:cubicBezTo>
                      <a:pt x="114" y="24"/>
                      <a:pt x="114" y="23"/>
                      <a:pt x="115" y="23"/>
                    </a:cubicBezTo>
                    <a:cubicBezTo>
                      <a:pt x="115" y="23"/>
                      <a:pt x="115" y="22"/>
                      <a:pt x="116" y="22"/>
                    </a:cubicBezTo>
                    <a:cubicBezTo>
                      <a:pt x="116" y="21"/>
                      <a:pt x="116" y="22"/>
                      <a:pt x="117" y="23"/>
                    </a:cubicBezTo>
                    <a:cubicBezTo>
                      <a:pt x="118" y="23"/>
                      <a:pt x="119" y="23"/>
                      <a:pt x="120" y="22"/>
                    </a:cubicBezTo>
                    <a:cubicBezTo>
                      <a:pt x="120" y="23"/>
                      <a:pt x="121" y="23"/>
                      <a:pt x="121" y="24"/>
                    </a:cubicBezTo>
                    <a:cubicBezTo>
                      <a:pt x="121" y="25"/>
                      <a:pt x="121" y="25"/>
                      <a:pt x="121" y="26"/>
                    </a:cubicBezTo>
                    <a:cubicBezTo>
                      <a:pt x="122" y="26"/>
                      <a:pt x="122" y="26"/>
                      <a:pt x="123" y="26"/>
                    </a:cubicBezTo>
                    <a:cubicBezTo>
                      <a:pt x="123" y="27"/>
                      <a:pt x="123" y="26"/>
                      <a:pt x="124" y="26"/>
                    </a:cubicBezTo>
                    <a:cubicBezTo>
                      <a:pt x="124" y="27"/>
                      <a:pt x="125" y="27"/>
                      <a:pt x="125" y="27"/>
                    </a:cubicBezTo>
                    <a:cubicBezTo>
                      <a:pt x="131" y="32"/>
                      <a:pt x="135" y="38"/>
                      <a:pt x="139" y="45"/>
                    </a:cubicBezTo>
                    <a:close/>
                    <a:moveTo>
                      <a:pt x="144" y="57"/>
                    </a:moveTo>
                    <a:cubicBezTo>
                      <a:pt x="144" y="57"/>
                      <a:pt x="144" y="57"/>
                      <a:pt x="143" y="57"/>
                    </a:cubicBezTo>
                    <a:cubicBezTo>
                      <a:pt x="143" y="58"/>
                      <a:pt x="143" y="57"/>
                      <a:pt x="143" y="57"/>
                    </a:cubicBezTo>
                    <a:cubicBezTo>
                      <a:pt x="142" y="56"/>
                      <a:pt x="142" y="58"/>
                      <a:pt x="141" y="57"/>
                    </a:cubicBezTo>
                    <a:cubicBezTo>
                      <a:pt x="141" y="56"/>
                      <a:pt x="142" y="55"/>
                      <a:pt x="142" y="54"/>
                    </a:cubicBezTo>
                    <a:cubicBezTo>
                      <a:pt x="142" y="54"/>
                      <a:pt x="142" y="54"/>
                      <a:pt x="143" y="54"/>
                    </a:cubicBezTo>
                    <a:cubicBezTo>
                      <a:pt x="143" y="55"/>
                      <a:pt x="143" y="56"/>
                      <a:pt x="144" y="57"/>
                    </a:cubicBezTo>
                    <a:close/>
                    <a:moveTo>
                      <a:pt x="135" y="82"/>
                    </a:moveTo>
                    <a:cubicBezTo>
                      <a:pt x="136" y="81"/>
                      <a:pt x="136" y="81"/>
                      <a:pt x="137" y="81"/>
                    </a:cubicBezTo>
                    <a:cubicBezTo>
                      <a:pt x="137" y="80"/>
                      <a:pt x="137" y="79"/>
                      <a:pt x="137" y="79"/>
                    </a:cubicBezTo>
                    <a:cubicBezTo>
                      <a:pt x="138" y="79"/>
                      <a:pt x="138" y="80"/>
                      <a:pt x="138" y="80"/>
                    </a:cubicBezTo>
                    <a:cubicBezTo>
                      <a:pt x="138" y="81"/>
                      <a:pt x="139" y="81"/>
                      <a:pt x="139" y="82"/>
                    </a:cubicBezTo>
                    <a:cubicBezTo>
                      <a:pt x="138" y="82"/>
                      <a:pt x="137" y="82"/>
                      <a:pt x="137" y="83"/>
                    </a:cubicBezTo>
                    <a:cubicBezTo>
                      <a:pt x="136" y="83"/>
                      <a:pt x="137" y="82"/>
                      <a:pt x="137" y="82"/>
                    </a:cubicBezTo>
                    <a:cubicBezTo>
                      <a:pt x="136" y="82"/>
                      <a:pt x="136" y="82"/>
                      <a:pt x="135" y="82"/>
                    </a:cubicBezTo>
                    <a:close/>
                    <a:moveTo>
                      <a:pt x="136" y="93"/>
                    </a:moveTo>
                    <a:cubicBezTo>
                      <a:pt x="135" y="94"/>
                      <a:pt x="135" y="93"/>
                      <a:pt x="135" y="92"/>
                    </a:cubicBezTo>
                    <a:cubicBezTo>
                      <a:pt x="134" y="92"/>
                      <a:pt x="134" y="93"/>
                      <a:pt x="134" y="94"/>
                    </a:cubicBezTo>
                    <a:cubicBezTo>
                      <a:pt x="132" y="93"/>
                      <a:pt x="133" y="90"/>
                      <a:pt x="134" y="89"/>
                    </a:cubicBezTo>
                    <a:cubicBezTo>
                      <a:pt x="135" y="89"/>
                      <a:pt x="136" y="89"/>
                      <a:pt x="136" y="90"/>
                    </a:cubicBezTo>
                    <a:cubicBezTo>
                      <a:pt x="136" y="91"/>
                      <a:pt x="135" y="91"/>
                      <a:pt x="135" y="90"/>
                    </a:cubicBezTo>
                    <a:cubicBezTo>
                      <a:pt x="135" y="92"/>
                      <a:pt x="136" y="92"/>
                      <a:pt x="136" y="93"/>
                    </a:cubicBezTo>
                    <a:close/>
                    <a:moveTo>
                      <a:pt x="133" y="90"/>
                    </a:moveTo>
                    <a:cubicBezTo>
                      <a:pt x="132" y="90"/>
                      <a:pt x="133" y="92"/>
                      <a:pt x="132" y="92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1" y="93"/>
                      <a:pt x="132" y="94"/>
                    </a:cubicBezTo>
                    <a:cubicBezTo>
                      <a:pt x="130" y="94"/>
                      <a:pt x="130" y="92"/>
                      <a:pt x="129" y="93"/>
                    </a:cubicBezTo>
                    <a:cubicBezTo>
                      <a:pt x="129" y="91"/>
                      <a:pt x="128" y="91"/>
                      <a:pt x="128" y="90"/>
                    </a:cubicBezTo>
                    <a:cubicBezTo>
                      <a:pt x="128" y="87"/>
                      <a:pt x="131" y="88"/>
                      <a:pt x="131" y="85"/>
                    </a:cubicBezTo>
                    <a:cubicBezTo>
                      <a:pt x="132" y="85"/>
                      <a:pt x="133" y="86"/>
                      <a:pt x="133" y="86"/>
                    </a:cubicBezTo>
                    <a:cubicBezTo>
                      <a:pt x="133" y="87"/>
                      <a:pt x="133" y="87"/>
                      <a:pt x="133" y="88"/>
                    </a:cubicBezTo>
                    <a:cubicBezTo>
                      <a:pt x="133" y="88"/>
                      <a:pt x="132" y="89"/>
                      <a:pt x="133" y="90"/>
                    </a:cubicBezTo>
                    <a:close/>
                    <a:moveTo>
                      <a:pt x="132" y="97"/>
                    </a:moveTo>
                    <a:cubicBezTo>
                      <a:pt x="129" y="97"/>
                      <a:pt x="128" y="96"/>
                      <a:pt x="126" y="96"/>
                    </a:cubicBezTo>
                    <a:cubicBezTo>
                      <a:pt x="125" y="95"/>
                      <a:pt x="126" y="94"/>
                      <a:pt x="126" y="94"/>
                    </a:cubicBezTo>
                    <a:cubicBezTo>
                      <a:pt x="128" y="94"/>
                      <a:pt x="129" y="95"/>
                      <a:pt x="131" y="95"/>
                    </a:cubicBezTo>
                    <a:cubicBezTo>
                      <a:pt x="131" y="96"/>
                      <a:pt x="132" y="96"/>
                      <a:pt x="132" y="97"/>
                    </a:cubicBezTo>
                    <a:close/>
                    <a:moveTo>
                      <a:pt x="133" y="74"/>
                    </a:moveTo>
                    <a:cubicBezTo>
                      <a:pt x="133" y="73"/>
                      <a:pt x="133" y="73"/>
                      <a:pt x="132" y="72"/>
                    </a:cubicBezTo>
                    <a:cubicBezTo>
                      <a:pt x="133" y="72"/>
                      <a:pt x="133" y="71"/>
                      <a:pt x="134" y="71"/>
                    </a:cubicBezTo>
                    <a:cubicBezTo>
                      <a:pt x="134" y="73"/>
                      <a:pt x="134" y="74"/>
                      <a:pt x="133" y="74"/>
                    </a:cubicBezTo>
                    <a:close/>
                    <a:moveTo>
                      <a:pt x="136" y="76"/>
                    </a:moveTo>
                    <a:cubicBezTo>
                      <a:pt x="136" y="77"/>
                      <a:pt x="135" y="78"/>
                      <a:pt x="135" y="79"/>
                    </a:cubicBezTo>
                    <a:cubicBezTo>
                      <a:pt x="134" y="78"/>
                      <a:pt x="134" y="78"/>
                      <a:pt x="133" y="77"/>
                    </a:cubicBezTo>
                    <a:cubicBezTo>
                      <a:pt x="133" y="76"/>
                      <a:pt x="135" y="75"/>
                      <a:pt x="136" y="76"/>
                    </a:cubicBezTo>
                    <a:close/>
                    <a:moveTo>
                      <a:pt x="141" y="89"/>
                    </a:moveTo>
                    <a:cubicBezTo>
                      <a:pt x="141" y="90"/>
                      <a:pt x="140" y="91"/>
                      <a:pt x="139" y="90"/>
                    </a:cubicBezTo>
                    <a:cubicBezTo>
                      <a:pt x="139" y="89"/>
                      <a:pt x="141" y="89"/>
                      <a:pt x="141" y="89"/>
                    </a:cubicBezTo>
                    <a:close/>
                    <a:moveTo>
                      <a:pt x="140" y="65"/>
                    </a:moveTo>
                    <a:cubicBezTo>
                      <a:pt x="140" y="65"/>
                      <a:pt x="140" y="65"/>
                      <a:pt x="140" y="65"/>
                    </a:cubicBezTo>
                    <a:cubicBezTo>
                      <a:pt x="139" y="65"/>
                      <a:pt x="138" y="66"/>
                      <a:pt x="138" y="67"/>
                    </a:cubicBezTo>
                    <a:cubicBezTo>
                      <a:pt x="138" y="66"/>
                      <a:pt x="137" y="66"/>
                      <a:pt x="137" y="65"/>
                    </a:cubicBezTo>
                    <a:cubicBezTo>
                      <a:pt x="138" y="65"/>
                      <a:pt x="138" y="65"/>
                      <a:pt x="139" y="65"/>
                    </a:cubicBezTo>
                    <a:cubicBezTo>
                      <a:pt x="139" y="64"/>
                      <a:pt x="137" y="65"/>
                      <a:pt x="138" y="65"/>
                    </a:cubicBezTo>
                    <a:cubicBezTo>
                      <a:pt x="138" y="63"/>
                      <a:pt x="139" y="63"/>
                      <a:pt x="140" y="63"/>
                    </a:cubicBezTo>
                    <a:cubicBezTo>
                      <a:pt x="141" y="62"/>
                      <a:pt x="141" y="62"/>
                      <a:pt x="142" y="61"/>
                    </a:cubicBezTo>
                    <a:cubicBezTo>
                      <a:pt x="142" y="61"/>
                      <a:pt x="142" y="61"/>
                      <a:pt x="142" y="61"/>
                    </a:cubicBezTo>
                    <a:cubicBezTo>
                      <a:pt x="142" y="59"/>
                      <a:pt x="142" y="59"/>
                      <a:pt x="142" y="57"/>
                    </a:cubicBezTo>
                    <a:cubicBezTo>
                      <a:pt x="142" y="57"/>
                      <a:pt x="143" y="57"/>
                      <a:pt x="143" y="57"/>
                    </a:cubicBezTo>
                    <a:cubicBezTo>
                      <a:pt x="143" y="59"/>
                      <a:pt x="143" y="61"/>
                      <a:pt x="143" y="63"/>
                    </a:cubicBezTo>
                    <a:cubicBezTo>
                      <a:pt x="143" y="64"/>
                      <a:pt x="141" y="64"/>
                      <a:pt x="140" y="65"/>
                    </a:cubicBezTo>
                    <a:close/>
                    <a:moveTo>
                      <a:pt x="141" y="51"/>
                    </a:moveTo>
                    <a:cubicBezTo>
                      <a:pt x="142" y="52"/>
                      <a:pt x="142" y="53"/>
                      <a:pt x="142" y="54"/>
                    </a:cubicBezTo>
                    <a:cubicBezTo>
                      <a:pt x="142" y="53"/>
                      <a:pt x="141" y="52"/>
                      <a:pt x="141" y="51"/>
                    </a:cubicBezTo>
                    <a:close/>
                    <a:moveTo>
                      <a:pt x="120" y="86"/>
                    </a:moveTo>
                    <a:cubicBezTo>
                      <a:pt x="121" y="86"/>
                      <a:pt x="121" y="87"/>
                      <a:pt x="121" y="86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3" y="87"/>
                      <a:pt x="123" y="88"/>
                    </a:cubicBezTo>
                    <a:cubicBezTo>
                      <a:pt x="123" y="89"/>
                      <a:pt x="124" y="89"/>
                      <a:pt x="125" y="90"/>
                    </a:cubicBezTo>
                    <a:cubicBezTo>
                      <a:pt x="125" y="91"/>
                      <a:pt x="126" y="93"/>
                      <a:pt x="125" y="94"/>
                    </a:cubicBezTo>
                    <a:cubicBezTo>
                      <a:pt x="124" y="94"/>
                      <a:pt x="124" y="92"/>
                      <a:pt x="123" y="92"/>
                    </a:cubicBezTo>
                    <a:cubicBezTo>
                      <a:pt x="123" y="88"/>
                      <a:pt x="120" y="89"/>
                      <a:pt x="120" y="86"/>
                    </a:cubicBezTo>
                    <a:close/>
                    <a:moveTo>
                      <a:pt x="112" y="83"/>
                    </a:moveTo>
                    <a:cubicBezTo>
                      <a:pt x="113" y="83"/>
                      <a:pt x="113" y="84"/>
                      <a:pt x="113" y="85"/>
                    </a:cubicBezTo>
                    <a:cubicBezTo>
                      <a:pt x="113" y="85"/>
                      <a:pt x="113" y="86"/>
                      <a:pt x="112" y="85"/>
                    </a:cubicBezTo>
                    <a:cubicBezTo>
                      <a:pt x="111" y="85"/>
                      <a:pt x="112" y="84"/>
                      <a:pt x="112" y="83"/>
                    </a:cubicBezTo>
                    <a:close/>
                    <a:moveTo>
                      <a:pt x="95" y="105"/>
                    </a:moveTo>
                    <a:cubicBezTo>
                      <a:pt x="95" y="105"/>
                      <a:pt x="94" y="105"/>
                      <a:pt x="94" y="105"/>
                    </a:cubicBezTo>
                    <a:cubicBezTo>
                      <a:pt x="94" y="106"/>
                      <a:pt x="94" y="106"/>
                      <a:pt x="94" y="107"/>
                    </a:cubicBezTo>
                    <a:cubicBezTo>
                      <a:pt x="94" y="108"/>
                      <a:pt x="94" y="109"/>
                      <a:pt x="93" y="110"/>
                    </a:cubicBezTo>
                    <a:cubicBezTo>
                      <a:pt x="92" y="110"/>
                      <a:pt x="92" y="110"/>
                      <a:pt x="91" y="110"/>
                    </a:cubicBezTo>
                    <a:cubicBezTo>
                      <a:pt x="91" y="109"/>
                      <a:pt x="91" y="108"/>
                      <a:pt x="91" y="107"/>
                    </a:cubicBezTo>
                    <a:cubicBezTo>
                      <a:pt x="91" y="106"/>
                      <a:pt x="91" y="106"/>
                      <a:pt x="91" y="105"/>
                    </a:cubicBezTo>
                    <a:cubicBezTo>
                      <a:pt x="92" y="104"/>
                      <a:pt x="91" y="104"/>
                      <a:pt x="91" y="103"/>
                    </a:cubicBezTo>
                    <a:cubicBezTo>
                      <a:pt x="92" y="102"/>
                      <a:pt x="92" y="102"/>
                      <a:pt x="93" y="101"/>
                    </a:cubicBezTo>
                    <a:cubicBezTo>
                      <a:pt x="93" y="100"/>
                      <a:pt x="94" y="99"/>
                      <a:pt x="94" y="99"/>
                    </a:cubicBezTo>
                    <a:cubicBezTo>
                      <a:pt x="95" y="98"/>
                      <a:pt x="94" y="100"/>
                      <a:pt x="95" y="100"/>
                    </a:cubicBezTo>
                    <a:cubicBezTo>
                      <a:pt x="95" y="102"/>
                      <a:pt x="94" y="104"/>
                      <a:pt x="95" y="105"/>
                    </a:cubicBezTo>
                    <a:close/>
                    <a:moveTo>
                      <a:pt x="42" y="130"/>
                    </a:moveTo>
                    <a:cubicBezTo>
                      <a:pt x="42" y="129"/>
                      <a:pt x="43" y="129"/>
                      <a:pt x="43" y="130"/>
                    </a:cubicBezTo>
                    <a:cubicBezTo>
                      <a:pt x="43" y="130"/>
                      <a:pt x="42" y="130"/>
                      <a:pt x="42" y="130"/>
                    </a:cubicBezTo>
                    <a:close/>
                    <a:moveTo>
                      <a:pt x="51" y="40"/>
                    </a:moveTo>
                    <a:cubicBezTo>
                      <a:pt x="50" y="41"/>
                      <a:pt x="50" y="41"/>
                      <a:pt x="50" y="42"/>
                    </a:cubicBezTo>
                    <a:cubicBezTo>
                      <a:pt x="49" y="42"/>
                      <a:pt x="49" y="41"/>
                      <a:pt x="49" y="41"/>
                    </a:cubicBezTo>
                    <a:cubicBezTo>
                      <a:pt x="48" y="41"/>
                      <a:pt x="48" y="41"/>
                      <a:pt x="47" y="41"/>
                    </a:cubicBezTo>
                    <a:cubicBezTo>
                      <a:pt x="46" y="39"/>
                      <a:pt x="47" y="36"/>
                      <a:pt x="45" y="34"/>
                    </a:cubicBezTo>
                    <a:cubicBezTo>
                      <a:pt x="45" y="34"/>
                      <a:pt x="47" y="33"/>
                      <a:pt x="46" y="33"/>
                    </a:cubicBezTo>
                    <a:cubicBezTo>
                      <a:pt x="46" y="33"/>
                      <a:pt x="47" y="32"/>
                      <a:pt x="48" y="32"/>
                    </a:cubicBezTo>
                    <a:cubicBezTo>
                      <a:pt x="47" y="31"/>
                      <a:pt x="46" y="31"/>
                      <a:pt x="45" y="30"/>
                    </a:cubicBezTo>
                    <a:cubicBezTo>
                      <a:pt x="46" y="30"/>
                      <a:pt x="47" y="30"/>
                      <a:pt x="47" y="29"/>
                    </a:cubicBezTo>
                    <a:cubicBezTo>
                      <a:pt x="46" y="28"/>
                      <a:pt x="46" y="30"/>
                      <a:pt x="45" y="29"/>
                    </a:cubicBezTo>
                    <a:cubicBezTo>
                      <a:pt x="45" y="28"/>
                      <a:pt x="45" y="28"/>
                      <a:pt x="45" y="27"/>
                    </a:cubicBezTo>
                    <a:cubicBezTo>
                      <a:pt x="45" y="27"/>
                      <a:pt x="45" y="26"/>
                      <a:pt x="45" y="25"/>
                    </a:cubicBezTo>
                    <a:cubicBezTo>
                      <a:pt x="44" y="25"/>
                      <a:pt x="43" y="25"/>
                      <a:pt x="42" y="24"/>
                    </a:cubicBezTo>
                    <a:cubicBezTo>
                      <a:pt x="41" y="24"/>
                      <a:pt x="42" y="25"/>
                      <a:pt x="41" y="25"/>
                    </a:cubicBezTo>
                    <a:cubicBezTo>
                      <a:pt x="40" y="24"/>
                      <a:pt x="39" y="24"/>
                      <a:pt x="39" y="23"/>
                    </a:cubicBezTo>
                    <a:cubicBezTo>
                      <a:pt x="40" y="22"/>
                      <a:pt x="41" y="23"/>
                      <a:pt x="42" y="23"/>
                    </a:cubicBezTo>
                    <a:cubicBezTo>
                      <a:pt x="42" y="21"/>
                      <a:pt x="41" y="22"/>
                      <a:pt x="41" y="22"/>
                    </a:cubicBezTo>
                    <a:cubicBezTo>
                      <a:pt x="41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8" y="22"/>
                    </a:cubicBezTo>
                    <a:cubicBezTo>
                      <a:pt x="38" y="21"/>
                      <a:pt x="39" y="21"/>
                      <a:pt x="40" y="21"/>
                    </a:cubicBezTo>
                    <a:cubicBezTo>
                      <a:pt x="40" y="20"/>
                      <a:pt x="42" y="20"/>
                      <a:pt x="42" y="20"/>
                    </a:cubicBezTo>
                    <a:cubicBezTo>
                      <a:pt x="42" y="19"/>
                      <a:pt x="41" y="20"/>
                      <a:pt x="41" y="19"/>
                    </a:cubicBezTo>
                    <a:cubicBezTo>
                      <a:pt x="44" y="18"/>
                      <a:pt x="45" y="16"/>
                      <a:pt x="47" y="16"/>
                    </a:cubicBezTo>
                    <a:cubicBezTo>
                      <a:pt x="49" y="17"/>
                      <a:pt x="50" y="16"/>
                      <a:pt x="52" y="16"/>
                    </a:cubicBezTo>
                    <a:cubicBezTo>
                      <a:pt x="52" y="16"/>
                      <a:pt x="51" y="15"/>
                      <a:pt x="51" y="14"/>
                    </a:cubicBezTo>
                    <a:cubicBezTo>
                      <a:pt x="52" y="14"/>
                      <a:pt x="53" y="14"/>
                      <a:pt x="54" y="14"/>
                    </a:cubicBezTo>
                    <a:cubicBezTo>
                      <a:pt x="55" y="13"/>
                      <a:pt x="57" y="14"/>
                      <a:pt x="58" y="13"/>
                    </a:cubicBezTo>
                    <a:cubicBezTo>
                      <a:pt x="59" y="14"/>
                      <a:pt x="59" y="13"/>
                      <a:pt x="59" y="14"/>
                    </a:cubicBezTo>
                    <a:cubicBezTo>
                      <a:pt x="60" y="13"/>
                      <a:pt x="61" y="14"/>
                      <a:pt x="62" y="14"/>
                    </a:cubicBezTo>
                    <a:cubicBezTo>
                      <a:pt x="63" y="14"/>
                      <a:pt x="64" y="14"/>
                      <a:pt x="64" y="15"/>
                    </a:cubicBezTo>
                    <a:cubicBezTo>
                      <a:pt x="64" y="16"/>
                      <a:pt x="62" y="15"/>
                      <a:pt x="62" y="17"/>
                    </a:cubicBezTo>
                    <a:cubicBezTo>
                      <a:pt x="63" y="17"/>
                      <a:pt x="64" y="16"/>
                      <a:pt x="65" y="16"/>
                    </a:cubicBezTo>
                    <a:cubicBezTo>
                      <a:pt x="65" y="16"/>
                      <a:pt x="65" y="17"/>
                      <a:pt x="66" y="17"/>
                    </a:cubicBezTo>
                    <a:cubicBezTo>
                      <a:pt x="66" y="17"/>
                      <a:pt x="67" y="17"/>
                      <a:pt x="67" y="18"/>
                    </a:cubicBezTo>
                    <a:cubicBezTo>
                      <a:pt x="67" y="19"/>
                      <a:pt x="66" y="18"/>
                      <a:pt x="65" y="18"/>
                    </a:cubicBezTo>
                    <a:cubicBezTo>
                      <a:pt x="64" y="18"/>
                      <a:pt x="65" y="19"/>
                      <a:pt x="64" y="19"/>
                    </a:cubicBezTo>
                    <a:cubicBezTo>
                      <a:pt x="64" y="20"/>
                      <a:pt x="64" y="20"/>
                      <a:pt x="64" y="21"/>
                    </a:cubicBezTo>
                    <a:cubicBezTo>
                      <a:pt x="63" y="20"/>
                      <a:pt x="63" y="21"/>
                      <a:pt x="63" y="21"/>
                    </a:cubicBezTo>
                    <a:cubicBezTo>
                      <a:pt x="63" y="22"/>
                      <a:pt x="64" y="22"/>
                      <a:pt x="64" y="23"/>
                    </a:cubicBezTo>
                    <a:cubicBezTo>
                      <a:pt x="64" y="23"/>
                      <a:pt x="63" y="23"/>
                      <a:pt x="62" y="23"/>
                    </a:cubicBezTo>
                    <a:cubicBezTo>
                      <a:pt x="63" y="25"/>
                      <a:pt x="63" y="27"/>
                      <a:pt x="61" y="28"/>
                    </a:cubicBezTo>
                    <a:cubicBezTo>
                      <a:pt x="62" y="28"/>
                      <a:pt x="62" y="28"/>
                      <a:pt x="62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0" y="29"/>
                      <a:pt x="62" y="30"/>
                      <a:pt x="61" y="30"/>
                    </a:cubicBezTo>
                    <a:cubicBezTo>
                      <a:pt x="60" y="30"/>
                      <a:pt x="60" y="30"/>
                      <a:pt x="59" y="29"/>
                    </a:cubicBezTo>
                    <a:cubicBezTo>
                      <a:pt x="58" y="29"/>
                      <a:pt x="58" y="30"/>
                      <a:pt x="58" y="30"/>
                    </a:cubicBezTo>
                    <a:cubicBezTo>
                      <a:pt x="58" y="30"/>
                      <a:pt x="59" y="31"/>
                      <a:pt x="60" y="30"/>
                    </a:cubicBezTo>
                    <a:cubicBezTo>
                      <a:pt x="61" y="31"/>
                      <a:pt x="59" y="32"/>
                      <a:pt x="59" y="33"/>
                    </a:cubicBezTo>
                    <a:cubicBezTo>
                      <a:pt x="57" y="33"/>
                      <a:pt x="57" y="34"/>
                      <a:pt x="56" y="34"/>
                    </a:cubicBezTo>
                    <a:cubicBezTo>
                      <a:pt x="55" y="34"/>
                      <a:pt x="55" y="35"/>
                      <a:pt x="55" y="35"/>
                    </a:cubicBezTo>
                    <a:cubicBezTo>
                      <a:pt x="54" y="35"/>
                      <a:pt x="54" y="36"/>
                      <a:pt x="53" y="35"/>
                    </a:cubicBezTo>
                    <a:cubicBezTo>
                      <a:pt x="52" y="35"/>
                      <a:pt x="52" y="36"/>
                      <a:pt x="52" y="36"/>
                    </a:cubicBezTo>
                    <a:cubicBezTo>
                      <a:pt x="52" y="38"/>
                      <a:pt x="51" y="38"/>
                      <a:pt x="51" y="40"/>
                    </a:cubicBezTo>
                    <a:close/>
                    <a:moveTo>
                      <a:pt x="77" y="19"/>
                    </a:moveTo>
                    <a:cubicBezTo>
                      <a:pt x="77" y="19"/>
                      <a:pt x="78" y="20"/>
                      <a:pt x="78" y="20"/>
                    </a:cubicBezTo>
                    <a:cubicBezTo>
                      <a:pt x="78" y="21"/>
                      <a:pt x="80" y="21"/>
                      <a:pt x="80" y="23"/>
                    </a:cubicBezTo>
                    <a:cubicBezTo>
                      <a:pt x="78" y="23"/>
                      <a:pt x="78" y="22"/>
                      <a:pt x="77" y="22"/>
                    </a:cubicBezTo>
                    <a:cubicBezTo>
                      <a:pt x="77" y="23"/>
                      <a:pt x="76" y="24"/>
                      <a:pt x="76" y="25"/>
                    </a:cubicBezTo>
                    <a:cubicBezTo>
                      <a:pt x="76" y="25"/>
                      <a:pt x="75" y="25"/>
                      <a:pt x="75" y="24"/>
                    </a:cubicBezTo>
                    <a:cubicBezTo>
                      <a:pt x="74" y="24"/>
                      <a:pt x="74" y="24"/>
                      <a:pt x="73" y="23"/>
                    </a:cubicBezTo>
                    <a:cubicBezTo>
                      <a:pt x="73" y="22"/>
                      <a:pt x="75" y="22"/>
                      <a:pt x="75" y="21"/>
                    </a:cubicBezTo>
                    <a:cubicBezTo>
                      <a:pt x="74" y="21"/>
                      <a:pt x="73" y="22"/>
                      <a:pt x="73" y="22"/>
                    </a:cubicBezTo>
                    <a:cubicBezTo>
                      <a:pt x="72" y="21"/>
                      <a:pt x="72" y="21"/>
                      <a:pt x="73" y="20"/>
                    </a:cubicBezTo>
                    <a:cubicBezTo>
                      <a:pt x="72" y="20"/>
                      <a:pt x="71" y="20"/>
                      <a:pt x="71" y="19"/>
                    </a:cubicBezTo>
                    <a:cubicBezTo>
                      <a:pt x="71" y="17"/>
                      <a:pt x="74" y="18"/>
                      <a:pt x="74" y="19"/>
                    </a:cubicBezTo>
                    <a:cubicBezTo>
                      <a:pt x="75" y="19"/>
                      <a:pt x="74" y="18"/>
                      <a:pt x="74" y="17"/>
                    </a:cubicBezTo>
                    <a:cubicBezTo>
                      <a:pt x="75" y="17"/>
                      <a:pt x="76" y="18"/>
                      <a:pt x="76" y="19"/>
                    </a:cubicBezTo>
                    <a:cubicBezTo>
                      <a:pt x="76" y="19"/>
                      <a:pt x="76" y="19"/>
                      <a:pt x="77" y="19"/>
                    </a:cubicBezTo>
                    <a:close/>
                    <a:moveTo>
                      <a:pt x="76" y="17"/>
                    </a:moveTo>
                    <a:cubicBezTo>
                      <a:pt x="78" y="17"/>
                      <a:pt x="80" y="17"/>
                      <a:pt x="83" y="17"/>
                    </a:cubicBezTo>
                    <a:cubicBezTo>
                      <a:pt x="83" y="19"/>
                      <a:pt x="82" y="18"/>
                      <a:pt x="82" y="19"/>
                    </a:cubicBezTo>
                    <a:cubicBezTo>
                      <a:pt x="79" y="19"/>
                      <a:pt x="78" y="19"/>
                      <a:pt x="77" y="18"/>
                    </a:cubicBezTo>
                    <a:cubicBezTo>
                      <a:pt x="77" y="18"/>
                      <a:pt x="76" y="17"/>
                      <a:pt x="76" y="17"/>
                    </a:cubicBezTo>
                    <a:close/>
                    <a:moveTo>
                      <a:pt x="64" y="48"/>
                    </a:moveTo>
                    <a:cubicBezTo>
                      <a:pt x="64" y="49"/>
                      <a:pt x="63" y="48"/>
                      <a:pt x="62" y="49"/>
                    </a:cubicBezTo>
                    <a:cubicBezTo>
                      <a:pt x="62" y="48"/>
                      <a:pt x="62" y="47"/>
                      <a:pt x="62" y="46"/>
                    </a:cubicBezTo>
                    <a:cubicBezTo>
                      <a:pt x="63" y="46"/>
                      <a:pt x="63" y="47"/>
                      <a:pt x="63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7"/>
                      <a:pt x="64" y="47"/>
                      <a:pt x="64" y="48"/>
                    </a:cubicBezTo>
                    <a:close/>
                    <a:moveTo>
                      <a:pt x="63" y="38"/>
                    </a:moveTo>
                    <a:cubicBezTo>
                      <a:pt x="62" y="38"/>
                      <a:pt x="62" y="36"/>
                      <a:pt x="61" y="37"/>
                    </a:cubicBezTo>
                    <a:cubicBezTo>
                      <a:pt x="61" y="36"/>
                      <a:pt x="61" y="36"/>
                      <a:pt x="62" y="35"/>
                    </a:cubicBezTo>
                    <a:cubicBezTo>
                      <a:pt x="61" y="35"/>
                      <a:pt x="61" y="35"/>
                      <a:pt x="60" y="35"/>
                    </a:cubicBezTo>
                    <a:cubicBezTo>
                      <a:pt x="60" y="34"/>
                      <a:pt x="62" y="35"/>
                      <a:pt x="61" y="33"/>
                    </a:cubicBezTo>
                    <a:cubicBezTo>
                      <a:pt x="62" y="33"/>
                      <a:pt x="62" y="34"/>
                      <a:pt x="63" y="34"/>
                    </a:cubicBezTo>
                    <a:cubicBezTo>
                      <a:pt x="64" y="34"/>
                      <a:pt x="64" y="35"/>
                      <a:pt x="65" y="34"/>
                    </a:cubicBezTo>
                    <a:cubicBezTo>
                      <a:pt x="65" y="35"/>
                      <a:pt x="66" y="36"/>
                      <a:pt x="66" y="37"/>
                    </a:cubicBezTo>
                    <a:cubicBezTo>
                      <a:pt x="65" y="37"/>
                      <a:pt x="64" y="37"/>
                      <a:pt x="64" y="38"/>
                    </a:cubicBezTo>
                    <a:cubicBezTo>
                      <a:pt x="64" y="37"/>
                      <a:pt x="63" y="37"/>
                      <a:pt x="63" y="38"/>
                    </a:cubicBezTo>
                    <a:close/>
                    <a:moveTo>
                      <a:pt x="94" y="25"/>
                    </a:moveTo>
                    <a:cubicBezTo>
                      <a:pt x="95" y="24"/>
                      <a:pt x="97" y="23"/>
                      <a:pt x="98" y="23"/>
                    </a:cubicBezTo>
                    <a:cubicBezTo>
                      <a:pt x="99" y="23"/>
                      <a:pt x="99" y="23"/>
                      <a:pt x="99" y="23"/>
                    </a:cubicBezTo>
                    <a:cubicBezTo>
                      <a:pt x="99" y="23"/>
                      <a:pt x="100" y="23"/>
                      <a:pt x="100" y="23"/>
                    </a:cubicBezTo>
                    <a:cubicBezTo>
                      <a:pt x="100" y="24"/>
                      <a:pt x="99" y="25"/>
                      <a:pt x="98" y="25"/>
                    </a:cubicBezTo>
                    <a:cubicBezTo>
                      <a:pt x="96" y="25"/>
                      <a:pt x="96" y="27"/>
                      <a:pt x="94" y="27"/>
                    </a:cubicBezTo>
                    <a:cubicBezTo>
                      <a:pt x="94" y="29"/>
                      <a:pt x="95" y="29"/>
                      <a:pt x="95" y="30"/>
                    </a:cubicBezTo>
                    <a:cubicBezTo>
                      <a:pt x="95" y="30"/>
                      <a:pt x="95" y="31"/>
                      <a:pt x="94" y="31"/>
                    </a:cubicBezTo>
                    <a:cubicBezTo>
                      <a:pt x="94" y="30"/>
                      <a:pt x="93" y="30"/>
                      <a:pt x="92" y="29"/>
                    </a:cubicBezTo>
                    <a:cubicBezTo>
                      <a:pt x="92" y="28"/>
                      <a:pt x="93" y="28"/>
                      <a:pt x="93" y="28"/>
                    </a:cubicBezTo>
                    <a:cubicBezTo>
                      <a:pt x="93" y="26"/>
                      <a:pt x="94" y="26"/>
                      <a:pt x="94" y="25"/>
                    </a:cubicBezTo>
                    <a:close/>
                    <a:moveTo>
                      <a:pt x="94" y="19"/>
                    </a:moveTo>
                    <a:cubicBezTo>
                      <a:pt x="94" y="17"/>
                      <a:pt x="96" y="17"/>
                      <a:pt x="96" y="19"/>
                    </a:cubicBezTo>
                    <a:cubicBezTo>
                      <a:pt x="95" y="18"/>
                      <a:pt x="95" y="20"/>
                      <a:pt x="94" y="19"/>
                    </a:cubicBezTo>
                    <a:close/>
                    <a:moveTo>
                      <a:pt x="109" y="19"/>
                    </a:moveTo>
                    <a:cubicBezTo>
                      <a:pt x="111" y="18"/>
                      <a:pt x="113" y="18"/>
                      <a:pt x="113" y="19"/>
                    </a:cubicBezTo>
                    <a:cubicBezTo>
                      <a:pt x="113" y="21"/>
                      <a:pt x="111" y="20"/>
                      <a:pt x="109" y="20"/>
                    </a:cubicBezTo>
                    <a:cubicBezTo>
                      <a:pt x="109" y="20"/>
                      <a:pt x="109" y="19"/>
                      <a:pt x="109" y="19"/>
                    </a:cubicBezTo>
                    <a:close/>
                    <a:moveTo>
                      <a:pt x="32" y="38"/>
                    </a:moveTo>
                    <a:cubicBezTo>
                      <a:pt x="32" y="39"/>
                      <a:pt x="30" y="36"/>
                      <a:pt x="30" y="39"/>
                    </a:cubicBezTo>
                    <a:cubicBezTo>
                      <a:pt x="30" y="39"/>
                      <a:pt x="29" y="38"/>
                      <a:pt x="29" y="37"/>
                    </a:cubicBezTo>
                    <a:cubicBezTo>
                      <a:pt x="30" y="38"/>
                      <a:pt x="30" y="37"/>
                      <a:pt x="30" y="36"/>
                    </a:cubicBezTo>
                    <a:cubicBezTo>
                      <a:pt x="31" y="36"/>
                      <a:pt x="31" y="37"/>
                      <a:pt x="31" y="36"/>
                    </a:cubicBezTo>
                    <a:cubicBezTo>
                      <a:pt x="32" y="37"/>
                      <a:pt x="31" y="37"/>
                      <a:pt x="32" y="38"/>
                    </a:cubicBezTo>
                    <a:close/>
                    <a:moveTo>
                      <a:pt x="36" y="76"/>
                    </a:moveTo>
                    <a:cubicBezTo>
                      <a:pt x="36" y="77"/>
                      <a:pt x="36" y="77"/>
                      <a:pt x="35" y="77"/>
                    </a:cubicBezTo>
                    <a:cubicBezTo>
                      <a:pt x="35" y="77"/>
                      <a:pt x="35" y="77"/>
                      <a:pt x="35" y="76"/>
                    </a:cubicBezTo>
                    <a:cubicBezTo>
                      <a:pt x="35" y="76"/>
                      <a:pt x="36" y="76"/>
                      <a:pt x="36" y="76"/>
                    </a:cubicBezTo>
                    <a:close/>
                    <a:moveTo>
                      <a:pt x="30" y="76"/>
                    </a:moveTo>
                    <a:cubicBezTo>
                      <a:pt x="29" y="75"/>
                      <a:pt x="29" y="74"/>
                      <a:pt x="28" y="74"/>
                    </a:cubicBezTo>
                    <a:cubicBezTo>
                      <a:pt x="26" y="74"/>
                      <a:pt x="26" y="75"/>
                      <a:pt x="26" y="74"/>
                    </a:cubicBezTo>
                    <a:cubicBezTo>
                      <a:pt x="25" y="74"/>
                      <a:pt x="26" y="74"/>
                      <a:pt x="26" y="73"/>
                    </a:cubicBezTo>
                    <a:cubicBezTo>
                      <a:pt x="27" y="73"/>
                      <a:pt x="28" y="73"/>
                      <a:pt x="29" y="73"/>
                    </a:cubicBezTo>
                    <a:cubicBezTo>
                      <a:pt x="30" y="74"/>
                      <a:pt x="30" y="74"/>
                      <a:pt x="31" y="74"/>
                    </a:cubicBezTo>
                    <a:cubicBezTo>
                      <a:pt x="31" y="75"/>
                      <a:pt x="32" y="75"/>
                      <a:pt x="31" y="75"/>
                    </a:cubicBezTo>
                    <a:cubicBezTo>
                      <a:pt x="33" y="75"/>
                      <a:pt x="34" y="75"/>
                      <a:pt x="34" y="77"/>
                    </a:cubicBezTo>
                    <a:cubicBezTo>
                      <a:pt x="34" y="77"/>
                      <a:pt x="33" y="77"/>
                      <a:pt x="33" y="77"/>
                    </a:cubicBezTo>
                    <a:cubicBezTo>
                      <a:pt x="32" y="77"/>
                      <a:pt x="32" y="77"/>
                      <a:pt x="31" y="77"/>
                    </a:cubicBezTo>
                    <a:cubicBezTo>
                      <a:pt x="31" y="76"/>
                      <a:pt x="31" y="76"/>
                      <a:pt x="32" y="76"/>
                    </a:cubicBezTo>
                    <a:cubicBezTo>
                      <a:pt x="31" y="75"/>
                      <a:pt x="30" y="76"/>
                      <a:pt x="30" y="76"/>
                    </a:cubicBezTo>
                    <a:close/>
                    <a:moveTo>
                      <a:pt x="30" y="77"/>
                    </a:moveTo>
                    <a:cubicBezTo>
                      <a:pt x="29" y="78"/>
                      <a:pt x="29" y="77"/>
                      <a:pt x="29" y="77"/>
                    </a:cubicBezTo>
                    <a:cubicBezTo>
                      <a:pt x="29" y="77"/>
                      <a:pt x="29" y="77"/>
                      <a:pt x="29" y="76"/>
                    </a:cubicBezTo>
                    <a:cubicBezTo>
                      <a:pt x="29" y="76"/>
                      <a:pt x="30" y="76"/>
                      <a:pt x="30" y="77"/>
                    </a:cubicBezTo>
                    <a:close/>
                    <a:moveTo>
                      <a:pt x="29" y="73"/>
                    </a:moveTo>
                    <a:cubicBezTo>
                      <a:pt x="29" y="72"/>
                      <a:pt x="29" y="72"/>
                      <a:pt x="29" y="71"/>
                    </a:cubicBezTo>
                    <a:cubicBezTo>
                      <a:pt x="29" y="71"/>
                      <a:pt x="30" y="72"/>
                      <a:pt x="30" y="73"/>
                    </a:cubicBezTo>
                    <a:cubicBezTo>
                      <a:pt x="29" y="73"/>
                      <a:pt x="29" y="73"/>
                      <a:pt x="29" y="73"/>
                    </a:cubicBezTo>
                    <a:close/>
                    <a:moveTo>
                      <a:pt x="30" y="71"/>
                    </a:move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72"/>
                      <a:pt x="31" y="72"/>
                      <a:pt x="31" y="73"/>
                    </a:cubicBezTo>
                    <a:cubicBezTo>
                      <a:pt x="31" y="73"/>
                      <a:pt x="30" y="72"/>
                      <a:pt x="30" y="71"/>
                    </a:cubicBezTo>
                    <a:close/>
                    <a:moveTo>
                      <a:pt x="32" y="74"/>
                    </a:move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3"/>
                      <a:pt x="33" y="73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4" y="75"/>
                      <a:pt x="32" y="75"/>
                      <a:pt x="33" y="74"/>
                    </a:cubicBezTo>
                    <a:cubicBezTo>
                      <a:pt x="32" y="74"/>
                      <a:pt x="32" y="74"/>
                      <a:pt x="32" y="74"/>
                    </a:cubicBezTo>
                    <a:close/>
                    <a:moveTo>
                      <a:pt x="144" y="96"/>
                    </a:moveTo>
                    <a:cubicBezTo>
                      <a:pt x="144" y="95"/>
                      <a:pt x="144" y="95"/>
                      <a:pt x="144" y="94"/>
                    </a:cubicBezTo>
                    <a:cubicBezTo>
                      <a:pt x="143" y="93"/>
                      <a:pt x="142" y="93"/>
                      <a:pt x="141" y="92"/>
                    </a:cubicBezTo>
                    <a:cubicBezTo>
                      <a:pt x="140" y="91"/>
                      <a:pt x="140" y="92"/>
                      <a:pt x="139" y="92"/>
                    </a:cubicBezTo>
                    <a:cubicBezTo>
                      <a:pt x="139" y="91"/>
                      <a:pt x="140" y="91"/>
                      <a:pt x="140" y="91"/>
                    </a:cubicBezTo>
                    <a:cubicBezTo>
                      <a:pt x="141" y="90"/>
                      <a:pt x="141" y="91"/>
                      <a:pt x="141" y="91"/>
                    </a:cubicBezTo>
                    <a:cubicBezTo>
                      <a:pt x="142" y="91"/>
                      <a:pt x="142" y="91"/>
                      <a:pt x="142" y="90"/>
                    </a:cubicBezTo>
                    <a:cubicBezTo>
                      <a:pt x="143" y="90"/>
                      <a:pt x="143" y="90"/>
                      <a:pt x="144" y="90"/>
                    </a:cubicBezTo>
                    <a:cubicBezTo>
                      <a:pt x="144" y="90"/>
                      <a:pt x="145" y="91"/>
                      <a:pt x="145" y="91"/>
                    </a:cubicBezTo>
                    <a:cubicBezTo>
                      <a:pt x="145" y="93"/>
                      <a:pt x="144" y="94"/>
                      <a:pt x="144" y="9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5" name="Freeform 258"/>
              <p:cNvSpPr>
                <a:spLocks/>
              </p:cNvSpPr>
              <p:nvPr/>
            </p:nvSpPr>
            <p:spPr bwMode="auto">
              <a:xfrm>
                <a:off x="7340849" y="3322658"/>
                <a:ext cx="166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6" name="Freeform 259"/>
              <p:cNvSpPr>
                <a:spLocks/>
              </p:cNvSpPr>
              <p:nvPr/>
            </p:nvSpPr>
            <p:spPr bwMode="auto">
              <a:xfrm>
                <a:off x="7545389" y="3395826"/>
                <a:ext cx="1663" cy="3326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7" name="Freeform 260"/>
              <p:cNvSpPr>
                <a:spLocks/>
              </p:cNvSpPr>
              <p:nvPr/>
            </p:nvSpPr>
            <p:spPr bwMode="auto">
              <a:xfrm>
                <a:off x="7517119" y="3325983"/>
                <a:ext cx="3326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8" name="Freeform 261"/>
              <p:cNvSpPr>
                <a:spLocks/>
              </p:cNvSpPr>
              <p:nvPr/>
            </p:nvSpPr>
            <p:spPr bwMode="auto">
              <a:xfrm>
                <a:off x="7520445" y="3324321"/>
                <a:ext cx="1663" cy="166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99" name="Freeform 262"/>
              <p:cNvSpPr>
                <a:spLocks/>
              </p:cNvSpPr>
              <p:nvPr/>
            </p:nvSpPr>
            <p:spPr bwMode="auto">
              <a:xfrm>
                <a:off x="7487186" y="3334299"/>
                <a:ext cx="1663" cy="332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0" name="Freeform 263"/>
              <p:cNvSpPr>
                <a:spLocks/>
              </p:cNvSpPr>
              <p:nvPr/>
            </p:nvSpPr>
            <p:spPr bwMode="auto">
              <a:xfrm>
                <a:off x="7294287" y="3415781"/>
                <a:ext cx="166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1" name="Freeform 264"/>
              <p:cNvSpPr>
                <a:spLocks/>
              </p:cNvSpPr>
              <p:nvPr/>
            </p:nvSpPr>
            <p:spPr bwMode="auto">
              <a:xfrm>
                <a:off x="7423995" y="33891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2" name="Freeform 265"/>
              <p:cNvSpPr>
                <a:spLocks/>
              </p:cNvSpPr>
              <p:nvPr/>
            </p:nvSpPr>
            <p:spPr bwMode="auto">
              <a:xfrm>
                <a:off x="7423995" y="3342613"/>
                <a:ext cx="14967" cy="24944"/>
              </a:xfrm>
              <a:custGeom>
                <a:avLst/>
                <a:gdLst>
                  <a:gd name="T0" fmla="*/ 6 w 7"/>
                  <a:gd name="T1" fmla="*/ 0 h 12"/>
                  <a:gd name="T2" fmla="*/ 4 w 7"/>
                  <a:gd name="T3" fmla="*/ 5 h 12"/>
                  <a:gd name="T4" fmla="*/ 4 w 7"/>
                  <a:gd name="T5" fmla="*/ 7 h 12"/>
                  <a:gd name="T6" fmla="*/ 3 w 7"/>
                  <a:gd name="T7" fmla="*/ 11 h 12"/>
                  <a:gd name="T8" fmla="*/ 0 w 7"/>
                  <a:gd name="T9" fmla="*/ 8 h 12"/>
                  <a:gd name="T10" fmla="*/ 1 w 7"/>
                  <a:gd name="T11" fmla="*/ 11 h 12"/>
                  <a:gd name="T12" fmla="*/ 1 w 7"/>
                  <a:gd name="T13" fmla="*/ 11 h 12"/>
                  <a:gd name="T14" fmla="*/ 2 w 7"/>
                  <a:gd name="T15" fmla="*/ 12 h 12"/>
                  <a:gd name="T16" fmla="*/ 3 w 7"/>
                  <a:gd name="T17" fmla="*/ 11 h 12"/>
                  <a:gd name="T18" fmla="*/ 5 w 7"/>
                  <a:gd name="T19" fmla="*/ 11 h 12"/>
                  <a:gd name="T20" fmla="*/ 6 w 7"/>
                  <a:gd name="T21" fmla="*/ 7 h 12"/>
                  <a:gd name="T22" fmla="*/ 7 w 7"/>
                  <a:gd name="T23" fmla="*/ 8 h 12"/>
                  <a:gd name="T24" fmla="*/ 7 w 7"/>
                  <a:gd name="T25" fmla="*/ 6 h 12"/>
                  <a:gd name="T26" fmla="*/ 5 w 7"/>
                  <a:gd name="T27" fmla="*/ 5 h 12"/>
                  <a:gd name="T28" fmla="*/ 7 w 7"/>
                  <a:gd name="T29" fmla="*/ 1 h 12"/>
                  <a:gd name="T30" fmla="*/ 6 w 7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12">
                    <a:moveTo>
                      <a:pt x="6" y="0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4" y="8"/>
                      <a:pt x="3" y="10"/>
                      <a:pt x="3" y="11"/>
                    </a:cubicBezTo>
                    <a:cubicBezTo>
                      <a:pt x="1" y="12"/>
                      <a:pt x="1" y="8"/>
                      <a:pt x="0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0" y="11"/>
                      <a:pt x="0" y="11"/>
                      <a:pt x="1" y="11"/>
                    </a:cubicBezTo>
                    <a:cubicBezTo>
                      <a:pt x="1" y="11"/>
                      <a:pt x="2" y="11"/>
                      <a:pt x="2" y="12"/>
                    </a:cubicBezTo>
                    <a:cubicBezTo>
                      <a:pt x="2" y="12"/>
                      <a:pt x="2" y="11"/>
                      <a:pt x="3" y="11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6" y="10"/>
                      <a:pt x="5" y="8"/>
                      <a:pt x="6" y="7"/>
                    </a:cubicBezTo>
                    <a:cubicBezTo>
                      <a:pt x="7" y="7"/>
                      <a:pt x="6" y="8"/>
                      <a:pt x="7" y="8"/>
                    </a:cubicBezTo>
                    <a:cubicBezTo>
                      <a:pt x="7" y="8"/>
                      <a:pt x="7" y="7"/>
                      <a:pt x="7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2"/>
                      <a:pt x="7" y="2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3" name="Freeform 266"/>
              <p:cNvSpPr>
                <a:spLocks/>
              </p:cNvSpPr>
              <p:nvPr/>
            </p:nvSpPr>
            <p:spPr bwMode="auto">
              <a:xfrm>
                <a:off x="7357478" y="3367557"/>
                <a:ext cx="1663" cy="3326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4" name="Freeform 267"/>
              <p:cNvSpPr>
                <a:spLocks/>
              </p:cNvSpPr>
              <p:nvPr/>
            </p:nvSpPr>
            <p:spPr bwMode="auto">
              <a:xfrm>
                <a:off x="7532086" y="3424096"/>
                <a:ext cx="6652" cy="8315"/>
              </a:xfrm>
              <a:custGeom>
                <a:avLst/>
                <a:gdLst>
                  <a:gd name="T0" fmla="*/ 1 w 3"/>
                  <a:gd name="T1" fmla="*/ 1 h 4"/>
                  <a:gd name="T2" fmla="*/ 2 w 3"/>
                  <a:gd name="T3" fmla="*/ 3 h 4"/>
                  <a:gd name="T4" fmla="*/ 3 w 3"/>
                  <a:gd name="T5" fmla="*/ 4 h 4"/>
                  <a:gd name="T6" fmla="*/ 3 w 3"/>
                  <a:gd name="T7" fmla="*/ 2 h 4"/>
                  <a:gd name="T8" fmla="*/ 1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1" y="1"/>
                    </a:moveTo>
                    <a:cubicBezTo>
                      <a:pt x="0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2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5" name="Freeform 268"/>
              <p:cNvSpPr>
                <a:spLocks/>
              </p:cNvSpPr>
              <p:nvPr/>
            </p:nvSpPr>
            <p:spPr bwMode="auto">
              <a:xfrm>
                <a:off x="7448940" y="3340950"/>
                <a:ext cx="6652" cy="6652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1 w 3"/>
                  <a:gd name="T5" fmla="*/ 2 h 3"/>
                  <a:gd name="T6" fmla="*/ 3 w 3"/>
                  <a:gd name="T7" fmla="*/ 0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3"/>
                      <a:pt x="1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6" name="Freeform 269"/>
              <p:cNvSpPr>
                <a:spLocks/>
              </p:cNvSpPr>
              <p:nvPr/>
            </p:nvSpPr>
            <p:spPr bwMode="auto">
              <a:xfrm>
                <a:off x="7442288" y="3334299"/>
                <a:ext cx="166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7" name="Freeform 270"/>
              <p:cNvSpPr>
                <a:spLocks/>
              </p:cNvSpPr>
              <p:nvPr/>
            </p:nvSpPr>
            <p:spPr bwMode="auto">
              <a:xfrm>
                <a:off x="7450602" y="3415781"/>
                <a:ext cx="166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8" name="Freeform 271"/>
              <p:cNvSpPr>
                <a:spLocks/>
              </p:cNvSpPr>
              <p:nvPr/>
            </p:nvSpPr>
            <p:spPr bwMode="auto">
              <a:xfrm>
                <a:off x="7452266" y="33459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09" name="Freeform 272"/>
              <p:cNvSpPr>
                <a:spLocks/>
              </p:cNvSpPr>
              <p:nvPr/>
            </p:nvSpPr>
            <p:spPr bwMode="auto">
              <a:xfrm>
                <a:off x="7483861" y="3332635"/>
                <a:ext cx="3326" cy="166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0" name="Freeform 273"/>
              <p:cNvSpPr>
                <a:spLocks/>
              </p:cNvSpPr>
              <p:nvPr/>
            </p:nvSpPr>
            <p:spPr bwMode="auto">
              <a:xfrm>
                <a:off x="7438962" y="3355916"/>
                <a:ext cx="3326" cy="1663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1" name="Freeform 274"/>
              <p:cNvSpPr>
                <a:spLocks/>
              </p:cNvSpPr>
              <p:nvPr/>
            </p:nvSpPr>
            <p:spPr bwMode="auto">
              <a:xfrm>
                <a:off x="7522108" y="33243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2" name="Freeform 275"/>
              <p:cNvSpPr>
                <a:spLocks/>
              </p:cNvSpPr>
              <p:nvPr/>
            </p:nvSpPr>
            <p:spPr bwMode="auto">
              <a:xfrm>
                <a:off x="7392400" y="3301040"/>
                <a:ext cx="8315" cy="4989"/>
              </a:xfrm>
              <a:custGeom>
                <a:avLst/>
                <a:gdLst>
                  <a:gd name="T0" fmla="*/ 3 w 4"/>
                  <a:gd name="T1" fmla="*/ 2 h 2"/>
                  <a:gd name="T2" fmla="*/ 4 w 4"/>
                  <a:gd name="T3" fmla="*/ 1 h 2"/>
                  <a:gd name="T4" fmla="*/ 0 w 4"/>
                  <a:gd name="T5" fmla="*/ 1 h 2"/>
                  <a:gd name="T6" fmla="*/ 3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1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3" name="Freeform 276"/>
              <p:cNvSpPr>
                <a:spLocks/>
              </p:cNvSpPr>
              <p:nvPr/>
            </p:nvSpPr>
            <p:spPr bwMode="auto">
              <a:xfrm>
                <a:off x="7397389" y="3325983"/>
                <a:ext cx="1663" cy="4989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4" name="Freeform 277"/>
              <p:cNvSpPr>
                <a:spLocks/>
              </p:cNvSpPr>
              <p:nvPr/>
            </p:nvSpPr>
            <p:spPr bwMode="auto">
              <a:xfrm>
                <a:off x="7292625" y="3412455"/>
                <a:ext cx="1663" cy="3326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5" name="Freeform 278"/>
              <p:cNvSpPr>
                <a:spLocks/>
              </p:cNvSpPr>
              <p:nvPr/>
            </p:nvSpPr>
            <p:spPr bwMode="auto">
              <a:xfrm>
                <a:off x="7292625" y="3409130"/>
                <a:ext cx="1663" cy="3326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6" name="Freeform 279"/>
              <p:cNvSpPr>
                <a:spLocks/>
              </p:cNvSpPr>
              <p:nvPr/>
            </p:nvSpPr>
            <p:spPr bwMode="auto">
              <a:xfrm>
                <a:off x="7147950" y="3374209"/>
                <a:ext cx="71506" cy="113079"/>
              </a:xfrm>
              <a:custGeom>
                <a:avLst/>
                <a:gdLst>
                  <a:gd name="T0" fmla="*/ 0 w 43"/>
                  <a:gd name="T1" fmla="*/ 34 h 68"/>
                  <a:gd name="T2" fmla="*/ 43 w 43"/>
                  <a:gd name="T3" fmla="*/ 68 h 68"/>
                  <a:gd name="T4" fmla="*/ 43 w 43"/>
                  <a:gd name="T5" fmla="*/ 0 h 68"/>
                  <a:gd name="T6" fmla="*/ 0 w 43"/>
                  <a:gd name="T7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8">
                    <a:moveTo>
                      <a:pt x="0" y="34"/>
                    </a:moveTo>
                    <a:lnTo>
                      <a:pt x="43" y="68"/>
                    </a:lnTo>
                    <a:lnTo>
                      <a:pt x="43" y="0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7" name="Freeform 280"/>
              <p:cNvSpPr>
                <a:spLocks/>
              </p:cNvSpPr>
              <p:nvPr/>
            </p:nvSpPr>
            <p:spPr bwMode="auto">
              <a:xfrm>
                <a:off x="7211141" y="3407467"/>
                <a:ext cx="43236" cy="46562"/>
              </a:xfrm>
              <a:custGeom>
                <a:avLst/>
                <a:gdLst>
                  <a:gd name="T0" fmla="*/ 26 w 26"/>
                  <a:gd name="T1" fmla="*/ 28 h 28"/>
                  <a:gd name="T2" fmla="*/ 0 w 26"/>
                  <a:gd name="T3" fmla="*/ 28 h 28"/>
                  <a:gd name="T4" fmla="*/ 0 w 26"/>
                  <a:gd name="T5" fmla="*/ 0 h 28"/>
                  <a:gd name="T6" fmla="*/ 26 w 26"/>
                  <a:gd name="T7" fmla="*/ 0 h 28"/>
                  <a:gd name="T8" fmla="*/ 26 w 26"/>
                  <a:gd name="T9" fmla="*/ 28 h 28"/>
                  <a:gd name="T10" fmla="*/ 26 w 26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8">
                    <a:moveTo>
                      <a:pt x="26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8"/>
                    </a:lnTo>
                    <a:lnTo>
                      <a:pt x="2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8" name="Freeform 281"/>
              <p:cNvSpPr>
                <a:spLocks/>
              </p:cNvSpPr>
              <p:nvPr/>
            </p:nvSpPr>
            <p:spPr bwMode="auto">
              <a:xfrm>
                <a:off x="7643501" y="3374209"/>
                <a:ext cx="69843" cy="113079"/>
              </a:xfrm>
              <a:custGeom>
                <a:avLst/>
                <a:gdLst>
                  <a:gd name="T0" fmla="*/ 42 w 42"/>
                  <a:gd name="T1" fmla="*/ 34 h 68"/>
                  <a:gd name="T2" fmla="*/ 0 w 42"/>
                  <a:gd name="T3" fmla="*/ 68 h 68"/>
                  <a:gd name="T4" fmla="*/ 0 w 42"/>
                  <a:gd name="T5" fmla="*/ 0 h 68"/>
                  <a:gd name="T6" fmla="*/ 42 w 42"/>
                  <a:gd name="T7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8">
                    <a:moveTo>
                      <a:pt x="42" y="34"/>
                    </a:moveTo>
                    <a:lnTo>
                      <a:pt x="0" y="68"/>
                    </a:lnTo>
                    <a:lnTo>
                      <a:pt x="0" y="0"/>
                    </a:lnTo>
                    <a:lnTo>
                      <a:pt x="42" y="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19" name="Freeform 282"/>
              <p:cNvSpPr>
                <a:spLocks/>
              </p:cNvSpPr>
              <p:nvPr/>
            </p:nvSpPr>
            <p:spPr bwMode="auto">
              <a:xfrm>
                <a:off x="7605255" y="3407467"/>
                <a:ext cx="43236" cy="46562"/>
              </a:xfrm>
              <a:custGeom>
                <a:avLst/>
                <a:gdLst>
                  <a:gd name="T0" fmla="*/ 26 w 26"/>
                  <a:gd name="T1" fmla="*/ 28 h 28"/>
                  <a:gd name="T2" fmla="*/ 0 w 26"/>
                  <a:gd name="T3" fmla="*/ 28 h 28"/>
                  <a:gd name="T4" fmla="*/ 0 w 26"/>
                  <a:gd name="T5" fmla="*/ 0 h 28"/>
                  <a:gd name="T6" fmla="*/ 26 w 26"/>
                  <a:gd name="T7" fmla="*/ 0 h 28"/>
                  <a:gd name="T8" fmla="*/ 26 w 26"/>
                  <a:gd name="T9" fmla="*/ 28 h 28"/>
                  <a:gd name="T10" fmla="*/ 26 w 26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8">
                    <a:moveTo>
                      <a:pt x="26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8"/>
                    </a:lnTo>
                    <a:lnTo>
                      <a:pt x="2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0" name="Freeform 283"/>
              <p:cNvSpPr>
                <a:spLocks/>
              </p:cNvSpPr>
              <p:nvPr/>
            </p:nvSpPr>
            <p:spPr bwMode="auto">
              <a:xfrm>
                <a:off x="7374108" y="3146388"/>
                <a:ext cx="113079" cy="71506"/>
              </a:xfrm>
              <a:custGeom>
                <a:avLst/>
                <a:gdLst>
                  <a:gd name="T0" fmla="*/ 34 w 68"/>
                  <a:gd name="T1" fmla="*/ 0 h 43"/>
                  <a:gd name="T2" fmla="*/ 0 w 68"/>
                  <a:gd name="T3" fmla="*/ 43 h 43"/>
                  <a:gd name="T4" fmla="*/ 68 w 68"/>
                  <a:gd name="T5" fmla="*/ 43 h 43"/>
                  <a:gd name="T6" fmla="*/ 34 w 68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43">
                    <a:moveTo>
                      <a:pt x="34" y="0"/>
                    </a:moveTo>
                    <a:lnTo>
                      <a:pt x="0" y="43"/>
                    </a:lnTo>
                    <a:lnTo>
                      <a:pt x="68" y="4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1" name="Freeform 284"/>
              <p:cNvSpPr>
                <a:spLocks/>
              </p:cNvSpPr>
              <p:nvPr/>
            </p:nvSpPr>
            <p:spPr bwMode="auto">
              <a:xfrm>
                <a:off x="7407366" y="3211242"/>
                <a:ext cx="48225" cy="44899"/>
              </a:xfrm>
              <a:custGeom>
                <a:avLst/>
                <a:gdLst>
                  <a:gd name="T0" fmla="*/ 29 w 29"/>
                  <a:gd name="T1" fmla="*/ 27 h 27"/>
                  <a:gd name="T2" fmla="*/ 0 w 29"/>
                  <a:gd name="T3" fmla="*/ 27 h 27"/>
                  <a:gd name="T4" fmla="*/ 0 w 29"/>
                  <a:gd name="T5" fmla="*/ 0 h 27"/>
                  <a:gd name="T6" fmla="*/ 29 w 29"/>
                  <a:gd name="T7" fmla="*/ 0 h 27"/>
                  <a:gd name="T8" fmla="*/ 29 w 29"/>
                  <a:gd name="T9" fmla="*/ 27 h 27"/>
                  <a:gd name="T10" fmla="*/ 29 w 29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7">
                    <a:moveTo>
                      <a:pt x="29" y="27"/>
                    </a:moveTo>
                    <a:lnTo>
                      <a:pt x="0" y="27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27"/>
                    </a:lnTo>
                    <a:lnTo>
                      <a:pt x="29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2" name="Freeform 285"/>
              <p:cNvSpPr>
                <a:spLocks/>
              </p:cNvSpPr>
              <p:nvPr/>
            </p:nvSpPr>
            <p:spPr bwMode="auto">
              <a:xfrm>
                <a:off x="7374108" y="3643602"/>
                <a:ext cx="113079" cy="71506"/>
              </a:xfrm>
              <a:custGeom>
                <a:avLst/>
                <a:gdLst>
                  <a:gd name="T0" fmla="*/ 34 w 68"/>
                  <a:gd name="T1" fmla="*/ 43 h 43"/>
                  <a:gd name="T2" fmla="*/ 0 w 68"/>
                  <a:gd name="T3" fmla="*/ 0 h 43"/>
                  <a:gd name="T4" fmla="*/ 68 w 68"/>
                  <a:gd name="T5" fmla="*/ 0 h 43"/>
                  <a:gd name="T6" fmla="*/ 34 w 68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43">
                    <a:moveTo>
                      <a:pt x="34" y="43"/>
                    </a:moveTo>
                    <a:lnTo>
                      <a:pt x="0" y="0"/>
                    </a:lnTo>
                    <a:lnTo>
                      <a:pt x="68" y="0"/>
                    </a:lnTo>
                    <a:lnTo>
                      <a:pt x="34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3" name="Freeform 286"/>
              <p:cNvSpPr>
                <a:spLocks/>
              </p:cNvSpPr>
              <p:nvPr/>
            </p:nvSpPr>
            <p:spPr bwMode="auto">
              <a:xfrm>
                <a:off x="7407366" y="3605355"/>
                <a:ext cx="48225" cy="44899"/>
              </a:xfrm>
              <a:custGeom>
                <a:avLst/>
                <a:gdLst>
                  <a:gd name="T0" fmla="*/ 29 w 29"/>
                  <a:gd name="T1" fmla="*/ 27 h 27"/>
                  <a:gd name="T2" fmla="*/ 0 w 29"/>
                  <a:gd name="T3" fmla="*/ 27 h 27"/>
                  <a:gd name="T4" fmla="*/ 0 w 29"/>
                  <a:gd name="T5" fmla="*/ 0 h 27"/>
                  <a:gd name="T6" fmla="*/ 29 w 29"/>
                  <a:gd name="T7" fmla="*/ 0 h 27"/>
                  <a:gd name="T8" fmla="*/ 29 w 29"/>
                  <a:gd name="T9" fmla="*/ 27 h 27"/>
                  <a:gd name="T10" fmla="*/ 29 w 29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7">
                    <a:moveTo>
                      <a:pt x="29" y="27"/>
                    </a:moveTo>
                    <a:lnTo>
                      <a:pt x="0" y="27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27"/>
                    </a:lnTo>
                    <a:lnTo>
                      <a:pt x="29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4" name="Freeform 287"/>
              <p:cNvSpPr>
                <a:spLocks/>
              </p:cNvSpPr>
              <p:nvPr/>
            </p:nvSpPr>
            <p:spPr bwMode="auto">
              <a:xfrm>
                <a:off x="7229434" y="3231197"/>
                <a:ext cx="91461" cy="89798"/>
              </a:xfrm>
              <a:custGeom>
                <a:avLst/>
                <a:gdLst>
                  <a:gd name="T0" fmla="*/ 0 w 55"/>
                  <a:gd name="T1" fmla="*/ 0 h 54"/>
                  <a:gd name="T2" fmla="*/ 7 w 55"/>
                  <a:gd name="T3" fmla="*/ 54 h 54"/>
                  <a:gd name="T4" fmla="*/ 55 w 55"/>
                  <a:gd name="T5" fmla="*/ 6 h 54"/>
                  <a:gd name="T6" fmla="*/ 0 w 55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54">
                    <a:moveTo>
                      <a:pt x="0" y="0"/>
                    </a:moveTo>
                    <a:lnTo>
                      <a:pt x="7" y="54"/>
                    </a:lnTo>
                    <a:lnTo>
                      <a:pt x="5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5" name="Freeform 288"/>
              <p:cNvSpPr>
                <a:spLocks/>
              </p:cNvSpPr>
              <p:nvPr/>
            </p:nvSpPr>
            <p:spPr bwMode="auto">
              <a:xfrm>
                <a:off x="7259366" y="3259466"/>
                <a:ext cx="64855" cy="64855"/>
              </a:xfrm>
              <a:custGeom>
                <a:avLst/>
                <a:gdLst>
                  <a:gd name="T0" fmla="*/ 19 w 39"/>
                  <a:gd name="T1" fmla="*/ 39 h 39"/>
                  <a:gd name="T2" fmla="*/ 0 w 39"/>
                  <a:gd name="T3" fmla="*/ 20 h 39"/>
                  <a:gd name="T4" fmla="*/ 20 w 39"/>
                  <a:gd name="T5" fmla="*/ 0 h 39"/>
                  <a:gd name="T6" fmla="*/ 39 w 39"/>
                  <a:gd name="T7" fmla="*/ 19 h 39"/>
                  <a:gd name="T8" fmla="*/ 19 w 39"/>
                  <a:gd name="T9" fmla="*/ 39 h 39"/>
                  <a:gd name="T10" fmla="*/ 19 w 3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lnTo>
                      <a:pt x="0" y="20"/>
                    </a:lnTo>
                    <a:lnTo>
                      <a:pt x="20" y="0"/>
                    </a:lnTo>
                    <a:lnTo>
                      <a:pt x="39" y="19"/>
                    </a:lnTo>
                    <a:lnTo>
                      <a:pt x="19" y="39"/>
                    </a:lnTo>
                    <a:lnTo>
                      <a:pt x="19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6" name="Freeform 289"/>
              <p:cNvSpPr>
                <a:spLocks/>
              </p:cNvSpPr>
              <p:nvPr/>
            </p:nvSpPr>
            <p:spPr bwMode="auto">
              <a:xfrm>
                <a:off x="7540400" y="3540501"/>
                <a:ext cx="89798" cy="89798"/>
              </a:xfrm>
              <a:custGeom>
                <a:avLst/>
                <a:gdLst>
                  <a:gd name="T0" fmla="*/ 54 w 54"/>
                  <a:gd name="T1" fmla="*/ 54 h 54"/>
                  <a:gd name="T2" fmla="*/ 0 w 54"/>
                  <a:gd name="T3" fmla="*/ 48 h 54"/>
                  <a:gd name="T4" fmla="*/ 48 w 54"/>
                  <a:gd name="T5" fmla="*/ 0 h 54"/>
                  <a:gd name="T6" fmla="*/ 54 w 5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4">
                    <a:moveTo>
                      <a:pt x="54" y="54"/>
                    </a:moveTo>
                    <a:lnTo>
                      <a:pt x="0" y="48"/>
                    </a:lnTo>
                    <a:lnTo>
                      <a:pt x="48" y="0"/>
                    </a:lnTo>
                    <a:lnTo>
                      <a:pt x="54" y="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7" name="Freeform 290"/>
              <p:cNvSpPr>
                <a:spLocks/>
              </p:cNvSpPr>
              <p:nvPr/>
            </p:nvSpPr>
            <p:spPr bwMode="auto">
              <a:xfrm>
                <a:off x="7538738" y="3538838"/>
                <a:ext cx="64855" cy="63191"/>
              </a:xfrm>
              <a:custGeom>
                <a:avLst/>
                <a:gdLst>
                  <a:gd name="T0" fmla="*/ 17 w 39"/>
                  <a:gd name="T1" fmla="*/ 38 h 38"/>
                  <a:gd name="T2" fmla="*/ 0 w 39"/>
                  <a:gd name="T3" fmla="*/ 20 h 38"/>
                  <a:gd name="T4" fmla="*/ 20 w 39"/>
                  <a:gd name="T5" fmla="*/ 0 h 38"/>
                  <a:gd name="T6" fmla="*/ 39 w 39"/>
                  <a:gd name="T7" fmla="*/ 18 h 38"/>
                  <a:gd name="T8" fmla="*/ 17 w 39"/>
                  <a:gd name="T9" fmla="*/ 38 h 38"/>
                  <a:gd name="T10" fmla="*/ 17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17" y="38"/>
                    </a:moveTo>
                    <a:lnTo>
                      <a:pt x="0" y="20"/>
                    </a:lnTo>
                    <a:lnTo>
                      <a:pt x="20" y="0"/>
                    </a:lnTo>
                    <a:lnTo>
                      <a:pt x="39" y="18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8" name="Freeform 291"/>
              <p:cNvSpPr>
                <a:spLocks/>
              </p:cNvSpPr>
              <p:nvPr/>
            </p:nvSpPr>
            <p:spPr bwMode="auto">
              <a:xfrm>
                <a:off x="7540400" y="3231197"/>
                <a:ext cx="89798" cy="89798"/>
              </a:xfrm>
              <a:custGeom>
                <a:avLst/>
                <a:gdLst>
                  <a:gd name="T0" fmla="*/ 54 w 54"/>
                  <a:gd name="T1" fmla="*/ 0 h 54"/>
                  <a:gd name="T2" fmla="*/ 0 w 54"/>
                  <a:gd name="T3" fmla="*/ 6 h 54"/>
                  <a:gd name="T4" fmla="*/ 48 w 54"/>
                  <a:gd name="T5" fmla="*/ 54 h 54"/>
                  <a:gd name="T6" fmla="*/ 54 w 5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4">
                    <a:moveTo>
                      <a:pt x="54" y="0"/>
                    </a:moveTo>
                    <a:lnTo>
                      <a:pt x="0" y="6"/>
                    </a:lnTo>
                    <a:lnTo>
                      <a:pt x="48" y="54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29" name="Freeform 292"/>
              <p:cNvSpPr>
                <a:spLocks/>
              </p:cNvSpPr>
              <p:nvPr/>
            </p:nvSpPr>
            <p:spPr bwMode="auto">
              <a:xfrm>
                <a:off x="7538738" y="3259466"/>
                <a:ext cx="61529" cy="64855"/>
              </a:xfrm>
              <a:custGeom>
                <a:avLst/>
                <a:gdLst>
                  <a:gd name="T0" fmla="*/ 20 w 37"/>
                  <a:gd name="T1" fmla="*/ 39 h 39"/>
                  <a:gd name="T2" fmla="*/ 0 w 37"/>
                  <a:gd name="T3" fmla="*/ 19 h 39"/>
                  <a:gd name="T4" fmla="*/ 17 w 37"/>
                  <a:gd name="T5" fmla="*/ 0 h 39"/>
                  <a:gd name="T6" fmla="*/ 37 w 37"/>
                  <a:gd name="T7" fmla="*/ 20 h 39"/>
                  <a:gd name="T8" fmla="*/ 20 w 37"/>
                  <a:gd name="T9" fmla="*/ 39 h 39"/>
                  <a:gd name="T10" fmla="*/ 20 w 37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9">
                    <a:moveTo>
                      <a:pt x="20" y="39"/>
                    </a:moveTo>
                    <a:lnTo>
                      <a:pt x="0" y="19"/>
                    </a:lnTo>
                    <a:lnTo>
                      <a:pt x="17" y="0"/>
                    </a:lnTo>
                    <a:lnTo>
                      <a:pt x="37" y="20"/>
                    </a:lnTo>
                    <a:lnTo>
                      <a:pt x="20" y="39"/>
                    </a:lnTo>
                    <a:lnTo>
                      <a:pt x="2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30" name="Freeform 293"/>
              <p:cNvSpPr>
                <a:spLocks/>
              </p:cNvSpPr>
              <p:nvPr/>
            </p:nvSpPr>
            <p:spPr bwMode="auto">
              <a:xfrm>
                <a:off x="7229434" y="3540501"/>
                <a:ext cx="91461" cy="89798"/>
              </a:xfrm>
              <a:custGeom>
                <a:avLst/>
                <a:gdLst>
                  <a:gd name="T0" fmla="*/ 0 w 55"/>
                  <a:gd name="T1" fmla="*/ 54 h 54"/>
                  <a:gd name="T2" fmla="*/ 7 w 55"/>
                  <a:gd name="T3" fmla="*/ 0 h 54"/>
                  <a:gd name="T4" fmla="*/ 55 w 55"/>
                  <a:gd name="T5" fmla="*/ 48 h 54"/>
                  <a:gd name="T6" fmla="*/ 0 w 55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54">
                    <a:moveTo>
                      <a:pt x="0" y="54"/>
                    </a:moveTo>
                    <a:lnTo>
                      <a:pt x="7" y="0"/>
                    </a:lnTo>
                    <a:lnTo>
                      <a:pt x="55" y="48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131" name="Freeform 294"/>
              <p:cNvSpPr>
                <a:spLocks/>
              </p:cNvSpPr>
              <p:nvPr/>
            </p:nvSpPr>
            <p:spPr bwMode="auto">
              <a:xfrm>
                <a:off x="7259366" y="3538838"/>
                <a:ext cx="64855" cy="63191"/>
              </a:xfrm>
              <a:custGeom>
                <a:avLst/>
                <a:gdLst>
                  <a:gd name="T0" fmla="*/ 20 w 39"/>
                  <a:gd name="T1" fmla="*/ 38 h 38"/>
                  <a:gd name="T2" fmla="*/ 0 w 39"/>
                  <a:gd name="T3" fmla="*/ 18 h 38"/>
                  <a:gd name="T4" fmla="*/ 19 w 39"/>
                  <a:gd name="T5" fmla="*/ 0 h 38"/>
                  <a:gd name="T6" fmla="*/ 39 w 39"/>
                  <a:gd name="T7" fmla="*/ 20 h 38"/>
                  <a:gd name="T8" fmla="*/ 20 w 39"/>
                  <a:gd name="T9" fmla="*/ 38 h 38"/>
                  <a:gd name="T10" fmla="*/ 20 w 39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lnTo>
                      <a:pt x="0" y="18"/>
                    </a:lnTo>
                    <a:lnTo>
                      <a:pt x="19" y="0"/>
                    </a:lnTo>
                    <a:lnTo>
                      <a:pt x="39" y="20"/>
                    </a:lnTo>
                    <a:lnTo>
                      <a:pt x="20" y="38"/>
                    </a:lnTo>
                    <a:lnTo>
                      <a:pt x="20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F0502020204030204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方案特性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402972" y="3638157"/>
            <a:ext cx="3332915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开放平台与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，智能分析结果可持续导入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开放平台；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基于难例（推理结果中的漏检、误检数据）进行迭代训练，实现模型精度持续优化。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8238274" y="3638156"/>
            <a:ext cx="3306026" cy="194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构建多层次的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开放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能力，服务于各细分行业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ISV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，打造视频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+AI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的行业应用生态；</a:t>
            </a:r>
            <a:endParaRPr kumimoji="0" lang="en-US" altLang="zh-CN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开放能力包括计算资源开放、视频资源开放、算法模型开发、事件订阅开放等。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525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标题 7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开放平台智能硬件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1208027" y="1311687"/>
            <a:ext cx="95990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806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提供多种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不同形态、不同算力和平台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的前后端产品，满足各种场景下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的部署需求。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046290" y="1921617"/>
            <a:ext cx="10207690" cy="1262989"/>
            <a:chOff x="1483618" y="1886291"/>
            <a:chExt cx="9015153" cy="1262989"/>
          </a:xfrm>
        </p:grpSpPr>
        <p:sp>
          <p:nvSpPr>
            <p:cNvPr id="50" name="文本框 159"/>
            <p:cNvSpPr txBox="1"/>
            <p:nvPr/>
          </p:nvSpPr>
          <p:spPr>
            <a:xfrm>
              <a:off x="1488794" y="2230894"/>
              <a:ext cx="1303597" cy="349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959" tIns="22959" rIns="22959" bIns="22959" numCol="1" anchor="ctr">
              <a:noAutofit/>
            </a:bodyPr>
            <a:lstStyle>
              <a:lvl1pPr defTabSz="405440">
                <a:defRPr sz="6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边缘感知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文本框 160"/>
            <p:cNvSpPr txBox="1"/>
            <p:nvPr/>
          </p:nvSpPr>
          <p:spPr>
            <a:xfrm>
              <a:off x="1483618" y="2799963"/>
              <a:ext cx="1303597" cy="349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959" tIns="22959" rIns="22959" bIns="22959" numCol="1" anchor="ctr">
              <a:noAutofit/>
            </a:bodyPr>
            <a:lstStyle>
              <a:lvl1pPr defTabSz="405440">
                <a:defRPr sz="6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中心</a:t>
              </a: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智能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形状"/>
            <p:cNvSpPr/>
            <p:nvPr/>
          </p:nvSpPr>
          <p:spPr>
            <a:xfrm>
              <a:off x="2694232" y="2292626"/>
              <a:ext cx="4262702" cy="301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线条"/>
            <p:cNvSpPr/>
            <p:nvPr/>
          </p:nvSpPr>
          <p:spPr>
            <a:xfrm flipV="1">
              <a:off x="2694187" y="2592167"/>
              <a:ext cx="4261189" cy="3218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形状"/>
            <p:cNvSpPr/>
            <p:nvPr/>
          </p:nvSpPr>
          <p:spPr>
            <a:xfrm>
              <a:off x="2694229" y="2804380"/>
              <a:ext cx="4262702" cy="301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线条"/>
            <p:cNvSpPr/>
            <p:nvPr/>
          </p:nvSpPr>
          <p:spPr>
            <a:xfrm flipV="1">
              <a:off x="2694187" y="3103921"/>
              <a:ext cx="4261189" cy="3218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接入"/>
            <p:cNvSpPr txBox="1"/>
            <p:nvPr/>
          </p:nvSpPr>
          <p:spPr>
            <a:xfrm>
              <a:off x="4149217" y="2288358"/>
              <a:ext cx="403469" cy="2276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半球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数据库"/>
            <p:cNvSpPr txBox="1"/>
            <p:nvPr/>
          </p:nvSpPr>
          <p:spPr>
            <a:xfrm>
              <a:off x="2779762" y="2286937"/>
              <a:ext cx="402016" cy="2276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枪机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安全"/>
            <p:cNvSpPr txBox="1"/>
            <p:nvPr/>
          </p:nvSpPr>
          <p:spPr>
            <a:xfrm>
              <a:off x="3215610" y="2286937"/>
              <a:ext cx="401329" cy="2276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筒机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媒体"/>
            <p:cNvSpPr txBox="1"/>
            <p:nvPr/>
          </p:nvSpPr>
          <p:spPr>
            <a:xfrm>
              <a:off x="3688947" y="2286937"/>
              <a:ext cx="438401" cy="2276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球机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ISP"/>
            <p:cNvSpPr txBox="1"/>
            <p:nvPr/>
          </p:nvSpPr>
          <p:spPr>
            <a:xfrm>
              <a:off x="3338012" y="2813364"/>
              <a:ext cx="1601990" cy="2022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通用智能服务器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编码"/>
            <p:cNvSpPr txBox="1"/>
            <p:nvPr/>
          </p:nvSpPr>
          <p:spPr>
            <a:xfrm>
              <a:off x="4940002" y="2810946"/>
              <a:ext cx="1518521" cy="21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异构智能服务器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320152" y="1898997"/>
              <a:ext cx="8879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产品形态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接入"/>
            <p:cNvSpPr txBox="1"/>
            <p:nvPr/>
          </p:nvSpPr>
          <p:spPr>
            <a:xfrm>
              <a:off x="4626518" y="2280968"/>
              <a:ext cx="798594" cy="240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分析盒子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接入"/>
            <p:cNvSpPr txBox="1"/>
            <p:nvPr/>
          </p:nvSpPr>
          <p:spPr>
            <a:xfrm>
              <a:off x="5451819" y="2278131"/>
              <a:ext cx="1519482" cy="240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单芯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多芯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NVR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等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形状"/>
            <p:cNvSpPr/>
            <p:nvPr/>
          </p:nvSpPr>
          <p:spPr>
            <a:xfrm>
              <a:off x="7282430" y="2290968"/>
              <a:ext cx="1433372" cy="289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线条"/>
            <p:cNvSpPr/>
            <p:nvPr/>
          </p:nvSpPr>
          <p:spPr>
            <a:xfrm>
              <a:off x="7282385" y="2593726"/>
              <a:ext cx="1433417" cy="4129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形状"/>
            <p:cNvSpPr/>
            <p:nvPr/>
          </p:nvSpPr>
          <p:spPr>
            <a:xfrm>
              <a:off x="7282427" y="2905778"/>
              <a:ext cx="1412856" cy="19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线条"/>
            <p:cNvSpPr/>
            <p:nvPr/>
          </p:nvSpPr>
          <p:spPr>
            <a:xfrm flipV="1">
              <a:off x="7282385" y="3103363"/>
              <a:ext cx="1412355" cy="2117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数据库"/>
            <p:cNvSpPr txBox="1"/>
            <p:nvPr/>
          </p:nvSpPr>
          <p:spPr>
            <a:xfrm>
              <a:off x="7322115" y="2339363"/>
              <a:ext cx="1401575" cy="168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KT2/H5/H7/G3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ISP"/>
            <p:cNvSpPr txBox="1"/>
            <p:nvPr/>
          </p:nvSpPr>
          <p:spPr>
            <a:xfrm>
              <a:off x="7703074" y="2793200"/>
              <a:ext cx="828421" cy="21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KT/T4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519680" y="1886291"/>
              <a:ext cx="8879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计算平台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形状"/>
            <p:cNvSpPr/>
            <p:nvPr/>
          </p:nvSpPr>
          <p:spPr>
            <a:xfrm>
              <a:off x="9020779" y="2280968"/>
              <a:ext cx="1433372" cy="289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线条"/>
            <p:cNvSpPr/>
            <p:nvPr/>
          </p:nvSpPr>
          <p:spPr>
            <a:xfrm>
              <a:off x="9020734" y="2583726"/>
              <a:ext cx="1433417" cy="4129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4" name="形状"/>
            <p:cNvSpPr/>
            <p:nvPr/>
          </p:nvSpPr>
          <p:spPr>
            <a:xfrm>
              <a:off x="9020776" y="2895778"/>
              <a:ext cx="1412856" cy="19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线条"/>
            <p:cNvSpPr/>
            <p:nvPr/>
          </p:nvSpPr>
          <p:spPr>
            <a:xfrm flipV="1">
              <a:off x="9020734" y="3093363"/>
              <a:ext cx="1412355" cy="2117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2959" tIns="22959" rIns="22959" bIns="22959" numCol="1" anchor="ctr">
              <a:noAutofit/>
            </a:bodyPr>
            <a:lstStyle/>
            <a:p>
              <a:pPr marL="0" marR="0" lvl="0" indent="0" algn="l" defTabSz="2640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" b="1" i="0" u="none" strike="noStrike" kern="1200" cap="none" spc="0" normalizeH="0" baseline="0" noProof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数据库"/>
            <p:cNvSpPr txBox="1"/>
            <p:nvPr/>
          </p:nvSpPr>
          <p:spPr>
            <a:xfrm>
              <a:off x="9600437" y="2275908"/>
              <a:ext cx="898334" cy="2153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300+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ISP"/>
            <p:cNvSpPr txBox="1"/>
            <p:nvPr/>
          </p:nvSpPr>
          <p:spPr>
            <a:xfrm>
              <a:off x="9653410" y="2801811"/>
              <a:ext cx="586733" cy="228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0775" tIns="10775" rIns="10775" bIns="10775" numCol="1" anchor="ctr">
              <a:noAutofit/>
            </a:bodyPr>
            <a:lstStyle>
              <a:lvl1pPr defTabSz="331004">
                <a:defRPr sz="55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10+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9234740" y="1888600"/>
              <a:ext cx="8879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产品数量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4416" y="3576298"/>
            <a:ext cx="10811441" cy="2804964"/>
            <a:chOff x="744416" y="3576298"/>
            <a:chExt cx="10811441" cy="2804964"/>
          </a:xfrm>
        </p:grpSpPr>
        <p:grpSp>
          <p:nvGrpSpPr>
            <p:cNvPr id="25" name="成组"/>
            <p:cNvGrpSpPr/>
            <p:nvPr/>
          </p:nvGrpSpPr>
          <p:grpSpPr>
            <a:xfrm>
              <a:off x="4591783" y="3576298"/>
              <a:ext cx="3131751" cy="2799975"/>
              <a:chOff x="0" y="116168"/>
              <a:chExt cx="6984478" cy="6818049"/>
            </a:xfrm>
          </p:grpSpPr>
          <p:sp>
            <p:nvSpPr>
              <p:cNvPr id="26" name="线条"/>
              <p:cNvSpPr/>
              <p:nvPr/>
            </p:nvSpPr>
            <p:spPr>
              <a:xfrm>
                <a:off x="0" y="116168"/>
                <a:ext cx="1880741" cy="1837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7" name="线条"/>
              <p:cNvSpPr/>
              <p:nvPr/>
            </p:nvSpPr>
            <p:spPr>
              <a:xfrm flipH="1">
                <a:off x="5103737" y="116168"/>
                <a:ext cx="1880741" cy="1837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8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29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79" t="25403" r="18732" b="18485"/>
            <a:stretch/>
          </p:blipFill>
          <p:spPr>
            <a:xfrm>
              <a:off x="6318943" y="3820328"/>
              <a:ext cx="1000921" cy="644661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1" t="14066" r="18280" b="12297"/>
            <a:stretch/>
          </p:blipFill>
          <p:spPr>
            <a:xfrm>
              <a:off x="4997391" y="3821735"/>
              <a:ext cx="1043333" cy="670107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4653613" y="5873443"/>
              <a:ext cx="3003499" cy="460010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摄像机系列</a:t>
              </a:r>
              <a:endPara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47" r="25382"/>
            <a:stretch/>
          </p:blipFill>
          <p:spPr>
            <a:xfrm>
              <a:off x="4711959" y="4743896"/>
              <a:ext cx="774441" cy="81264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9989" y="4808675"/>
              <a:ext cx="734061" cy="646707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5222984" y="4418827"/>
              <a:ext cx="78457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枪机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526306" y="4445014"/>
              <a:ext cx="78457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筒机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42325" y="5493946"/>
              <a:ext cx="78457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球机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779401" y="5493946"/>
              <a:ext cx="78457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半球机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9" name="成组"/>
            <p:cNvGrpSpPr/>
            <p:nvPr/>
          </p:nvGrpSpPr>
          <p:grpSpPr>
            <a:xfrm>
              <a:off x="744416" y="3581287"/>
              <a:ext cx="3131752" cy="2799975"/>
              <a:chOff x="0" y="116168"/>
              <a:chExt cx="6984478" cy="6818049"/>
            </a:xfrm>
          </p:grpSpPr>
          <p:sp>
            <p:nvSpPr>
              <p:cNvPr id="40" name="线条"/>
              <p:cNvSpPr/>
              <p:nvPr/>
            </p:nvSpPr>
            <p:spPr>
              <a:xfrm>
                <a:off x="0" y="116168"/>
                <a:ext cx="1880741" cy="1837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1" name="线条"/>
              <p:cNvSpPr/>
              <p:nvPr/>
            </p:nvSpPr>
            <p:spPr>
              <a:xfrm flipH="1">
                <a:off x="5103737" y="116168"/>
                <a:ext cx="1880741" cy="1837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2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3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829951" y="5873444"/>
              <a:ext cx="2954855" cy="460010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超脑</a:t>
              </a: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NVR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系列</a:t>
              </a:r>
              <a:endPara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6046" y="3860122"/>
              <a:ext cx="2085860" cy="678540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992" y="4833804"/>
              <a:ext cx="1331808" cy="792668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95051" y="5077355"/>
              <a:ext cx="1329250" cy="544876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883977" y="4413248"/>
              <a:ext cx="977441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分析盒子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640586" y="5487720"/>
              <a:ext cx="173419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单芯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多芯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NVR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" name="成组"/>
            <p:cNvGrpSpPr/>
            <p:nvPr/>
          </p:nvGrpSpPr>
          <p:grpSpPr>
            <a:xfrm>
              <a:off x="8424105" y="3581287"/>
              <a:ext cx="3131752" cy="2799975"/>
              <a:chOff x="0" y="116168"/>
              <a:chExt cx="6984478" cy="6818049"/>
            </a:xfrm>
          </p:grpSpPr>
          <p:sp>
            <p:nvSpPr>
              <p:cNvPr id="6" name="线条"/>
              <p:cNvSpPr/>
              <p:nvPr/>
            </p:nvSpPr>
            <p:spPr>
              <a:xfrm>
                <a:off x="0" y="116168"/>
                <a:ext cx="1880741" cy="1837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7" name="线条"/>
              <p:cNvSpPr/>
              <p:nvPr/>
            </p:nvSpPr>
            <p:spPr>
              <a:xfrm flipH="1">
                <a:off x="5103737" y="116168"/>
                <a:ext cx="1880741" cy="1837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8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9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8512554" y="5845272"/>
              <a:ext cx="2954855" cy="493866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智能服务器系列</a:t>
              </a:r>
              <a:endPara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2976" y="3714991"/>
              <a:ext cx="1681043" cy="93938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418" y="4337662"/>
              <a:ext cx="1520596" cy="1588267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9166789" y="4461298"/>
              <a:ext cx="173419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异构智能服务器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190910" y="5462715"/>
              <a:ext cx="173419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310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通用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智能服务器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81" name="图片 80" descr="DS-2XE8285FWD/XA-LZHS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67" t="11891" r="12888" b="10889"/>
            <a:stretch/>
          </p:blipFill>
          <p:spPr bwMode="auto">
            <a:xfrm>
              <a:off x="6643396" y="4786604"/>
              <a:ext cx="989045" cy="653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文本框 81"/>
            <p:cNvSpPr txBox="1"/>
            <p:nvPr/>
          </p:nvSpPr>
          <p:spPr>
            <a:xfrm>
              <a:off x="6685054" y="5482459"/>
              <a:ext cx="9230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防爆系列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597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60704" y="2368570"/>
            <a:ext cx="469630" cy="338619"/>
          </a:xfrm>
          <a:prstGeom prst="rect">
            <a:avLst/>
          </a:prstGeom>
          <a:solidFill>
            <a:srgbClr val="595959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1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DengXian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41012" y="2276270"/>
            <a:ext cx="421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开放平台解决方案概述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41011" y="3430644"/>
            <a:ext cx="4773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AI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开放平台技术原理及要求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60704" y="3507588"/>
            <a:ext cx="46963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DengXian" panose="02010600030101010101" pitchFamily="2" charset="-122"/>
                <a:cs typeface="Segoe UI" panose="020B0502040204020203" pitchFamily="34" charset="0"/>
              </a:rPr>
              <a:t>2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DengXian" panose="02010600030101010101" pitchFamily="2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3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41231" y="1697753"/>
            <a:ext cx="5301186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模型</a:t>
            </a:r>
            <a:r>
              <a:rPr lang="zh-CN" altLang="en-US" sz="2400" dirty="0" smtClean="0"/>
              <a:t>训练类型：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根据用户提供的图片，初步</a:t>
            </a:r>
            <a:r>
              <a:rPr lang="zh-CN" altLang="en-US" sz="2400" dirty="0"/>
              <a:t>判断使用图像单</a:t>
            </a:r>
            <a:r>
              <a:rPr lang="zh-CN" altLang="en-US" sz="2400" dirty="0" smtClean="0"/>
              <a:t>分类算法，即定制</a:t>
            </a:r>
            <a:r>
              <a:rPr lang="zh-CN" altLang="en-US" sz="2400" dirty="0"/>
              <a:t>识别图片中是否含有某种特征或同时包含多种特征的物体、状态或场景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endParaRPr lang="en-US" altLang="zh-CN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815" y="1915048"/>
            <a:ext cx="5080261" cy="2857647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识别违建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796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0951" y="1845535"/>
            <a:ext cx="9110636" cy="446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算法训练要求：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建议上传图片的宽高比为</a:t>
            </a:r>
            <a:r>
              <a:rPr lang="en-US" altLang="zh-CN" sz="2400" dirty="0" smtClean="0"/>
              <a:t>16:9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 </a:t>
            </a:r>
            <a:r>
              <a:rPr lang="zh-CN" altLang="en-US" sz="2400" dirty="0" smtClean="0"/>
              <a:t>图片尺寸：</a:t>
            </a:r>
            <a:r>
              <a:rPr lang="en-US" altLang="zh-CN" sz="2400" dirty="0" smtClean="0"/>
              <a:t>64*64 ≤ </a:t>
            </a:r>
            <a:r>
              <a:rPr lang="zh-CN" altLang="en-US" sz="2400" dirty="0" smtClean="0"/>
              <a:t>图像分辨率 ≤ </a:t>
            </a:r>
            <a:r>
              <a:rPr lang="en-US" altLang="zh-CN" sz="2400" dirty="0" smtClean="0"/>
              <a:t>4096*4096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文件名长度限制：</a:t>
            </a:r>
            <a:r>
              <a:rPr lang="en-US" altLang="zh-CN" sz="2400" dirty="0"/>
              <a:t>1~100</a:t>
            </a:r>
            <a:r>
              <a:rPr lang="zh-CN" altLang="en-US" sz="2400" dirty="0"/>
              <a:t>字符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 文件名字符限制：文件名不可以包含特殊符号：</a:t>
            </a:r>
            <a:r>
              <a:rPr lang="en-US" altLang="zh-CN" sz="2400" dirty="0"/>
              <a:t>$</a:t>
            </a:r>
            <a:r>
              <a:rPr lang="zh-CN" altLang="en-US" sz="2400" dirty="0"/>
              <a:t>，</a:t>
            </a:r>
            <a:r>
              <a:rPr lang="en-US" altLang="zh-CN" sz="2400" dirty="0"/>
              <a:t>%</a:t>
            </a:r>
            <a:r>
              <a:rPr lang="zh-CN" altLang="en-US" sz="2400" dirty="0"/>
              <a:t>，</a:t>
            </a:r>
            <a:r>
              <a:rPr lang="en-US" altLang="zh-CN" sz="2400" dirty="0" smtClean="0"/>
              <a:t>&amp;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明确违建标准，建议提供每个违建情况下的图片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每种识别状态至少</a:t>
            </a:r>
            <a:r>
              <a:rPr lang="en-US" altLang="zh-CN" sz="2400" dirty="0" smtClean="0"/>
              <a:t>200</a:t>
            </a:r>
            <a:r>
              <a:rPr lang="zh-CN" altLang="en-US" sz="2400" dirty="0" smtClean="0"/>
              <a:t>张有效图片</a:t>
            </a:r>
            <a:endParaRPr lang="en-US" altLang="zh-CN" sz="2400" dirty="0" smtClean="0"/>
          </a:p>
        </p:txBody>
      </p:sp>
      <p:sp>
        <p:nvSpPr>
          <p:cNvPr id="7" name="标题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识别违建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54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08849" y="1202672"/>
            <a:ext cx="65668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部署方式：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1.</a:t>
            </a:r>
            <a:r>
              <a:rPr lang="zh-CN" altLang="en-US" sz="2400" dirty="0" smtClean="0"/>
              <a:t>设备部署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用户将支持</a:t>
            </a:r>
            <a:r>
              <a:rPr lang="en-US" altLang="zh-CN" sz="2400" dirty="0" smtClean="0"/>
              <a:t>AI</a:t>
            </a:r>
            <a:r>
              <a:rPr lang="zh-CN" altLang="en-US" sz="2400" dirty="0" smtClean="0"/>
              <a:t>识别的设备添加到该用户的萤石账号下，算法训练成功后可一键下发至设备，由设备直接进行识别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2.</a:t>
            </a:r>
            <a:r>
              <a:rPr lang="zh-CN" altLang="en-US" sz="2400" dirty="0"/>
              <a:t>云</a:t>
            </a:r>
            <a:r>
              <a:rPr lang="zh-CN" altLang="en-US" sz="2400" dirty="0" smtClean="0"/>
              <a:t>服务</a:t>
            </a:r>
            <a:endParaRPr lang="en-US" altLang="zh-CN" sz="2400" dirty="0" smtClean="0"/>
          </a:p>
          <a:p>
            <a:pPr>
              <a:lnSpc>
                <a:spcPct val="150000"/>
              </a:lnSpc>
            </a:pPr>
            <a:r>
              <a:rPr lang="zh-CN" altLang="en-US" sz="2400" dirty="0" smtClean="0"/>
              <a:t>用户将视频内容上传至云端，视频抽帧后调用云端接口进行图片内容的识别，返回识别结果</a:t>
            </a:r>
            <a:endParaRPr lang="en-US" altLang="zh-CN" sz="2400" dirty="0" smtClean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10" y="3686464"/>
            <a:ext cx="1905000" cy="1905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10" y="1580572"/>
            <a:ext cx="1905000" cy="1905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AI</a:t>
            </a:r>
            <a:r>
              <a:rPr lang="zh-CN" altLang="en-US" dirty="0" smtClean="0"/>
              <a:t>识别违建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327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-101600" y="2495122"/>
            <a:ext cx="198002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算法</a:t>
            </a:r>
            <a:r>
              <a:rPr lang="zh-CN" altLang="en-US" sz="2000" dirty="0" smtClean="0"/>
              <a:t>下发至设备</a:t>
            </a:r>
            <a:endParaRPr lang="en-US" altLang="zh-CN" sz="2000" dirty="0" smtClean="0"/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-401583" y="1910347"/>
            <a:ext cx="25027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step1</a:t>
            </a:r>
            <a:endParaRPr lang="zh-CN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右箭头 7"/>
          <p:cNvSpPr/>
          <p:nvPr/>
        </p:nvSpPr>
        <p:spPr>
          <a:xfrm rot="1826663">
            <a:off x="1075648" y="3173956"/>
            <a:ext cx="929664" cy="308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02510" y="3543973"/>
            <a:ext cx="25027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step2</a:t>
            </a:r>
            <a:endParaRPr lang="zh-CN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8414" y="4440639"/>
            <a:ext cx="367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设备</a:t>
            </a:r>
            <a:r>
              <a:rPr lang="zh-CN" altLang="en-US" dirty="0" smtClean="0"/>
              <a:t>运行，对监控画面进行识别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839627" y="1886842"/>
            <a:ext cx="25027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step5</a:t>
            </a:r>
            <a:endParaRPr lang="zh-CN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19185" y="3520835"/>
            <a:ext cx="25027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step4</a:t>
            </a:r>
            <a:endParaRPr lang="zh-CN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75098" y="1886842"/>
            <a:ext cx="25027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step3</a:t>
            </a:r>
            <a:endParaRPr lang="zh-CN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85275" y="2550742"/>
            <a:ext cx="367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识别</a:t>
            </a:r>
            <a:r>
              <a:rPr lang="zh-CN" altLang="en-US" dirty="0"/>
              <a:t>违</a:t>
            </a:r>
            <a:r>
              <a:rPr lang="zh-CN" altLang="en-US" dirty="0" smtClean="0"/>
              <a:t>建场景，消息推送至用户端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288738" y="4294632"/>
            <a:ext cx="367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正</a:t>
            </a:r>
            <a:r>
              <a:rPr lang="zh-CN" altLang="en-US" dirty="0" smtClean="0"/>
              <a:t>报误报漏报结果回传至萤石平台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8224769" y="2461617"/>
            <a:ext cx="396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利用回传数据，优化算法，重新下发</a:t>
            </a:r>
            <a:endParaRPr lang="zh-CN" altLang="en-US" dirty="0"/>
          </a:p>
        </p:txBody>
      </p:sp>
      <p:sp>
        <p:nvSpPr>
          <p:cNvPr id="18" name="右箭头 17"/>
          <p:cNvSpPr/>
          <p:nvPr/>
        </p:nvSpPr>
        <p:spPr>
          <a:xfrm rot="1826663">
            <a:off x="6557942" y="3173956"/>
            <a:ext cx="929664" cy="308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 rot="19760153">
            <a:off x="3180212" y="3098397"/>
            <a:ext cx="929664" cy="308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 rot="19760153">
            <a:off x="8238426" y="3126654"/>
            <a:ext cx="929664" cy="308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违建抓拍过程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53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/>
          <p:cNvGrpSpPr/>
          <p:nvPr/>
        </p:nvGrpSpPr>
        <p:grpSpPr>
          <a:xfrm>
            <a:off x="6337598" y="3514191"/>
            <a:ext cx="2231354" cy="1325535"/>
            <a:chOff x="8415773" y="2307532"/>
            <a:chExt cx="4972291" cy="2486146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5773" y="3550605"/>
              <a:ext cx="4972291" cy="1243073"/>
            </a:xfrm>
            <a:prstGeom prst="rect">
              <a:avLst/>
            </a:prstGeom>
          </p:spPr>
        </p:pic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5773" y="2307532"/>
              <a:ext cx="4972291" cy="1243073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8863100" y="1291987"/>
            <a:ext cx="2325999" cy="1815866"/>
            <a:chOff x="1256956" y="1274324"/>
            <a:chExt cx="1829029" cy="1815866"/>
          </a:xfrm>
        </p:grpSpPr>
        <p:sp>
          <p:nvSpPr>
            <p:cNvPr id="17" name="矩形"/>
            <p:cNvSpPr/>
            <p:nvPr/>
          </p:nvSpPr>
          <p:spPr>
            <a:xfrm>
              <a:off x="1292253" y="2468687"/>
              <a:ext cx="1754127" cy="588411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grpSp>
          <p:nvGrpSpPr>
            <p:cNvPr id="18" name="成组"/>
            <p:cNvGrpSpPr/>
            <p:nvPr/>
          </p:nvGrpSpPr>
          <p:grpSpPr>
            <a:xfrm>
              <a:off x="1256956" y="1274324"/>
              <a:ext cx="1829029" cy="1815866"/>
              <a:chOff x="0" y="0"/>
              <a:chExt cx="6984477" cy="6934216"/>
            </a:xfrm>
          </p:grpSpPr>
          <p:sp>
            <p:nvSpPr>
              <p:cNvPr id="72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73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74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75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pic>
          <p:nvPicPr>
            <p:cNvPr id="33" name="22.jpg" descr="22.jp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3421"/>
            <a:stretch>
              <a:fillRect/>
            </a:stretch>
          </p:blipFill>
          <p:spPr>
            <a:xfrm>
              <a:off x="1287624" y="1324563"/>
              <a:ext cx="1748421" cy="12809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6" name="文本框 75"/>
            <p:cNvSpPr txBox="1"/>
            <p:nvPr/>
          </p:nvSpPr>
          <p:spPr>
            <a:xfrm>
              <a:off x="1298154" y="2677422"/>
              <a:ext cx="1772816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智慧零售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无人货柜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37598" y="1293342"/>
            <a:ext cx="2303499" cy="1816364"/>
            <a:chOff x="3910970" y="1274324"/>
            <a:chExt cx="1811336" cy="1816364"/>
          </a:xfrm>
        </p:grpSpPr>
        <p:sp>
          <p:nvSpPr>
            <p:cNvPr id="15" name="矩形"/>
            <p:cNvSpPr/>
            <p:nvPr/>
          </p:nvSpPr>
          <p:spPr>
            <a:xfrm>
              <a:off x="3951005" y="2457135"/>
              <a:ext cx="1737159" cy="582719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20" name="文本框 60"/>
            <p:cNvSpPr txBox="1"/>
            <p:nvPr/>
          </p:nvSpPr>
          <p:spPr>
            <a:xfrm>
              <a:off x="4049554" y="2735688"/>
              <a:ext cx="1632310" cy="355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16545" tIns="16545" rIns="16545" bIns="16545" numCol="1" anchor="t">
              <a:noAutofit/>
            </a:bodyPr>
            <a:lstStyle>
              <a:lvl1pPr defTabSz="331153">
                <a:defRPr sz="4000">
                  <a:solidFill>
                    <a:schemeClr val="accent4">
                      <a:hueOff val="-461056"/>
                      <a:satOff val="4338"/>
                      <a:lumOff val="-10225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1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FFC000">
                      <a:hueOff val="-461056"/>
                      <a:satOff val="4338"/>
                      <a:lumOff val="-10225"/>
                    </a:srgbClr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hueOff val="-461056"/>
                    <a:satOff val="4338"/>
                    <a:lumOff val="-10225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"/>
              </a:endParaRPr>
            </a:p>
          </p:txBody>
        </p:sp>
        <p:pic>
          <p:nvPicPr>
            <p:cNvPr id="32" name="timg1.jpg" descr="timg1.jpg"/>
            <p:cNvPicPr>
              <a:picLocks/>
            </p:cNvPicPr>
            <p:nvPr/>
          </p:nvPicPr>
          <p:blipFill>
            <a:blip r:embed="rId6">
              <a:extLst/>
            </a:blip>
            <a:srcRect l="4972" r="4972"/>
            <a:stretch>
              <a:fillRect/>
            </a:stretch>
          </p:blipFill>
          <p:spPr>
            <a:xfrm>
              <a:off x="3967778" y="1336292"/>
              <a:ext cx="1712028" cy="12467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7" name="成组"/>
            <p:cNvGrpSpPr/>
            <p:nvPr/>
          </p:nvGrpSpPr>
          <p:grpSpPr>
            <a:xfrm>
              <a:off x="3910970" y="1274324"/>
              <a:ext cx="1811336" cy="1798302"/>
              <a:chOff x="0" y="0"/>
              <a:chExt cx="6984477" cy="6934216"/>
            </a:xfrm>
          </p:grpSpPr>
          <p:sp>
            <p:nvSpPr>
              <p:cNvPr id="68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69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70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71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sp>
          <p:nvSpPr>
            <p:cNvPr id="94" name="文本框 93"/>
            <p:cNvSpPr txBox="1"/>
            <p:nvPr/>
          </p:nvSpPr>
          <p:spPr>
            <a:xfrm>
              <a:off x="3925355" y="2662035"/>
              <a:ext cx="1772816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智慧农业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崽猪统计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046488" y="1294173"/>
            <a:ext cx="2413942" cy="1816364"/>
            <a:chOff x="9097753" y="1293217"/>
            <a:chExt cx="1898182" cy="1816364"/>
          </a:xfrm>
        </p:grpSpPr>
        <p:sp>
          <p:nvSpPr>
            <p:cNvPr id="11" name="矩形"/>
            <p:cNvSpPr/>
            <p:nvPr/>
          </p:nvSpPr>
          <p:spPr>
            <a:xfrm>
              <a:off x="9132597" y="2487908"/>
              <a:ext cx="1743719" cy="588572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23" name="文本框 60"/>
            <p:cNvSpPr txBox="1"/>
            <p:nvPr/>
          </p:nvSpPr>
          <p:spPr>
            <a:xfrm>
              <a:off x="9130213" y="2769259"/>
              <a:ext cx="1865722" cy="1826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16545" tIns="16545" rIns="16545" bIns="16545" numCol="1" anchor="t">
              <a:noAutofit/>
            </a:bodyPr>
            <a:lstStyle>
              <a:lvl1pPr defTabSz="331153">
                <a:defRPr sz="4000">
                  <a:solidFill>
                    <a:schemeClr val="accent4">
                      <a:hueOff val="-461056"/>
                      <a:satOff val="4338"/>
                      <a:lumOff val="-10225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1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FFC000">
                      <a:hueOff val="-461056"/>
                      <a:satOff val="4338"/>
                      <a:lumOff val="-10225"/>
                    </a:srgbClr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400" b="1" i="0" u="none" strike="noStrike" kern="1200" cap="none" spc="-180" normalizeH="0" baseline="0" noProof="0" dirty="0">
                <a:ln>
                  <a:noFill/>
                </a:ln>
                <a:solidFill>
                  <a:srgbClr val="FFC000">
                    <a:hueOff val="-461056"/>
                    <a:satOff val="4338"/>
                    <a:lumOff val="-10225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"/>
              </a:endParaRPr>
            </a:p>
          </p:txBody>
        </p:sp>
        <p:pic>
          <p:nvPicPr>
            <p:cNvPr id="24" name="图片 261" descr="图片 261"/>
            <p:cNvPicPr>
              <a:picLocks noChangeAspect="1"/>
            </p:cNvPicPr>
            <p:nvPr/>
          </p:nvPicPr>
          <p:blipFill>
            <a:blip r:embed="rId7">
              <a:extLst/>
            </a:blip>
            <a:srcRect r="1096"/>
            <a:stretch>
              <a:fillRect/>
            </a:stretch>
          </p:blipFill>
          <p:spPr>
            <a:xfrm>
              <a:off x="9137555" y="1348365"/>
              <a:ext cx="1728645" cy="12592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9" name="成组"/>
            <p:cNvGrpSpPr/>
            <p:nvPr/>
          </p:nvGrpSpPr>
          <p:grpSpPr>
            <a:xfrm>
              <a:off x="9097753" y="1293217"/>
              <a:ext cx="1818176" cy="1816364"/>
              <a:chOff x="0" y="0"/>
              <a:chExt cx="6984477" cy="6934216"/>
            </a:xfrm>
          </p:grpSpPr>
          <p:sp>
            <p:nvSpPr>
              <p:cNvPr id="60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61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62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63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sp>
          <p:nvSpPr>
            <p:cNvPr id="96" name="文本框 95"/>
            <p:cNvSpPr txBox="1"/>
            <p:nvPr/>
          </p:nvSpPr>
          <p:spPr>
            <a:xfrm>
              <a:off x="9103866" y="2668470"/>
              <a:ext cx="1801179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智能制造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生产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合规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045864" y="3439368"/>
            <a:ext cx="2326634" cy="1816364"/>
            <a:chOff x="1269799" y="3265368"/>
            <a:chExt cx="1829528" cy="1816364"/>
          </a:xfrm>
        </p:grpSpPr>
        <p:sp>
          <p:nvSpPr>
            <p:cNvPr id="26" name="矩形"/>
            <p:cNvSpPr/>
            <p:nvPr/>
          </p:nvSpPr>
          <p:spPr>
            <a:xfrm>
              <a:off x="1307260" y="4460059"/>
              <a:ext cx="1754606" cy="588572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27" name="文本框 60"/>
            <p:cNvSpPr txBox="1"/>
            <p:nvPr/>
          </p:nvSpPr>
          <p:spPr>
            <a:xfrm>
              <a:off x="1390828" y="4752265"/>
              <a:ext cx="1590030" cy="1826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16545" tIns="16545" rIns="16545" bIns="16545" numCol="1" anchor="t">
              <a:noAutofit/>
            </a:bodyPr>
            <a:lstStyle>
              <a:lvl1pPr defTabSz="331153">
                <a:defRPr sz="4000">
                  <a:solidFill>
                    <a:schemeClr val="accent4">
                      <a:hueOff val="-461056"/>
                      <a:satOff val="4338"/>
                      <a:lumOff val="-10225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l" defTabSz="3311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hueOff val="-461056"/>
                    <a:satOff val="4338"/>
                    <a:lumOff val="-10225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"/>
              </a:endParaRPr>
            </a:p>
          </p:txBody>
        </p:sp>
        <p:pic>
          <p:nvPicPr>
            <p:cNvPr id="34" name="4.jpg" descr="4.jpg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10639" r="2650"/>
            <a:stretch>
              <a:fillRect/>
            </a:stretch>
          </p:blipFill>
          <p:spPr>
            <a:xfrm>
              <a:off x="1307260" y="3320516"/>
              <a:ext cx="1754605" cy="12592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" name="成组"/>
            <p:cNvGrpSpPr/>
            <p:nvPr/>
          </p:nvGrpSpPr>
          <p:grpSpPr>
            <a:xfrm>
              <a:off x="1269799" y="3265368"/>
              <a:ext cx="1829528" cy="1816364"/>
              <a:chOff x="0" y="0"/>
              <a:chExt cx="6984477" cy="6934216"/>
            </a:xfrm>
          </p:grpSpPr>
          <p:sp>
            <p:nvSpPr>
              <p:cNvPr id="56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7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8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9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  <p:sp>
          <p:nvSpPr>
            <p:cNvPr id="97" name="文本框 96"/>
            <p:cNvSpPr txBox="1"/>
            <p:nvPr/>
          </p:nvSpPr>
          <p:spPr>
            <a:xfrm>
              <a:off x="1313170" y="4669447"/>
              <a:ext cx="1772816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明厨亮灶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后厨监管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678667" y="3459043"/>
            <a:ext cx="2326634" cy="1816364"/>
            <a:chOff x="3902601" y="3285043"/>
            <a:chExt cx="1829528" cy="1816364"/>
          </a:xfrm>
        </p:grpSpPr>
        <p:sp>
          <p:nvSpPr>
            <p:cNvPr id="9" name="矩形"/>
            <p:cNvSpPr/>
            <p:nvPr/>
          </p:nvSpPr>
          <p:spPr>
            <a:xfrm>
              <a:off x="3943565" y="4606698"/>
              <a:ext cx="1754606" cy="461607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ctr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Helvetica" panose="020B0604020202020204" pitchFamily="34" charset="0"/>
                  <a:sym typeface="Helvetica Neue Medium"/>
                </a:rPr>
                <a:t>智慧环保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Helvetica" panose="020B0604020202020204" pitchFamily="34" charset="0"/>
                  <a:sym typeface="Helvetica Neue Medium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Helvetica" panose="020B0604020202020204" pitchFamily="34" charset="0"/>
                  <a:sym typeface="Helvetica Neue Medium"/>
                </a:rPr>
                <a:t>烟雾识别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grpSp>
          <p:nvGrpSpPr>
            <p:cNvPr id="41" name="成组"/>
            <p:cNvGrpSpPr/>
            <p:nvPr/>
          </p:nvGrpSpPr>
          <p:grpSpPr>
            <a:xfrm>
              <a:off x="3902601" y="3285043"/>
              <a:ext cx="1829528" cy="1816364"/>
              <a:chOff x="0" y="0"/>
              <a:chExt cx="6984477" cy="6934216"/>
            </a:xfrm>
          </p:grpSpPr>
          <p:sp>
            <p:nvSpPr>
              <p:cNvPr id="52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3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4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5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6298104" y="3459042"/>
            <a:ext cx="2326634" cy="1816364"/>
            <a:chOff x="6522038" y="3285042"/>
            <a:chExt cx="1829528" cy="1816364"/>
          </a:xfrm>
        </p:grpSpPr>
        <p:sp>
          <p:nvSpPr>
            <p:cNvPr id="7" name="矩形"/>
            <p:cNvSpPr/>
            <p:nvPr/>
          </p:nvSpPr>
          <p:spPr>
            <a:xfrm>
              <a:off x="6553095" y="4599465"/>
              <a:ext cx="1754606" cy="468840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ctr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Helvetica" panose="020B0604020202020204" pitchFamily="34" charset="0"/>
                  <a:sym typeface="Helvetica Neue Medium"/>
                </a:rPr>
                <a:t>智慧气象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Helvetica" panose="020B0604020202020204" pitchFamily="34" charset="0"/>
                  <a:sym typeface="Helvetica Neue Medium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Helvetica" panose="020B0604020202020204" pitchFamily="34" charset="0"/>
                  <a:sym typeface="Helvetica Neue Medium"/>
                </a:rPr>
                <a:t>天脸识别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grpSp>
          <p:nvGrpSpPr>
            <p:cNvPr id="42" name="成组"/>
            <p:cNvGrpSpPr/>
            <p:nvPr/>
          </p:nvGrpSpPr>
          <p:grpSpPr>
            <a:xfrm>
              <a:off x="6522038" y="3285042"/>
              <a:ext cx="1829528" cy="1816364"/>
              <a:chOff x="0" y="0"/>
              <a:chExt cx="6984477" cy="6934216"/>
            </a:xfrm>
          </p:grpSpPr>
          <p:sp>
            <p:nvSpPr>
              <p:cNvPr id="48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9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0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51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8862465" y="3444835"/>
            <a:ext cx="2326634" cy="1816364"/>
            <a:chOff x="9086400" y="3270835"/>
            <a:chExt cx="1829528" cy="1816364"/>
          </a:xfrm>
        </p:grpSpPr>
        <p:sp>
          <p:nvSpPr>
            <p:cNvPr id="5" name="矩形"/>
            <p:cNvSpPr/>
            <p:nvPr/>
          </p:nvSpPr>
          <p:spPr>
            <a:xfrm>
              <a:off x="9120185" y="4599464"/>
              <a:ext cx="1754607" cy="454633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ctr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rPr>
                <a:t>智慧城管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rPr>
                <a:t>-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rPr>
                <a:t>渣土车检测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grpSp>
          <p:nvGrpSpPr>
            <p:cNvPr id="43" name="成组"/>
            <p:cNvGrpSpPr/>
            <p:nvPr/>
          </p:nvGrpSpPr>
          <p:grpSpPr>
            <a:xfrm>
              <a:off x="9086400" y="3270835"/>
              <a:ext cx="1829528" cy="1816364"/>
              <a:chOff x="0" y="0"/>
              <a:chExt cx="6984477" cy="6934216"/>
            </a:xfrm>
          </p:grpSpPr>
          <p:sp>
            <p:nvSpPr>
              <p:cNvPr id="44" name="线条"/>
              <p:cNvSpPr/>
              <p:nvPr/>
            </p:nvSpPr>
            <p:spPr>
              <a:xfrm>
                <a:off x="0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5" name="线条"/>
              <p:cNvSpPr/>
              <p:nvPr/>
            </p:nvSpPr>
            <p:spPr>
              <a:xfrm flipH="1">
                <a:off x="5103737" y="0"/>
                <a:ext cx="1880741" cy="1837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6" name="线条"/>
              <p:cNvSpPr/>
              <p:nvPr/>
            </p:nvSpPr>
            <p:spPr>
              <a:xfrm rot="10800000" flipH="1">
                <a:off x="0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sp>
            <p:nvSpPr>
              <p:cNvPr id="47" name="线条"/>
              <p:cNvSpPr/>
              <p:nvPr/>
            </p:nvSpPr>
            <p:spPr>
              <a:xfrm rot="10800000">
                <a:off x="5103737" y="5096274"/>
                <a:ext cx="1880741" cy="1837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0070C0"/>
                </a:solidFill>
                <a:prstDash val="solid"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l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AI</a:t>
            </a:r>
            <a:r>
              <a:rPr lang="zh-CN" altLang="en-US" dirty="0"/>
              <a:t>应用案例</a:t>
            </a:r>
            <a:r>
              <a:rPr lang="zh-CN" altLang="en-US" dirty="0" smtClean="0"/>
              <a:t>概览</a:t>
            </a:r>
            <a:endParaRPr lang="zh-CN" altLang="en-US" dirty="0"/>
          </a:p>
        </p:txBody>
      </p:sp>
      <p:grpSp>
        <p:nvGrpSpPr>
          <p:cNvPr id="107" name="成组"/>
          <p:cNvGrpSpPr/>
          <p:nvPr/>
        </p:nvGrpSpPr>
        <p:grpSpPr>
          <a:xfrm>
            <a:off x="554932" y="6020356"/>
            <a:ext cx="11167975" cy="416751"/>
            <a:chOff x="0" y="0"/>
            <a:chExt cx="55681668" cy="1443155"/>
          </a:xfrm>
          <a:effectLst/>
        </p:grpSpPr>
        <p:sp>
          <p:nvSpPr>
            <p:cNvPr id="108" name="形状"/>
            <p:cNvSpPr/>
            <p:nvPr/>
          </p:nvSpPr>
          <p:spPr>
            <a:xfrm>
              <a:off x="2363" y="0"/>
              <a:ext cx="55679305" cy="1435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109" name="线条"/>
            <p:cNvSpPr/>
            <p:nvPr/>
          </p:nvSpPr>
          <p:spPr>
            <a:xfrm flipV="1">
              <a:off x="0" y="1427817"/>
              <a:ext cx="55659530" cy="15340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 Neue Medium"/>
              </a:endParaRPr>
            </a:p>
          </p:txBody>
        </p:sp>
      </p:grpSp>
      <p:sp>
        <p:nvSpPr>
          <p:cNvPr id="110" name="矩形 28"/>
          <p:cNvSpPr txBox="1"/>
          <p:nvPr/>
        </p:nvSpPr>
        <p:spPr>
          <a:xfrm>
            <a:off x="1405130" y="6043225"/>
            <a:ext cx="9499382" cy="371994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255" tIns="35255" rIns="35255" bIns="35255" anchor="ctr"/>
          <a:lstStyle>
            <a:lvl1pPr algn="l" defTabSz="405440">
              <a:defRPr sz="5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工装检测    印章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物料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识别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烤肠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危险品检测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火花检测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手势识别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口罩检测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漂浮物检测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暴力分拣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标识检测</a:t>
            </a:r>
            <a:r>
              <a:rPr kumimoji="0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…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20204" pitchFamily="34" charset="0"/>
              <a:sym typeface="Helvetica"/>
            </a:endParaRPr>
          </a:p>
        </p:txBody>
      </p:sp>
      <p:grpSp>
        <p:nvGrpSpPr>
          <p:cNvPr id="111" name="成组"/>
          <p:cNvGrpSpPr/>
          <p:nvPr/>
        </p:nvGrpSpPr>
        <p:grpSpPr>
          <a:xfrm>
            <a:off x="551852" y="5594578"/>
            <a:ext cx="11160000" cy="279914"/>
            <a:chOff x="0" y="0"/>
            <a:chExt cx="55681668" cy="1443155"/>
          </a:xfrm>
        </p:grpSpPr>
        <p:sp>
          <p:nvSpPr>
            <p:cNvPr id="112" name="形状"/>
            <p:cNvSpPr/>
            <p:nvPr/>
          </p:nvSpPr>
          <p:spPr>
            <a:xfrm>
              <a:off x="2363" y="0"/>
              <a:ext cx="55679305" cy="1435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060" y="0"/>
                  </a:lnTo>
                  <a:lnTo>
                    <a:pt x="2338" y="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3175" cap="flat">
              <a:noFill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113" name="线条"/>
            <p:cNvSpPr/>
            <p:nvPr/>
          </p:nvSpPr>
          <p:spPr>
            <a:xfrm flipV="1">
              <a:off x="0" y="1427817"/>
              <a:ext cx="55659530" cy="15340"/>
            </a:xfrm>
            <a:prstGeom prst="lin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 Neue Medium"/>
              </a:endParaRPr>
            </a:p>
          </p:txBody>
        </p:sp>
      </p:grpSp>
      <p:sp>
        <p:nvSpPr>
          <p:cNvPr id="114" name="矩形 28"/>
          <p:cNvSpPr txBox="1"/>
          <p:nvPr/>
        </p:nvSpPr>
        <p:spPr>
          <a:xfrm>
            <a:off x="1488403" y="5574701"/>
            <a:ext cx="9204873" cy="245702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255" tIns="35255" rIns="35255" bIns="35255" anchor="ctr"/>
          <a:lstStyle>
            <a:lvl1pPr algn="l" defTabSz="405440">
              <a:defRPr sz="5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水泥点包    无人货架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烟雾识别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宠物识别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安全帽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检测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污水检测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酒瓶识别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着装规范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条码识别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工程车检测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    </a:t>
            </a: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elvetica" panose="020B0604020202020204" pitchFamily="34" charset="0"/>
                <a:sym typeface="Helvetica"/>
              </a:rPr>
              <a:t>编号识别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elvetica" panose="020B0604020202020204" pitchFamily="34" charset="0"/>
              <a:sym typeface="Helvetica"/>
            </a:endParaRPr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3" b="3241"/>
          <a:stretch/>
        </p:blipFill>
        <p:spPr>
          <a:xfrm>
            <a:off x="3729259" y="3512009"/>
            <a:ext cx="2242390" cy="1291513"/>
          </a:xfrm>
          <a:prstGeom prst="rect">
            <a:avLst/>
          </a:prstGeom>
        </p:spPr>
      </p:pic>
      <p:pic>
        <p:nvPicPr>
          <p:cNvPr id="101" name="图片 100"/>
          <p:cNvPicPr/>
          <p:nvPr/>
        </p:nvPicPr>
        <p:blipFill>
          <a:blip r:embed="rId10"/>
          <a:stretch>
            <a:fillRect/>
          </a:stretch>
        </p:blipFill>
        <p:spPr>
          <a:xfrm>
            <a:off x="8912355" y="3497379"/>
            <a:ext cx="2223283" cy="126934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683112" y="1291987"/>
            <a:ext cx="2349411" cy="1816364"/>
            <a:chOff x="6298106" y="1448324"/>
            <a:chExt cx="2349411" cy="1816364"/>
          </a:xfrm>
        </p:grpSpPr>
        <p:grpSp>
          <p:nvGrpSpPr>
            <p:cNvPr id="81" name="组合 80"/>
            <p:cNvGrpSpPr/>
            <p:nvPr/>
          </p:nvGrpSpPr>
          <p:grpSpPr>
            <a:xfrm>
              <a:off x="6298106" y="1448324"/>
              <a:ext cx="2349411" cy="1816364"/>
              <a:chOff x="6522041" y="1274324"/>
              <a:chExt cx="1847439" cy="1816364"/>
            </a:xfrm>
          </p:grpSpPr>
          <p:sp>
            <p:nvSpPr>
              <p:cNvPr id="13" name="矩形"/>
              <p:cNvSpPr/>
              <p:nvPr/>
            </p:nvSpPr>
            <p:spPr>
              <a:xfrm>
                <a:off x="6551676" y="2591794"/>
                <a:ext cx="1771784" cy="465792"/>
              </a:xfrm>
              <a:prstGeom prst="rect">
                <a:avLst/>
              </a:pr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5255" tIns="35255" rIns="35255" bIns="35255" numCol="1" anchor="ctr">
                <a:noAutofit/>
              </a:bodyPr>
              <a:lstStyle/>
              <a:p>
                <a:pPr marL="0" marR="0" lvl="0" indent="0" algn="ctr" defTabSz="4054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lang="zh-CN" alt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rPr>
                  <a:t>智慧油田</a:t>
                </a:r>
                <a:r>
                  <a:rPr kumimoji="0" lang="en-US" altLang="zh-CN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rPr>
                  <a:t>-</a:t>
                </a:r>
                <a:r>
                  <a:rPr kumimoji="0" lang="zh-CN" alt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rPr>
                  <a:t>作业监管</a:t>
                </a:r>
                <a:endPara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/>
                  <a:cs typeface="Helvetica" panose="020B0604020202020204" pitchFamily="34" charset="0"/>
                  <a:sym typeface="Helvetica Neue Medium"/>
                </a:endParaRPr>
              </a:p>
            </p:txBody>
          </p:sp>
          <p:grpSp>
            <p:nvGrpSpPr>
              <p:cNvPr id="38" name="成组"/>
              <p:cNvGrpSpPr/>
              <p:nvPr/>
            </p:nvGrpSpPr>
            <p:grpSpPr>
              <a:xfrm>
                <a:off x="6522041" y="1274324"/>
                <a:ext cx="1847439" cy="1816364"/>
                <a:chOff x="0" y="0"/>
                <a:chExt cx="6984477" cy="6934216"/>
              </a:xfrm>
            </p:grpSpPr>
            <p:sp>
              <p:nvSpPr>
                <p:cNvPr id="64" name="线条"/>
                <p:cNvSpPr/>
                <p:nvPr/>
              </p:nvSpPr>
              <p:spPr>
                <a:xfrm>
                  <a:off x="0" y="0"/>
                  <a:ext cx="1880741" cy="18379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0" y="0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38100" cap="flat">
                  <a:solidFill>
                    <a:srgbClr val="0070C0"/>
                  </a:solidFill>
                  <a:prstDash val="solid"/>
                  <a:miter lim="400000"/>
                </a:ln>
                <a:effectLst/>
              </p:spPr>
              <p:txBody>
                <a:bodyPr wrap="square" lIns="35255" tIns="35255" rIns="35255" bIns="35255" numCol="1" anchor="ctr">
                  <a:noAutofit/>
                </a:bodyPr>
                <a:lstStyle/>
                <a:p>
                  <a:pPr marL="0" marR="0" lvl="0" indent="0" algn="l" defTabSz="4054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endParaRPr>
                </a:p>
              </p:txBody>
            </p:sp>
            <p:sp>
              <p:nvSpPr>
                <p:cNvPr id="65" name="线条"/>
                <p:cNvSpPr/>
                <p:nvPr/>
              </p:nvSpPr>
              <p:spPr>
                <a:xfrm flipH="1">
                  <a:off x="5103737" y="0"/>
                  <a:ext cx="1880741" cy="18379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0" y="0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38100" cap="flat">
                  <a:solidFill>
                    <a:srgbClr val="0070C0"/>
                  </a:solidFill>
                  <a:prstDash val="solid"/>
                  <a:miter lim="400000"/>
                </a:ln>
                <a:effectLst/>
              </p:spPr>
              <p:txBody>
                <a:bodyPr wrap="square" lIns="35255" tIns="35255" rIns="35255" bIns="35255" numCol="1" anchor="ctr">
                  <a:noAutofit/>
                </a:bodyPr>
                <a:lstStyle/>
                <a:p>
                  <a:pPr marL="0" marR="0" lvl="0" indent="0" algn="l" defTabSz="4054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endParaRPr>
                </a:p>
              </p:txBody>
            </p:sp>
            <p:sp>
              <p:nvSpPr>
                <p:cNvPr id="66" name="线条"/>
                <p:cNvSpPr/>
                <p:nvPr/>
              </p:nvSpPr>
              <p:spPr>
                <a:xfrm rot="10800000" flipH="1">
                  <a:off x="0" y="5096274"/>
                  <a:ext cx="1880741" cy="18379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0" y="0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38100" cap="flat">
                  <a:solidFill>
                    <a:srgbClr val="0070C0"/>
                  </a:solidFill>
                  <a:prstDash val="solid"/>
                  <a:miter lim="400000"/>
                </a:ln>
                <a:effectLst/>
              </p:spPr>
              <p:txBody>
                <a:bodyPr wrap="square" lIns="35255" tIns="35255" rIns="35255" bIns="35255" numCol="1" anchor="ctr">
                  <a:noAutofit/>
                </a:bodyPr>
                <a:lstStyle/>
                <a:p>
                  <a:pPr marL="0" marR="0" lvl="0" indent="0" algn="l" defTabSz="4054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endParaRPr>
                </a:p>
              </p:txBody>
            </p:sp>
            <p:sp>
              <p:nvSpPr>
                <p:cNvPr id="67" name="线条"/>
                <p:cNvSpPr/>
                <p:nvPr/>
              </p:nvSpPr>
              <p:spPr>
                <a:xfrm rot="10800000">
                  <a:off x="5103737" y="5096274"/>
                  <a:ext cx="1880741" cy="18379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0" y="0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38100" cap="flat">
                  <a:solidFill>
                    <a:srgbClr val="0070C0"/>
                  </a:solidFill>
                  <a:prstDash val="solid"/>
                  <a:miter lim="400000"/>
                </a:ln>
                <a:effectLst/>
              </p:spPr>
              <p:txBody>
                <a:bodyPr wrap="square" lIns="35255" tIns="35255" rIns="35255" bIns="35255" numCol="1" anchor="ctr">
                  <a:noAutofit/>
                </a:bodyPr>
                <a:lstStyle/>
                <a:p>
                  <a:pPr marL="0" marR="0" lvl="0" indent="0" algn="l" defTabSz="40544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微软雅黑"/>
                    <a:cs typeface="Helvetica" panose="020B0604020202020204" pitchFamily="34" charset="0"/>
                    <a:sym typeface="Helvetica Neue Medium"/>
                  </a:endParaRPr>
                </a:p>
              </p:txBody>
            </p:sp>
          </p:grpSp>
        </p:grpSp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513" y="1512163"/>
              <a:ext cx="2244480" cy="124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390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912" y="4080365"/>
            <a:ext cx="2594536" cy="1716392"/>
          </a:xfrm>
          <a:prstGeom prst="rect">
            <a:avLst/>
          </a:prstGeom>
        </p:spPr>
      </p:pic>
      <p:sp>
        <p:nvSpPr>
          <p:cNvPr id="76" name="矩形 75"/>
          <p:cNvSpPr/>
          <p:nvPr/>
        </p:nvSpPr>
        <p:spPr>
          <a:xfrm>
            <a:off x="1871084" y="5506026"/>
            <a:ext cx="2601364" cy="45540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鼠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患识别  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后厨操作区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344817" y="1106438"/>
            <a:ext cx="5365102" cy="133511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智能分析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的技术手段代替现场执法、人工远程视频执法监督的方式，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对餐饮企业、学校食堂后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厨普遍存在的厨师帽/口罩工作服是否穿戴、鼠患是否活动进行实时监控及智能识别告警。</a:t>
            </a:r>
          </a:p>
        </p:txBody>
      </p:sp>
      <p:sp>
        <p:nvSpPr>
          <p:cNvPr id="48" name="矩形 47"/>
          <p:cNvSpPr/>
          <p:nvPr/>
        </p:nvSpPr>
        <p:spPr>
          <a:xfrm>
            <a:off x="6344816" y="5393988"/>
            <a:ext cx="5365102" cy="1008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业务价值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督促餐饮单位按照食品安全规范操作，落实企业主体责任；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帮助监管部门对餐饮单位进行过程实时智能监管，提高监管效能。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39910" y="4047613"/>
            <a:ext cx="2669891" cy="1948933"/>
            <a:chOff x="1839910" y="4047613"/>
            <a:chExt cx="2669891" cy="1948933"/>
          </a:xfrm>
        </p:grpSpPr>
        <p:sp>
          <p:nvSpPr>
            <p:cNvPr id="84" name="线条"/>
            <p:cNvSpPr/>
            <p:nvPr/>
          </p:nvSpPr>
          <p:spPr>
            <a:xfrm>
              <a:off x="1839910" y="4047613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86" name="线条"/>
            <p:cNvSpPr/>
            <p:nvPr/>
          </p:nvSpPr>
          <p:spPr>
            <a:xfrm rot="10800000" flipH="1">
              <a:off x="1839911" y="5466968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87" name="线条"/>
            <p:cNvSpPr/>
            <p:nvPr/>
          </p:nvSpPr>
          <p:spPr>
            <a:xfrm rot="10800000">
              <a:off x="3967891" y="5466968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88" name="线条"/>
            <p:cNvSpPr/>
            <p:nvPr/>
          </p:nvSpPr>
          <p:spPr>
            <a:xfrm flipH="1">
              <a:off x="3967890" y="4047613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67355" y="1843480"/>
            <a:ext cx="2594535" cy="1716392"/>
            <a:chOff x="-2735799" y="1500369"/>
            <a:chExt cx="6273357" cy="4717610"/>
          </a:xfrm>
        </p:grpSpPr>
        <p:pic>
          <p:nvPicPr>
            <p:cNvPr id="8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82"/>
            <a:stretch/>
          </p:blipFill>
          <p:spPr bwMode="auto">
            <a:xfrm>
              <a:off x="-2735799" y="1500369"/>
              <a:ext cx="6273357" cy="4717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矩形 82"/>
            <p:cNvSpPr/>
            <p:nvPr/>
          </p:nvSpPr>
          <p:spPr bwMode="auto">
            <a:xfrm>
              <a:off x="-157815" y="3531185"/>
              <a:ext cx="322915" cy="1526878"/>
            </a:xfrm>
            <a:prstGeom prst="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360527" y="3269141"/>
            <a:ext cx="2601364" cy="45540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帽子</a:t>
            </a:r>
            <a:r>
              <a:rPr kumimoji="0" lang="en-US" altLang="zh-CN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工作服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穿戴合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规检测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后厨专间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5851" y="1810728"/>
            <a:ext cx="2669891" cy="1948933"/>
            <a:chOff x="335851" y="1810728"/>
            <a:chExt cx="2669891" cy="1948933"/>
          </a:xfrm>
        </p:grpSpPr>
        <p:sp>
          <p:nvSpPr>
            <p:cNvPr id="89" name="线条"/>
            <p:cNvSpPr/>
            <p:nvPr/>
          </p:nvSpPr>
          <p:spPr>
            <a:xfrm>
              <a:off x="335851" y="1810728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90" name="线条"/>
            <p:cNvSpPr/>
            <p:nvPr/>
          </p:nvSpPr>
          <p:spPr>
            <a:xfrm rot="10800000" flipH="1">
              <a:off x="335852" y="3230083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91" name="线条"/>
            <p:cNvSpPr/>
            <p:nvPr/>
          </p:nvSpPr>
          <p:spPr>
            <a:xfrm rot="10800000">
              <a:off x="2463832" y="3230082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92" name="线条"/>
            <p:cNvSpPr/>
            <p:nvPr/>
          </p:nvSpPr>
          <p:spPr>
            <a:xfrm flipH="1">
              <a:off x="2463831" y="1810728"/>
              <a:ext cx="541910" cy="52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</p:grp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22141" y="1415882"/>
            <a:ext cx="1739339" cy="259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" name="矩形 80"/>
          <p:cNvSpPr/>
          <p:nvPr/>
        </p:nvSpPr>
        <p:spPr>
          <a:xfrm>
            <a:off x="5494504" y="2531647"/>
            <a:ext cx="219783" cy="1709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294540" y="3269142"/>
            <a:ext cx="2601364" cy="45540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口罩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穿戴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合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规检测  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后厨操作区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3" name="线条"/>
          <p:cNvSpPr/>
          <p:nvPr/>
        </p:nvSpPr>
        <p:spPr>
          <a:xfrm>
            <a:off x="3261528" y="1810728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4" name="线条"/>
          <p:cNvSpPr/>
          <p:nvPr/>
        </p:nvSpPr>
        <p:spPr>
          <a:xfrm rot="10800000" flipH="1">
            <a:off x="3261529" y="3230082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5" name="线条"/>
          <p:cNvSpPr/>
          <p:nvPr/>
        </p:nvSpPr>
        <p:spPr>
          <a:xfrm rot="10800000">
            <a:off x="5389509" y="3230082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6" name="线条"/>
          <p:cNvSpPr/>
          <p:nvPr/>
        </p:nvSpPr>
        <p:spPr>
          <a:xfrm flipH="1">
            <a:off x="5389508" y="1810728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明厨亮</a:t>
            </a:r>
            <a:r>
              <a:rPr lang="zh-CN" altLang="en-US" dirty="0" smtClean="0"/>
              <a:t>灶</a:t>
            </a:r>
            <a:r>
              <a:rPr lang="en-US" altLang="zh-CN" dirty="0" smtClean="0"/>
              <a:t>—</a:t>
            </a:r>
            <a:r>
              <a:rPr lang="zh-CN" altLang="en-US" dirty="0" smtClean="0"/>
              <a:t>“三白”检测</a:t>
            </a:r>
            <a:endParaRPr lang="zh-CN" altLang="en-US" dirty="0"/>
          </a:p>
        </p:txBody>
      </p:sp>
      <p:sp>
        <p:nvSpPr>
          <p:cNvPr id="59" name="矩形 58"/>
          <p:cNvSpPr/>
          <p:nvPr/>
        </p:nvSpPr>
        <p:spPr>
          <a:xfrm>
            <a:off x="6344816" y="2531647"/>
            <a:ext cx="5446851" cy="1103385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需求是定位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场景图片中对象的位置信息，本实例场景中较小，人员数量不多。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因此在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算法方案上，可以选择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“物体检测”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模型进行训练。</a:t>
            </a:r>
          </a:p>
        </p:txBody>
      </p:sp>
      <p:sp>
        <p:nvSpPr>
          <p:cNvPr id="60" name="矩形 59"/>
          <p:cNvSpPr/>
          <p:nvPr/>
        </p:nvSpPr>
        <p:spPr>
          <a:xfrm>
            <a:off x="6344817" y="3825789"/>
            <a:ext cx="5365102" cy="1468606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边缘推理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每个后厨部署一台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超脑，对后厨区域的多路摄像机码流进行分析；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中心应用：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采用行业应用平台进行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模型管理和告警事件接收，第三方应用基于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IVS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平台进行上层应用开发和看板展示。</a:t>
            </a:r>
          </a:p>
        </p:txBody>
      </p:sp>
    </p:spTree>
    <p:extLst>
      <p:ext uri="{BB962C8B-B14F-4D97-AF65-F5344CB8AC3E}">
        <p14:creationId xmlns:p14="http://schemas.microsoft.com/office/powerpoint/2010/main" val="413443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/>
        </p:nvSpPr>
        <p:spPr>
          <a:xfrm>
            <a:off x="6984782" y="1223607"/>
            <a:ext cx="4589433" cy="288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系统方案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边缘推理：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存栏：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通过在养殖场圈栏上方部署高清半球，实时拍摄圈栏内的猪只图片和视频，上传给具有数猪算法的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超脑，分析得到生猪存栏量数据；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出栏：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直接通过智能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IPC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垂直部署，在前端分析获取。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中心应用：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采用行业应用平台进行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模型管理和告警事件接收，第三方应用基于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IVS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平台进行上层应用开发和看板展示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2" name="iṡlïdê">
            <a:extLst>
              <a:ext uri="{FF2B5EF4-FFF2-40B4-BE49-F238E27FC236}">
                <a16:creationId xmlns:a16="http://schemas.microsoft.com/office/drawing/2014/main" id="{8163245C-B7EA-4976-89A5-0DBF0C461BA6}"/>
              </a:ext>
            </a:extLst>
          </p:cNvPr>
          <p:cNvSpPr txBox="1"/>
          <p:nvPr/>
        </p:nvSpPr>
        <p:spPr>
          <a:xfrm>
            <a:off x="6999188" y="4627938"/>
            <a:ext cx="4468134" cy="18381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业务价值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3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减少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企业员工的人力介入，大幅降低疾病感染可能性，防止猪瘟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扩散；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37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防止农户人为舞弊谎报猪只数量，私自贩卖猪只，减少企业经济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损失。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资产盘点</a:t>
            </a:r>
            <a:r>
              <a:rPr lang="en-US" altLang="zh-CN" dirty="0" smtClean="0"/>
              <a:t>—AI</a:t>
            </a:r>
            <a:r>
              <a:rPr lang="zh-CN" altLang="en-US" dirty="0"/>
              <a:t>数</a:t>
            </a:r>
            <a:r>
              <a:rPr lang="zh-CN" altLang="en-US" dirty="0" smtClean="0"/>
              <a:t>猪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57809" y="1213229"/>
            <a:ext cx="5129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视频智能分析对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存栏、出栏生猪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数量进行自动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盘点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774836" y="2385991"/>
            <a:ext cx="2571851" cy="1795687"/>
            <a:chOff x="5288569" y="1953286"/>
            <a:chExt cx="3111939" cy="2172781"/>
          </a:xfrm>
        </p:grpSpPr>
        <p:sp>
          <p:nvSpPr>
            <p:cNvPr id="58" name="矩形 57"/>
            <p:cNvSpPr/>
            <p:nvPr/>
          </p:nvSpPr>
          <p:spPr>
            <a:xfrm>
              <a:off x="5288569" y="1953286"/>
              <a:ext cx="3111939" cy="338254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出栏计数</a:t>
              </a:r>
              <a:endPara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95485" y="2291540"/>
              <a:ext cx="3105023" cy="1834527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36277" y="2346293"/>
            <a:ext cx="2653773" cy="1872875"/>
            <a:chOff x="736277" y="2346293"/>
            <a:chExt cx="2653773" cy="1872875"/>
          </a:xfrm>
        </p:grpSpPr>
        <p:sp>
          <p:nvSpPr>
            <p:cNvPr id="39" name="线条"/>
            <p:cNvSpPr/>
            <p:nvPr/>
          </p:nvSpPr>
          <p:spPr>
            <a:xfrm>
              <a:off x="736277" y="2346293"/>
              <a:ext cx="447860" cy="437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40" name="线条"/>
            <p:cNvSpPr/>
            <p:nvPr/>
          </p:nvSpPr>
          <p:spPr>
            <a:xfrm rot="10800000" flipH="1">
              <a:off x="743989" y="3781496"/>
              <a:ext cx="447860" cy="437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41" name="线条"/>
            <p:cNvSpPr/>
            <p:nvPr/>
          </p:nvSpPr>
          <p:spPr>
            <a:xfrm rot="10800000">
              <a:off x="2942190" y="3781500"/>
              <a:ext cx="447860" cy="437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  <p:sp>
          <p:nvSpPr>
            <p:cNvPr id="42" name="线条"/>
            <p:cNvSpPr/>
            <p:nvPr/>
          </p:nvSpPr>
          <p:spPr>
            <a:xfrm flipH="1">
              <a:off x="2934481" y="2346293"/>
              <a:ext cx="447860" cy="437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35255" tIns="35255" rIns="35255" bIns="35255" numCol="1" anchor="ctr">
              <a:noAutofit/>
            </a:bodyPr>
            <a:lstStyle/>
            <a:p>
              <a:pPr marL="0" marR="0" lvl="0" indent="0" algn="l" defTabSz="405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微软雅黑"/>
                <a:cs typeface="Helvetica" panose="020B0604020202020204" pitchFamily="34" charset="0"/>
                <a:sym typeface="Helvetica Neue Medium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587348" y="2392558"/>
            <a:ext cx="2558291" cy="1795687"/>
            <a:chOff x="8560476" y="1953286"/>
            <a:chExt cx="3095532" cy="2172781"/>
          </a:xfrm>
        </p:grpSpPr>
        <p:sp>
          <p:nvSpPr>
            <p:cNvPr id="67" name="矩形 66"/>
            <p:cNvSpPr/>
            <p:nvPr/>
          </p:nvSpPr>
          <p:spPr>
            <a:xfrm>
              <a:off x="8560476" y="1953286"/>
              <a:ext cx="3095532" cy="338254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存栏计数</a:t>
              </a:r>
              <a:endPara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"/>
            <a:stretch/>
          </p:blipFill>
          <p:spPr>
            <a:xfrm>
              <a:off x="8572177" y="2291540"/>
              <a:ext cx="3083831" cy="1834527"/>
            </a:xfrm>
            <a:prstGeom prst="rect">
              <a:avLst/>
            </a:prstGeom>
          </p:spPr>
        </p:pic>
      </p:grpSp>
      <p:sp>
        <p:nvSpPr>
          <p:cNvPr id="44" name="线条"/>
          <p:cNvSpPr/>
          <p:nvPr/>
        </p:nvSpPr>
        <p:spPr>
          <a:xfrm>
            <a:off x="3537503" y="2346289"/>
            <a:ext cx="447860" cy="437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45" name="线条"/>
          <p:cNvSpPr/>
          <p:nvPr/>
        </p:nvSpPr>
        <p:spPr>
          <a:xfrm rot="10800000" flipH="1">
            <a:off x="3545215" y="3781492"/>
            <a:ext cx="447860" cy="437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46" name="线条"/>
          <p:cNvSpPr/>
          <p:nvPr/>
        </p:nvSpPr>
        <p:spPr>
          <a:xfrm rot="10800000">
            <a:off x="5743416" y="3781496"/>
            <a:ext cx="447860" cy="437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47" name="线条"/>
          <p:cNvSpPr/>
          <p:nvPr/>
        </p:nvSpPr>
        <p:spPr>
          <a:xfrm flipH="1">
            <a:off x="5735707" y="2346289"/>
            <a:ext cx="447860" cy="437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57809" y="4594838"/>
            <a:ext cx="5533467" cy="1695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训练：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需求是定位场景图片中对象的位置信息，本实例场景中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较小。因此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在算法方案上，可以选择 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“物体检测”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模型进行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训练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模型推理：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完成目标检测后，通过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IED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规则提供的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“计数规则”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直接获得计数，免去业务逻辑开发。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56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6346472" y="999947"/>
            <a:ext cx="5365102" cy="133511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智能分析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的技术手段代替现场执法、人工远程视频执法监督的方式，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对城市中存在的已建违章、在建违建的建筑进行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实时监控及智能识别告警。</a:t>
            </a:r>
          </a:p>
        </p:txBody>
      </p:sp>
      <p:sp>
        <p:nvSpPr>
          <p:cNvPr id="48" name="矩形 47"/>
          <p:cNvSpPr/>
          <p:nvPr/>
        </p:nvSpPr>
        <p:spPr>
          <a:xfrm>
            <a:off x="6377032" y="5278169"/>
            <a:ext cx="5365102" cy="724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业务价值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帮助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监管部门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对市容市貌进行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过程实时智能监管，提高监管效能。</a:t>
            </a:r>
          </a:p>
        </p:txBody>
      </p:sp>
      <p:sp>
        <p:nvSpPr>
          <p:cNvPr id="89" name="线条"/>
          <p:cNvSpPr/>
          <p:nvPr/>
        </p:nvSpPr>
        <p:spPr>
          <a:xfrm>
            <a:off x="401177" y="1810728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0" name="线条"/>
          <p:cNvSpPr/>
          <p:nvPr/>
        </p:nvSpPr>
        <p:spPr>
          <a:xfrm rot="10800000" flipH="1">
            <a:off x="408717" y="3514649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1" name="线条"/>
          <p:cNvSpPr/>
          <p:nvPr/>
        </p:nvSpPr>
        <p:spPr>
          <a:xfrm rot="10800000">
            <a:off x="5394796" y="3477272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2" name="线条"/>
          <p:cNvSpPr/>
          <p:nvPr/>
        </p:nvSpPr>
        <p:spPr>
          <a:xfrm flipH="1">
            <a:off x="5394796" y="1852346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3" name="线条"/>
          <p:cNvSpPr/>
          <p:nvPr/>
        </p:nvSpPr>
        <p:spPr>
          <a:xfrm>
            <a:off x="1752452" y="4308046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4" name="线条"/>
          <p:cNvSpPr/>
          <p:nvPr/>
        </p:nvSpPr>
        <p:spPr>
          <a:xfrm rot="10800000" flipH="1">
            <a:off x="1770311" y="5911552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5" name="线条"/>
          <p:cNvSpPr/>
          <p:nvPr/>
        </p:nvSpPr>
        <p:spPr>
          <a:xfrm rot="10800000">
            <a:off x="4064742" y="5893958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6" name="线条"/>
          <p:cNvSpPr/>
          <p:nvPr/>
        </p:nvSpPr>
        <p:spPr>
          <a:xfrm flipH="1">
            <a:off x="4064742" y="4308046"/>
            <a:ext cx="541910" cy="529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智慧城管</a:t>
            </a:r>
            <a:r>
              <a:rPr lang="en-US" altLang="zh-CN" dirty="0" smtClean="0"/>
              <a:t>—</a:t>
            </a:r>
            <a:r>
              <a:rPr lang="zh-CN" altLang="en-US" dirty="0"/>
              <a:t>违建</a:t>
            </a:r>
            <a:r>
              <a:rPr lang="zh-CN" altLang="en-US" dirty="0" smtClean="0"/>
              <a:t>检测</a:t>
            </a:r>
            <a:endParaRPr lang="zh-CN" altLang="en-US" dirty="0"/>
          </a:p>
        </p:txBody>
      </p:sp>
      <p:sp>
        <p:nvSpPr>
          <p:cNvPr id="59" name="矩形 58"/>
          <p:cNvSpPr/>
          <p:nvPr/>
        </p:nvSpPr>
        <p:spPr>
          <a:xfrm>
            <a:off x="6364332" y="2318564"/>
            <a:ext cx="5446851" cy="1103385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需求是定位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场景图片中对象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的类型和位置信息，在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算法方案上，可以选择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“物体检测”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模型进行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训练，检测出各类典型违建特征。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77032" y="3477272"/>
            <a:ext cx="5365102" cy="1594711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边缘推理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每个监测点位部署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一台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球机，通过预置点配置，实现特定区域或建筑物的违建特征检测；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中心应用：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采用行业应用平台进行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管理、告警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事件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接收、事件审核、案件派遣、案件处置，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第三方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应用也可以基于海康行业平台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进行上层应用开发和看板展示。</a:t>
            </a:r>
          </a:p>
        </p:txBody>
      </p:sp>
      <p:pic>
        <p:nvPicPr>
          <p:cNvPr id="30" name="内容占位符 9"/>
          <p:cNvPicPr>
            <a:picLocks noChangeAspect="1"/>
          </p:cNvPicPr>
          <p:nvPr/>
        </p:nvPicPr>
        <p:blipFill rotWithShape="1">
          <a:blip r:embed="rId3"/>
          <a:srcRect r="32511"/>
          <a:stretch/>
        </p:blipFill>
        <p:spPr>
          <a:xfrm>
            <a:off x="472217" y="1889723"/>
            <a:ext cx="5464489" cy="21171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/>
          <a:srcRect r="64027"/>
          <a:stretch/>
        </p:blipFill>
        <p:spPr>
          <a:xfrm>
            <a:off x="1814969" y="4351739"/>
            <a:ext cx="2778983" cy="207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智慧气象</a:t>
            </a:r>
            <a:r>
              <a:rPr lang="en-US" altLang="zh-CN" dirty="0" smtClean="0"/>
              <a:t>—</a:t>
            </a:r>
            <a:r>
              <a:rPr lang="zh-CN" altLang="en-US" dirty="0"/>
              <a:t>天</a:t>
            </a:r>
            <a:r>
              <a:rPr lang="zh-CN" altLang="en-US" dirty="0" smtClean="0"/>
              <a:t>脸识别</a:t>
            </a:r>
            <a:endParaRPr lang="zh-CN" altLang="en-US" dirty="0"/>
          </a:p>
        </p:txBody>
      </p:sp>
      <p:sp>
        <p:nvSpPr>
          <p:cNvPr id="5" name="线条"/>
          <p:cNvSpPr/>
          <p:nvPr/>
        </p:nvSpPr>
        <p:spPr>
          <a:xfrm rot="10800000" flipH="1">
            <a:off x="1053092" y="3192544"/>
            <a:ext cx="407145" cy="3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6" name="线条"/>
          <p:cNvSpPr/>
          <p:nvPr/>
        </p:nvSpPr>
        <p:spPr>
          <a:xfrm rot="10800000">
            <a:off x="3772457" y="3184065"/>
            <a:ext cx="407145" cy="3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7" name="线条"/>
          <p:cNvSpPr/>
          <p:nvPr/>
        </p:nvSpPr>
        <p:spPr>
          <a:xfrm flipH="1">
            <a:off x="3773932" y="1455210"/>
            <a:ext cx="407145" cy="3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8" name="线条"/>
          <p:cNvSpPr/>
          <p:nvPr/>
        </p:nvSpPr>
        <p:spPr>
          <a:xfrm>
            <a:off x="1047090" y="1435740"/>
            <a:ext cx="492645" cy="481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9" name="线条"/>
          <p:cNvSpPr/>
          <p:nvPr/>
        </p:nvSpPr>
        <p:spPr>
          <a:xfrm rot="10800000" flipH="1">
            <a:off x="1053092" y="5864282"/>
            <a:ext cx="407145" cy="3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10" name="线条"/>
          <p:cNvSpPr/>
          <p:nvPr/>
        </p:nvSpPr>
        <p:spPr>
          <a:xfrm rot="10800000">
            <a:off x="3772457" y="5855803"/>
            <a:ext cx="407145" cy="3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11" name="线条"/>
          <p:cNvSpPr/>
          <p:nvPr/>
        </p:nvSpPr>
        <p:spPr>
          <a:xfrm flipH="1">
            <a:off x="3773932" y="4126948"/>
            <a:ext cx="407145" cy="3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12" name="线条"/>
          <p:cNvSpPr/>
          <p:nvPr/>
        </p:nvSpPr>
        <p:spPr>
          <a:xfrm>
            <a:off x="1047090" y="4107478"/>
            <a:ext cx="492645" cy="481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35255" tIns="35255" rIns="35255" bIns="35255" numCol="1" anchor="ctr">
            <a:noAutofit/>
          </a:bodyPr>
          <a:lstStyle/>
          <a:p>
            <a:pPr marL="0" marR="0" lvl="0" indent="0" algn="l" defTabSz="405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ea typeface="微软雅黑"/>
              <a:cs typeface="Helvetica" panose="020B0604020202020204" pitchFamily="34" charset="0"/>
              <a:sym typeface="Helvetica Neue Medium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91403" y="1108948"/>
            <a:ext cx="6374692" cy="1101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通过大广角摄像机对天空进行实时检测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，当检测到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有云出现，智能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识别出所占天空的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百分比、云的形状，并能告警提醒。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91403" y="2260549"/>
            <a:ext cx="6374692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算法方案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考虑到总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云量是按照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云所占天空的百分比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输出，可分为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级，云形状按照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29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类云、视程障碍现象引起的云状无法辨明和无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云共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31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类，具有明显的分类特征，因此通过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“图像分类”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模型来解决目标识别问题。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91403" y="3670683"/>
            <a:ext cx="6374692" cy="1695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系统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</a:t>
            </a:r>
            <a:endParaRPr kumimoji="0" lang="en-US" altLang="zh-CN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边缘推理：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可以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根据观测站点的算法需求，选择自带天脸识别算法的智能相机或者能运行多种算法的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智能盒子，来实现边缘智能分析。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中心应用：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采用行业应用平台进行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模型管理和告警事件接收，第三方应用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基于行业平台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进行上层应用开发和看板展示。</a:t>
            </a:r>
          </a:p>
        </p:txBody>
      </p:sp>
      <p:sp>
        <p:nvSpPr>
          <p:cNvPr id="18" name="矩形 17"/>
          <p:cNvSpPr/>
          <p:nvPr/>
        </p:nvSpPr>
        <p:spPr>
          <a:xfrm>
            <a:off x="5091403" y="5418854"/>
            <a:ext cx="6374692" cy="1101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业务价值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辅助气象观测员，实时监测天空中云的变化，当天气突变时，及时提醒观测员和发布天气预警信息。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853" y="4126948"/>
            <a:ext cx="2088987" cy="208898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853" y="1435740"/>
            <a:ext cx="2088987" cy="208898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49121" y="3570954"/>
            <a:ext cx="14285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总云量：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80%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11053" y="6264098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微软雅黑" panose="020B0503020204020204" pitchFamily="34" charset="-122"/>
                <a:cs typeface="+mn-cs"/>
                <a:sym typeface=""/>
              </a:rPr>
              <a:t>絮状高积云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微软雅黑" panose="020B0503020204020204" pitchFamily="34" charset="-122"/>
              <a:cs typeface="+mn-cs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97539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2710</Words>
  <Application>Microsoft Office PowerPoint</Application>
  <PresentationFormat>宽屏</PresentationFormat>
  <Paragraphs>293</Paragraphs>
  <Slides>18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Helvetica Neue Medium</vt:lpstr>
      <vt:lpstr>等线</vt:lpstr>
      <vt:lpstr>等线</vt:lpstr>
      <vt:lpstr>宋体</vt:lpstr>
      <vt:lpstr>微软雅黑</vt:lpstr>
      <vt:lpstr>Arial</vt:lpstr>
      <vt:lpstr>Calibri</vt:lpstr>
      <vt:lpstr>Helvetica</vt:lpstr>
      <vt:lpstr>Segoe UI</vt:lpstr>
      <vt:lpstr>Times New Roman</vt:lpstr>
      <vt:lpstr>Wingdings</vt:lpstr>
      <vt:lpstr>1_Office 主题</vt:lpstr>
      <vt:lpstr>2_自定义设计方案</vt:lpstr>
      <vt:lpstr>3_自定义设计方案</vt:lpstr>
      <vt:lpstr>PowerPoint 演示文稿</vt:lpstr>
      <vt:lpstr>PowerPoint 演示文稿</vt:lpstr>
      <vt:lpstr>AI开放平台解决方案概览</vt:lpstr>
      <vt:lpstr>私有化解决方案-边缘应用</vt:lpstr>
      <vt:lpstr>私有化解决方案-中心调度应用</vt:lpstr>
      <vt:lpstr>公有云解决方案</vt:lpstr>
      <vt:lpstr>方案特性</vt:lpstr>
      <vt:lpstr>AI开放平台智能硬件</vt:lpstr>
      <vt:lpstr>PowerPoint 演示文稿</vt:lpstr>
      <vt:lpstr>AI识别违建</vt:lpstr>
      <vt:lpstr>AI识别违建</vt:lpstr>
      <vt:lpstr>AI识别违建</vt:lpstr>
      <vt:lpstr>违建抓拍过程</vt:lpstr>
      <vt:lpstr>AI应用案例概览</vt:lpstr>
      <vt:lpstr>明厨亮灶—“三白”检测</vt:lpstr>
      <vt:lpstr>资产盘点—AI数猪</vt:lpstr>
      <vt:lpstr>智慧城管—违建检测</vt:lpstr>
      <vt:lpstr>智慧气象—天脸识别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杨国虎</dc:creator>
  <cp:lastModifiedBy>User</cp:lastModifiedBy>
  <cp:revision>4</cp:revision>
  <dcterms:created xsi:type="dcterms:W3CDTF">2021-09-07T03:46:16Z</dcterms:created>
  <dcterms:modified xsi:type="dcterms:W3CDTF">2023-02-23T23:01:12Z</dcterms:modified>
</cp:coreProperties>
</file>