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375" r:id="rId1"/>
    <p:sldMasterId id="2147487412" r:id="rId2"/>
  </p:sldMasterIdLst>
  <p:notesMasterIdLst>
    <p:notesMasterId r:id="rId3"/>
  </p:notesMasterIdLst>
  <p:sldIdLst>
    <p:sldId id="1864" r:id="rId4"/>
    <p:sldId id="1867" r:id="rId5"/>
    <p:sldId id="1870" r:id="rId6"/>
    <p:sldId id="1873" r:id="rId7"/>
    <p:sldId id="1876" r:id="rId8"/>
    <p:sldId id="1879" r:id="rId9"/>
    <p:sldId id="1882" r:id="rId10"/>
    <p:sldId id="1885" r:id="rId11"/>
    <p:sldId id="1888" r:id="rId12"/>
    <p:sldId id="1891" r:id="rId13"/>
    <p:sldId id="1894" r:id="rId14"/>
    <p:sldId id="1897" r:id="rId15"/>
    <p:sldId id="1900" r:id="rId16"/>
    <p:sldId id="1903" r:id="rId17"/>
    <p:sldId id="1906" r:id="rId18"/>
    <p:sldId id="1909" r:id="rId19"/>
    <p:sldId id="1912" r:id="rId20"/>
    <p:sldId id="1915" r:id="rId21"/>
    <p:sldId id="1918" r:id="rId22"/>
    <p:sldId id="1921" r:id="rId23"/>
    <p:sldId id="1924" r:id="rId24"/>
    <p:sldId id="1927" r:id="rId25"/>
    <p:sldId id="1930" r:id="rId26"/>
    <p:sldId id="1933" r:id="rId27"/>
    <p:sldId id="1936"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413" r:id="rId1"/>
    <p:sldLayoutId id="2147487414" r:id="rId2"/>
    <p:sldLayoutId id="2147487415" r:id="rId3"/>
    <p:sldLayoutId id="2147487416" r:id="rId4"/>
    <p:sldLayoutId id="2147487417" r:id="rId5"/>
    <p:sldLayoutId id="2147487418" r:id="rId6"/>
    <p:sldLayoutId id="2147487419" r:id="rId7"/>
    <p:sldLayoutId id="2147487420" r:id="rId8"/>
    <p:sldLayoutId id="2147487421" r:id="rId9"/>
    <p:sldLayoutId id="2147487422" r:id="rId10"/>
    <p:sldLayoutId id="2147487423"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tags" Target="../tags/tag97.xml"/><Relationship Id="rId17" Type="http://schemas.openxmlformats.org/officeDocument/2006/relationships/tags" Target="../tags/tag98.xml"/><Relationship Id="rId18" Type="http://schemas.openxmlformats.org/officeDocument/2006/relationships/tags" Target="../tags/tag99.xml"/><Relationship Id="rId19" Type="http://schemas.openxmlformats.org/officeDocument/2006/relationships/tags" Target="../tags/tag100.xml"/><Relationship Id="rId20" Type="http://schemas.openxmlformats.org/officeDocument/2006/relationships/tags" Target="../tags/tag101.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tags" Target="../tags/tag137.xml"/><Relationship Id="rId16" Type="http://schemas.openxmlformats.org/officeDocument/2006/relationships/tags" Target="../tags/tag138.xml"/><Relationship Id="rId17" Type="http://schemas.openxmlformats.org/officeDocument/2006/relationships/tags" Target="../tags/tag139.xml"/><Relationship Id="rId18" Type="http://schemas.openxmlformats.org/officeDocument/2006/relationships/tags" Target="../tags/tag140.xml"/><Relationship Id="rId19" Type="http://schemas.openxmlformats.org/officeDocument/2006/relationships/tags" Target="../tags/tag141.xml"/><Relationship Id="rId20" Type="http://schemas.openxmlformats.org/officeDocument/2006/relationships/tags" Target="../tags/tag142.xml"/><Relationship Id="rId21" Type="http://schemas.openxmlformats.org/officeDocument/2006/relationships/tags" Target="../tags/tag143.xml"/><Relationship Id="rId22" Type="http://schemas.openxmlformats.org/officeDocument/2006/relationships/tags" Target="../tags/tag144.xml"/><Relationship Id="rId23" Type="http://schemas.openxmlformats.org/officeDocument/2006/relationships/tags" Target="../tags/tag145.xml"/><Relationship Id="rId24" Type="http://schemas.openxmlformats.org/officeDocument/2006/relationships/tags" Target="../tags/tag146.xml"/><Relationship Id="rId25" Type="http://schemas.openxmlformats.org/officeDocument/2006/relationships/tags" Target="../tags/tag147.xml"/><Relationship Id="rId26" Type="http://schemas.openxmlformats.org/officeDocument/2006/relationships/tags" Target="../tags/tag148.xml"/><Relationship Id="rId27" Type="http://schemas.openxmlformats.org/officeDocument/2006/relationships/tags" Target="../tags/tag149.xml"/><Relationship Id="rId28" Type="http://schemas.openxmlformats.org/officeDocument/2006/relationships/tags" Target="../tags/tag150.xml"/><Relationship Id="rId29" Type="http://schemas.openxmlformats.org/officeDocument/2006/relationships/tags" Target="../tags/tag151.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tags" Target="../tags/tag190.xml"/><Relationship Id="rId20" Type="http://schemas.openxmlformats.org/officeDocument/2006/relationships/tags" Target="../tags/tag191.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tags" Target="../tags/tag297.xml"/><Relationship Id="rId18" Type="http://schemas.openxmlformats.org/officeDocument/2006/relationships/tags" Target="../tags/tag298.xml"/><Relationship Id="rId19" Type="http://schemas.openxmlformats.org/officeDocument/2006/relationships/tags" Target="../tags/tag299.xml"/><Relationship Id="rId20" Type="http://schemas.openxmlformats.org/officeDocument/2006/relationships/tags" Target="../tags/tag300.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小学教育中的可持续发展教育</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小学教育中可持续发展教育的概念</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小学教育中可持续发展教育的实践</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小学教育中可持续发展教育的挑战与对策</a:t>
            </a:r>
            <a:endParaRPr altLang="en-US" b="1" dirty="0" sz="24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小学教育中可持续发展教育的案例分析</a:t>
            </a:r>
            <a:endParaRPr altLang="en-US" b="1" dirty="0" sz="24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小学教育中可持续发展教育的价值与影响</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小学教育中可持续发展教育的概念</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定义和内涵</a:t>
            </a:r>
            <a:endParaRPr altLang="en-US" lang="zh-CN"/>
          </a:p>
        </p:txBody>
      </p:sp>
      <p:sp>
        <p:nvSpPr>
          <p:cNvPr id="1048846" name="任意多边形 35"/>
          <p:cNvSpPr/>
          <p:nvPr>
            <p:custDataLst>
              <p:tags r:id="rId1"/>
            </p:custDataLst>
          </p:nvPr>
        </p:nvSpPr>
        <p:spPr>
          <a:xfrm>
            <a:off x="1524000" y="1639730"/>
            <a:ext cx="9830369" cy="93584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848" name="任意多边形 39"/>
          <p:cNvSpPr/>
          <p:nvPr>
            <p:custDataLst>
              <p:tags r:id="rId2"/>
            </p:custDataLst>
          </p:nvPr>
        </p:nvSpPr>
        <p:spPr>
          <a:xfrm>
            <a:off x="1598572" y="1720563"/>
            <a:ext cx="9681795" cy="77474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2768379" y="1920939"/>
            <a:ext cx="0" cy="38709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8850" name="正文"/>
          <p:cNvSpPr txBox="1"/>
          <p:nvPr>
            <p:custDataLst>
              <p:tags r:id="rId4"/>
            </p:custDataLst>
          </p:nvPr>
        </p:nvSpPr>
        <p:spPr>
          <a:xfrm>
            <a:off x="3004618" y="1707471"/>
            <a:ext cx="8074235" cy="787841"/>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100" lang="zh-CN">
                <a:solidFill>
                  <a:schemeClr val="tx1">
                    <a:lumMod val="65000"/>
                    <a:lumOff val="35000"/>
                  </a:schemeClr>
                </a:solidFill>
                <a:latin typeface="+中文正文" charset="0"/>
              </a:rPr>
              <a:t>小学教育中的可持续发展教育是指以促进小学生全面发展和终身发展为目标，注重培养学生在环境保护、社会责任感和经济效益等方面的意识和能力。</a:t>
            </a:r>
            <a:endParaRPr altLang="en-US" dirty="0" sz="1100" lang="zh-CN">
              <a:solidFill>
                <a:schemeClr val="tx1">
                  <a:lumMod val="65000"/>
                  <a:lumOff val="35000"/>
                </a:schemeClr>
              </a:solidFill>
              <a:latin typeface="+中文正文" charset="0"/>
            </a:endParaRPr>
          </a:p>
        </p:txBody>
      </p:sp>
      <p:sp>
        <p:nvSpPr>
          <p:cNvPr id="1048852" name="矩形 42"/>
          <p:cNvSpPr>
            <a:spLocks noChangeAspect="1"/>
          </p:cNvSpPr>
          <p:nvPr>
            <p:custDataLst>
              <p:tags r:id="rId5"/>
            </p:custDataLst>
          </p:nvPr>
        </p:nvSpPr>
        <p:spPr>
          <a:xfrm flipH="1">
            <a:off x="1804071" y="1704055"/>
            <a:ext cx="806627" cy="80719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8854" name="任意多边形 45"/>
          <p:cNvSpPr/>
          <p:nvPr>
            <p:custDataLst>
              <p:tags r:id="rId6"/>
            </p:custDataLst>
          </p:nvPr>
        </p:nvSpPr>
        <p:spPr>
          <a:xfrm>
            <a:off x="1524000" y="2748628"/>
            <a:ext cx="9830369" cy="93584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856" name="任意多边形 46"/>
          <p:cNvSpPr/>
          <p:nvPr>
            <p:custDataLst>
              <p:tags r:id="rId7"/>
            </p:custDataLst>
          </p:nvPr>
        </p:nvSpPr>
        <p:spPr>
          <a:xfrm>
            <a:off x="1598572" y="2829461"/>
            <a:ext cx="9681795" cy="77474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2768379" y="3029837"/>
            <a:ext cx="0" cy="38709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8858" name="正文"/>
          <p:cNvSpPr txBox="1"/>
          <p:nvPr>
            <p:custDataLst>
              <p:tags r:id="rId9"/>
            </p:custDataLst>
          </p:nvPr>
        </p:nvSpPr>
        <p:spPr>
          <a:xfrm>
            <a:off x="3004618" y="2816369"/>
            <a:ext cx="8074235" cy="787841"/>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100" lang="zh-CN">
                <a:solidFill>
                  <a:schemeClr val="tx1">
                    <a:lumMod val="65000"/>
                    <a:lumOff val="35000"/>
                  </a:schemeClr>
                </a:solidFill>
                <a:latin typeface="+中文正文" charset="0"/>
              </a:rPr>
              <a:t>可持续发展教育强调跨学科、跨领域的知识整合，将自然科学、社会科学、人文科学等多方面内容融入课程中，促进学生对可持续发展的全面认识。</a:t>
            </a:r>
            <a:endParaRPr altLang="en-US" dirty="0" sz="1100" lang="zh-CN">
              <a:solidFill>
                <a:schemeClr val="tx1">
                  <a:lumMod val="65000"/>
                  <a:lumOff val="35000"/>
                </a:schemeClr>
              </a:solidFill>
              <a:latin typeface="+中文正文" charset="0"/>
            </a:endParaRPr>
          </a:p>
        </p:txBody>
      </p:sp>
      <p:sp>
        <p:nvSpPr>
          <p:cNvPr id="1048860" name="矩形 49"/>
          <p:cNvSpPr>
            <a:spLocks noChangeAspect="1"/>
          </p:cNvSpPr>
          <p:nvPr>
            <p:custDataLst>
              <p:tags r:id="rId10"/>
            </p:custDataLst>
          </p:nvPr>
        </p:nvSpPr>
        <p:spPr>
          <a:xfrm flipH="1">
            <a:off x="1804071" y="2812953"/>
            <a:ext cx="806627" cy="80719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8862" name="任意多边形 51"/>
          <p:cNvSpPr/>
          <p:nvPr>
            <p:custDataLst>
              <p:tags r:id="rId11"/>
            </p:custDataLst>
          </p:nvPr>
        </p:nvSpPr>
        <p:spPr>
          <a:xfrm>
            <a:off x="1524000" y="3857526"/>
            <a:ext cx="9830369" cy="93584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864" name="任意多边形 52"/>
          <p:cNvSpPr/>
          <p:nvPr>
            <p:custDataLst>
              <p:tags r:id="rId12"/>
            </p:custDataLst>
          </p:nvPr>
        </p:nvSpPr>
        <p:spPr>
          <a:xfrm>
            <a:off x="1598572" y="3938359"/>
            <a:ext cx="9681795" cy="77474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2768379" y="4138735"/>
            <a:ext cx="0" cy="38709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8866" name="正文"/>
          <p:cNvSpPr txBox="1"/>
          <p:nvPr>
            <p:custDataLst>
              <p:tags r:id="rId14"/>
            </p:custDataLst>
          </p:nvPr>
        </p:nvSpPr>
        <p:spPr>
          <a:xfrm>
            <a:off x="3004618" y="3925267"/>
            <a:ext cx="8074235" cy="787841"/>
          </a:xfrm>
          <a:prstGeom prst="rect"/>
          <a:noFill/>
        </p:spPr>
        <p:txBody>
          <a:bodyPr anchor="ctr" anchorCtr="0" bIns="71755" lIns="90000" rIns="90000" rtlCol="0" tIns="0" wrap="square">
            <a:normAutofit fontScale="65556"/>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小学可持续发展教育内涵包括：培养学生的环保意识，引导学生关注环境问题，参与环保行动；培养学生的社会责任感，引导学生关注社会问题，积极参与社会公益事业；培养学生的经济效益意识，引导学生关注资源利用、能源节约等方面的问题，养成勤俭节约的习惯。</a:t>
            </a:r>
            <a:endParaRPr altLang="en-US" dirty="0" lang="zh-CN">
              <a:solidFill>
                <a:schemeClr val="tx1">
                  <a:lumMod val="65000"/>
                  <a:lumOff val="35000"/>
                </a:schemeClr>
              </a:solidFill>
              <a:latin typeface="+中文正文" charset="0"/>
            </a:endParaRPr>
          </a:p>
        </p:txBody>
      </p:sp>
      <p:sp>
        <p:nvSpPr>
          <p:cNvPr id="1048868" name="矩形 55"/>
          <p:cNvSpPr>
            <a:spLocks noChangeAspect="1"/>
          </p:cNvSpPr>
          <p:nvPr>
            <p:custDataLst>
              <p:tags r:id="rId15"/>
            </p:custDataLst>
          </p:nvPr>
        </p:nvSpPr>
        <p:spPr>
          <a:xfrm flipH="1">
            <a:off x="1804071" y="3921851"/>
            <a:ext cx="806627" cy="80719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8870" name="任意多边形 57"/>
          <p:cNvSpPr/>
          <p:nvPr>
            <p:custDataLst>
              <p:tags r:id="rId16"/>
            </p:custDataLst>
          </p:nvPr>
        </p:nvSpPr>
        <p:spPr>
          <a:xfrm>
            <a:off x="1524000" y="4966424"/>
            <a:ext cx="9830369" cy="93584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872" name="任意多边形 58"/>
          <p:cNvSpPr/>
          <p:nvPr>
            <p:custDataLst>
              <p:tags r:id="rId17"/>
            </p:custDataLst>
          </p:nvPr>
        </p:nvSpPr>
        <p:spPr>
          <a:xfrm>
            <a:off x="1598572" y="5047257"/>
            <a:ext cx="9681795" cy="77474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2768379" y="5247633"/>
            <a:ext cx="0" cy="38709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8874" name="正文"/>
          <p:cNvSpPr txBox="1"/>
          <p:nvPr>
            <p:custDataLst>
              <p:tags r:id="rId19"/>
            </p:custDataLst>
          </p:nvPr>
        </p:nvSpPr>
        <p:spPr>
          <a:xfrm>
            <a:off x="3004618" y="5034165"/>
            <a:ext cx="8074235" cy="787841"/>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100" lang="zh-CN">
                <a:solidFill>
                  <a:schemeClr val="tx1">
                    <a:lumMod val="65000"/>
                    <a:lumOff val="35000"/>
                  </a:schemeClr>
                </a:solidFill>
                <a:latin typeface="+中文正文" charset="0"/>
              </a:rPr>
              <a:t>小学可持续发展教育是实现教育公平和社会可持续发展的重要途径，对于培养具有全球视野和责任感的公民具有重要意义。</a:t>
            </a:r>
            <a:endParaRPr altLang="en-US" dirty="0" sz="1100" lang="zh-CN">
              <a:solidFill>
                <a:schemeClr val="tx1">
                  <a:lumMod val="65000"/>
                  <a:lumOff val="35000"/>
                </a:schemeClr>
              </a:solidFill>
              <a:latin typeface="+中文正文" charset="0"/>
            </a:endParaRPr>
          </a:p>
        </p:txBody>
      </p:sp>
      <p:sp>
        <p:nvSpPr>
          <p:cNvPr id="1048876" name="矩形 61"/>
          <p:cNvSpPr>
            <a:spLocks noChangeAspect="1"/>
          </p:cNvSpPr>
          <p:nvPr>
            <p:custDataLst>
              <p:tags r:id="rId20"/>
            </p:custDataLst>
          </p:nvPr>
        </p:nvSpPr>
        <p:spPr>
          <a:xfrm flipH="1">
            <a:off x="1804071" y="5030749"/>
            <a:ext cx="806627" cy="80719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0" name="标题 1"/>
          <p:cNvSpPr>
            <a:spLocks noGrp="1"/>
          </p:cNvSpPr>
          <p:nvPr>
            <p:ph type="title"/>
          </p:nvPr>
        </p:nvSpPr>
        <p:spPr/>
        <p:txBody>
          <a:bodyPr/>
          <a:p>
            <a:r>
              <a:rPr altLang="en-US" lang="zh-CN"/>
              <a:t>目的和意义</a:t>
            </a:r>
            <a:endParaRPr altLang="en-US" lang="zh-CN"/>
          </a:p>
        </p:txBody>
      </p:sp>
      <p:sp>
        <p:nvSpPr>
          <p:cNvPr id="1048912" name="任意多边形: 形状 47"/>
          <p:cNvSpPr/>
          <p:nvPr>
            <p:custDataLst>
              <p:tags r:id="rId1"/>
            </p:custDataLst>
          </p:nvPr>
        </p:nvSpPr>
        <p:spPr>
          <a:xfrm rot="10800000">
            <a:off x="1640161" y="2151016"/>
            <a:ext cx="4570035" cy="324078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14" name="矩形 48"/>
          <p:cNvSpPr/>
          <p:nvPr>
            <p:custDataLst>
              <p:tags r:id="rId2"/>
            </p:custDataLst>
          </p:nvPr>
        </p:nvSpPr>
        <p:spPr>
          <a:xfrm>
            <a:off x="1524000" y="2618505"/>
            <a:ext cx="232239" cy="23402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文本框 52"/>
          <p:cNvSpPr txBox="1"/>
          <p:nvPr>
            <p:custDataLst>
              <p:tags r:id="rId3"/>
            </p:custDataLst>
          </p:nvPr>
        </p:nvSpPr>
        <p:spPr>
          <a:xfrm>
            <a:off x="1970990" y="2426043"/>
            <a:ext cx="3947336" cy="2185248"/>
          </a:xfrm>
          <a:prstGeom prst="rect"/>
          <a:noFill/>
        </p:spPr>
        <p:txBody>
          <a:bodyPr anchor="t" anchorCtr="0" bIns="46800" lIns="90000" rIns="90000" rtlCol="0" tIns="46800" vert="horz" wrap="square">
            <a:normAutofit/>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charset="-122"/>
                <a:sym typeface="+mn-ea"/>
              </a:rPr>
              <a:t>目的：培养学生具备可持续发展的理念和意识</a:t>
            </a:r>
            <a:endParaRPr altLang="en-US" dirty="0" sz="3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18" name="任意多边形: 形状 19"/>
          <p:cNvSpPr/>
          <p:nvPr>
            <p:custDataLst>
              <p:tags r:id="rId4"/>
            </p:custDataLst>
          </p:nvPr>
        </p:nvSpPr>
        <p:spPr>
          <a:xfrm rot="10800000">
            <a:off x="6783680" y="2151016"/>
            <a:ext cx="4570035" cy="324078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20" name="矩形 20"/>
          <p:cNvSpPr/>
          <p:nvPr>
            <p:custDataLst>
              <p:tags r:id="rId5"/>
            </p:custDataLst>
          </p:nvPr>
        </p:nvSpPr>
        <p:spPr>
          <a:xfrm>
            <a:off x="6667520" y="2618505"/>
            <a:ext cx="232239" cy="23402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文本框 3"/>
          <p:cNvSpPr txBox="1"/>
          <p:nvPr>
            <p:custDataLst>
              <p:tags r:id="rId6"/>
            </p:custDataLst>
          </p:nvPr>
        </p:nvSpPr>
        <p:spPr>
          <a:xfrm>
            <a:off x="7114510" y="2426043"/>
            <a:ext cx="3947336" cy="2185248"/>
          </a:xfrm>
          <a:prstGeom prst="rect"/>
          <a:noFill/>
        </p:spPr>
        <p:txBody>
          <a:bodyPr anchor="t" anchorCtr="0" bIns="46800" lIns="90000" rIns="90000" rtlCol="0" tIns="46800" vert="horz" wrap="square">
            <a:normAutofit fontScale="96667" lnSpcReduction="2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意义：促进社会和经济的可持续发展，提高学生的综合素质和能力</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1"/>
          <p:cNvSpPr>
            <a:spLocks noGrp="1"/>
          </p:cNvSpPr>
          <p:nvPr>
            <p:ph type="title"/>
          </p:nvPr>
        </p:nvSpPr>
        <p:spPr/>
        <p:txBody>
          <a:bodyPr/>
          <a:p>
            <a:r>
              <a:rPr altLang="en-US" lang="zh-CN"/>
              <a:t>理论基础</a:t>
            </a:r>
            <a:endParaRPr altLang="en-US" lang="zh-CN"/>
          </a:p>
        </p:txBody>
      </p:sp>
      <p:sp>
        <p:nvSpPr>
          <p:cNvPr id="1048958"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0"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62"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可持续发展教育是教育发展的必然趋势，旨在培养具有可持续发展意识和能力的公民。</a:t>
            </a:r>
            <a:endParaRPr altLang="en-US" dirty="0" sz="2000" lang="zh-CN" spc="200">
              <a:solidFill>
                <a:schemeClr val="tx1">
                  <a:lumMod val="85000"/>
                  <a:lumOff val="15000"/>
                </a:schemeClr>
              </a:solidFill>
              <a:latin typeface="+mn-ea"/>
              <a:sym typeface="+mn-ea"/>
            </a:endParaRPr>
          </a:p>
        </p:txBody>
      </p:sp>
      <p:sp>
        <p:nvSpPr>
          <p:cNvPr id="1048964"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6"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68"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理论基础包括生态哲学、教育哲学、环境经济学等，强调人类与自然环境的和谐共生。</a:t>
            </a:r>
            <a:endParaRPr altLang="en-US" dirty="0" sz="2000" lang="zh-CN" spc="200">
              <a:solidFill>
                <a:schemeClr val="tx1">
                  <a:lumMod val="85000"/>
                  <a:lumOff val="15000"/>
                </a:schemeClr>
              </a:solidFill>
              <a:latin typeface="+mn-ea"/>
              <a:sym typeface="+mn-ea"/>
            </a:endParaRPr>
          </a:p>
        </p:txBody>
      </p:sp>
      <p:sp>
        <p:nvSpPr>
          <p:cNvPr id="1048970"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2"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4"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可持续发展教育注重培养学生的创新精神和实践能力，促进学生的全面发展。</a:t>
            </a:r>
            <a:endParaRPr altLang="en-US" dirty="0" sz="2000" lang="zh-CN" spc="200">
              <a:solidFill>
                <a:schemeClr val="tx1">
                  <a:lumMod val="85000"/>
                  <a:lumOff val="15000"/>
                </a:schemeClr>
              </a:solidFill>
              <a:latin typeface="+mn-ea"/>
              <a:sym typeface="+mn-ea"/>
            </a:endParaRPr>
          </a:p>
        </p:txBody>
      </p:sp>
      <p:sp>
        <p:nvSpPr>
          <p:cNvPr id="1048976"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8"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80"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理论基础还包括跨学科整合，将可持续发展理念融入各个学科领域，实现教育内容的全面更新。</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4" name="标题"/>
          <p:cNvSpPr>
            <a:spLocks noGrp="1"/>
          </p:cNvSpPr>
          <p:nvPr>
            <p:ph type="title"/>
            <p:custDataLst>
              <p:tags r:id="rId1"/>
            </p:custDataLst>
          </p:nvPr>
        </p:nvSpPr>
        <p:spPr>
          <a:xfrm>
            <a:off x="1526400" y="3381109"/>
            <a:ext cx="9144000" cy="1152000"/>
          </a:xfrm>
        </p:spPr>
        <p:txBody>
          <a:bodyPr/>
          <a:p>
            <a:r>
              <a:rPr altLang="en-US" dirty="0" lang="zh-CN"/>
              <a:t>小学教育中可持续发展教育的实践</a:t>
            </a:r>
            <a:endParaRPr altLang="en-US" dirty="0" lang="zh-CN"/>
          </a:p>
        </p:txBody>
      </p:sp>
      <p:sp>
        <p:nvSpPr>
          <p:cNvPr id="1049016"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2" name="标题 1"/>
          <p:cNvSpPr>
            <a:spLocks noGrp="1"/>
          </p:cNvSpPr>
          <p:nvPr>
            <p:ph type="title"/>
          </p:nvPr>
        </p:nvSpPr>
        <p:spPr/>
        <p:txBody>
          <a:bodyPr/>
          <a:p>
            <a:r>
              <a:rPr altLang="en-US" lang="zh-CN"/>
              <a:t>课程设置</a:t>
            </a:r>
            <a:endParaRPr altLang="en-US" lang="zh-CN"/>
          </a:p>
        </p:txBody>
      </p:sp>
      <p:sp>
        <p:nvSpPr>
          <p:cNvPr id="1049044"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6"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8"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0"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2"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4"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6"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8"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0"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2"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4"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6"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8"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0"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2"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4"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6"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8"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0" name="正文"/>
          <p:cNvSpPr txBox="1"/>
          <p:nvPr>
            <p:custDataLst>
              <p:tags r:id="rId26"/>
            </p:custDataLst>
          </p:nvPr>
        </p:nvSpPr>
        <p:spPr>
          <a:xfrm>
            <a:off x="1524000" y="3698378"/>
            <a:ext cx="1933930" cy="724857"/>
          </a:xfrm>
          <a:prstGeom prst="rect"/>
          <a:noFill/>
        </p:spPr>
        <p:txBody>
          <a:bodyPr anchor="t" anchorCtr="0" bIns="0" lIns="0" rIns="0" rtlCol="0" tIns="0" wrap="square">
            <a:normAutofit fontScale="90000"/>
          </a:bodyPr>
          <a:p>
            <a:pPr algn="l" fontAlgn="auto" indent="0">
              <a:lnSpc>
                <a:spcPct val="130000"/>
              </a:lnSpc>
            </a:pPr>
            <a:r>
              <a:rPr altLang="en-US" dirty="0" sz="1200" lang="zh-CN" spc="150">
                <a:solidFill>
                  <a:schemeClr val="tx1">
                    <a:lumMod val="65000"/>
                    <a:lumOff val="35000"/>
                  </a:schemeClr>
                </a:solidFill>
                <a:latin typeface="+mn-ea"/>
                <a:sym typeface="+mn-ea"/>
              </a:rPr>
              <a:t>小学阶段可持续发展教育课程设置的目标是培养学生的环保意识和可持续发展观念</a:t>
            </a:r>
            <a:endParaRPr altLang="en-US" dirty="0" sz="1200" lang="zh-CN" spc="150">
              <a:solidFill>
                <a:schemeClr val="tx1">
                  <a:lumMod val="65000"/>
                  <a:lumOff val="35000"/>
                </a:schemeClr>
              </a:solidFill>
              <a:latin typeface="+mn-ea"/>
              <a:sym typeface="+mn-ea"/>
            </a:endParaRPr>
          </a:p>
        </p:txBody>
      </p:sp>
      <p:sp>
        <p:nvSpPr>
          <p:cNvPr id="1049082" name="正文"/>
          <p:cNvSpPr txBox="1"/>
          <p:nvPr>
            <p:custDataLst>
              <p:tags r:id="rId27"/>
            </p:custDataLst>
          </p:nvPr>
        </p:nvSpPr>
        <p:spPr>
          <a:xfrm>
            <a:off x="9419934" y="3698378"/>
            <a:ext cx="1933930" cy="724857"/>
          </a:xfrm>
          <a:prstGeom prst="rect"/>
          <a:noFill/>
        </p:spPr>
        <p:txBody>
          <a:bodyPr anchor="t" anchorCtr="0" bIns="0" lIns="0" rIns="0" rtlCol="0" tIns="0" wrap="square">
            <a:normAutofit fontScale="90000"/>
          </a:bodyPr>
          <a:p>
            <a:pPr algn="r" fontAlgn="auto" indent="0">
              <a:lnSpc>
                <a:spcPct val="130000"/>
              </a:lnSpc>
            </a:pPr>
            <a:r>
              <a:rPr altLang="en-US" dirty="0" sz="1200" lang="zh-CN" spc="150">
                <a:solidFill>
                  <a:schemeClr val="tx1">
                    <a:lumMod val="65000"/>
                    <a:lumOff val="35000"/>
                  </a:schemeClr>
                </a:solidFill>
                <a:latin typeface="+mn-ea"/>
                <a:sym typeface="+mn-ea"/>
              </a:rPr>
              <a:t>课程设置应与学校特色相结合，根据学校实际情况和学生特点进行个性化设置</a:t>
            </a:r>
            <a:endParaRPr altLang="en-US" dirty="0" sz="1200" lang="zh-CN" spc="150">
              <a:solidFill>
                <a:schemeClr val="tx1">
                  <a:lumMod val="65000"/>
                  <a:lumOff val="35000"/>
                </a:schemeClr>
              </a:solidFill>
              <a:latin typeface="+mn-ea"/>
              <a:sym typeface="+mn-ea"/>
            </a:endParaRPr>
          </a:p>
        </p:txBody>
      </p:sp>
      <p:sp>
        <p:nvSpPr>
          <p:cNvPr id="1049084"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100" lang="zh-CN" spc="150">
                <a:solidFill>
                  <a:schemeClr val="tx1">
                    <a:lumMod val="65000"/>
                    <a:lumOff val="35000"/>
                  </a:schemeClr>
                </a:solidFill>
                <a:latin typeface="+mn-ea"/>
                <a:sym typeface="+mn-ea"/>
              </a:rPr>
              <a:t>课程设置应注重实践性和探究性，引导学生参与可持续发展项目和活动</a:t>
            </a:r>
            <a:endParaRPr altLang="en-US" dirty="0" sz="1100" lang="zh-CN" spc="150">
              <a:solidFill>
                <a:schemeClr val="tx1">
                  <a:lumMod val="65000"/>
                  <a:lumOff val="35000"/>
                </a:schemeClr>
              </a:solidFill>
              <a:latin typeface="+mn-ea"/>
              <a:sym typeface="+mn-ea"/>
            </a:endParaRPr>
          </a:p>
        </p:txBody>
      </p:sp>
      <p:sp>
        <p:nvSpPr>
          <p:cNvPr id="1049086"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lumMod val="65000"/>
                    <a:lumOff val="35000"/>
                  </a:schemeClr>
                </a:solidFill>
                <a:latin typeface="+mn-ea"/>
                <a:sym typeface="+mn-ea"/>
              </a:rPr>
              <a:t>课程设置应包括环境保护、气候变化、生物多样性等方面的内容</a:t>
            </a:r>
            <a:endParaRPr altLang="en-US" dirty="0" sz="11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教学方法</a:t>
            </a:r>
            <a:endParaRPr altLang="en-US" lang="zh-CN"/>
          </a:p>
        </p:txBody>
      </p:sp>
      <p:sp>
        <p:nvSpPr>
          <p:cNvPr id="1049122"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4"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6"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8"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0"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小组合作法：组织学生进行小组讨论，共同探究可持续发展问题</a:t>
            </a:r>
            <a:endParaRPr altLang="en-US" sz="1400" lang="zh-CN" spc="150">
              <a:solidFill>
                <a:schemeClr val="tx1"/>
              </a:solidFill>
              <a:effectLst/>
              <a:latin typeface="+mn-ea"/>
              <a:sym typeface="+mn-ea"/>
            </a:endParaRPr>
          </a:p>
        </p:txBody>
      </p:sp>
      <p:sp>
        <p:nvSpPr>
          <p:cNvPr id="1049132"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案例教学法：通过具体案例引导学生理解可持续发展理念</a:t>
            </a:r>
            <a:endParaRPr altLang="en-US" dirty="0" sz="1400" lang="zh-CN" spc="150">
              <a:solidFill>
                <a:schemeClr val="tx1"/>
              </a:solidFill>
              <a:effectLst/>
              <a:latin typeface="+mn-ea"/>
              <a:sym typeface="+mn-ea"/>
            </a:endParaRPr>
          </a:p>
        </p:txBody>
      </p:sp>
      <p:sp>
        <p:nvSpPr>
          <p:cNvPr id="1049134"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角色扮演法：让学生扮演不同角色，模拟解决可持续发展问题的过程</a:t>
            </a:r>
            <a:endParaRPr altLang="en-US" sz="1400" lang="zh-CN" spc="150">
              <a:solidFill>
                <a:schemeClr val="tx1"/>
              </a:solidFill>
              <a:effectLst/>
              <a:latin typeface="+mn-ea"/>
              <a:sym typeface="+mn-ea"/>
            </a:endParaRPr>
          </a:p>
        </p:txBody>
      </p:sp>
      <p:sp>
        <p:nvSpPr>
          <p:cNvPr id="1049136"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实地考察法：带领学生实地考察，了解可持续发展在现实生活中的应用</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实践活动</a:t>
            </a:r>
            <a:endParaRPr altLang="en-US" lang="zh-CN"/>
          </a:p>
        </p:txBody>
      </p:sp>
      <p:sp>
        <p:nvSpPr>
          <p:cNvPr id="1049172"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4"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开展环保主题活动，如垃圾分类、植树造林等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8"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0"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组织学生参与社会实践，如参观生态保护区、企业等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84"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6"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开展节能减排活动，如推广节能灯具、减少用水用电等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8"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2"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开展文化传承活动，如学习传统手工艺、参加民俗活动等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教育评价</a:t>
            </a:r>
            <a:endParaRPr altLang="en-US" lang="zh-CN"/>
          </a:p>
        </p:txBody>
      </p:sp>
      <p:sp>
        <p:nvSpPr>
          <p:cNvPr id="1049230"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评价目标：促进学生的全面发展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评价方法：观察、测试、作品评价等多样化手段</a:t>
            </a:r>
            <a:endParaRPr dirty="0" sz="2000" err="1">
              <a:solidFill>
                <a:schemeClr val="tx1">
                  <a:lumMod val="75000"/>
                  <a:lumOff val="25000"/>
                </a:schemeClr>
              </a:solidFill>
              <a:latin typeface="+mn-ea"/>
              <a:ea typeface="+mn-ea"/>
              <a:cs typeface="+mn-ea"/>
              <a:sym typeface="+mn-lt"/>
            </a:endParaRPr>
          </a:p>
        </p:txBody>
      </p:sp>
      <p:sp>
        <p:nvSpPr>
          <p:cNvPr id="1049250"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56"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评价主体：教师、学生、家长等多方参与</a:t>
            </a:r>
            <a:endParaRPr dirty="0" sz="2000" err="1">
              <a:solidFill>
                <a:schemeClr val="tx1">
                  <a:lumMod val="75000"/>
                  <a:lumOff val="25000"/>
                </a:schemeClr>
              </a:solidFill>
              <a:latin typeface="+mn-ea"/>
              <a:ea typeface="+mn-ea"/>
              <a:cs typeface="+mn-ea"/>
              <a:sym typeface="+mn-lt"/>
            </a:endParaRPr>
          </a:p>
        </p:txBody>
      </p:sp>
      <p:sp>
        <p:nvSpPr>
          <p:cNvPr id="10492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评价内容：知识技能、情感态度、价值观等方面</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2" name="标题"/>
          <p:cNvSpPr>
            <a:spLocks noGrp="1"/>
          </p:cNvSpPr>
          <p:nvPr>
            <p:ph type="title"/>
            <p:custDataLst>
              <p:tags r:id="rId1"/>
            </p:custDataLst>
          </p:nvPr>
        </p:nvSpPr>
        <p:spPr>
          <a:xfrm>
            <a:off x="1526400" y="3381109"/>
            <a:ext cx="9144000" cy="1152000"/>
          </a:xfrm>
        </p:spPr>
        <p:txBody>
          <a:bodyPr/>
          <a:p>
            <a:r>
              <a:rPr altLang="en-US" dirty="0" lang="zh-CN"/>
              <a:t>小学教育中可持续发展教育的挑战与对策</a:t>
            </a:r>
            <a:endParaRPr altLang="en-US" dirty="0" lang="zh-CN"/>
          </a:p>
        </p:txBody>
      </p:sp>
      <p:sp>
        <p:nvSpPr>
          <p:cNvPr id="1049304"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0" name="标题 1"/>
          <p:cNvSpPr>
            <a:spLocks noGrp="1"/>
          </p:cNvSpPr>
          <p:nvPr>
            <p:ph type="title"/>
          </p:nvPr>
        </p:nvSpPr>
        <p:spPr/>
        <p:txBody>
          <a:bodyPr/>
          <a:p>
            <a:r>
              <a:rPr altLang="en-US" lang="zh-CN"/>
              <a:t>面临的挑战</a:t>
            </a:r>
            <a:endParaRPr altLang="en-US" lang="zh-CN"/>
          </a:p>
        </p:txBody>
      </p:sp>
      <p:sp>
        <p:nvSpPr>
          <p:cNvPr id="1049332" name="矩形: 圆角 23"/>
          <p:cNvSpPr/>
          <p:nvPr>
            <p:custDataLst>
              <p:tags r:id="rId1"/>
            </p:custDataLst>
          </p:nvPr>
        </p:nvSpPr>
        <p:spPr>
          <a:xfrm>
            <a:off x="1524000" y="1773059"/>
            <a:ext cx="4655319" cy="1887138"/>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34" name="矩形: 圆角 27"/>
          <p:cNvSpPr/>
          <p:nvPr>
            <p:custDataLst>
              <p:tags r:id="rId2"/>
            </p:custDataLst>
          </p:nvPr>
        </p:nvSpPr>
        <p:spPr>
          <a:xfrm>
            <a:off x="6698957" y="1773059"/>
            <a:ext cx="4655319" cy="1887138"/>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36" name="矩形: 圆角 6"/>
          <p:cNvSpPr/>
          <p:nvPr>
            <p:custDataLst>
              <p:tags r:id="rId3"/>
            </p:custDataLst>
          </p:nvPr>
        </p:nvSpPr>
        <p:spPr>
          <a:xfrm>
            <a:off x="1524000" y="3881396"/>
            <a:ext cx="4655412" cy="1886976"/>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38" name="矩形: 圆角 9"/>
          <p:cNvSpPr/>
          <p:nvPr>
            <p:custDataLst>
              <p:tags r:id="rId4"/>
            </p:custDataLst>
          </p:nvPr>
        </p:nvSpPr>
        <p:spPr>
          <a:xfrm>
            <a:off x="1691301" y="4083409"/>
            <a:ext cx="2114596" cy="483694"/>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340" name="正文"/>
          <p:cNvSpPr txBox="1"/>
          <p:nvPr>
            <p:custDataLst>
              <p:tags r:id="rId5"/>
            </p:custDataLst>
          </p:nvPr>
        </p:nvSpPr>
        <p:spPr>
          <a:xfrm>
            <a:off x="1691301" y="4669533"/>
            <a:ext cx="4484307" cy="1099408"/>
          </a:xfrm>
          <a:prstGeom prst="rect"/>
          <a:noFill/>
        </p:spPr>
        <p:txBody>
          <a:bodyPr anchor="t" anchorCtr="0" bIns="0" lIns="90000" rIns="90000" rtlCol="0" tIns="144145" wrap="square">
            <a:normAutofit/>
          </a:bodyPr>
          <a:p>
            <a:pPr>
              <a:lnSpc>
                <a:spcPct val="130000"/>
              </a:lnSpc>
              <a:spcAft>
                <a:spcPts val="1000"/>
              </a:spcAft>
            </a:pPr>
            <a:r>
              <a:rPr altLang="en-US" sz="1600" lang="zh-CN">
                <a:solidFill>
                  <a:schemeClr val="tx1">
                    <a:lumMod val="65000"/>
                    <a:lumOff val="35000"/>
                  </a:schemeClr>
                </a:solidFill>
                <a:latin typeface="+mn-ea"/>
              </a:rPr>
              <a:t>缺乏实践经验：由于可持续发展教育在我国起步较晚，小学教育中缺乏相关实践经验，需要不断探索和尝试。</a:t>
            </a:r>
            <a:endParaRPr altLang="en-US" sz="1600" lang="zh-CN">
              <a:solidFill>
                <a:schemeClr val="tx1">
                  <a:lumMod val="65000"/>
                  <a:lumOff val="35000"/>
                </a:schemeClr>
              </a:solidFill>
              <a:latin typeface="+mn-ea"/>
            </a:endParaRPr>
          </a:p>
        </p:txBody>
      </p:sp>
      <p:sp>
        <p:nvSpPr>
          <p:cNvPr id="1049342" name="矩形: 圆角 24"/>
          <p:cNvSpPr/>
          <p:nvPr>
            <p:custDataLst>
              <p:tags r:id="rId6"/>
            </p:custDataLst>
          </p:nvPr>
        </p:nvSpPr>
        <p:spPr>
          <a:xfrm>
            <a:off x="1691301" y="1975073"/>
            <a:ext cx="2114501" cy="483918"/>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gs>
                <a:gs pos="100000">
                  <a:schemeClr val="accent1">
                    <a:lumMod val="5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lnSpcReduction="10000"/>
          </a:bodyPr>
          <a:p>
            <a:pPr algn="ctr"/>
            <a:r>
              <a:rPr altLang="en-US" b="1" dirty="0" sz="2200" lang="zh-CN" spc="300">
                <a:solidFill>
                  <a:schemeClr val="accent1"/>
                </a:solidFill>
                <a:latin typeface="+mj-ea"/>
              </a:rPr>
              <a:t>添加标题</a:t>
            </a:r>
            <a:endParaRPr altLang="en-US" b="1" dirty="0" sz="2200" lang="zh-CN" spc="300">
              <a:solidFill>
                <a:schemeClr val="accent1"/>
              </a:solidFill>
              <a:latin typeface="+mj-ea"/>
            </a:endParaRPr>
          </a:p>
        </p:txBody>
      </p:sp>
      <p:sp>
        <p:nvSpPr>
          <p:cNvPr id="1049344" name="正文"/>
          <p:cNvSpPr txBox="1"/>
          <p:nvPr>
            <p:custDataLst>
              <p:tags r:id="rId7"/>
            </p:custDataLst>
          </p:nvPr>
        </p:nvSpPr>
        <p:spPr>
          <a:xfrm>
            <a:off x="1691301" y="2560627"/>
            <a:ext cx="4484307" cy="1099350"/>
          </a:xfrm>
          <a:prstGeom prst="rect"/>
          <a:noFill/>
        </p:spPr>
        <p:txBody>
          <a:bodyPr anchor="t" anchorCtr="0" bIns="0" lIns="90000" rIns="90000" rtlCol="0" tIns="144145" wrap="square">
            <a:normAutofit/>
          </a:bodyPr>
          <a:p>
            <a:pPr>
              <a:lnSpc>
                <a:spcPct val="130000"/>
              </a:lnSpc>
              <a:spcAft>
                <a:spcPts val="1000"/>
              </a:spcAft>
            </a:pPr>
            <a:r>
              <a:rPr altLang="en-US" dirty="0" sz="1600" lang="zh-CN">
                <a:solidFill>
                  <a:schemeClr val="tx1">
                    <a:lumMod val="65000"/>
                    <a:lumOff val="35000"/>
                  </a:schemeClr>
                </a:solidFill>
                <a:latin typeface="+mn-ea"/>
              </a:rPr>
              <a:t>资源有限：小学教育中的可持续发展教育面临资源有限的问题，如师资力量不足、教材缺乏等。</a:t>
            </a:r>
            <a:endParaRPr altLang="en-US" dirty="0" sz="1600" lang="zh-CN">
              <a:solidFill>
                <a:schemeClr val="tx1">
                  <a:lumMod val="65000"/>
                  <a:lumOff val="35000"/>
                </a:schemeClr>
              </a:solidFill>
              <a:latin typeface="+mn-ea"/>
            </a:endParaRPr>
          </a:p>
        </p:txBody>
      </p:sp>
      <p:sp>
        <p:nvSpPr>
          <p:cNvPr id="1049346" name="矩形: 圆角 28"/>
          <p:cNvSpPr/>
          <p:nvPr>
            <p:custDataLst>
              <p:tags r:id="rId8"/>
            </p:custDataLst>
          </p:nvPr>
        </p:nvSpPr>
        <p:spPr>
          <a:xfrm>
            <a:off x="6866258" y="1975073"/>
            <a:ext cx="2114501" cy="483918"/>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348" name="正文"/>
          <p:cNvSpPr txBox="1"/>
          <p:nvPr>
            <p:custDataLst>
              <p:tags r:id="rId9"/>
            </p:custDataLst>
          </p:nvPr>
        </p:nvSpPr>
        <p:spPr>
          <a:xfrm>
            <a:off x="6866258" y="2560627"/>
            <a:ext cx="4484307" cy="1099350"/>
          </a:xfrm>
          <a:prstGeom prst="rect"/>
          <a:noFill/>
        </p:spPr>
        <p:txBody>
          <a:bodyPr anchor="t" anchorCtr="0" bIns="0" lIns="90000" rIns="90000" rtlCol="0" tIns="144145" wrap="square">
            <a:normAutofit/>
          </a:bodyPr>
          <a:p>
            <a:pPr>
              <a:lnSpc>
                <a:spcPct val="130000"/>
              </a:lnSpc>
              <a:spcAft>
                <a:spcPts val="1000"/>
              </a:spcAft>
            </a:pPr>
            <a:r>
              <a:rPr altLang="en-US" dirty="0" sz="1600" lang="zh-CN">
                <a:solidFill>
                  <a:schemeClr val="tx1">
                    <a:lumMod val="65000"/>
                    <a:lumOff val="35000"/>
                  </a:schemeClr>
                </a:solidFill>
                <a:latin typeface="+mn-ea"/>
              </a:rPr>
              <a:t>传统观念的束缚：部分教师和家长对可持续发展教育的认识不足，认为这与考试成绩无关，不重视这方面的教育。</a:t>
            </a:r>
            <a:endParaRPr altLang="en-US" dirty="0" sz="1600" lang="zh-CN">
              <a:solidFill>
                <a:schemeClr val="tx1">
                  <a:lumMod val="65000"/>
                  <a:lumOff val="35000"/>
                </a:schemeClr>
              </a:solidFill>
              <a:latin typeface="+mn-ea"/>
            </a:endParaRPr>
          </a:p>
        </p:txBody>
      </p:sp>
      <p:sp>
        <p:nvSpPr>
          <p:cNvPr id="1049350" name="矩形: 圆角 6"/>
          <p:cNvSpPr/>
          <p:nvPr>
            <p:custDataLst>
              <p:tags r:id="rId10"/>
            </p:custDataLst>
          </p:nvPr>
        </p:nvSpPr>
        <p:spPr>
          <a:xfrm>
            <a:off x="6698388" y="3881396"/>
            <a:ext cx="4655412" cy="1886976"/>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52" name="矩形: 圆角 9"/>
          <p:cNvSpPr/>
          <p:nvPr>
            <p:custDataLst>
              <p:tags r:id="rId11"/>
            </p:custDataLst>
          </p:nvPr>
        </p:nvSpPr>
        <p:spPr>
          <a:xfrm>
            <a:off x="6865689" y="4083409"/>
            <a:ext cx="2114596" cy="483694"/>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354" name="正文"/>
          <p:cNvSpPr txBox="1"/>
          <p:nvPr>
            <p:custDataLst>
              <p:tags r:id="rId12"/>
            </p:custDataLst>
          </p:nvPr>
        </p:nvSpPr>
        <p:spPr>
          <a:xfrm>
            <a:off x="6865689" y="4669533"/>
            <a:ext cx="4484307" cy="1099408"/>
          </a:xfrm>
          <a:prstGeom prst="rect"/>
          <a:noFill/>
        </p:spPr>
        <p:txBody>
          <a:bodyPr anchor="t" anchorCtr="0" bIns="0" lIns="90000" rIns="90000" rtlCol="0" tIns="144145" wrap="square">
            <a:normAutofit fontScale="90000"/>
          </a:bodyPr>
          <a:p>
            <a:pPr>
              <a:lnSpc>
                <a:spcPct val="130000"/>
              </a:lnSpc>
              <a:spcAft>
                <a:spcPts val="1000"/>
              </a:spcAft>
            </a:pPr>
            <a:r>
              <a:rPr altLang="en-US" lang="zh-CN">
                <a:solidFill>
                  <a:schemeClr val="tx1">
                    <a:lumMod val="65000"/>
                    <a:lumOff val="35000"/>
                  </a:schemeClr>
                </a:solidFill>
                <a:latin typeface="+mn-ea"/>
              </a:rPr>
              <a:t>跨学科整合难度大：可持续发展教育涉及多个学科领域，如环境科学、社会学、经济学等，如何将这些学科知识整合到小学教育中是一个挑战。</a:t>
            </a:r>
            <a:endParaRPr altLang="en-US" lang="zh-CN">
              <a:solidFill>
                <a:schemeClr val="tx1">
                  <a:lumMod val="65000"/>
                  <a:lumOff val="35000"/>
                </a:schemeClr>
              </a:solidFill>
              <a:latin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对策建议</a:t>
            </a:r>
            <a:endParaRPr altLang="en-US" lang="zh-CN"/>
          </a:p>
        </p:txBody>
      </p:sp>
      <p:sp>
        <p:nvSpPr>
          <p:cNvPr id="104939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8"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整合课程资源，将可持续发展教育融入日常教学中</a:t>
            </a:r>
            <a:endParaRPr altLang="en-US" sz="1400" lang="zh-CN" spc="150">
              <a:solidFill>
                <a:schemeClr val="tx1"/>
              </a:solidFill>
              <a:effectLst/>
              <a:latin typeface="+mn-ea"/>
              <a:sym typeface="+mn-ea"/>
            </a:endParaRPr>
          </a:p>
        </p:txBody>
      </p:sp>
      <p:sp>
        <p:nvSpPr>
          <p:cNvPr id="104940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强化教师培训，提高教师的可持续发展意识</a:t>
            </a:r>
            <a:endParaRPr altLang="en-US" dirty="0" sz="1400" lang="zh-CN" spc="150">
              <a:solidFill>
                <a:schemeClr val="tx1"/>
              </a:solidFill>
              <a:effectLst/>
              <a:latin typeface="+mn-ea"/>
              <a:sym typeface="+mn-ea"/>
            </a:endParaRPr>
          </a:p>
        </p:txBody>
      </p:sp>
      <p:sp>
        <p:nvSpPr>
          <p:cNvPr id="1049402"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开展实践活动，让学生亲身体验可持续发展的重要性</a:t>
            </a:r>
            <a:endParaRPr altLang="en-US" sz="1400" lang="zh-CN" spc="150">
              <a:solidFill>
                <a:schemeClr val="tx1"/>
              </a:solidFill>
              <a:effectLst/>
              <a:latin typeface="+mn-ea"/>
              <a:sym typeface="+mn-ea"/>
            </a:endParaRPr>
          </a:p>
        </p:txBody>
      </p:sp>
      <p:sp>
        <p:nvSpPr>
          <p:cNvPr id="1049404"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加强家校合作，共同推进可持续发展教育</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8" name="标题 1"/>
          <p:cNvSpPr>
            <a:spLocks noGrp="1"/>
          </p:cNvSpPr>
          <p:nvPr>
            <p:ph type="title"/>
          </p:nvPr>
        </p:nvSpPr>
        <p:spPr/>
        <p:txBody>
          <a:bodyPr/>
          <a:p>
            <a:r>
              <a:rPr altLang="en-US" lang="zh-CN"/>
              <a:t>未来发展方向</a:t>
            </a:r>
            <a:endParaRPr altLang="en-US" lang="zh-CN"/>
          </a:p>
        </p:txBody>
      </p:sp>
      <p:sp>
        <p:nvSpPr>
          <p:cNvPr id="1049440"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2"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4"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6"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48"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0"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2"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4"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6"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加强教师培训，提高教师的可持续发展教育能力</a:t>
            </a:r>
            <a:endParaRPr altLang="en-US" dirty="0" sz="2400" lang="zh-CN">
              <a:latin typeface="+mn-ea"/>
              <a:ea typeface="+mn-ea"/>
            </a:endParaRPr>
          </a:p>
        </p:txBody>
      </p:sp>
      <p:sp>
        <p:nvSpPr>
          <p:cNvPr id="1049458"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建立完善的可持续发展教育评价体系</a:t>
            </a:r>
            <a:endParaRPr altLang="en-US" dirty="0" sz="2400" lang="zh-CN">
              <a:latin typeface="+mn-ea"/>
              <a:ea typeface="+mn-ea"/>
            </a:endParaRPr>
          </a:p>
        </p:txBody>
      </p:sp>
      <p:sp>
        <p:nvSpPr>
          <p:cNvPr id="1049460"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培养小学生的可持续发展意识</a:t>
            </a:r>
            <a:endParaRPr altLang="en-US" dirty="0" sz="2400" lang="zh-CN">
              <a:latin typeface="+mn-ea"/>
              <a:ea typeface="+mn-ea"/>
            </a:endParaRPr>
          </a:p>
        </p:txBody>
      </p:sp>
      <p:sp>
        <p:nvSpPr>
          <p:cNvPr id="1049462"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创新教育方式，提高教育效果</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6" name="标题"/>
          <p:cNvSpPr>
            <a:spLocks noGrp="1"/>
          </p:cNvSpPr>
          <p:nvPr>
            <p:ph type="title"/>
            <p:custDataLst>
              <p:tags r:id="rId1"/>
            </p:custDataLst>
          </p:nvPr>
        </p:nvSpPr>
        <p:spPr>
          <a:xfrm>
            <a:off x="1526400" y="3381109"/>
            <a:ext cx="9144000" cy="1152000"/>
          </a:xfrm>
        </p:spPr>
        <p:txBody>
          <a:bodyPr/>
          <a:p>
            <a:r>
              <a:rPr altLang="en-US" dirty="0" lang="zh-CN"/>
              <a:t>小学教育中可持续发展教育的案例分析</a:t>
            </a:r>
            <a:endParaRPr altLang="en-US" dirty="0" lang="zh-CN"/>
          </a:p>
        </p:txBody>
      </p:sp>
      <p:sp>
        <p:nvSpPr>
          <p:cNvPr id="1049498"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4" name="标题 1"/>
          <p:cNvSpPr>
            <a:spLocks noGrp="1"/>
          </p:cNvSpPr>
          <p:nvPr>
            <p:ph type="title"/>
          </p:nvPr>
        </p:nvSpPr>
        <p:spPr/>
        <p:txBody>
          <a:bodyPr/>
          <a:p>
            <a:r>
              <a:rPr altLang="en-US" lang="zh-CN"/>
              <a:t>成功案例介绍</a:t>
            </a:r>
            <a:endParaRPr altLang="en-US" lang="zh-CN"/>
          </a:p>
        </p:txBody>
      </p:sp>
      <p:sp>
        <p:nvSpPr>
          <p:cNvPr id="1049526"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案例名称：某小学的绿色校园建设</a:t>
            </a:r>
            <a:endParaRPr altLang="en-US" dirty="0" sz="1200" lang="zh-CN" spc="150">
              <a:solidFill>
                <a:schemeClr val="tx1">
                  <a:lumMod val="85000"/>
                  <a:lumOff val="15000"/>
                </a:schemeClr>
              </a:solidFill>
              <a:latin typeface="+mn-ea"/>
              <a:sym typeface="+mn-ea"/>
            </a:endParaRPr>
          </a:p>
        </p:txBody>
      </p:sp>
      <p:sp>
        <p:nvSpPr>
          <p:cNvPr id="1049528"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0"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2"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案例简介：该小学通过开展环保教育、建设绿色校园等措施，实现了校园环境的可持续发展。</a:t>
            </a:r>
            <a:endParaRPr altLang="en-US" dirty="0" sz="1200" lang="zh-CN" spc="150">
              <a:solidFill>
                <a:schemeClr val="tx1">
                  <a:lumMod val="85000"/>
                  <a:lumOff val="15000"/>
                </a:schemeClr>
              </a:solidFill>
              <a:latin typeface="+mn-ea"/>
              <a:sym typeface="+mn-ea"/>
            </a:endParaRPr>
          </a:p>
        </p:txBody>
      </p:sp>
      <p:sp>
        <p:nvSpPr>
          <p:cNvPr id="1049534"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6"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8"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实施方式：开展环保课程、组织环保活动、绿化校园等。</a:t>
            </a:r>
            <a:endParaRPr altLang="en-US" dirty="0" sz="1200" lang="zh-CN" spc="150">
              <a:solidFill>
                <a:schemeClr val="tx1">
                  <a:lumMod val="85000"/>
                  <a:lumOff val="15000"/>
                </a:schemeClr>
              </a:solidFill>
              <a:latin typeface="+mn-ea"/>
              <a:sym typeface="+mn-ea"/>
            </a:endParaRPr>
          </a:p>
        </p:txBody>
      </p:sp>
      <p:sp>
        <p:nvSpPr>
          <p:cNvPr id="1049540"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2"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4"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案例效果：提高了学生的环保意识，改善了校园环境，成为其他学校的榜样。</a:t>
            </a:r>
            <a:endParaRPr altLang="en-US" dirty="0" sz="1200" lang="zh-CN" spc="150">
              <a:solidFill>
                <a:schemeClr val="tx1">
                  <a:lumMod val="85000"/>
                  <a:lumOff val="15000"/>
                </a:schemeClr>
              </a:solidFill>
              <a:latin typeface="+mn-ea"/>
              <a:sym typeface="+mn-ea"/>
            </a:endParaRPr>
          </a:p>
        </p:txBody>
      </p:sp>
      <p:sp>
        <p:nvSpPr>
          <p:cNvPr id="1049546"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案例分析</a:t>
            </a:r>
            <a:endParaRPr altLang="en-US" lang="zh-CN"/>
          </a:p>
        </p:txBody>
      </p:sp>
      <p:sp>
        <p:nvSpPr>
          <p:cNvPr id="1049584"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6"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8"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0"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2"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6"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0"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小学与企业合作开展实践活动，如参观企业环保设施、参与企业环保项目等，让学生亲身体验可持续发展的重要性。</a:t>
            </a:r>
            <a:endParaRPr altLang="en-US" dirty="0" sz="2400" lang="zh-CN">
              <a:latin typeface="+mn-ea"/>
              <a:ea typeface="+mn-ea"/>
            </a:endParaRPr>
          </a:p>
        </p:txBody>
      </p:sp>
      <p:sp>
        <p:nvSpPr>
          <p:cNvPr id="1049602"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小学组织学生参与社区可持续发展项目，如参与社区绿化、清洁等公益活动，培养学生的社会责任感。</a:t>
            </a:r>
            <a:endParaRPr altLang="en-US" dirty="0" sz="2400" lang="zh-CN">
              <a:latin typeface="+mn-ea"/>
              <a:ea typeface="+mn-ea"/>
            </a:endParaRPr>
          </a:p>
        </p:txBody>
      </p:sp>
      <p:sp>
        <p:nvSpPr>
          <p:cNvPr id="1049604"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小学开展环保主题活动，如垃圾分类、植树节等，培养学生的环保意识。</a:t>
            </a:r>
            <a:endParaRPr altLang="en-US" dirty="0" sz="2400" lang="zh-CN">
              <a:latin typeface="+mn-ea"/>
              <a:ea typeface="+mn-ea"/>
            </a:endParaRPr>
          </a:p>
        </p:txBody>
      </p:sp>
      <p:sp>
        <p:nvSpPr>
          <p:cNvPr id="1049606"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小学开设可持续发展课程，通过课堂教学向学生传授可持续发展的理念和知识。</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案例启示</a:t>
            </a:r>
            <a:endParaRPr altLang="en-US" lang="zh-CN"/>
          </a:p>
        </p:txBody>
      </p:sp>
      <p:sp>
        <p:nvSpPr>
          <p:cNvPr id="104964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小学教育中的可持续发展教育有助于培养学生的环保意识和责任感</a:t>
            </a:r>
            <a:endParaRPr altLang="en-US" dirty="0" sz="2000" lang="zh-CN" spc="150">
              <a:solidFill>
                <a:schemeClr val="tx1">
                  <a:lumMod val="85000"/>
                  <a:lumOff val="15000"/>
                </a:schemeClr>
              </a:solidFill>
              <a:latin typeface="+mn-ea"/>
              <a:sym typeface="+mn-ea"/>
            </a:endParaRPr>
          </a:p>
        </p:txBody>
      </p:sp>
      <p:sp>
        <p:nvSpPr>
          <p:cNvPr id="104964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可持续发展教育可以与学科教学相结合，丰富教学内容和形式</a:t>
            </a:r>
            <a:endParaRPr altLang="en-US" dirty="0" sz="2000" lang="zh-CN" spc="150">
              <a:solidFill>
                <a:schemeClr val="tx1">
                  <a:lumMod val="85000"/>
                  <a:lumOff val="15000"/>
                </a:schemeClr>
              </a:solidFill>
              <a:latin typeface="+mn-ea"/>
              <a:sym typeface="+mn-ea"/>
            </a:endParaRPr>
          </a:p>
        </p:txBody>
      </p:sp>
      <p:sp>
        <p:nvSpPr>
          <p:cNvPr id="104965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可持续发展教育需要学校、家庭和社会的共同参与，形成教育合力</a:t>
            </a:r>
            <a:endParaRPr altLang="en-US" dirty="0" sz="2000" lang="zh-CN" spc="150">
              <a:solidFill>
                <a:schemeClr val="tx1">
                  <a:lumMod val="85000"/>
                  <a:lumOff val="15000"/>
                </a:schemeClr>
              </a:solidFill>
              <a:latin typeface="+mn-ea"/>
              <a:sym typeface="+mn-ea"/>
            </a:endParaRPr>
          </a:p>
        </p:txBody>
      </p:sp>
      <p:sp>
        <p:nvSpPr>
          <p:cNvPr id="104966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可持续发展教育有助于提高学生的综合素质和创新能力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8" name="标题"/>
          <p:cNvSpPr>
            <a:spLocks noGrp="1"/>
          </p:cNvSpPr>
          <p:nvPr>
            <p:ph type="title"/>
            <p:custDataLst>
              <p:tags r:id="rId1"/>
            </p:custDataLst>
          </p:nvPr>
        </p:nvSpPr>
        <p:spPr>
          <a:xfrm>
            <a:off x="1526400" y="3381109"/>
            <a:ext cx="9144000" cy="1152000"/>
          </a:xfrm>
        </p:spPr>
        <p:txBody>
          <a:bodyPr/>
          <a:p>
            <a:r>
              <a:rPr altLang="en-US" dirty="0" lang="zh-CN"/>
              <a:t>小学教育中可持续发展教育的价值与影响</a:t>
            </a:r>
            <a:endParaRPr altLang="en-US" dirty="0" lang="zh-CN"/>
          </a:p>
        </p:txBody>
      </p:sp>
      <p:sp>
        <p:nvSpPr>
          <p:cNvPr id="1049700"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6" name="标题 1"/>
          <p:cNvSpPr>
            <a:spLocks noGrp="1"/>
          </p:cNvSpPr>
          <p:nvPr>
            <p:ph type="title"/>
          </p:nvPr>
        </p:nvSpPr>
        <p:spPr/>
        <p:txBody>
          <a:bodyPr/>
          <a:p>
            <a:r>
              <a:rPr altLang="en-US" lang="zh-CN"/>
              <a:t>对学生的价值与影响</a:t>
            </a:r>
            <a:endParaRPr altLang="en-US" lang="zh-CN"/>
          </a:p>
        </p:txBody>
      </p:sp>
      <p:sp>
        <p:nvSpPr>
          <p:cNvPr id="1049728" name="矩形 38"/>
          <p:cNvSpPr/>
          <p:nvPr>
            <p:custDataLst>
              <p:tags r:id="rId1"/>
            </p:custDataLst>
          </p:nvPr>
        </p:nvSpPr>
        <p:spPr>
          <a:xfrm rot="204112">
            <a:off x="18214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矩形 39"/>
          <p:cNvSpPr/>
          <p:nvPr>
            <p:custDataLst>
              <p:tags r:id="rId2"/>
            </p:custDataLst>
          </p:nvPr>
        </p:nvSpPr>
        <p:spPr>
          <a:xfrm>
            <a:off x="18261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2" name="TextBox 2"/>
          <p:cNvSpPr txBox="1"/>
          <p:nvPr>
            <p:custDataLst>
              <p:tags r:id="rId3"/>
            </p:custDataLst>
          </p:nvPr>
        </p:nvSpPr>
        <p:spPr>
          <a:xfrm>
            <a:off x="20634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培养学生的环保意识</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734" name="矩形 100"/>
          <p:cNvSpPr/>
          <p:nvPr>
            <p:custDataLst>
              <p:tags r:id="rId4"/>
            </p:custDataLst>
          </p:nvPr>
        </p:nvSpPr>
        <p:spPr>
          <a:xfrm rot="204112">
            <a:off x="69557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6" name="矩形 101"/>
          <p:cNvSpPr/>
          <p:nvPr>
            <p:custDataLst>
              <p:tags r:id="rId5"/>
            </p:custDataLst>
          </p:nvPr>
        </p:nvSpPr>
        <p:spPr>
          <a:xfrm>
            <a:off x="69611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8" name="TextBox 2"/>
          <p:cNvSpPr txBox="1"/>
          <p:nvPr>
            <p:custDataLst>
              <p:tags r:id="rId6"/>
            </p:custDataLst>
          </p:nvPr>
        </p:nvSpPr>
        <p:spPr>
          <a:xfrm>
            <a:off x="71990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提高学生的综合素质</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740" name="矩形 122"/>
          <p:cNvSpPr/>
          <p:nvPr>
            <p:custDataLst>
              <p:tags r:id="rId7"/>
            </p:custDataLst>
          </p:nvPr>
        </p:nvSpPr>
        <p:spPr>
          <a:xfrm rot="204112">
            <a:off x="18214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矩形 123"/>
          <p:cNvSpPr/>
          <p:nvPr>
            <p:custDataLst>
              <p:tags r:id="rId8"/>
            </p:custDataLst>
          </p:nvPr>
        </p:nvSpPr>
        <p:spPr>
          <a:xfrm>
            <a:off x="18261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TextBox 2"/>
          <p:cNvSpPr txBox="1"/>
          <p:nvPr>
            <p:custDataLst>
              <p:tags r:id="rId9"/>
            </p:custDataLst>
          </p:nvPr>
        </p:nvSpPr>
        <p:spPr>
          <a:xfrm>
            <a:off x="20627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增强学生的社会责任感</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746" name="矩形 89"/>
          <p:cNvSpPr/>
          <p:nvPr>
            <p:custDataLst>
              <p:tags r:id="rId10"/>
            </p:custDataLst>
          </p:nvPr>
        </p:nvSpPr>
        <p:spPr>
          <a:xfrm rot="204112">
            <a:off x="69557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8" name="矩形 90"/>
          <p:cNvSpPr/>
          <p:nvPr>
            <p:custDataLst>
              <p:tags r:id="rId11"/>
            </p:custDataLst>
          </p:nvPr>
        </p:nvSpPr>
        <p:spPr>
          <a:xfrm>
            <a:off x="69611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TextBox 2"/>
          <p:cNvSpPr txBox="1"/>
          <p:nvPr>
            <p:custDataLst>
              <p:tags r:id="rId12"/>
            </p:custDataLst>
          </p:nvPr>
        </p:nvSpPr>
        <p:spPr>
          <a:xfrm>
            <a:off x="7197723" y="4207027"/>
            <a:ext cx="3638292" cy="1765065"/>
          </a:xfrm>
          <a:prstGeom prst="rect"/>
          <a:noFill/>
        </p:spPr>
        <p:txBody>
          <a:bodyPr anchor="ctr" anchorCtr="0" bIns="46990" rtlCol="0" wrap="square">
            <a:normAutofit fontScale="96818"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引导学生关注可持续发展问题</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4" name="标题 1"/>
          <p:cNvSpPr>
            <a:spLocks noGrp="1"/>
          </p:cNvSpPr>
          <p:nvPr>
            <p:ph type="title"/>
          </p:nvPr>
        </p:nvSpPr>
        <p:spPr/>
        <p:txBody>
          <a:bodyPr/>
          <a:p>
            <a:r>
              <a:rPr altLang="en-US" lang="zh-CN"/>
              <a:t>对学校的影响</a:t>
            </a:r>
            <a:endParaRPr altLang="en-US" lang="zh-CN"/>
          </a:p>
        </p:txBody>
      </p:sp>
      <p:sp>
        <p:nvSpPr>
          <p:cNvPr id="1049786"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提高学校教育质量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促进学校与社区的互动与合作</a:t>
            </a:r>
            <a:endParaRPr dirty="0" sz="2000" err="1">
              <a:solidFill>
                <a:schemeClr val="tx1">
                  <a:lumMod val="75000"/>
                  <a:lumOff val="25000"/>
                </a:schemeClr>
              </a:solidFill>
              <a:latin typeface="+mn-ea"/>
              <a:ea typeface="+mn-ea"/>
              <a:cs typeface="+mn-ea"/>
              <a:sym typeface="+mn-lt"/>
            </a:endParaRPr>
          </a:p>
        </p:txBody>
      </p:sp>
      <p:sp>
        <p:nvSpPr>
          <p:cNvPr id="1049806"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12"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增强学生的环保意识和责任感</a:t>
            </a:r>
            <a:endParaRPr dirty="0" sz="2000" err="1">
              <a:solidFill>
                <a:schemeClr val="tx1">
                  <a:lumMod val="75000"/>
                  <a:lumOff val="25000"/>
                </a:schemeClr>
              </a:solidFill>
              <a:latin typeface="+mn-ea"/>
              <a:ea typeface="+mn-ea"/>
              <a:cs typeface="+mn-ea"/>
              <a:sym typeface="+mn-lt"/>
            </a:endParaRPr>
          </a:p>
        </p:txBody>
      </p:sp>
      <p:sp>
        <p:nvSpPr>
          <p:cNvPr id="10498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培养未来可持续发展的人才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对社会的影响</a:t>
            </a:r>
            <a:endParaRPr altLang="en-US" lang="zh-CN"/>
          </a:p>
        </p:txBody>
      </p:sp>
      <p:sp>
        <p:nvSpPr>
          <p:cNvPr id="1049860"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4"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培养环保意识：可持续发展教育有助于培养小学生的环保意识，让他们从小养成节约资源、保护环境的习惯。</a:t>
            </a:r>
            <a:endParaRPr altLang="en-US" dirty="0" sz="2000" lang="zh-CN" spc="150">
              <a:solidFill>
                <a:schemeClr val="tx1">
                  <a:lumMod val="85000"/>
                  <a:lumOff val="15000"/>
                </a:schemeClr>
              </a:solidFill>
              <a:latin typeface="+mn-ea"/>
              <a:sym typeface="+mn-ea"/>
            </a:endParaRPr>
          </a:p>
        </p:txBody>
      </p:sp>
      <p:sp>
        <p:nvSpPr>
          <p:cNvPr id="1049866"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促进经济发展：可持续发展教育可以引导小学生关注经济问题，了解可持续发展的重要性，从而促进经济的可持续发展。</a:t>
            </a:r>
            <a:endParaRPr altLang="en-US" dirty="0" sz="2000" lang="zh-CN" spc="150">
              <a:solidFill>
                <a:schemeClr val="tx1">
                  <a:lumMod val="85000"/>
                  <a:lumOff val="15000"/>
                </a:schemeClr>
              </a:solidFill>
              <a:latin typeface="+mn-ea"/>
              <a:sym typeface="+mn-ea"/>
            </a:endParaRPr>
          </a:p>
        </p:txBody>
      </p:sp>
      <p:sp>
        <p:nvSpPr>
          <p:cNvPr id="1049872"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提高社会责任感：可持续发展教育有助于培养小学生的社会责任感，让他们意识到自己的行为对社会的贡献和影响。</a:t>
            </a:r>
            <a:endParaRPr altLang="en-US" dirty="0" sz="2000" lang="zh-CN" spc="150">
              <a:solidFill>
                <a:schemeClr val="tx1">
                  <a:lumMod val="85000"/>
                  <a:lumOff val="15000"/>
                </a:schemeClr>
              </a:solidFill>
              <a:latin typeface="+mn-ea"/>
              <a:sym typeface="+mn-ea"/>
            </a:endParaRPr>
          </a:p>
        </p:txBody>
      </p:sp>
      <p:sp>
        <p:nvSpPr>
          <p:cNvPr id="1049878"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增强国际合作：可持续发展教育可以促进国际间的合作与交流，共同应对全球性挑战，推动人类社会的可持续发展。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6" name="标题 1"/>
          <p:cNvSpPr>
            <a:spLocks noGrp="1"/>
          </p:cNvSpPr>
          <p:nvPr>
            <p:ph type="title"/>
          </p:nvPr>
        </p:nvSpPr>
        <p:spPr/>
        <p:txBody>
          <a:bodyPr/>
          <a:p>
            <a:r>
              <a:rPr altLang="en-US" lang="zh-CN"/>
              <a:t>对未来的影响</a:t>
            </a:r>
            <a:endParaRPr altLang="en-US" lang="zh-CN"/>
          </a:p>
        </p:txBody>
      </p:sp>
      <p:sp>
        <p:nvSpPr>
          <p:cNvPr id="1049918"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0"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22" name="文本框 31"/>
          <p:cNvSpPr txBox="1"/>
          <p:nvPr>
            <p:custDataLst>
              <p:tags r:id="rId3"/>
            </p:custDataLst>
          </p:nvPr>
        </p:nvSpPr>
        <p:spPr>
          <a:xfrm>
            <a:off x="1662881" y="2355440"/>
            <a:ext cx="2045769" cy="3051471"/>
          </a:xfrm>
          <a:prstGeom prst="rect"/>
          <a:noFill/>
        </p:spPr>
        <p:txBody>
          <a:bodyPr anchor="t" anchorCtr="0" rtlCol="0" wrap="square">
            <a:normAutofit lnSpcReduction="10000"/>
          </a:bodyPr>
          <a:p>
            <a:pPr algn="just" fontAlgn="auto">
              <a:lnSpc>
                <a:spcPct val="120000"/>
              </a:lnSpc>
            </a:pPr>
            <a:r>
              <a:rPr altLang="en-US" dirty="0" sz="2000" lang="zh-CN" spc="200">
                <a:solidFill>
                  <a:schemeClr val="tx1">
                    <a:lumMod val="85000"/>
                    <a:lumOff val="15000"/>
                  </a:schemeClr>
                </a:solidFill>
                <a:latin typeface="+mn-ea"/>
                <a:sym typeface="+mn-ea"/>
              </a:rPr>
              <a:t>培养环保意识：可持续发展教育有助于培养小学生的环保意识，让他们从小养成节约资源、保护环境的习惯。</a:t>
            </a:r>
            <a:endParaRPr altLang="en-US" dirty="0" sz="2000" lang="zh-CN" spc="200">
              <a:solidFill>
                <a:schemeClr val="tx1">
                  <a:lumMod val="85000"/>
                  <a:lumOff val="15000"/>
                </a:schemeClr>
              </a:solidFill>
              <a:latin typeface="+mn-ea"/>
              <a:sym typeface="+mn-ea"/>
            </a:endParaRPr>
          </a:p>
        </p:txBody>
      </p:sp>
      <p:sp>
        <p:nvSpPr>
          <p:cNvPr id="1049924"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6"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8" name="文本框 34"/>
          <p:cNvSpPr txBox="1"/>
          <p:nvPr>
            <p:custDataLst>
              <p:tags r:id="rId6"/>
            </p:custDataLst>
          </p:nvPr>
        </p:nvSpPr>
        <p:spPr>
          <a:xfrm>
            <a:off x="4167288" y="2355440"/>
            <a:ext cx="2043262" cy="3052675"/>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促进社会进步：可持续发展教育能够促进社会的可持续发展，推动经济、社会和环境的协调发展，为未来的繁荣奠定基础。</a:t>
            </a:r>
            <a:endParaRPr altLang="en-US" dirty="0" sz="2000" lang="zh-CN" spc="200">
              <a:solidFill>
                <a:schemeClr val="tx1">
                  <a:lumMod val="85000"/>
                  <a:lumOff val="15000"/>
                </a:schemeClr>
              </a:solidFill>
              <a:latin typeface="+mn-ea"/>
              <a:sym typeface="+mn-ea"/>
            </a:endParaRPr>
          </a:p>
        </p:txBody>
      </p:sp>
      <p:sp>
        <p:nvSpPr>
          <p:cNvPr id="1049930"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32"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34" name="文本框 5"/>
          <p:cNvSpPr txBox="1"/>
          <p:nvPr>
            <p:custDataLst>
              <p:tags r:id="rId9"/>
            </p:custDataLst>
          </p:nvPr>
        </p:nvSpPr>
        <p:spPr>
          <a:xfrm>
            <a:off x="6668850" y="2355440"/>
            <a:ext cx="2043262" cy="3052675"/>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提高创新能力：可持续发展教育鼓励小学生发挥创新精神，探索可持续发展的新思路和新方法，为未来的科技发展做出贡献。</a:t>
            </a:r>
            <a:endParaRPr altLang="en-US" dirty="0" sz="2000" lang="zh-CN" spc="200">
              <a:solidFill>
                <a:schemeClr val="tx1">
                  <a:lumMod val="85000"/>
                  <a:lumOff val="15000"/>
                </a:schemeClr>
              </a:solidFill>
              <a:latin typeface="+mn-ea"/>
              <a:sym typeface="+mn-ea"/>
            </a:endParaRPr>
          </a:p>
        </p:txBody>
      </p:sp>
      <p:sp>
        <p:nvSpPr>
          <p:cNvPr id="1049936"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38"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40" name="文本框 10"/>
          <p:cNvSpPr txBox="1"/>
          <p:nvPr>
            <p:custDataLst>
              <p:tags r:id="rId12"/>
            </p:custDataLst>
          </p:nvPr>
        </p:nvSpPr>
        <p:spPr>
          <a:xfrm>
            <a:off x="9170981" y="2355440"/>
            <a:ext cx="2043262" cy="3052675"/>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增强责任感：可持续发展教育有助于培养小学生的社会责任感，让他们意识到自己在未来社会中的角色和责任。</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74"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976"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3*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3*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3*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5,&quot;colorType&quot;:1,&quot;foreColorIndex&quot;:5,&quot;pos&quot;:1,&quot;transparency&quot;:0},{&quot;brightness&quot;:0.800000011920929,&quot;colorType&quot;:1,&quot;foreColorIndex&quot;:5,&quot;pos&quot;:0,&quot;transparency&quot;:0},{&quot;brightness&quot;:0,&quot;colorType&quot;:1,&quot;foreColorIndex&quot;:5,&quot;pos&quot;:0.699999988079071,&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3*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3*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3*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6_3*l_h_i*1_4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3*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3*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27.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2024-01-05T08:04:23Z</dcterms:created>
  <dcterms:modified xsi:type="dcterms:W3CDTF">2024-01-05T08:04:23Z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30c654425f3a46a389aaf18ad98e84d3_21</vt:lpwstr>
  </property>
</Properties>
</file>