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248" r:id="rId1"/>
    <p:sldMasterId id="2147496285" r:id="rId2"/>
  </p:sldMasterIdLst>
  <p:notesMasterIdLst>
    <p:notesMasterId r:id="rId3"/>
  </p:notesMasterIdLst>
  <p:sldIdLst>
    <p:sldId id="6151" r:id="rId4"/>
    <p:sldId id="6155" r:id="rId5"/>
    <p:sldId id="6160" r:id="rId6"/>
    <p:sldId id="6164" r:id="rId7"/>
    <p:sldId id="6167" r:id="rId8"/>
    <p:sldId id="6170" r:id="rId9"/>
    <p:sldId id="6173" r:id="rId10"/>
    <p:sldId id="6177" r:id="rId11"/>
    <p:sldId id="6181" r:id="rId12"/>
    <p:sldId id="6184" r:id="rId13"/>
    <p:sldId id="6187" r:id="rId14"/>
    <p:sldId id="6190" r:id="rId15"/>
    <p:sldId id="6194" r:id="rId16"/>
    <p:sldId id="6198" r:id="rId17"/>
    <p:sldId id="6201" r:id="rId18"/>
    <p:sldId id="6204" r:id="rId19"/>
    <p:sldId id="6207" r:id="rId20"/>
    <p:sldId id="6211" r:id="rId21"/>
    <p:sldId id="6215" r:id="rId22"/>
    <p:sldId id="6218" r:id="rId23"/>
    <p:sldId id="6221" r:id="rId24"/>
    <p:sldId id="6224" r:id="rId25"/>
    <p:sldId id="6228" r:id="rId26"/>
    <p:sldId id="6232" r:id="rId27"/>
    <p:sldId id="6235" r:id="rId28"/>
    <p:sldId id="6238" r:id="rId29"/>
    <p:sldId id="6241" r:id="rId30"/>
    <p:sldId id="624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249" r:id="rId1"/>
    <p:sldLayoutId id="2147496250" r:id="rId2"/>
    <p:sldLayoutId id="2147496251" r:id="rId3"/>
    <p:sldLayoutId id="2147496252" r:id="rId4"/>
    <p:sldLayoutId id="2147496253" r:id="rId5"/>
    <p:sldLayoutId id="2147496254" r:id="rId6"/>
    <p:sldLayoutId id="2147496255" r:id="rId7"/>
    <p:sldLayoutId id="2147496256" r:id="rId8"/>
    <p:sldLayoutId id="2147496257" r:id="rId9"/>
    <p:sldLayoutId id="2147496258" r:id="rId10"/>
    <p:sldLayoutId id="21474962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286" r:id="rId1"/>
    <p:sldLayoutId id="2147496287" r:id="rId2"/>
    <p:sldLayoutId id="2147496288" r:id="rId3"/>
    <p:sldLayoutId id="2147496289" r:id="rId4"/>
    <p:sldLayoutId id="2147496290" r:id="rId5"/>
    <p:sldLayoutId id="2147496291" r:id="rId6"/>
    <p:sldLayoutId id="2147496292" r:id="rId7"/>
    <p:sldLayoutId id="2147496293" r:id="rId8"/>
    <p:sldLayoutId id="2147496294" r:id="rId9"/>
    <p:sldLayoutId id="2147496295" r:id="rId10"/>
    <p:sldLayoutId id="21474962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tags" Target="../tags/tag225.xml"/><Relationship Id="rId22" Type="http://schemas.openxmlformats.org/officeDocument/2006/relationships/tags" Target="../tags/tag226.xml"/><Relationship Id="rId23" Type="http://schemas.openxmlformats.org/officeDocument/2006/relationships/tags" Target="../tags/tag227.xml"/><Relationship Id="rId24" Type="http://schemas.openxmlformats.org/officeDocument/2006/relationships/tags" Target="../tags/tag228.xml"/><Relationship Id="rId25" Type="http://schemas.openxmlformats.org/officeDocument/2006/relationships/tags" Target="../tags/tag229.xml"/><Relationship Id="rId26" Type="http://schemas.openxmlformats.org/officeDocument/2006/relationships/tags" Target="../tags/tag230.xml"/><Relationship Id="rId27" Type="http://schemas.openxmlformats.org/officeDocument/2006/relationships/tags" Target="../tags/tag231.xml"/><Relationship Id="rId28" Type="http://schemas.openxmlformats.org/officeDocument/2006/relationships/tags" Target="../tags/tag232.xml"/><Relationship Id="rId29" Type="http://schemas.openxmlformats.org/officeDocument/2006/relationships/tags" Target="../tags/tag23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20" Type="http://schemas.openxmlformats.org/officeDocument/2006/relationships/tags" Target="../tags/tag374.xml"/><Relationship Id="rId21" Type="http://schemas.openxmlformats.org/officeDocument/2006/relationships/tags" Target="../tags/tag375.xml"/><Relationship Id="rId22" Type="http://schemas.openxmlformats.org/officeDocument/2006/relationships/tags" Target="../tags/tag376.xml"/><Relationship Id="rId23" Type="http://schemas.openxmlformats.org/officeDocument/2006/relationships/tags" Target="../tags/tag377.xml"/><Relationship Id="rId24" Type="http://schemas.openxmlformats.org/officeDocument/2006/relationships/tags" Target="../tags/tag378.xml"/><Relationship Id="rId25" Type="http://schemas.openxmlformats.org/officeDocument/2006/relationships/tags" Target="../tags/tag379.xml"/><Relationship Id="rId26" Type="http://schemas.openxmlformats.org/officeDocument/2006/relationships/tags" Target="../tags/tag380.xml"/><Relationship Id="rId27" Type="http://schemas.openxmlformats.org/officeDocument/2006/relationships/tags" Target="../tags/tag381.xml"/><Relationship Id="rId28" Type="http://schemas.openxmlformats.org/officeDocument/2006/relationships/tags" Target="../tags/tag382.xml"/><Relationship Id="rId29" Type="http://schemas.openxmlformats.org/officeDocument/2006/relationships/tags" Target="../tags/tag383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2024年能源行业的可持续发展方案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能源行业的发展现状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6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2024年能源行业可持续发展方案的核心内容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实施可持续发展方案的具体措施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可持续发展方案对全球能源行业的影响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未来展望与建议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能源行业的发展现状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全球能源消费结构</a:t>
            </a:r>
            <a:endParaRPr altLang="en-US" lang="zh-CN"/>
          </a:p>
        </p:txBody>
      </p:sp>
      <p:sp>
        <p:nvSpPr>
          <p:cNvPr id="10489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石油：全球能源消费的主要来源，但面临供应压力和环境问题。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天然气：相对清洁的能源，需求增长稳定。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煤炭：传统能源之一，消费量呈下降趋势，但仍占一定比重。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可再生能源：发展迅速，未来有望成为主导能源。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传统能源的挑战与困境</a:t>
            </a:r>
            <a:endParaRPr altLang="en-US" lang="zh-CN"/>
          </a:p>
        </p:txBody>
      </p:sp>
      <p:sp>
        <p:nvSpPr>
          <p:cNvPr id="10489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资源枯竭：传统能源资源有限，面临枯竭风险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环境污染：传统能源的开采和使用对环境造成严重污染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能源安全：依赖进口的传统能源，影响国家能源安全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应对气候变化：传统能源是温室气体排放的主要来源，对气候变化产生负面影响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可再生能源的发展趋势</a:t>
            </a:r>
            <a:endParaRPr altLang="en-US" lang="zh-CN"/>
          </a:p>
        </p:txBody>
      </p:sp>
      <p:sp>
        <p:nvSpPr>
          <p:cNvPr id="10490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太阳能：随着技术进步和成本下降，太阳能发电已成为最具竞争力的可再生能源之一。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风能：风能发电在全球范围内持续增长，成为可再生能源的重要来源。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水能：水能发电在技术和环境方面具有优势，但仍需合理利用和保护生态环境。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生物质能：生物质能在可持续发展方面具有潜力，但仍需解决资源可持续性和环境影响等问题。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可持续发展在能源行业的意义</a:t>
            </a:r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促进经济转型：可持续发展有助于推动能源行业从高能耗、高污染的传统模式向高效、清洁、低碳的新模式转变，为经济发展提供新动力。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保障能源安全：可持续发展要求多元化、清洁化的能源供应，有助于降低对化石能源的依赖，提高能源自给率，保障国家能源安全。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应对气候变化：能源行业是温室气体排放的主要来源之一，可持续发展有助于推动减少碳排放，减缓气候变化，保护生态环境。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提高社会福祉：可持续发展要求能源行业在发展中充分考虑社会公平和福祉，保障能源的可及性和可负担性，提高人民生活水平。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2024年能源行业可持续发展方案的核心内容</a:t>
            </a:r>
            <a:endParaRPr altLang="en-US" dirty="0" lang="zh-CN"/>
          </a:p>
        </p:txBody>
      </p:sp>
      <p:sp>
        <p:nvSpPr>
          <p:cNvPr id="10491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提高能源利用效率</a:t>
            </a:r>
            <a:endParaRPr altLang="en-US" lang="zh-CN"/>
          </a:p>
        </p:txBody>
      </p:sp>
      <p:sp>
        <p:nvSpPr>
          <p:cNvPr id="10491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能源转型：从传统能源向可再生能源转变，降低对化石燃料的依赖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技术创新：研发和推广节能技术和设备，提高能源利用效率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能源消费结构优化：调整能源消费结构，增加清洁能源的比重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能源管理：建立完善的能源管理体系，加强能源监测和评估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发展清洁能源技术</a:t>
            </a:r>
            <a:endParaRPr altLang="en-US" lang="zh-CN"/>
          </a:p>
        </p:txBody>
      </p:sp>
      <p:sp>
        <p:nvSpPr>
          <p:cNvPr id="10492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重点发展太阳能、风能等可再生能源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加强核能技术研发，提高核能安全性和经济性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加大对清洁能源技术研发的投入，推动技术创新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推广电动汽车，减少对化石燃料的依赖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推动能源转型与升级</a:t>
            </a:r>
            <a:endParaRPr altLang="en-US" lang="zh-CN"/>
          </a:p>
        </p:txBody>
      </p:sp>
      <p:sp>
        <p:nvSpPr>
          <p:cNvPr id="10493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能源结构调整：提高可再生能源比重，降低化石能源依赖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科技创新：加大研发投入，推动能源技术突破和创新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国际合作：积极参与全球能源治理，共同应对气候变化挑战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节能减排：推广节能技术和设备，减少污染物排放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493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推动能源行业的国际合作，共同应对全球气候变化挑战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促进国际能源贸易和投资，推动全球能源市场的稳定和繁荣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参与国际能源组织和平台，共同制定全球能源行业可持续发展标准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加强与其他国家的交流，分享可持续发展经验和技术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实施可持续发展方案的具体措施</a:t>
            </a:r>
            <a:endParaRPr altLang="en-US" dirty="0" lang="zh-CN"/>
          </a:p>
        </p:txBody>
      </p:sp>
      <p:sp>
        <p:nvSpPr>
          <p:cNvPr id="10494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政策引导与支持</a:t>
            </a:r>
            <a:endParaRPr altLang="en-US" lang="zh-CN"/>
          </a:p>
        </p:txBody>
      </p:sp>
      <p:sp>
        <p:nvSpPr>
          <p:cNvPr id="104950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政府出台相关政策，鼓励企业采取可持续发展措施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提供财政支持，如税收优惠、补贴等，降低企业实施可持续发展方案的成本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建立绿色金融体系，为企业提供绿色融资渠道，支持可持续发展项目的投资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加强监管，确保企业按照可持续发展要求进行生产经营活动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科技创新与人才培养</a:t>
            </a:r>
            <a:endParaRPr altLang="en-US" lang="zh-CN"/>
          </a:p>
        </p:txBody>
      </p:sp>
      <p:sp>
        <p:nvSpPr>
          <p:cNvPr id="10495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科技创新：推动能源行业的技术进步，提高能源利用效率和减少环境污染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人才培养：加强能源领域的人才队伍建设，提高从业人员的专业素质和技术水平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政策支持：政府出台相关政策，鼓励企业加大科技创新和人才培养的投入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国际合作：加强国际合作，引进国外先进的能源技术和人才培养经验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促进绿色金融发展</a:t>
            </a:r>
            <a:endParaRPr altLang="en-US" lang="zh-CN"/>
          </a:p>
        </p:txBody>
      </p:sp>
      <p:sp>
        <p:nvSpPr>
          <p:cNvPr id="10495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加强绿色金融监管，确保资金用于可持续发展项目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建立绿色金融信息披露机制，提高透明度，加强市场监督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设立绿色金融专项资金，为可持续发展项目提供融资支持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鼓励金融机构开展绿色金融业务，推动绿色信贷、绿色债券等金融产品创新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建立可持续发展评价体系</a:t>
            </a:r>
            <a:endParaRPr altLang="en-US" lang="zh-CN"/>
          </a:p>
        </p:txBody>
      </p:sp>
      <p:sp>
        <p:nvSpPr>
          <p:cNvPr id="10496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参与主体：政府、企业、社会组织等共同参与，形成多元化评价主体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定义和目标：明确评价标准和目标，确保方案的有效性和可持续性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评价方法：采用综合评价、动态评价等多种方法，全面评估可持续发展方案的实施效果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评价结果应用：将评价结果作为调整和优化方案的重要依据，不断完善和改进实施措施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可持续发展方案对全球能源行业的影响</a:t>
            </a:r>
            <a:endParaRPr altLang="en-US" dirty="0" lang="zh-CN"/>
          </a:p>
        </p:txBody>
      </p:sp>
      <p:sp>
        <p:nvSpPr>
          <p:cNvPr id="10497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对传统能源行业的冲击与变革</a:t>
            </a:r>
            <a:endParaRPr altLang="en-US" lang="zh-CN"/>
          </a:p>
        </p:txBody>
      </p:sp>
      <p:sp>
        <p:nvSpPr>
          <p:cNvPr id="10497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可持续发展方案鼓励可再生能源的发展，对传统化石能源形成竞争压力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可持续发展方案推动能源行业的科技创新，加速传统能源行业的转型升级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可持续发展方案提高能源行业的环保标准，促使传统能源行业进行绿色转型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可持续发展方案促进国际合作与交流，推动传统能源行业在全球范围内进行合作与共赢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对可再生能源产业的推动与促进</a:t>
            </a:r>
            <a:endParaRPr altLang="en-US" lang="zh-CN"/>
          </a:p>
        </p:txBody>
      </p:sp>
      <p:sp>
        <p:nvSpPr>
          <p:cNvPr id="10498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增加投资和研发：可持续发展方案将加大对可再生能源产业的投资，加速技术创新和研发。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扩大市场规模：可持续发展方案将促进可再生能源市场的增长，吸引更多企业进入该领域。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提高能效和减少排放：可持续发展方案将推动可再生能源产业提高能效，降低排放，助力全球应对气候变化。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创造就业机会：可持续发展方案将促进可再生能源产业的发展，从而创造更多的就业机会。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对全球经济社会的深远影响</a:t>
            </a:r>
            <a:endParaRPr altLang="en-US" lang="zh-CN"/>
          </a:p>
        </p:txBody>
      </p:sp>
      <p:sp>
        <p:nvSpPr>
          <p:cNvPr id="10498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促进经济增长：可持续发展方案将推动能源行业的创新和变革，带动相关产业的发展，为全球经济带来新的增长点。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提升社会福祉：可持续发展方案将改善能源结构，降低污染排放，提高能源利用效率，为人类创造更健康、更美好的生活环境。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保障能源安全：可持续发展方案将促进能源的多元化发展，降低对传统能源的依赖，提高能源自给率，增强国家能源安全。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推动全球合作：可持续发展方案需要全球各国的共同努力和合作，将促进国际间的交流与合作，推动全球能源行业的共同发展。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对国际政治与地缘政治的影响</a:t>
            </a:r>
            <a:endParaRPr altLang="en-US" lang="zh-CN"/>
          </a:p>
        </p:txBody>
      </p:sp>
      <p:sp>
        <p:nvSpPr>
          <p:cNvPr id="10499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能源供应安全：可持续发展方案可能影响能源供应的稳定性，进而影响国际政治局势。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能源地缘政治：可持续发展方案可能改变能源进口国和出口国的关系，进而影响地缘政治格局。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国际合作与竞争：可持续发展方案可能促进国际能源领域的合作与竞争，进而影响国际政治格局。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全球治理体系：可持续发展方案可能推动全球治理体系的变革，进而影响国际政治格局。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499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持续推进能源结构调整与优化</a:t>
            </a:r>
            <a:endParaRPr altLang="en-US" lang="zh-CN"/>
          </a:p>
        </p:txBody>
      </p:sp>
      <p:sp>
        <p:nvSpPr>
          <p:cNvPr id="10500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加大对可再生能源的投入，提高其在能源结构中的比重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推广清洁能源，减少对化石能源的依赖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加强能源技术创新，提高能源利用效率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促进能源领域的国际合作，共同应对全球能源挑战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加强国际合作与政策协调</a:t>
            </a:r>
            <a:endParaRPr altLang="en-US" lang="zh-CN"/>
          </a:p>
        </p:txBody>
      </p:sp>
      <p:sp>
        <p:nvSpPr>
          <p:cNvPr id="10500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共同应对全球能源挑战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分享最佳实践和技术成果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促进多边和双边合作机制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建立全球能源治理体系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重视科技创新与人才培养</a:t>
            </a:r>
            <a:endParaRPr altLang="en-US" lang="zh-CN"/>
          </a:p>
        </p:txBody>
      </p:sp>
      <p:sp>
        <p:nvSpPr>
          <p:cNvPr id="10501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培养专业人才：加强能源领域的教育和培训，提高从业人员的专业水平和技术能力。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鼓励科技创新：加大对能源行业的研发投入，推动技术进步和产业升级。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建立产学研合作机制：加强企业、高校和研究机构的合作，共同推进能源科技创新。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引进国际先进技术：积极引进国际上先进的能源技术和管理经验，提高我国能源行业的整体竞争力。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倡导绿色低碳的生活方式</a:t>
            </a:r>
            <a:endParaRPr altLang="en-US" lang="zh-CN"/>
          </a:p>
        </p:txBody>
      </p:sp>
      <p:sp>
        <p:nvSpPr>
          <p:cNvPr id="10501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提倡使用可再生能源，减少对化石燃料的依赖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加强环保意识教育，提高公众对低碳生活的认识和参与度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鼓励绿色出行方式，如公共交通、骑行、步行等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推广节能技术和产品，提高能源利用效率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7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7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7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2024-01-05T09:37:49Z</dcterms:created>
  <dcterms:modified xsi:type="dcterms:W3CDTF">2024-01-05T09:37:49Z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b5ba3c3fe290405ba59af23bfeeab472_21</vt:lpwstr>
  </property>
</Properties>
</file>