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099" r:id="rId1"/>
    <p:sldMasterId id="2147504136" r:id="rId2"/>
  </p:sldMasterIdLst>
  <p:notesMasterIdLst>
    <p:notesMasterId r:id="rId3"/>
  </p:notesMasterIdLst>
  <p:sldIdLst>
    <p:sldId id="9903" r:id="rId4"/>
    <p:sldId id="9906" r:id="rId5"/>
    <p:sldId id="9909" r:id="rId6"/>
    <p:sldId id="9912" r:id="rId7"/>
    <p:sldId id="9915" r:id="rId8"/>
    <p:sldId id="9918" r:id="rId9"/>
    <p:sldId id="9921" r:id="rId10"/>
    <p:sldId id="9924" r:id="rId11"/>
    <p:sldId id="9927" r:id="rId12"/>
    <p:sldId id="9930" r:id="rId13"/>
    <p:sldId id="9933" r:id="rId14"/>
    <p:sldId id="9936" r:id="rId15"/>
    <p:sldId id="9939" r:id="rId16"/>
    <p:sldId id="9942" r:id="rId17"/>
    <p:sldId id="9945" r:id="rId18"/>
    <p:sldId id="9948" r:id="rId19"/>
    <p:sldId id="9951" r:id="rId20"/>
    <p:sldId id="9954" r:id="rId21"/>
    <p:sldId id="9957" r:id="rId22"/>
    <p:sldId id="9960" r:id="rId23"/>
    <p:sldId id="9963" r:id="rId24"/>
    <p:sldId id="9966" r:id="rId25"/>
    <p:sldId id="9969" r:id="rId26"/>
    <p:sldId id="9972" r:id="rId27"/>
    <p:sldId id="9975" r:id="rId28"/>
    <p:sldId id="9978" r:id="rId29"/>
    <p:sldId id="9981" r:id="rId30"/>
    <p:sldId id="9984" r:id="rId31"/>
    <p:sldId id="9987" r:id="rId32"/>
    <p:sldId id="9990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00" r:id="rId1"/>
    <p:sldLayoutId id="2147504101" r:id="rId2"/>
    <p:sldLayoutId id="2147504102" r:id="rId3"/>
    <p:sldLayoutId id="2147504103" r:id="rId4"/>
    <p:sldLayoutId id="2147504104" r:id="rId5"/>
    <p:sldLayoutId id="2147504105" r:id="rId6"/>
    <p:sldLayoutId id="2147504106" r:id="rId7"/>
    <p:sldLayoutId id="2147504107" r:id="rId8"/>
    <p:sldLayoutId id="2147504108" r:id="rId9"/>
    <p:sldLayoutId id="2147504109" r:id="rId10"/>
    <p:sldLayoutId id="214750411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37" r:id="rId1"/>
    <p:sldLayoutId id="2147504138" r:id="rId2"/>
    <p:sldLayoutId id="2147504139" r:id="rId3"/>
    <p:sldLayoutId id="2147504140" r:id="rId4"/>
    <p:sldLayoutId id="2147504141" r:id="rId5"/>
    <p:sldLayoutId id="2147504142" r:id="rId6"/>
    <p:sldLayoutId id="2147504143" r:id="rId7"/>
    <p:sldLayoutId id="2147504144" r:id="rId8"/>
    <p:sldLayoutId id="2147504145" r:id="rId9"/>
    <p:sldLayoutId id="2147504146" r:id="rId10"/>
    <p:sldLayoutId id="214750414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tags" Target="../tags/tag185.xml"/><Relationship Id="rId18" Type="http://schemas.openxmlformats.org/officeDocument/2006/relationships/tags" Target="../tags/tag186.xml"/><Relationship Id="rId19" Type="http://schemas.openxmlformats.org/officeDocument/2006/relationships/tags" Target="../tags/tag187.xml"/><Relationship Id="rId20" Type="http://schemas.openxmlformats.org/officeDocument/2006/relationships/tags" Target="../tags/tag188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2024年环保行业市场分析及投资前景预测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环保行业概述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环保行业投资前景预测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2024年环保行业市场分析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环保行业发展趋势与展望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成功案例分析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结论与建议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环保行业概述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环保行业的定义与分类</a:t>
            </a:r>
            <a:endParaRPr altLang="en-US" lang="zh-CN"/>
          </a:p>
        </p:txBody>
      </p:sp>
      <p:sp>
        <p:nvSpPr>
          <p:cNvPr id="1049020" name="矩形 15"/>
          <p:cNvSpPr/>
          <p:nvPr>
            <p:custDataLst>
              <p:tags r:id="rId1"/>
            </p:custDataLst>
          </p:nvPr>
        </p:nvSpPr>
        <p:spPr>
          <a:xfrm>
            <a:off x="948119" y="231686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定义：环保行业是指从事环境保护、治理、修复和资源循环利用的相关产业领域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任意多边形 17"/>
          <p:cNvSpPr/>
          <p:nvPr>
            <p:custDataLst>
              <p:tags r:id="rId2"/>
            </p:custDataLst>
          </p:nvPr>
        </p:nvSpPr>
        <p:spPr>
          <a:xfrm flipV="1">
            <a:off x="838200" y="220350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任意多边形 18"/>
          <p:cNvSpPr/>
          <p:nvPr>
            <p:custDataLst>
              <p:tags r:id="rId3"/>
            </p:custDataLst>
          </p:nvPr>
        </p:nvSpPr>
        <p:spPr>
          <a:xfrm flipH="1">
            <a:off x="9512654" y="299011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矩形 27"/>
          <p:cNvSpPr/>
          <p:nvPr>
            <p:custDataLst>
              <p:tags r:id="rId4"/>
            </p:custDataLst>
          </p:nvPr>
        </p:nvSpPr>
        <p:spPr>
          <a:xfrm>
            <a:off x="948119" y="431945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分类：主要包括水处理、大气治理、固废处理、噪声与振动控制、土壤与地下水修复等领域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任意多边形 29"/>
          <p:cNvSpPr/>
          <p:nvPr>
            <p:custDataLst>
              <p:tags r:id="rId5"/>
            </p:custDataLst>
          </p:nvPr>
        </p:nvSpPr>
        <p:spPr>
          <a:xfrm flipV="1">
            <a:off x="838200" y="420609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任意多边形 30"/>
          <p:cNvSpPr/>
          <p:nvPr>
            <p:custDataLst>
              <p:tags r:id="rId6"/>
            </p:custDataLst>
          </p:nvPr>
        </p:nvSpPr>
        <p:spPr>
          <a:xfrm flipH="1">
            <a:off x="9512654" y="499270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环保行业的发展历程</a:t>
            </a:r>
            <a:endParaRPr altLang="en-US" lang="zh-CN"/>
          </a:p>
        </p:txBody>
      </p:sp>
      <p:sp>
        <p:nvSpPr>
          <p:cNvPr id="10490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起步阶段：20世纪50年代至80年代初，环保意识萌芽，政府开始重视环境问题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发展阶段：20世纪80年代至90年代末，环保政策不断完善，企业开始注重环保投入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成熟阶段：21世纪初至今，环保产业逐渐壮大，成为国家战略性新兴产业之一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未来趋势：环保产业将继续保持高速增长，技术创新和绿色发展成为主要方向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环保行业的重要性</a:t>
            </a:r>
            <a:endParaRPr altLang="en-US" lang="zh-CN"/>
          </a:p>
        </p:txBody>
      </p:sp>
      <p:sp>
        <p:nvSpPr>
          <p:cNvPr id="10491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保护环境：减少污染和生态破坏，维护地球生态平衡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促进可持续发展：推动经济、社会和环境的协调发展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提高生活质量：改善人们的居住环境，保障健康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应对气候变化：减缓全球气候变暖，降低极端天气事件的发生频率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1538"/>
          </a:bodyPr>
          <a:p>
            <a:r>
              <a:rPr altLang="en-US" dirty="0" lang="zh-CN"/>
              <a:t>2024年环保行业市场分析</a:t>
            </a:r>
            <a:endParaRPr altLang="en-US" dirty="0" lang="zh-CN"/>
          </a:p>
        </p:txBody>
      </p:sp>
      <p:sp>
        <p:nvSpPr>
          <p:cNvPr id="10491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2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2024年环保行业市场规模：预计达到XX万亿人民币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驱动因素：政策推动、技术进步、市场需求等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未来展望：环保行业市场潜力巨大，投资前景广阔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增长趋势：随着政府对环保政策的加强和民众环保意识的提高，环保行业市场将保持XX的增长速度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3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行业内竞争对手数量及分布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市场份额及竞争格局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行业集中度及变化趋势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行业进入壁垒及退出机制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3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工业废水处理需求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城市生活垃圾处理需求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大气污染治理需求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土壤修复市场需求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市场发展瓶颈与挑战</a:t>
            </a:r>
            <a:endParaRPr altLang="en-US" lang="zh-CN"/>
          </a:p>
        </p:txBody>
      </p:sp>
      <p:sp>
        <p:nvSpPr>
          <p:cNvPr id="104941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1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资金不足：环保行业需要大量资金投入，但目前资金缺口较大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技术瓶颈：部分环保技术尚未成熟，需要进一步研发和创新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政策限制：部分地区对环保行业的政策限制较多，影响了市场发展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竞争激烈：环保行业竞争激烈，企业需要不断提升自身实力和竞争力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环保行业投资前景预测</a:t>
            </a:r>
            <a:endParaRPr altLang="en-US" dirty="0" lang="zh-CN"/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政策支持与投资环境</a:t>
            </a:r>
            <a:endParaRPr altLang="en-US" lang="zh-CN"/>
          </a:p>
        </p:txBody>
      </p:sp>
      <p:sp>
        <p:nvSpPr>
          <p:cNvPr id="104953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政策支持：国家对环保行业的重视程度不断提高，出台了一系列政策鼓励和扶持环保产业的发展。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投资环境：随着环保意识的普及和技术的进步，环保行业投资环境逐渐改善，吸引了越来越多的投资者进入该领域。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市场需求：随着社会经济的发展和人民生活水平的提高，对环保产品的需求也不断增加，为环保行业提供了广阔的市场空间。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技术创新：环保技术的不断创新和发展，为环保行业的发展提供了强有力的支撑，同时也提高了行业的竞争力和盈利能力。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技术创新与产业升级</a:t>
            </a:r>
            <a:endParaRPr altLang="en-US" lang="zh-CN"/>
          </a:p>
        </p:txBody>
      </p:sp>
      <p:sp>
        <p:nvSpPr>
          <p:cNvPr id="10495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环保技术不断创新，提高处理效率，降低成本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环保产业升级，推动绿色发展，促进产业转型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政策支持力度加大，鼓励企业加大环保技术研发投入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市场需求持续增长，为环保产业发展提供广阔空间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市场需求与增长潜力</a:t>
            </a:r>
            <a:endParaRPr altLang="en-US" lang="zh-CN"/>
          </a:p>
        </p:txBody>
      </p:sp>
      <p:sp>
        <p:nvSpPr>
          <p:cNvPr id="10496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投资机会：投资者可以关注具有技术创新和商业模式创新的企业，以及在细分领域具有竞争优势的企业。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风险与挑战：环保行业竞争激烈，政策影响大，投资者需要关注政策变化和技术发展动态，以及企业的经营风险。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当前市场需求：随着人们对环境保护意识的提高，环保行业市场需求不断增长，尤其在空气净化、污水处理、垃圾处理等领域。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未来增长潜力：随着全球环境问题日益严重，政府和企业将进一步加大环保投入，同时新技术的发展也将推动环保行业市场的增长。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投资风险与防范措施</a:t>
            </a:r>
            <a:endParaRPr altLang="en-US" lang="zh-CN"/>
          </a:p>
        </p:txBody>
      </p:sp>
      <p:sp>
        <p:nvSpPr>
          <p:cNvPr id="10497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政策风险：环保行业的政策变化可能导致投资风险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技术风险：环保技术的更新换代可能影响现有投资的价值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市场风险：环保行业竞争激烈，市场变化可能导致投资收益不稳定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运营风险：环保设施的运营管理问题可能导致投资回报率下降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环保行业发展趋势与展望</a:t>
            </a:r>
            <a:endParaRPr altLang="en-US" dirty="0" lang="zh-CN"/>
          </a:p>
        </p:txBody>
      </p:sp>
      <p:sp>
        <p:nvSpPr>
          <p:cNvPr id="10497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绿色发展与可持续发展</a:t>
            </a:r>
            <a:endParaRPr altLang="en-US" lang="zh-CN"/>
          </a:p>
        </p:txBody>
      </p:sp>
      <p:sp>
        <p:nvSpPr>
          <p:cNvPr id="10498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环保行业将朝着绿色低碳方向发展，推动能源结构优化和节能减排。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环保行业将加强与各行业的融合，推动绿色金融、绿色建筑、绿色交通等领域的发展。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环保行业将积极参与全球环境治理，加强国际合作与交流，共同应对气候变化等全球性环境问题。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环保行业将注重可持续发展，通过技术创新和资源循环利用降低对环境的影响。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智能化与数字化转型</a:t>
            </a:r>
            <a:endParaRPr altLang="en-US" lang="zh-CN"/>
          </a:p>
        </p:txBody>
      </p:sp>
      <p:sp>
        <p:nvSpPr>
          <p:cNvPr id="10498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环保行业将加快智能化和数字化转型，提高治理效率和降低成本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智能化技术将应用于环保监测、排污监管等领域，提高监管能力和效率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数字化技术将推动环保产业与互联网、大数据等领域的融合，拓展新的商业模式和服务模式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智能化与数字化转型将促进环保产业的创新发展，提升产业整体竞争力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环保产业融合发展</a:t>
            </a:r>
            <a:endParaRPr altLang="en-US" lang="zh-CN"/>
          </a:p>
        </p:txBody>
      </p:sp>
      <p:sp>
        <p:nvSpPr>
          <p:cNvPr id="10499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环保产业与其他产业的融合发展，如环保与新能源、新材料等产业的结合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环保产业与信息技术的融合发展，如数字化、智能化技术在环保领域的应用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环保产业与金融资本的融合发展，如绿色金融、环境权益交易等金融工具的创新与推广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环保产业内部的融合发展，如环保技术与服务的整合与创新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国际合作与交流</a:t>
            </a:r>
            <a:endParaRPr altLang="en-US" lang="zh-CN"/>
          </a:p>
        </p:txBody>
      </p:sp>
      <p:sp>
        <p:nvSpPr>
          <p:cNvPr id="10500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环保技术国际交流，促进技术创新与进步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国际组织在环保领域的合作与协调作用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全球环保意识的提高，推动国际合作与交流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跨国企业合作，共同应对全球环境问题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成功案例分析</a:t>
            </a:r>
            <a:endParaRPr altLang="en-US" dirty="0" lang="zh-CN"/>
          </a:p>
        </p:txBody>
      </p:sp>
      <p:sp>
        <p:nvSpPr>
          <p:cNvPr id="10500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国内外优秀环保企业案例</a:t>
            </a:r>
            <a:endParaRPr altLang="en-US" lang="zh-CN"/>
          </a:p>
        </p:txBody>
      </p:sp>
      <p:sp>
        <p:nvSpPr>
          <p:cNvPr id="10501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国外企业：美国杜邦公司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国内企业：格林美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国外企业：荷兰皇家壳牌公司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国内企业：光大国际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技术创新与商业模式创新</a:t>
            </a:r>
            <a:endParaRPr altLang="en-US" lang="zh-CN"/>
          </a:p>
        </p:txBody>
      </p:sp>
      <p:sp>
        <p:nvSpPr>
          <p:cNvPr id="10502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成功案例介绍：某环保企业通过技术创新，研发出新型环保技术，有效降低污染排放，提高资源利用率。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成功案例介绍：某环保企业通过商业模式创新，将环保与商业结合，实现环保与经济效益的双赢。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成功案例介绍：某环保企业通过技术创新与商业模式创新的结合，实现快速发展，成为行业内的佼佼者。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成功案例介绍：某环保企业通过技术创新，研发出新型环保产品，满足市场需求，获得良好的市场口碑。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成功因素与经验教训</a:t>
            </a:r>
            <a:endParaRPr altLang="en-US" lang="zh-CN"/>
          </a:p>
        </p:txBody>
      </p:sp>
      <p:sp>
        <p:nvSpPr>
          <p:cNvPr id="105026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成功因素：技术领先、市场定位准确、政策支持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经验教训：注重环保、加强技术创新、提高市场竞争力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案例分析：某环保企业成功经验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总结：成功案例对行业的启示与借鉴意义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3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对投资者的建议</a:t>
            </a:r>
            <a:endParaRPr altLang="en-US" lang="zh-CN"/>
          </a:p>
        </p:txBody>
      </p:sp>
      <p:sp>
        <p:nvSpPr>
          <p:cNvPr id="10503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关注政策动向，把握政策机遇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深入研究市场，谨慎投资决策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加强技术创新，提高企业核心竞争力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关注国际市场，拓展国际合作与交流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对企业的建议</a:t>
            </a:r>
            <a:endParaRPr altLang="en-US" lang="zh-CN"/>
          </a:p>
        </p:txBody>
      </p:sp>
      <p:sp>
        <p:nvSpPr>
          <p:cNvPr id="10504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加大环保投入，提高企业环保意识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创新技术，提高企业核心竞争力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积极参与国际环保合作，拓展国际市场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建立绿色供应链，推动全产业链绿色发展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对政府的建议</a:t>
            </a:r>
            <a:endParaRPr altLang="en-US" lang="zh-CN"/>
          </a:p>
        </p:txBody>
      </p:sp>
      <p:sp>
        <p:nvSpPr>
          <p:cNvPr id="10504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加大对环保行业的政策支持力度，鼓励企业进行环保技术创新。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建立严格的环保监管机制，加强对污染企业的处罚力度。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推广绿色生产方式，促进企业进行绿色转型，减少对环境的污染。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加大对环保教育的投入，提高公众的环保意识和参与度。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53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6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5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1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4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75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2024-01-06T03:20:45Z</dcterms:created>
  <dcterms:modified xsi:type="dcterms:W3CDTF">2024-01-06T03:20:45Z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8a64232ffcc34a0c9469a35121950809_21</vt:lpwstr>
  </property>
</Properties>
</file>