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4" r:id="rId6"/>
    <p:sldId id="335" r:id="rId7"/>
    <p:sldId id="340" r:id="rId8"/>
    <p:sldId id="350" r:id="rId9"/>
    <p:sldId id="351" r:id="rId10"/>
    <p:sldId id="343" r:id="rId11"/>
    <p:sldId id="352" r:id="rId12"/>
    <p:sldId id="353" r:id="rId13"/>
    <p:sldId id="344" r:id="rId14"/>
    <p:sldId id="355" r:id="rId15"/>
    <p:sldId id="346" r:id="rId16"/>
    <p:sldId id="361" r:id="rId17"/>
    <p:sldId id="347" r:id="rId18"/>
    <p:sldId id="356" r:id="rId19"/>
    <p:sldId id="348" r:id="rId20"/>
    <p:sldId id="357" r:id="rId21"/>
    <p:sldId id="359" r:id="rId22"/>
    <p:sldId id="257" r:id="rId23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1" y="149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8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第四章　一次函数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4　一次函数的应用（第一课时）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8" name="yt_shape_12948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947" name="yt_image_12947" title="H_62.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50" name="yt_shape_12950"/>
          <p:cNvSpPr txBox="1"/>
          <p:nvPr/>
        </p:nvSpPr>
        <p:spPr>
          <a:xfrm>
            <a:off x="468103" y="1455093"/>
            <a:ext cx="11256000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已知一个正比例函数的图象经过点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f5471"/>
              </a:rPr>
              <a:t>则它的函数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表达式为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951" name="yt_table_12951" title="H_110.98"/>
              <p:cNvGraphicFramePr>
                <a:graphicFrameLocks noGrp="1"/>
              </p:cNvGraphicFramePr>
              <p:nvPr/>
            </p:nvGraphicFramePr>
            <p:xfrm>
              <a:off x="468074" y="2717366"/>
              <a:ext cx="8114349" cy="1529271"/>
            </p:xfrm>
            <a:graphic>
              <a:graphicData uri="http://schemas.openxmlformats.org/drawingml/2006/table">
                <a:tbl>
                  <a:tblPr/>
                  <a:tblGrid>
                    <a:gridCol w="5477511"/>
                    <a:gridCol w="2636838"/>
                  </a:tblGrid>
                  <a:tr h="370840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A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y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2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endParaRPr lang="en-US" altLang="zh-CN" sz="1500" b="0" i="1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B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y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＝－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2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endParaRPr lang="en-US" altLang="zh-CN" sz="1500" b="0" i="1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C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y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</a:t>
                          </a:r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endParaRPr lang="en-US" altLang="zh-CN" sz="1500" b="0" i="1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D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y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＝－</a:t>
                          </a:r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endParaRPr lang="en-US" altLang="zh-CN" sz="1500" b="0" i="1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951" name="yt_table_12951" title="H_110.98"/>
              <p:cNvGraphicFramePr>
                <a:graphicFrameLocks noGrp="1"/>
              </p:cNvGraphicFramePr>
              <p:nvPr/>
            </p:nvGraphicFramePr>
            <p:xfrm>
              <a:off x="468074" y="2717366"/>
              <a:ext cx="8114349" cy="1529271"/>
            </p:xfrm>
            <a:graphic>
              <a:graphicData uri="http://schemas.openxmlformats.org/drawingml/2006/table">
                <a:tbl>
                  <a:tblPr/>
                  <a:tblGrid>
                    <a:gridCol w="5477511"/>
                    <a:gridCol w="2636838"/>
                  </a:tblGrid>
                  <a:tr h="370840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A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y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2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endParaRPr lang="en-US" altLang="zh-CN" sz="1500" b="0" i="1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B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y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＝－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2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15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endParaRPr lang="en-US" altLang="zh-CN" sz="1500" b="0" i="1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89979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2952" name="yt_shape_12952"/>
          <p:cNvSpPr txBox="1"/>
          <p:nvPr/>
        </p:nvSpPr>
        <p:spPr>
          <a:xfrm>
            <a:off x="468103" y="4177289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已知一次函数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的图象经过点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002d0"/>
              </a:rPr>
              <a:t>的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值为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953" name="yt_table_12953" title="H_49.92"/>
          <p:cNvGraphicFramePr>
            <a:graphicFrameLocks noGrp="1"/>
          </p:cNvGraphicFramePr>
          <p:nvPr/>
        </p:nvGraphicFramePr>
        <p:xfrm>
          <a:off x="468074" y="5439562"/>
          <a:ext cx="9210042" cy="633984"/>
        </p:xfrm>
        <a:graphic>
          <a:graphicData uri="http://schemas.openxmlformats.org/drawingml/2006/table">
            <a:tbl>
              <a:tblPr/>
              <a:tblGrid>
                <a:gridCol w="2749868"/>
                <a:gridCol w="2727643"/>
                <a:gridCol w="2321243"/>
                <a:gridCol w="14112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1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4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816492" y="2042271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D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03692" y="4764467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5" name="yt_shape_12955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的图象上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b922f"/>
              </a:rPr>
              <a:t>则下列各点也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在此函数图象上的是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956" name="yt_table_12956" title="H_99.84"/>
          <p:cNvGraphicFramePr>
            <a:graphicFrameLocks noGrp="1"/>
          </p:cNvGraphicFramePr>
          <p:nvPr/>
        </p:nvGraphicFramePr>
        <p:xfrm>
          <a:off x="468074" y="1874273"/>
          <a:ext cx="7999731" cy="1267968"/>
        </p:xfrm>
        <a:graphic>
          <a:graphicData uri="http://schemas.openxmlformats.org/drawingml/2006/table">
            <a:tbl>
              <a:tblPr/>
              <a:tblGrid>
                <a:gridCol w="4658043"/>
                <a:gridCol w="33416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848492" y="1199178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8" name="yt_shape_12958"/>
          <p:cNvSpPr txBox="1"/>
          <p:nvPr/>
        </p:nvSpPr>
        <p:spPr>
          <a:xfrm>
            <a:off x="468103" y="612000"/>
            <a:ext cx="11256000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平行于直线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且过点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41def,isEnd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</a:t>
            </a:r>
            <a:r>
              <a:rPr sz="16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</a:t>
            </a:r>
            <a:r>
              <a:rPr sz="1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,isEnd"/>
              </a:rPr>
              <a:t>　</a:t>
            </a:r>
            <a:endParaRPr lang="zh-CN" altLang="zh-CN" sz="3200" b="0" i="1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的一次函数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自变量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与对应函数值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81532,isEnd"/>
              </a:rPr>
              <a:t>的部分值如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下表所示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</a:t>
            </a:r>
            <a:r>
              <a:rPr sz="11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graphicFrame>
        <p:nvGraphicFramePr>
          <p:cNvPr id="12960" name="yt_table_12960" title="H_114.24"/>
          <p:cNvGraphicFramePr>
            <a:graphicFrameLocks noGrp="1"/>
          </p:cNvGraphicFramePr>
          <p:nvPr/>
        </p:nvGraphicFramePr>
        <p:xfrm>
          <a:off x="467999" y="3136546"/>
          <a:ext cx="11255998" cy="145084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813476"/>
                <a:gridCol w="2814174"/>
                <a:gridCol w="2814174"/>
                <a:gridCol w="2814174"/>
              </a:tblGrid>
              <a:tr h="467999"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endParaRPr lang="en-US" altLang="zh-CN" sz="1500" b="0" i="1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67999"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y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endParaRPr lang="en-US" altLang="zh-CN" sz="1500" b="0" i="1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endParaRPr lang="en-US" altLang="zh-CN" sz="1500" b="0" i="1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12962" name="yt_shape_12962"/>
          <p:cNvSpPr txBox="1"/>
          <p:nvPr/>
        </p:nvSpPr>
        <p:spPr>
          <a:xfrm>
            <a:off x="468103" y="4637862"/>
            <a:ext cx="11636916" cy="149329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经过点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8_c0ec2,isEnd"/>
              </a:rPr>
              <a:t>且与两坐标轴围成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的直角三角形的面积是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sz="43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</a:t>
            </a:r>
            <a:r>
              <a:rPr sz="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sz="43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</a:t>
            </a:r>
            <a:r>
              <a:rPr sz="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89517" y="1199178"/>
            <a:ext cx="1196087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23167" y="1199178"/>
            <a:ext cx="992887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14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40542" y="2467146"/>
            <a:ext cx="789686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9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6501397" y="5048891"/>
                <a:ext cx="1259587" cy="938480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kumimoji="0" lang="en-US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num>
                      <m:den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397" y="5048891"/>
                <a:ext cx="1259587" cy="938480"/>
              </a:xfrm>
              <a:prstGeom prst="rect">
                <a:avLst/>
              </a:prstGeom>
              <a:blipFill rotWithShape="1">
                <a:blip r:embed="rId1"/>
                <a:stretch>
                  <a:fillRect l="-21" t="-1" r="1" b="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9144267" y="5225040"/>
            <a:ext cx="1196087" cy="938480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4" name="yt_shape_12964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的函数表达式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上有一点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满足点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轴的距离等于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177a6"/>
              </a:rPr>
              <a:t>求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967" name="yt_image_12967" title="H_187.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461509" y="3270833"/>
            <a:ext cx="3268980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969" name="yt_shape_12969"/>
              <p:cNvSpPr txBox="1"/>
              <p:nvPr/>
            </p:nvSpPr>
            <p:spPr>
              <a:xfrm>
                <a:off x="467999" y="612000"/>
                <a:ext cx="10329751" cy="304512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的函数表达式为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≠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上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的函数表达式为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969" name="yt_shape_129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10329751" cy="3045129"/>
              </a:xfrm>
              <a:prstGeom prst="rect">
                <a:avLst/>
              </a:prstGeom>
              <a:blipFill rotWithShape="1">
                <a:blip r:embed="rId1"/>
                <a:stretch>
                  <a:fillRect t="-16" r="-988" b="-8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9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9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9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69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971" name="yt_shape_12971"/>
              <p:cNvSpPr txBox="1"/>
              <p:nvPr/>
            </p:nvSpPr>
            <p:spPr>
              <a:xfrm>
                <a:off x="467999" y="612000"/>
                <a:ext cx="8143255" cy="3668825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到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轴的距离等于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的纵坐标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18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971" name="yt_shape_129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8143255" cy="3668825"/>
              </a:xfrm>
              <a:prstGeom prst="rect">
                <a:avLst/>
              </a:prstGeom>
              <a:blipFill rotWithShape="1">
                <a:blip r:embed="rId1"/>
                <a:stretch>
                  <a:fillRect t="-13" r="-1536" b="-9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71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3" name="yt_shape_12973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已知过点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bfb57"/>
              </a:rPr>
              <a:t>相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交于点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974" name="yt_shape_12974"/>
          <p:cNvSpPr txBox="1"/>
          <p:nvPr/>
        </p:nvSpPr>
        <p:spPr>
          <a:xfrm>
            <a:off x="467999" y="1874273"/>
            <a:ext cx="501739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的函数表达式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975" name="yt_shape_12975"/>
          <p:cNvSpPr txBox="1"/>
          <p:nvPr/>
        </p:nvSpPr>
        <p:spPr>
          <a:xfrm>
            <a:off x="467999" y="2496371"/>
            <a:ext cx="480740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四边形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PAOC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的面积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976" name="yt_image_1297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04945" y="3270833"/>
            <a:ext cx="2782109" cy="261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8" name="yt_shape_12978"/>
          <p:cNvSpPr txBox="1"/>
          <p:nvPr/>
        </p:nvSpPr>
        <p:spPr>
          <a:xfrm>
            <a:off x="467999" y="612000"/>
            <a:ext cx="10121360" cy="50525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上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设直线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的函数表达式为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过点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的函数表达式为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9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9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9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9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9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9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9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78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979" name="yt_shape_12979"/>
              <p:cNvSpPr txBox="1"/>
              <p:nvPr/>
            </p:nvSpPr>
            <p:spPr>
              <a:xfrm>
                <a:off x="468103" y="612000"/>
                <a:ext cx="11636916" cy="43265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令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令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四边形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PAOC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PAB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BOC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  <a:sym typeface="_⨹_1_ab6dc"/>
                  </a:rPr>
                  <a:t> </a:t>
                </a:r>
                <a:b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</a:b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979" name="yt_shape_129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4326505"/>
              </a:xfrm>
              <a:prstGeom prst="rect">
                <a:avLst/>
              </a:prstGeom>
              <a:blipFill rotWithShape="1">
                <a:blip r:embed="rId1"/>
                <a:stretch>
                  <a:fillRect l="-1" t="-11" b="-3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79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2" name="yt_shape_12982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981" name="yt_image_12981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84" name="yt_shape_12984"/>
          <p:cNvSpPr txBox="1"/>
          <p:nvPr/>
        </p:nvSpPr>
        <p:spPr>
          <a:xfrm>
            <a:off x="468103" y="1443920"/>
            <a:ext cx="11636916" cy="21352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将含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45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角的直角三角尺放置在平面直角坐标系中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5db62,isEnd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其中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d98b9,isEnd"/>
              </a:rPr>
              <a:t>的函数表达式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sz="43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            </a:t>
            </a:r>
            <a:r>
              <a:rPr sz="4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pic>
        <p:nvPicPr>
          <p:cNvPr id="12986" name="yt_image_12986" title="H_182.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1099" y="3782337"/>
            <a:ext cx="2709800" cy="231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91" name="yt_shape_12991"/>
          <p:cNvSpPr txBox="1"/>
          <p:nvPr/>
        </p:nvSpPr>
        <p:spPr>
          <a:xfrm>
            <a:off x="467999" y="6145666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1229373" y="2511552"/>
                <a:ext cx="2732786" cy="940258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kumimoji="0" lang="en-US" altLang="zh-CN" sz="32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kumimoji="0" lang="en-US" altLang="zh-CN" sz="32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kumimoji="0" lang="en-US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373" y="2511552"/>
                <a:ext cx="2732786" cy="940258"/>
              </a:xfrm>
              <a:prstGeom prst="rect">
                <a:avLst/>
              </a:prstGeom>
              <a:blipFill rotWithShape="1">
                <a:blip r:embed="rId3"/>
                <a:stretch>
                  <a:fillRect t="-14" r="14" b="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992" name="yt_shape_12992"/>
              <p:cNvSpPr txBox="1"/>
              <p:nvPr/>
            </p:nvSpPr>
            <p:spPr>
              <a:xfrm>
                <a:off x="468103" y="612000"/>
                <a:ext cx="11636916" cy="432285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由题意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如答图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过点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作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13e0c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轴于点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易证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AOB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≌△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65ee8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的函数表达式为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d8ff4"/>
                  </a:rPr>
                  <a:t>，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上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又由点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1_c4161"/>
                  </a:rPr>
                  <a:t>在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上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3_88137"/>
                  </a:rPr>
                  <a:t>的函数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故答案为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992" name="yt_shape_129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4322850"/>
              </a:xfrm>
              <a:prstGeom prst="rect">
                <a:avLst/>
              </a:prstGeom>
              <a:blipFill rotWithShape="1">
                <a:blip r:embed="rId1"/>
                <a:stretch>
                  <a:fillRect l="-1" t="-11" b="-3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yt_image_12988" title="H_182.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66263" y="3778324"/>
            <a:ext cx="2709800" cy="231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9648421" y="5935927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答图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92" grpId="0" build="allAtOnce"/>
      <p:bldP spid="4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994" name="yt_shape_12994"/>
              <p:cNvSpPr txBox="1"/>
              <p:nvPr/>
            </p:nvSpPr>
            <p:spPr>
              <a:xfrm>
                <a:off x="468103" y="612000"/>
                <a:ext cx="11636916" cy="3096682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如图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在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Rt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ABO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OBA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2_b6b3d,isEnd"/>
                  </a:rPr>
                  <a:t>），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在边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上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且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𝐴𝐶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𝐶𝐵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为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的中点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为边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f1569,isEnd"/>
                  </a:rPr>
                  <a:t>上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的动点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连接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PD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当点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在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上移动时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使四边形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46e9d,isEnd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PDBC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周长最小的点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的坐标为</a:t>
                </a:r>
                <a:r>
                  <a:rPr sz="45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            </a:t>
                </a:r>
                <a:r>
                  <a:rPr sz="5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2994" name="yt_shape_129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3096682"/>
              </a:xfrm>
              <a:prstGeom prst="rect">
                <a:avLst/>
              </a:prstGeom>
              <a:blipFill rotWithShape="1">
                <a:blip r:embed="rId1"/>
                <a:stretch>
                  <a:fillRect l="-1" t="-16" b="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6365380" y="2543410"/>
                <a:ext cx="1917447" cy="987692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d>
                      <m:dPr>
                        <m:ctrlPr>
                          <a:rPr kumimoji="0" lang="en-US" altLang="zh-CN" sz="32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8</m:t>
                            </m:r>
                          </m:num>
                          <m:den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  <m:r>
                          <m:rPr>
                            <m:nor/>
                          </m:rPr>
                          <a:rPr kumimoji="0" lang="zh-CN" altLang="zh-CN" sz="3200" b="0" i="0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，</m:t>
                        </m:r>
                        <m:f>
                          <m:fPr>
                            <m:ctrlP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8</m:t>
                            </m:r>
                          </m:num>
                          <m:den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5380" y="2543410"/>
                <a:ext cx="1917447" cy="987692"/>
              </a:xfrm>
              <a:prstGeom prst="rect">
                <a:avLst/>
              </a:prstGeom>
              <a:blipFill rotWithShape="1">
                <a:blip r:embed="rId2"/>
                <a:stretch>
                  <a:fillRect l="-7" t="-24" r="27" b="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yt_image_12996" title="H_190.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7677" y="3708682"/>
            <a:ext cx="2482948" cy="241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002" name="yt_shape_13002"/>
              <p:cNvSpPr txBox="1"/>
              <p:nvPr/>
            </p:nvSpPr>
            <p:spPr>
              <a:xfrm>
                <a:off x="479425" y="374256"/>
                <a:ext cx="11636916" cy="714638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由题意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的中点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𝐴𝐶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𝐶𝐵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  <a:sym typeface="_⨹_1_ae43b"/>
                  </a:rPr>
                  <a:t> </a:t>
                </a:r>
                <a:b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33da1"/>
                  </a:rPr>
                  <a:t>，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如答图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作点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关于直线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的对称点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连接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交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1_ab567"/>
                  </a:rPr>
                  <a:t>于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此时四边形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PDBC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的周长最小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易知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850a4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的函数表达式为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de54e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的函数表达式为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  <a:sym typeface="_⨹_1_b38ba"/>
                  </a:rPr>
                  <a:t> </a:t>
                </a:r>
                <a:b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所以易得直线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的函数表达式为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8c334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8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8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_⨹_13_e108f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  <a:sym typeface="_⨹_13_e108f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  <a:sym typeface="_⨹_13_e108f"/>
                              </a:rPr>
                              <m:t>8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  <a:sym typeface="_⨹_13_e108f"/>
                              </a:rPr>
                              <m:t>3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zh-CN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sym typeface="_⨹_13_e108f"/>
                          </a:rPr>
                          <m:t>，</m:t>
                        </m:r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  <a:sym typeface="_⨹_13_e108f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  <a:sym typeface="_⨹_13_e108f"/>
                              </a:rPr>
                              <m:t>8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  <a:sym typeface="_⨹_13_e108f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1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smtClean="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故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答案为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zh-CN" altLang="zh-CN" sz="320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，</m:t>
                        </m:r>
                        <m:f>
                          <m:f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zh-CN" altLang="en-US" sz="32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002" name="yt_shape_130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374256"/>
                <a:ext cx="11636916" cy="7146380"/>
              </a:xfrm>
              <a:prstGeom prst="rect">
                <a:avLst/>
              </a:prstGeom>
              <a:blipFill rotWithShape="1">
                <a:blip r:embed="rId1"/>
                <a:stretch>
                  <a:fillRect t="-3" r="5" b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yt_image_12998" title="H_190.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74973" y="5041171"/>
            <a:ext cx="1482459" cy="146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2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" name="yt_shape_13004"/>
          <p:cNvSpPr txBox="1"/>
          <p:nvPr/>
        </p:nvSpPr>
        <p:spPr>
          <a:xfrm>
            <a:off x="468103" y="612000"/>
            <a:ext cx="11256000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轴交于点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另一条直线与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ba87d"/>
              </a:rPr>
              <a:t>轴交于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两条直线相交于点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的纵坐标是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19ce8"/>
              </a:rPr>
              <a:t>＝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求另一条直线的函数表达式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005" name="yt_shape_13005"/>
              <p:cNvSpPr txBox="1"/>
              <p:nvPr/>
            </p:nvSpPr>
            <p:spPr>
              <a:xfrm>
                <a:off x="468103" y="2514449"/>
                <a:ext cx="11636916" cy="33958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14e80"/>
                  </a:rPr>
                  <a:t>＝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93d98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2_2b8dd"/>
                  </a:rPr>
                  <a:t>＝</a:t>
                </a:r>
                <a:endParaRPr lang="en-US" altLang="zh-CN" sz="3200" b="0" i="0" u="none" smtClean="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_⨹_2_2b8dd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2_2b8dd"/>
                  </a:rPr>
                  <a:t>－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19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19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的函数表达式为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005" name="yt_shape_130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2514449"/>
                <a:ext cx="11636916" cy="3395866"/>
              </a:xfrm>
              <a:prstGeom prst="rect">
                <a:avLst/>
              </a:prstGeom>
              <a:blipFill rotWithShape="1">
                <a:blip r:embed="rId1"/>
                <a:stretch>
                  <a:fillRect l="-1" t="-14" b="-11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" grpId="0" uiExpand="1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7" name="yt_shape_13007"/>
          <p:cNvSpPr txBox="1"/>
          <p:nvPr/>
        </p:nvSpPr>
        <p:spPr>
          <a:xfrm>
            <a:off x="468103" y="612000"/>
            <a:ext cx="11256000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的函数表达式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7c899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此时直线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的函数表达式为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0508b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008" name="yt_shape_13008"/>
          <p:cNvSpPr txBox="1"/>
          <p:nvPr/>
        </p:nvSpPr>
        <p:spPr>
          <a:xfrm>
            <a:off x="468103" y="2514449"/>
            <a:ext cx="11636916" cy="31320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19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的函数表达式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7238d"/>
              </a:rPr>
              <a:t>，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19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此时直线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6_80a25"/>
              </a:rPr>
              <a:t>的函数表达式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19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综上所述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的函数表达式为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或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4ee32"/>
              </a:rPr>
              <a:t>－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19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7" grpId="0" build="allAtOnce"/>
      <p:bldP spid="13008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0" name="yt_shape_13010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3009" name="yt_image_13009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012" name="yt_shape_13012"/>
              <p:cNvSpPr txBox="1"/>
              <p:nvPr/>
            </p:nvSpPr>
            <p:spPr>
              <a:xfrm>
                <a:off x="468103" y="1494708"/>
                <a:ext cx="11636916" cy="467942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选做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如图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已知直线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与直线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b80ca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相交于点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的坐标为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求直线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的函数表达式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是线段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上任意一点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不与点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重合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过点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c4b67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作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PQ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∥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轴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交线段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于点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Q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分别过点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Q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作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3_0c5cb"/>
                  </a:rPr>
                  <a:t>轴的垂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线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垂足分别为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H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得长方形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PQHM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长方形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PQHM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2_eefbf"/>
                  </a:rPr>
                  <a:t>的周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长为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求此时点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的坐标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012" name="yt_shape_130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494708"/>
                <a:ext cx="11636916" cy="4679423"/>
              </a:xfrm>
              <a:prstGeom prst="rect">
                <a:avLst/>
              </a:prstGeom>
              <a:blipFill rotWithShape="1">
                <a:blip r:embed="rId2"/>
                <a:stretch>
                  <a:fillRect l="-1" t="-12" b="-5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16" name="yt_image_13016" title="H_23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610099" y="612000"/>
            <a:ext cx="29718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18" name="yt_shape_13018"/>
          <p:cNvSpPr txBox="1"/>
          <p:nvPr/>
        </p:nvSpPr>
        <p:spPr>
          <a:xfrm>
            <a:off x="468103" y="3633933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过点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2_cde5c"/>
              </a:rPr>
              <a:t>），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的函数表达式为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18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019" name="yt_shape_13019"/>
              <p:cNvSpPr txBox="1"/>
              <p:nvPr/>
            </p:nvSpPr>
            <p:spPr>
              <a:xfrm>
                <a:off x="468103" y="612000"/>
                <a:ext cx="11636916" cy="512268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的横坐标为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轴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0328e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的横坐标为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上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24664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上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的纵坐标为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4_dfdd9"/>
                  </a:rPr>
                  <a:t>的纵坐标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又因为长方形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f2565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PQHM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的周长为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3fb5b"/>
                  </a:rPr>
                  <a:t>＝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所以此时点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019" name="yt_shape_130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5122684"/>
              </a:xfrm>
              <a:prstGeom prst="rect">
                <a:avLst/>
              </a:prstGeom>
              <a:blipFill rotWithShape="1">
                <a:blip r:embed="rId1"/>
                <a:stretch>
                  <a:fillRect l="-1" t="-10" b="-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19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3609</Words>
  <Application>WPS 演示</Application>
  <PresentationFormat>宽屏</PresentationFormat>
  <Paragraphs>150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85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_⨹_5_f5471</vt:lpstr>
      <vt:lpstr>细等线拼音字体</vt:lpstr>
      <vt:lpstr>Cambria Math</vt:lpstr>
      <vt:lpstr>_⨹_1_002d0</vt:lpstr>
      <vt:lpstr>_⨹_6_b922f</vt:lpstr>
      <vt:lpstr>_⨹_1_41def,isEnd</vt:lpstr>
      <vt:lpstr>,isEnd</vt:lpstr>
      <vt:lpstr>_⨹_5_81532,isEnd</vt:lpstr>
      <vt:lpstr>_⨹_8_c0ec2,isEnd</vt:lpstr>
      <vt:lpstr>_⨹_1_177a6</vt:lpstr>
      <vt:lpstr>楷体</vt:lpstr>
      <vt:lpstr>_⨹_1_bfb57</vt:lpstr>
      <vt:lpstr>_⨹_1_ab6dc</vt:lpstr>
      <vt:lpstr>微软雅黑</vt:lpstr>
      <vt:lpstr>Arial Unicode MS</vt:lpstr>
      <vt:lpstr>Calibri</vt:lpstr>
      <vt:lpstr>_⨹_1_5db62,isEnd</vt:lpstr>
      <vt:lpstr>_⨹_6_d98b9,isEnd</vt:lpstr>
      <vt:lpstr>_⨹_1_13e0c</vt:lpstr>
      <vt:lpstr>_⨹_1_65ee8</vt:lpstr>
      <vt:lpstr>_⨹_1_d8ff4</vt:lpstr>
      <vt:lpstr>_⨹_1_c4161</vt:lpstr>
      <vt:lpstr>_⨹_3_88137</vt:lpstr>
      <vt:lpstr>_⨹_2_b6b3d,isEnd</vt:lpstr>
      <vt:lpstr>_⨹_1_f1569,isEnd</vt:lpstr>
      <vt:lpstr>_⨹_1_46e9d,isEnd</vt:lpstr>
      <vt:lpstr>_⨹_1_ae43b</vt:lpstr>
      <vt:lpstr>_⨹_1_33da1</vt:lpstr>
      <vt:lpstr>_⨹_1_ab567</vt:lpstr>
      <vt:lpstr>_⨹_1_850a4</vt:lpstr>
      <vt:lpstr>_⨹_1_de54e</vt:lpstr>
      <vt:lpstr>_⨹_1_b38ba</vt:lpstr>
      <vt:lpstr>_⨹_1_8c334</vt:lpstr>
      <vt:lpstr>_⨹_13_e108f</vt:lpstr>
      <vt:lpstr>_⨹_3_ba87d</vt:lpstr>
      <vt:lpstr>_⨹_1_19ce8</vt:lpstr>
      <vt:lpstr>_⨹_1_14e80</vt:lpstr>
      <vt:lpstr>_⨹_1_93d98</vt:lpstr>
      <vt:lpstr>_⨹_2_2b8dd</vt:lpstr>
      <vt:lpstr>_⨹_1_7c899</vt:lpstr>
      <vt:lpstr>_⨹_1_0508b</vt:lpstr>
      <vt:lpstr>_⨹_1_7238d</vt:lpstr>
      <vt:lpstr>_⨹_6_80a25</vt:lpstr>
      <vt:lpstr>_⨹_1_4ee32</vt:lpstr>
      <vt:lpstr>_⨹_1_b80ca</vt:lpstr>
      <vt:lpstr>_⨹_1_c4b67</vt:lpstr>
      <vt:lpstr>_⨹_3_0c5cb</vt:lpstr>
      <vt:lpstr>_⨹_2_eefbf</vt:lpstr>
      <vt:lpstr>_⨹_2_cde5c</vt:lpstr>
      <vt:lpstr>_⨹_1_0328e</vt:lpstr>
      <vt:lpstr>_⨹_1_24664</vt:lpstr>
      <vt:lpstr>_⨹_4_dfdd9</vt:lpstr>
      <vt:lpstr>_⨹_1_f2565</vt:lpstr>
      <vt:lpstr>_⨹_1_3fb5b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12</cp:revision>
  <dcterms:created xsi:type="dcterms:W3CDTF">2024-05-28T15:59:00Z</dcterms:created>
  <dcterms:modified xsi:type="dcterms:W3CDTF">2024-07-12T05:24:32Z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