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82" r:id="rId1"/>
    <p:sldMasterId id="2147484519" r:id="rId2"/>
  </p:sldMasterIdLst>
  <p:notesMasterIdLst>
    <p:notesMasterId r:id="rId3"/>
  </p:notesMasterIdLst>
  <p:sldIdLst>
    <p:sldId id="632" r:id="rId4"/>
    <p:sldId id="637" r:id="rId5"/>
    <p:sldId id="641" r:id="rId6"/>
    <p:sldId id="644" r:id="rId7"/>
    <p:sldId id="647" r:id="rId8"/>
    <p:sldId id="650" r:id="rId9"/>
    <p:sldId id="653" r:id="rId10"/>
    <p:sldId id="656" r:id="rId11"/>
    <p:sldId id="659" r:id="rId12"/>
    <p:sldId id="662" r:id="rId13"/>
    <p:sldId id="665" r:id="rId14"/>
    <p:sldId id="668" r:id="rId15"/>
    <p:sldId id="671" r:id="rId16"/>
    <p:sldId id="674" r:id="rId17"/>
    <p:sldId id="677" r:id="rId18"/>
    <p:sldId id="680" r:id="rId19"/>
    <p:sldId id="683" r:id="rId20"/>
    <p:sldId id="686" r:id="rId21"/>
    <p:sldId id="689" r:id="rId22"/>
    <p:sldId id="692" r:id="rId23"/>
    <p:sldId id="695" r:id="rId24"/>
    <p:sldId id="698" r:id="rId25"/>
    <p:sldId id="701" r:id="rId26"/>
    <p:sldId id="704" r:id="rId27"/>
    <p:sldId id="707" r:id="rId28"/>
    <p:sldId id="710" r:id="rId29"/>
    <p:sldId id="713" r:id="rId30"/>
    <p:sldId id="716" r:id="rId31"/>
    <p:sldId id="719" r:id="rId32"/>
    <p:sldId id="72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83" r:id="rId1"/>
    <p:sldLayoutId id="2147484484" r:id="rId2"/>
    <p:sldLayoutId id="2147484485" r:id="rId3"/>
    <p:sldLayoutId id="2147484486" r:id="rId4"/>
    <p:sldLayoutId id="2147484487" r:id="rId5"/>
    <p:sldLayoutId id="2147484488" r:id="rId6"/>
    <p:sldLayoutId id="2147484489" r:id="rId7"/>
    <p:sldLayoutId id="2147484490" r:id="rId8"/>
    <p:sldLayoutId id="2147484491" r:id="rId9"/>
    <p:sldLayoutId id="2147484492" r:id="rId10"/>
    <p:sldLayoutId id="21474844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20" r:id="rId1"/>
    <p:sldLayoutId id="2147484521" r:id="rId2"/>
    <p:sldLayoutId id="2147484522" r:id="rId3"/>
    <p:sldLayoutId id="2147484523" r:id="rId4"/>
    <p:sldLayoutId id="2147484524" r:id="rId5"/>
    <p:sldLayoutId id="2147484525" r:id="rId6"/>
    <p:sldLayoutId id="2147484526" r:id="rId7"/>
    <p:sldLayoutId id="2147484527" r:id="rId8"/>
    <p:sldLayoutId id="2147484528" r:id="rId9"/>
    <p:sldLayoutId id="2147484529" r:id="rId10"/>
    <p:sldLayoutId id="21474845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tags" Target="../tags/tag457.xml"/><Relationship Id="rId17" Type="http://schemas.openxmlformats.org/officeDocument/2006/relationships/tags" Target="../tags/tag458.xml"/><Relationship Id="rId18" Type="http://schemas.openxmlformats.org/officeDocument/2006/relationships/tags" Target="../tags/tag459.xml"/><Relationship Id="rId19" Type="http://schemas.openxmlformats.org/officeDocument/2006/relationships/tags" Target="../tags/tag460.xml"/><Relationship Id="rId20" Type="http://schemas.openxmlformats.org/officeDocument/2006/relationships/tags" Target="../tags/tag461.xml"/><Relationship Id="rId21" Type="http://schemas.openxmlformats.org/officeDocument/2006/relationships/tags" Target="../tags/tag462.xml"/><Relationship Id="rId22" Type="http://schemas.openxmlformats.org/officeDocument/2006/relationships/tags" Target="../tags/tag463.xml"/><Relationship Id="rId23" Type="http://schemas.openxmlformats.org/officeDocument/2006/relationships/tags" Target="../tags/tag464.xml"/><Relationship Id="rId24" Type="http://schemas.openxmlformats.org/officeDocument/2006/relationships/tags" Target="../tags/tag465.xml"/><Relationship Id="rId25" Type="http://schemas.openxmlformats.org/officeDocument/2006/relationships/tags" Target="../tags/tag466.xml"/><Relationship Id="rId26" Type="http://schemas.openxmlformats.org/officeDocument/2006/relationships/tags" Target="../tags/tag467.xml"/><Relationship Id="rId27" Type="http://schemas.openxmlformats.org/officeDocument/2006/relationships/tags" Target="../tags/tag468.xml"/><Relationship Id="rId28" Type="http://schemas.openxmlformats.org/officeDocument/2006/relationships/tags" Target="../tags/tag469.xml"/><Relationship Id="rId29" Type="http://schemas.openxmlformats.org/officeDocument/2006/relationships/tags" Target="../tags/tag470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创新药物研发与生命科学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创新药物研发概述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生命科学基础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创新药物研发的关键技术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生命科学在创新药物研发中的应用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创新药物研发的未来展望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案例分析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创新药物研发概述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药物研发的背景和意义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生命科学研究进展迅速，为创新药物研发提供了技术支持和理论基础。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政策支持力度加大，为创新药物研发提供了良好的发展环境。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疾病负担沉重，创新药物研发是解决医疗需求的重要途径。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医药产业转型升级，创新药物研发是推动产业发展的关键。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药物研发的基本流程</a:t>
            </a:r>
            <a:endParaRPr altLang="en-US" lang="zh-CN"/>
          </a:p>
        </p:txBody>
      </p:sp>
      <p:sp>
        <p:nvSpPr>
          <p:cNvPr id="1049170" name="矩形 5"/>
          <p:cNvSpPr/>
          <p:nvPr>
            <p:custDataLst>
              <p:tags r:id="rId1"/>
            </p:custDataLst>
          </p:nvPr>
        </p:nvSpPr>
        <p:spPr>
          <a:xfrm>
            <a:off x="729866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10"/>
          <p:cNvSpPr/>
          <p:nvPr>
            <p:custDataLst>
              <p:tags r:id="rId2"/>
            </p:custDataLst>
          </p:nvPr>
        </p:nvSpPr>
        <p:spPr>
          <a:xfrm>
            <a:off x="1089439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3"/>
            </p:custDataLst>
          </p:nvPr>
        </p:nvSpPr>
        <p:spPr>
          <a:xfrm>
            <a:off x="887013" y="2105263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药物靶点的发现及确认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6" name="矩形 6"/>
          <p:cNvSpPr/>
          <p:nvPr>
            <p:custDataLst>
              <p:tags r:id="rId4"/>
            </p:custDataLst>
          </p:nvPr>
        </p:nvSpPr>
        <p:spPr>
          <a:xfrm>
            <a:off x="4429469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11"/>
          <p:cNvSpPr/>
          <p:nvPr>
            <p:custDataLst>
              <p:tags r:id="rId5"/>
            </p:custDataLst>
          </p:nvPr>
        </p:nvSpPr>
        <p:spPr>
          <a:xfrm>
            <a:off x="4809018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6"/>
            </p:custDataLst>
          </p:nvPr>
        </p:nvSpPr>
        <p:spPr>
          <a:xfrm>
            <a:off x="4586615" y="2105263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药物设计和合成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2" name="矩形 7"/>
          <p:cNvSpPr/>
          <p:nvPr>
            <p:custDataLst>
              <p:tags r:id="rId7"/>
            </p:custDataLst>
          </p:nvPr>
        </p:nvSpPr>
        <p:spPr>
          <a:xfrm>
            <a:off x="8128406" y="1324857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2"/>
          <p:cNvSpPr/>
          <p:nvPr>
            <p:custDataLst>
              <p:tags r:id="rId8"/>
            </p:custDataLst>
          </p:nvPr>
        </p:nvSpPr>
        <p:spPr>
          <a:xfrm>
            <a:off x="8527931" y="1319530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9"/>
            </p:custDataLst>
          </p:nvPr>
        </p:nvSpPr>
        <p:spPr>
          <a:xfrm>
            <a:off x="8285552" y="2105263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药学研究及评价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8" name="矩形 33"/>
          <p:cNvSpPr/>
          <p:nvPr>
            <p:custDataLst>
              <p:tags r:id="rId10"/>
            </p:custDataLst>
          </p:nvPr>
        </p:nvSpPr>
        <p:spPr>
          <a:xfrm>
            <a:off x="729200" y="3965718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37"/>
          <p:cNvSpPr/>
          <p:nvPr>
            <p:custDataLst>
              <p:tags r:id="rId11"/>
            </p:custDataLst>
          </p:nvPr>
        </p:nvSpPr>
        <p:spPr>
          <a:xfrm>
            <a:off x="1088773" y="3960391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12"/>
            </p:custDataLst>
          </p:nvPr>
        </p:nvSpPr>
        <p:spPr>
          <a:xfrm>
            <a:off x="886347" y="4746124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临床前研究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34"/>
          <p:cNvSpPr/>
          <p:nvPr>
            <p:custDataLst>
              <p:tags r:id="rId13"/>
            </p:custDataLst>
          </p:nvPr>
        </p:nvSpPr>
        <p:spPr>
          <a:xfrm>
            <a:off x="4428803" y="3965718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8"/>
          <p:cNvSpPr/>
          <p:nvPr>
            <p:custDataLst>
              <p:tags r:id="rId14"/>
            </p:custDataLst>
          </p:nvPr>
        </p:nvSpPr>
        <p:spPr>
          <a:xfrm>
            <a:off x="4808352" y="3960391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15"/>
            </p:custDataLst>
          </p:nvPr>
        </p:nvSpPr>
        <p:spPr>
          <a:xfrm>
            <a:off x="4585949" y="4746124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临床试验及新药申请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5"/>
          <p:cNvSpPr/>
          <p:nvPr>
            <p:custDataLst>
              <p:tags r:id="rId16"/>
            </p:custDataLst>
          </p:nvPr>
        </p:nvSpPr>
        <p:spPr>
          <a:xfrm>
            <a:off x="8127740" y="3965718"/>
            <a:ext cx="3328403" cy="22842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9"/>
          <p:cNvSpPr/>
          <p:nvPr>
            <p:custDataLst>
              <p:tags r:id="rId17"/>
            </p:custDataLst>
          </p:nvPr>
        </p:nvSpPr>
        <p:spPr>
          <a:xfrm>
            <a:off x="8527265" y="3960391"/>
            <a:ext cx="539359" cy="27966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18"/>
            </p:custDataLst>
          </p:nvPr>
        </p:nvSpPr>
        <p:spPr>
          <a:xfrm>
            <a:off x="8284886" y="4746124"/>
            <a:ext cx="2986195" cy="133931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上市后监测和再评价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创新药物研发的挑战与机遇</a:t>
            </a:r>
            <a:endParaRPr altLang="en-US" lang="zh-CN"/>
          </a:p>
        </p:txBody>
      </p:sp>
      <p:sp>
        <p:nvSpPr>
          <p:cNvPr id="104926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挑战：不断更新的法规和标准对药物研发的要求越来越高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挑战：药物研发周期长、成本高、成功率低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机遇：随着科技的发展，新的药物研发技术和手段不断涌现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机遇：政府和社会对创新药物研发的支持力度不断加大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3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生命科学基础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生命科学的定义与范畴</a:t>
            </a:r>
            <a:endParaRPr altLang="en-US" lang="zh-CN"/>
          </a:p>
        </p:txBody>
      </p:sp>
      <p:sp>
        <p:nvSpPr>
          <p:cNvPr id="1049414" name="对角圆角矩形 52"/>
          <p:cNvSpPr/>
          <p:nvPr>
            <p:custDataLst>
              <p:tags r:id="rId1"/>
            </p:custDataLst>
          </p:nvPr>
        </p:nvSpPr>
        <p:spPr>
          <a:xfrm>
            <a:off x="608330" y="2600455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53"/>
          <p:cNvSpPr/>
          <p:nvPr>
            <p:custDataLst>
              <p:tags r:id="rId2"/>
            </p:custDataLst>
          </p:nvPr>
        </p:nvSpPr>
        <p:spPr>
          <a:xfrm>
            <a:off x="608330" y="2432063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54"/>
          <p:cNvSpPr/>
          <p:nvPr>
            <p:custDataLst>
              <p:tags r:id="rId3"/>
            </p:custDataLst>
          </p:nvPr>
        </p:nvSpPr>
        <p:spPr>
          <a:xfrm>
            <a:off x="1287617" y="2432698"/>
            <a:ext cx="100468" cy="1674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56"/>
          <p:cNvSpPr txBox="1"/>
          <p:nvPr>
            <p:custDataLst>
              <p:tags r:id="rId4"/>
            </p:custDataLst>
          </p:nvPr>
        </p:nvSpPr>
        <p:spPr>
          <a:xfrm>
            <a:off x="1331462" y="2645571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生命科学定义：研究生物体及其相互作用的科学，包括生物学、生物化学、微生物学等领域。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"/>
          <p:cNvSpPr/>
          <p:nvPr>
            <p:custDataLst>
              <p:tags r:id="rId5"/>
            </p:custDataLst>
          </p:nvPr>
        </p:nvSpPr>
        <p:spPr>
          <a:xfrm>
            <a:off x="608330" y="4214476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6"/>
          <p:cNvSpPr/>
          <p:nvPr>
            <p:custDataLst>
              <p:tags r:id="rId6"/>
            </p:custDataLst>
          </p:nvPr>
        </p:nvSpPr>
        <p:spPr>
          <a:xfrm>
            <a:off x="608330" y="4046084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7"/>
          <p:cNvSpPr/>
          <p:nvPr>
            <p:custDataLst>
              <p:tags r:id="rId7"/>
            </p:custDataLst>
          </p:nvPr>
        </p:nvSpPr>
        <p:spPr>
          <a:xfrm>
            <a:off x="1287617" y="4047355"/>
            <a:ext cx="100468" cy="1674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1331462" y="4268489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生命科学范畴：涵盖了生物体的结构、功能、演化以及与环境相互作用等多个方面，为创新药物研发提供理论基础和指导。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生命科学的发展历程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基因组学和蛋白质组学的兴起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生命科学基础概念的形成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分子生物学的发展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合成生物学和系统生物学的突破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生命科学的核心研究领域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细胞生物学：研究细胞的结构、功能和代谢过程，以及细胞与环境之间的相互作用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基因组学：研究生物体的基因组结构和功能，以及基因组与环境之间的相互作用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蛋白质组学：研究蛋白质的表达、功能和相互作用，以及蛋白质与疾病之间的关系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生物信息学：利用计算机科学和统计学方法，对生物数据进行分析、预测和建模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6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创新药物研发的关键技术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靶点筛选与验证</a:t>
            </a:r>
            <a:endParaRPr altLang="en-US" lang="zh-CN"/>
          </a:p>
        </p:txBody>
      </p:sp>
      <p:sp>
        <p:nvSpPr>
          <p:cNvPr id="104974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靶点筛选：通过基因组学、蛋白质组学等技术手段，筛选出潜在的治疗靶点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靶点验证：利用细胞生物学、分子生物学等方法，验证靶点的有效性和特异性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药物设计与合成：根据靶点的结构和性质，设计和合成具有治疗作用的创新药物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临床前研究：对新药进行系统的药效学、药代动力学和安全性评价，为后续的临床试验提供依据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药物设计与合成</a:t>
            </a:r>
            <a:endParaRPr altLang="en-US" lang="zh-CN"/>
          </a:p>
        </p:txBody>
      </p:sp>
      <p:sp>
        <p:nvSpPr>
          <p:cNvPr id="10498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药物代谢动力学与药效学研究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药物合成与生产工艺优化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计算机辅助药物设计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组合化学与高通量筛选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药物筛选与优化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药物筛选技术：利用高通量筛选技术快速筛选出具有活性的候选药物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药物优化技术：通过结构生物学、计算机辅助药物设计等技术对候选药物进行优化，提高其药效和降低副作用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体外药效学评价：在体外实验条件下，对候选药物进行药效学评价，以确定其是否具有开发潜力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体内药效学评价：在动物模型上对候选药物进行药效学评价，以评估其在体内的疗效和安全性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临床前研究与安全性评价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722988" y="2267765"/>
            <a:ext cx="10744451" cy="94473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临床前研究：在药物研发过程中，对候选药物进行系统的药理学、毒理学、药效学等方面的研究，以评估药物的有效性和安全性。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608330" y="2149523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9656791" y="2970047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722988" y="4356698"/>
            <a:ext cx="10744451" cy="94473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安全性评价：对药物进行全面的安全性评估，包括急慢性毒性、致畸、致突变等方面的研究，以确保药物在使用过程中的安全性和可靠性。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608330" y="4238456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9656791" y="5058981"/>
            <a:ext cx="1921723" cy="36189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4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生命科学在创新药物研发中的应用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基因组学与药物研发</a:t>
            </a:r>
            <a:endParaRPr altLang="en-US" lang="zh-CN"/>
          </a:p>
        </p:txBody>
      </p:sp>
      <p:sp>
        <p:nvSpPr>
          <p:cNvPr id="105012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基因组学在药物研发中的重要性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基因组学在个性化药物研发中的潜力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基因组学在预测药物反应中的作用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基因组学如何帮助发现新的药物靶点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蛋白质组学与药物研发</a:t>
            </a:r>
            <a:endParaRPr altLang="en-US" lang="zh-CN"/>
          </a:p>
        </p:txBody>
      </p:sp>
      <p:sp>
        <p:nvSpPr>
          <p:cNvPr id="105022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蛋白质组学在药物作用机制研究中的应用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蛋白质组学在药物研发中的重要性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蛋白质组学在药物靶点发现和验证中的应用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蛋白质组学在药物筛选和评价中的应用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细胞组学与药物研发</a:t>
            </a:r>
            <a:endParaRPr altLang="en-US" lang="zh-CN"/>
          </a:p>
        </p:txBody>
      </p:sp>
      <p:sp>
        <p:nvSpPr>
          <p:cNvPr id="105031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细胞组学在药物靶点发现和验证中的应用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细胞组学在药物研发中的重要性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细胞组学在药物筛选和优化中的实践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细胞组学在药物作用机制研究中的作用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系统生物学与药物研发</a:t>
            </a:r>
            <a:endParaRPr altLang="en-US" lang="zh-CN"/>
          </a:p>
        </p:txBody>
      </p:sp>
      <p:sp>
        <p:nvSpPr>
          <p:cNvPr id="1050386" name="任意多边形 35"/>
          <p:cNvSpPr/>
          <p:nvPr>
            <p:custDataLst>
              <p:tags r:id="rId1"/>
            </p:custDataLst>
          </p:nvPr>
        </p:nvSpPr>
        <p:spPr>
          <a:xfrm>
            <a:off x="608330" y="140633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88" name="任意多边形 39"/>
          <p:cNvSpPr/>
          <p:nvPr>
            <p:custDataLst>
              <p:tags r:id="rId2"/>
            </p:custDataLst>
          </p:nvPr>
        </p:nvSpPr>
        <p:spPr>
          <a:xfrm>
            <a:off x="691544" y="149653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2013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90" name="正文"/>
          <p:cNvSpPr txBox="1"/>
          <p:nvPr>
            <p:custDataLst>
              <p:tags r:id="rId4"/>
            </p:custDataLst>
          </p:nvPr>
        </p:nvSpPr>
        <p:spPr>
          <a:xfrm>
            <a:off x="2260539" y="148192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系统生物学在创新药物研发中的应用：通过研究生物系统的整体性，发现新的药物靶点，提高药物研发的效率和成功率。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9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47811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394" name="任意多边形 45"/>
          <p:cNvSpPr/>
          <p:nvPr>
            <p:custDataLst>
              <p:tags r:id="rId6"/>
            </p:custDataLst>
          </p:nvPr>
        </p:nvSpPr>
        <p:spPr>
          <a:xfrm>
            <a:off x="608330" y="264374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96" name="任意多边形 46"/>
          <p:cNvSpPr/>
          <p:nvPr>
            <p:custDataLst>
              <p:tags r:id="rId7"/>
            </p:custDataLst>
          </p:nvPr>
        </p:nvSpPr>
        <p:spPr>
          <a:xfrm>
            <a:off x="691544" y="273394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295754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98" name="正文"/>
          <p:cNvSpPr txBox="1"/>
          <p:nvPr>
            <p:custDataLst>
              <p:tags r:id="rId9"/>
            </p:custDataLst>
          </p:nvPr>
        </p:nvSpPr>
        <p:spPr>
          <a:xfrm>
            <a:off x="2260539" y="271933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系统生物学在药物作用机制研究中的应用：利用系统生物学的方法和技术，深入探究药物的作用机制，为新药研发提供理论支持。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0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1552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402" name="任意多边形 51"/>
          <p:cNvSpPr/>
          <p:nvPr>
            <p:custDataLst>
              <p:tags r:id="rId11"/>
            </p:custDataLst>
          </p:nvPr>
        </p:nvSpPr>
        <p:spPr>
          <a:xfrm>
            <a:off x="608330" y="388115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04" name="任意多边形 52"/>
          <p:cNvSpPr/>
          <p:nvPr>
            <p:custDataLst>
              <p:tags r:id="rId12"/>
            </p:custDataLst>
          </p:nvPr>
        </p:nvSpPr>
        <p:spPr>
          <a:xfrm>
            <a:off x="691544" y="397135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19495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06" name="正文"/>
          <p:cNvSpPr txBox="1"/>
          <p:nvPr>
            <p:custDataLst>
              <p:tags r:id="rId14"/>
            </p:custDataLst>
          </p:nvPr>
        </p:nvSpPr>
        <p:spPr>
          <a:xfrm>
            <a:off x="2260539" y="395674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系统生物学在疾病诊断和治疗中的应用：通过系统生物学的方法和技术，对疾病进行早期诊断和个性化治疗，提高疾病的治疗效果。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0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395293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410" name="任意多边形 57"/>
          <p:cNvSpPr/>
          <p:nvPr>
            <p:custDataLst>
              <p:tags r:id="rId16"/>
            </p:custDataLst>
          </p:nvPr>
        </p:nvSpPr>
        <p:spPr>
          <a:xfrm>
            <a:off x="608330" y="5118563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412" name="任意多边形 58"/>
          <p:cNvSpPr/>
          <p:nvPr>
            <p:custDataLst>
              <p:tags r:id="rId17"/>
            </p:custDataLst>
          </p:nvPr>
        </p:nvSpPr>
        <p:spPr>
          <a:xfrm>
            <a:off x="691544" y="520876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32362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14" name="正文"/>
          <p:cNvSpPr txBox="1"/>
          <p:nvPr>
            <p:custDataLst>
              <p:tags r:id="rId19"/>
            </p:custDataLst>
          </p:nvPr>
        </p:nvSpPr>
        <p:spPr>
          <a:xfrm>
            <a:off x="2260539" y="519415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系统生物学在药物副作用预测和风险管理中的应用：利用系统生物学的方法和技术，预测药物的副作用和风险，为药物的研发和上市提供科学依据。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41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190343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7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创新药物研发的未来展望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人工智能在药物研发中的应用</a:t>
            </a:r>
            <a:endParaRPr altLang="en-US" lang="zh-CN"/>
          </a:p>
        </p:txBody>
      </p:sp>
      <p:sp>
        <p:nvSpPr>
          <p:cNvPr id="1050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人工智能技术可以预测和筛选潜在的药物候选物，大大缩短药物研发周期。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人工智能还可以协助进行临床试验的设计和实施，提高试验的效率和成功率。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人工智能在药物研发中具有广阔的应用前景，未来有望为人类健康事业做出更大的贡献。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人工智能可以通过深度学习等技术，对大量医学数据进行分析和挖掘，为药物研发提供科学依据。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基因编辑技术在药物研发中的前景</a:t>
            </a:r>
            <a:endParaRPr altLang="en-US" lang="zh-CN"/>
          </a:p>
        </p:txBody>
      </p:sp>
      <p:sp>
        <p:nvSpPr>
          <p:cNvPr id="10506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精准医疗：根据个体基因组信息制定个性化治疗方案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药物研发：加速新药研发和优化已有药物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基因编辑技术：CRISPR-Cas9系统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基因治疗：通过编辑人类基因来治疗遗传性疾病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免疫疗法的发展趋势与挑战</a:t>
            </a:r>
            <a:endParaRPr altLang="en-US" lang="zh-CN"/>
          </a:p>
        </p:txBody>
      </p:sp>
      <p:sp>
        <p:nvSpPr>
          <p:cNvPr id="105073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免疫疗法面临的挑战：免疫应答的调控、安全性问题等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免疫疗法在创新药物研发中的地位和作用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免疫疗法的发展趋势：个性化治疗、联合治疗等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未来展望：免疫疗法与其他疗法的结合、新型免疫疗法的探索等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创新药物研发的国际合作与交流</a:t>
            </a:r>
            <a:endParaRPr altLang="en-US" lang="zh-CN"/>
          </a:p>
        </p:txBody>
      </p:sp>
      <p:sp>
        <p:nvSpPr>
          <p:cNvPr id="105082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跨国合作：共同研发创新药物，加速药物上市进程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学术交流：分享研究成果，促进知识共享和技术创新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政策支持：各国政府支持国际合作，推动全球医药产业的发展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临床试验：开展国际多中心临床试验，提高药物研发成功率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代表性创新药物研发案例介绍</a:t>
            </a:r>
            <a:endParaRPr altLang="en-US" lang="zh-CN"/>
          </a:p>
        </p:txBody>
      </p:sp>
      <p:sp>
        <p:nvSpPr>
          <p:cNvPr id="1050964" name="矩形 38"/>
          <p:cNvSpPr/>
          <p:nvPr>
            <p:custDataLst>
              <p:tags r:id="rId1"/>
            </p:custDataLst>
          </p:nvPr>
        </p:nvSpPr>
        <p:spPr>
          <a:xfrm rot="204112">
            <a:off x="1363145" y="1319530"/>
            <a:ext cx="4194774" cy="2189481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66" name="矩形 39"/>
          <p:cNvSpPr/>
          <p:nvPr>
            <p:custDataLst>
              <p:tags r:id="rId2"/>
            </p:custDataLst>
          </p:nvPr>
        </p:nvSpPr>
        <p:spPr>
          <a:xfrm>
            <a:off x="1367992" y="1320222"/>
            <a:ext cx="4194774" cy="218948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68" name="TextBox 2"/>
          <p:cNvSpPr txBox="1"/>
          <p:nvPr>
            <p:custDataLst>
              <p:tags r:id="rId3"/>
            </p:custDataLst>
          </p:nvPr>
        </p:nvSpPr>
        <p:spPr>
          <a:xfrm>
            <a:off x="1611037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案例名称：K药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970" name="矩形 100"/>
          <p:cNvSpPr/>
          <p:nvPr>
            <p:custDataLst>
              <p:tags r:id="rId4"/>
            </p:custDataLst>
          </p:nvPr>
        </p:nvSpPr>
        <p:spPr>
          <a:xfrm rot="204112">
            <a:off x="6622192" y="1319530"/>
            <a:ext cx="4194774" cy="2189481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2" name="矩形 101"/>
          <p:cNvSpPr/>
          <p:nvPr>
            <p:custDataLst>
              <p:tags r:id="rId5"/>
            </p:custDataLst>
          </p:nvPr>
        </p:nvSpPr>
        <p:spPr>
          <a:xfrm>
            <a:off x="6627731" y="1320222"/>
            <a:ext cx="4194774" cy="2189481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4" name="TextBox 2"/>
          <p:cNvSpPr txBox="1"/>
          <p:nvPr>
            <p:custDataLst>
              <p:tags r:id="rId6"/>
            </p:custDataLst>
          </p:nvPr>
        </p:nvSpPr>
        <p:spPr>
          <a:xfrm>
            <a:off x="6871469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研发公司：默克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976" name="矩形 122"/>
          <p:cNvSpPr/>
          <p:nvPr>
            <p:custDataLst>
              <p:tags r:id="rId7"/>
            </p:custDataLst>
          </p:nvPr>
        </p:nvSpPr>
        <p:spPr>
          <a:xfrm rot="204112">
            <a:off x="1363145" y="4059497"/>
            <a:ext cx="4194774" cy="2189481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78" name="矩形 123"/>
          <p:cNvSpPr/>
          <p:nvPr>
            <p:custDataLst>
              <p:tags r:id="rId8"/>
            </p:custDataLst>
          </p:nvPr>
        </p:nvSpPr>
        <p:spPr>
          <a:xfrm>
            <a:off x="1367992" y="4060189"/>
            <a:ext cx="4194774" cy="218948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0" name="TextBox 2"/>
          <p:cNvSpPr txBox="1"/>
          <p:nvPr>
            <p:custDataLst>
              <p:tags r:id="rId9"/>
            </p:custDataLst>
          </p:nvPr>
        </p:nvSpPr>
        <p:spPr>
          <a:xfrm>
            <a:off x="161034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适应症：非小细胞肺癌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982" name="矩形 89"/>
          <p:cNvSpPr/>
          <p:nvPr>
            <p:custDataLst>
              <p:tags r:id="rId10"/>
            </p:custDataLst>
          </p:nvPr>
        </p:nvSpPr>
        <p:spPr>
          <a:xfrm rot="204112">
            <a:off x="6622192" y="4059497"/>
            <a:ext cx="4194774" cy="2189481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4" name="矩形 90"/>
          <p:cNvSpPr/>
          <p:nvPr>
            <p:custDataLst>
              <p:tags r:id="rId11"/>
            </p:custDataLst>
          </p:nvPr>
        </p:nvSpPr>
        <p:spPr>
          <a:xfrm>
            <a:off x="6627731" y="4060189"/>
            <a:ext cx="4194774" cy="2189481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86" name="TextBox 2"/>
          <p:cNvSpPr txBox="1"/>
          <p:nvPr>
            <p:custDataLst>
              <p:tags r:id="rId12"/>
            </p:custDataLst>
          </p:nvPr>
        </p:nvSpPr>
        <p:spPr>
          <a:xfrm>
            <a:off x="687008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76364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研发历程：从靶点到上市，历经10年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创新药物研发过程中的经验教训与启示</a:t>
            </a:r>
            <a:endParaRPr altLang="en-US" lang="zh-CN"/>
          </a:p>
        </p:txBody>
      </p:sp>
      <p:sp>
        <p:nvSpPr>
          <p:cNvPr id="105104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经验教训：总结案例研发过程中的经验教训，如团队协作、项目管理、技术创新等方面的得失。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5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案例选择：选择具有代表性的创新药物研发案例，如针对某些罕见病或难治性疾病的药物。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研发过程：详细介绍案例的研发过程，包括药物发现、临床前研究、临床试验等阶段。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启示：根据经验教训，提出对未来创新药物研发的启示和建议，如加强跨学科合作、优化研发流程、提高研发效率等。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从实验室到市场的转化：创新药物的商业化路径</a:t>
            </a:r>
            <a:endParaRPr altLang="en-US" lang="zh-CN"/>
          </a:p>
        </p:txBody>
      </p:sp>
      <p:sp>
        <p:nvSpPr>
          <p:cNvPr id="105113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3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4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4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4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4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4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5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5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5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5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15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6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6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16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6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6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7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17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药物发现阶段：确定目标疾病和药物靶点，筛选和验证候选药物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上市申请与审批：向监管机构提交申请，获得上市许可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临床试验：分阶段进行，评估药物在人体上的安全性和有效性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临床前研究：进行药物的药理学、毒理学等研究，评估其安全性和有效性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2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1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73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2024-01-06T04:55:53Z</dcterms:created>
  <dcterms:modified xsi:type="dcterms:W3CDTF">2024-01-06T04:55:53Z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9a14ecdfc9cb436db30f8a0686d35a7e_21</vt:lpwstr>
  </property>
</Properties>
</file>