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8479" r:id="rId1"/>
    <p:sldMasterId id="2147518516" r:id="rId2"/>
  </p:sldMasterIdLst>
  <p:notesMasterIdLst>
    <p:notesMasterId r:id="rId3"/>
  </p:notesMasterIdLst>
  <p:sldIdLst>
    <p:sldId id="15508" r:id="rId4"/>
    <p:sldId id="15511" r:id="rId5"/>
    <p:sldId id="15514" r:id="rId6"/>
    <p:sldId id="15517" r:id="rId7"/>
    <p:sldId id="15520" r:id="rId8"/>
    <p:sldId id="15523" r:id="rId9"/>
    <p:sldId id="15526" r:id="rId10"/>
    <p:sldId id="15529" r:id="rId11"/>
    <p:sldId id="15532" r:id="rId12"/>
    <p:sldId id="15535" r:id="rId13"/>
    <p:sldId id="15538" r:id="rId14"/>
    <p:sldId id="15541" r:id="rId15"/>
    <p:sldId id="15544" r:id="rId16"/>
    <p:sldId id="15547" r:id="rId17"/>
    <p:sldId id="15550" r:id="rId18"/>
    <p:sldId id="15553" r:id="rId19"/>
    <p:sldId id="15556" r:id="rId20"/>
    <p:sldId id="15559" r:id="rId21"/>
    <p:sldId id="15562" r:id="rId22"/>
    <p:sldId id="15565" r:id="rId23"/>
    <p:sldId id="15568" r:id="rId24"/>
    <p:sldId id="15571" r:id="rId25"/>
    <p:sldId id="15574" r:id="rId26"/>
    <p:sldId id="15577" r:id="rId27"/>
    <p:sldId id="1558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8480" r:id="rId1"/>
    <p:sldLayoutId id="2147518481" r:id="rId2"/>
    <p:sldLayoutId id="2147518482" r:id="rId3"/>
    <p:sldLayoutId id="2147518483" r:id="rId4"/>
    <p:sldLayoutId id="2147518484" r:id="rId5"/>
    <p:sldLayoutId id="2147518485" r:id="rId6"/>
    <p:sldLayoutId id="2147518486" r:id="rId7"/>
    <p:sldLayoutId id="2147518487" r:id="rId8"/>
    <p:sldLayoutId id="2147518488" r:id="rId9"/>
    <p:sldLayoutId id="2147518489" r:id="rId10"/>
    <p:sldLayoutId id="21475184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8517" r:id="rId1"/>
    <p:sldLayoutId id="2147518518" r:id="rId2"/>
    <p:sldLayoutId id="2147518519" r:id="rId3"/>
    <p:sldLayoutId id="2147518520" r:id="rId4"/>
    <p:sldLayoutId id="2147518521" r:id="rId5"/>
    <p:sldLayoutId id="2147518522" r:id="rId6"/>
    <p:sldLayoutId id="2147518523" r:id="rId7"/>
    <p:sldLayoutId id="2147518524" r:id="rId8"/>
    <p:sldLayoutId id="2147518525" r:id="rId9"/>
    <p:sldLayoutId id="2147518526" r:id="rId10"/>
    <p:sldLayoutId id="214751852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tags" Target="../tags/tag125.xml"/><Relationship Id="rId29" Type="http://schemas.openxmlformats.org/officeDocument/2006/relationships/tags" Target="../tags/tag126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tags" Target="../tags/tag309.xml"/><Relationship Id="rId22" Type="http://schemas.openxmlformats.org/officeDocument/2006/relationships/tags" Target="../tags/tag310.xml"/><Relationship Id="rId23" Type="http://schemas.openxmlformats.org/officeDocument/2006/relationships/tags" Target="../tags/tag311.xml"/><Relationship Id="rId24" Type="http://schemas.openxmlformats.org/officeDocument/2006/relationships/tags" Target="../tags/tag312.xml"/><Relationship Id="rId25" Type="http://schemas.openxmlformats.org/officeDocument/2006/relationships/tags" Target="../tags/tag313.xml"/><Relationship Id="rId26" Type="http://schemas.openxmlformats.org/officeDocument/2006/relationships/tags" Target="../tags/tag314.xml"/><Relationship Id="rId27" Type="http://schemas.openxmlformats.org/officeDocument/2006/relationships/tags" Target="../tags/tag315.xml"/><Relationship Id="rId28" Type="http://schemas.openxmlformats.org/officeDocument/2006/relationships/tags" Target="../tags/tag316.xml"/><Relationship Id="rId29" Type="http://schemas.openxmlformats.org/officeDocument/2006/relationships/tags" Target="../tags/tag317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学校双减的共建与共享模式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共建与共享模式的背景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共建与共享模式的实施策略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共建与共享模式的实践案例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共建与共享模式的成效评估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共建与共享模式的未来展望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共建与共享模式的背景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</a:t>
            </a:r>
            <a:endParaRPr altLang="en-US" lang="zh-CN"/>
          </a:p>
        </p:txBody>
      </p:sp>
      <p:sp>
        <p:nvSpPr>
          <p:cNvPr id="10489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背景：教育焦虑和过度竞争导致学生负担过重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实施：加强学校管理、规范校外培训、优化教育生态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影响：促进教育公平和提高教育质量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目的：减轻学生和家庭的学业压力和经济负担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共建与共享模式的意义</a:t>
            </a:r>
            <a:endParaRPr altLang="en-US" lang="zh-CN"/>
          </a:p>
        </p:txBody>
      </p:sp>
      <p:sp>
        <p:nvSpPr>
          <p:cNvPr id="10489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提高教育资源利用效率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促进教育公平和均衡发展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减轻学生和家长负担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培养创新精神和合作意识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共建与共享模式的实施方式</a:t>
            </a:r>
            <a:endParaRPr altLang="en-US" lang="zh-CN"/>
          </a:p>
        </p:txBody>
      </p:sp>
      <p:sp>
        <p:nvSpPr>
          <p:cNvPr id="10490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共享教育资源，包括师资、设施、课程等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建立学校合作机制，共同制定课程计划和教学方案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开展校际交流与合作，促进学校之间的互动与共同进步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建立共建与共享的评价机制，对实施效果进行监测与评估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共建与共享模式的实施策略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校内资源整合</a:t>
            </a:r>
            <a:endParaRPr altLang="en-US" lang="zh-CN"/>
          </a:p>
        </p:txBody>
      </p:sp>
      <p:sp>
        <p:nvSpPr>
          <p:cNvPr id="10491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开展多元活动，丰富学生课余生活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建立共享平台，促进资源互通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整合校内资源，优化资源配置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校外资源引入</a:t>
            </a:r>
            <a:endParaRPr altLang="en-US" lang="zh-CN"/>
          </a:p>
        </p:txBody>
      </p:sp>
      <p:sp>
        <p:nvSpPr>
          <p:cNvPr id="10491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引入优质教育资源，提高教学质量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鼓励社会力量参与教育，共同推进教育发展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加强与企事业单位合作，拓展实践教学资源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建立校外资源共享平台，促进资源整合与利用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共建与共享的机制建设</a:t>
            </a:r>
            <a:endParaRPr altLang="en-US" lang="zh-CN"/>
          </a:p>
        </p:txBody>
      </p:sp>
      <p:sp>
        <p:nvSpPr>
          <p:cNvPr id="10492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建立有效的沟通机制，促进学校、家长和社区之间的合作与交流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制定明确的责任分工，确保各方能够充分发挥自身优势，共同参与学校双减工作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建立监督评估机制，对共建与共享模式的实施效果进行定期评估和反馈，及时调整和改进工作策略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鼓励创新和探索，不断优化共建与共享模式，提高学校双减工作的质量和效益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共建与共享的保障措施</a:t>
            </a:r>
            <a:endParaRPr altLang="en-US" lang="zh-CN"/>
          </a:p>
        </p:txBody>
      </p:sp>
      <p:sp>
        <p:nvSpPr>
          <p:cNvPr id="10493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制定详细的工作计划：制定具体的工作计划，包括时间表、任务分配等，确保工作有序进行。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建立监督与评估机制：对共建与共享的过程和结果进行监督和评估，及时发现问题并采取措施进行改进。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建立有效的沟通机制：确保各方之间的信息畅通，及时解决问题和消除误解。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明确责任分工：明确各方的职责和分工，确保各项工作得到有效落实。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共建与共享模式的实践案例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校内资源整合案例</a:t>
            </a:r>
            <a:endParaRPr altLang="en-US" lang="zh-CN"/>
          </a:p>
        </p:txBody>
      </p:sp>
      <p:sp>
        <p:nvSpPr>
          <p:cNvPr id="10494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校内课程资源的整合与共享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校内图书馆资源共享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体育设施的共建与共享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校内教师资源的共享与交流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校外资源引入案例</a:t>
            </a:r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案例名称：XX小学与XX博物馆的合作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合作内容：博物馆为学校提供课程资源，学校组织学生到博物馆参观学习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合作效果：丰富了课程内容，提高了学生的学习兴趣和综合素质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校外资源引入的意义：通过引入校外资源，可以弥补学校资源的不足，提高教育质量，促进学校与社会的互动与合作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共建与共享的机制建设案例</a:t>
            </a:r>
            <a:endParaRPr altLang="en-US" lang="zh-CN"/>
          </a:p>
        </p:txBody>
      </p:sp>
      <p:sp>
        <p:nvSpPr>
          <p:cNvPr id="10495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共建与共享模式的未来发展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共建与共享模式的机制建设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共建与共享模式的实践案例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共建与共享模式的定义和意义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共建与共享的保障措施案例</a:t>
            </a:r>
            <a:endParaRPr altLang="en-US" lang="zh-CN"/>
          </a:p>
        </p:txBody>
      </p:sp>
      <p:sp>
        <p:nvSpPr>
          <p:cNvPr id="10496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建立监督与评估机制：对共建与共享的过程进行监督和评估，确保实施效果。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建立有效的沟通机制：确保各方之间的信息交流畅通，及时解决问题和矛盾。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明确共建与共享的规则：制定明确的规则和流程，确保各方能够按照规则进行合作。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激励与奖励机制：通过激励和奖励措施，鼓励各方积极参与共建与共享。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共建与共享模式的成效评估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</a:t>
            </a:r>
            <a:endParaRPr altLang="en-US" lang="zh-CN"/>
          </a:p>
        </p:txBody>
      </p:sp>
      <p:sp>
        <p:nvSpPr>
          <p:cNvPr id="10497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教学质量提升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评估方法与流程</a:t>
            </a:r>
            <a:endParaRPr altLang="en-US" lang="zh-CN"/>
          </a:p>
        </p:txBody>
      </p:sp>
      <p:sp>
        <p:nvSpPr>
          <p:cNvPr id="10497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确定评估指标：根据共建与共享模式的目标和特点，制定具体的评估指标。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结果呈现：将评估结果以图表、报告等形式呈现出来，便于理解和汇报。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数据分析：对收集到的数据进行整理、统计和分析，以评估模式的成效。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数据收集：通过问卷调查、实地考察、访谈等方式收集相关数据。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评估结果分析与应用</a:t>
            </a:r>
            <a:endParaRPr altLang="en-US" lang="zh-CN"/>
          </a:p>
        </p:txBody>
      </p:sp>
      <p:sp>
        <p:nvSpPr>
          <p:cNvPr id="10498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评估结果：提高了教学质量和资源利用效率，增强了学生参与度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评估指标：教学质量、学生参与度、资源利用效率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评估方法：问卷调查、数据分析、案例研究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应用建议：持续优化共建与共享模式，推广成功经验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共建与共享模式的未来展望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政策环境的变化趋势</a:t>
            </a:r>
            <a:endParaRPr altLang="en-US" lang="zh-CN"/>
          </a:p>
        </p:txBody>
      </p:sp>
      <p:sp>
        <p:nvSpPr>
          <p:cNvPr id="10499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政策环境的变化趋势对共建与共享模式的影响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共建与共享模式在未来的发展趋势和前景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政策环境的变化趋势对共建与共享模式的推动作用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共建与共享模式在未来的发展机遇和挑战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技术创新的发展方向</a:t>
            </a:r>
            <a:endParaRPr altLang="en-US" lang="zh-CN"/>
          </a:p>
        </p:txBody>
      </p:sp>
      <p:sp>
        <p:nvSpPr>
          <p:cNvPr id="10500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人工智能技术：提高教育资源分配的精准度和效率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区块链技术：实现教育资源的透明化和可信化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云计算技术：提供更加灵活和高效的教育服务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5G通信技术：促进教育资源的快速共享和传输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共建与共享模式的可持续发展路径</a:t>
            </a:r>
            <a:endParaRPr altLang="en-US" lang="zh-CN"/>
          </a:p>
        </p:txBody>
      </p:sp>
      <p:sp>
        <p:nvSpPr>
          <p:cNvPr id="10500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建立长期有效的合作机制，鼓励各方积极参与，共同推进模式的可持续发展。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探索多元化的资金筹措方式，吸引更多社会资本投入，为模式的可持续发展提供资金保障。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加强人才培养和引进，提升团队的专业素质和服务能力，为模式的可持续发展提供人才支撑。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注重模式的创新和升级，不断优化和完善共建与共享模式，以适应时代发展的需求。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0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0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0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2024-01-05T06:32:18Z</dcterms:created>
  <dcterms:modified xsi:type="dcterms:W3CDTF">2024-01-05T06:32:18Z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83daa59d87d048c5ba79db021ab455a1_21</vt:lpwstr>
  </property>
</Properties>
</file>