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92" r:id="rId1"/>
    <p:sldMasterId id="2147488629" r:id="rId2"/>
  </p:sldMasterIdLst>
  <p:notesMasterIdLst>
    <p:notesMasterId r:id="rId3"/>
  </p:notesMasterIdLst>
  <p:sldIdLst>
    <p:sldId id="2634" r:id="rId4"/>
    <p:sldId id="2639" r:id="rId5"/>
    <p:sldId id="2644" r:id="rId6"/>
    <p:sldId id="2649" r:id="rId7"/>
    <p:sldId id="2656" r:id="rId9"/>
    <p:sldId id="2659" r:id="rId10"/>
    <p:sldId id="2662" r:id="rId11"/>
    <p:sldId id="2666" r:id="rId12"/>
    <p:sldId id="2673" r:id="rId14"/>
    <p:sldId id="2676" r:id="rId15"/>
    <p:sldId id="2679" r:id="rId16"/>
    <p:sldId id="2682" r:id="rId17"/>
    <p:sldId id="2686" r:id="rId18"/>
    <p:sldId id="2693" r:id="rId20"/>
    <p:sldId id="2696" r:id="rId21"/>
    <p:sldId id="2699" r:id="rId22"/>
    <p:sldId id="2702" r:id="rId23"/>
    <p:sldId id="2706" r:id="rId24"/>
    <p:sldId id="2713" r:id="rId26"/>
    <p:sldId id="2716" r:id="rId27"/>
    <p:sldId id="2719" r:id="rId28"/>
    <p:sldId id="2722" r:id="rId29"/>
    <p:sldId id="2726" r:id="rId30"/>
    <p:sldId id="2733" r:id="rId32"/>
    <p:sldId id="2736" r:id="rId33"/>
    <p:sldId id="2740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93" r:id="rId1"/>
    <p:sldLayoutId id="2147488594" r:id="rId2"/>
    <p:sldLayoutId id="2147488595" r:id="rId3"/>
    <p:sldLayoutId id="2147488596" r:id="rId4"/>
    <p:sldLayoutId id="2147488597" r:id="rId5"/>
    <p:sldLayoutId id="2147488598" r:id="rId6"/>
    <p:sldLayoutId id="2147488599" r:id="rId7"/>
    <p:sldLayoutId id="2147488600" r:id="rId8"/>
    <p:sldLayoutId id="2147488601" r:id="rId9"/>
    <p:sldLayoutId id="2147488602" r:id="rId10"/>
    <p:sldLayoutId id="21474886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630" r:id="rId1"/>
    <p:sldLayoutId id="2147488631" r:id="rId2"/>
    <p:sldLayoutId id="2147488632" r:id="rId3"/>
    <p:sldLayoutId id="2147488633" r:id="rId4"/>
    <p:sldLayoutId id="2147488634" r:id="rId5"/>
    <p:sldLayoutId id="2147488635" r:id="rId6"/>
    <p:sldLayoutId id="2147488636" r:id="rId7"/>
    <p:sldLayoutId id="2147488637" r:id="rId8"/>
    <p:sldLayoutId id="2147488638" r:id="rId9"/>
    <p:sldLayoutId id="2147488639" r:id="rId10"/>
    <p:sldLayoutId id="21474886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20" Type="http://schemas.openxmlformats.org/officeDocument/2006/relationships/tags" Target="../tags/tag374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智慧城市行业工作总结与展望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智慧城市行业概述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智慧城市行业工作总结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智慧城市行业面临的问题与挑战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智慧城市行业展望与未来发展趋势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智慧城市行业概述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定义与发展历程</a:t>
            </a:r>
            <a:endParaRPr altLang="en-US" lang="zh-CN"/>
          </a:p>
        </p:txBody>
      </p:sp>
      <p:sp>
        <p:nvSpPr>
          <p:cNvPr id="104895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智慧城市的定义：智慧城市是指通过信息技术和智能设备，提高城市管理和服务效率，改善居民生活质量的一种新型城市形态。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智慧城市的发展历程：从数字化城市到信息化城市，再到智慧城市，城市管理和服务模式不断升级。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智慧城市的核心技术：物联网、云计算、大数据、人工智能等。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智慧城市的应用领域：交通、医疗、教育、环保、能源等。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行业规模：全球智慧城市市场规模及增长情况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增长趋势：未来几年智慧城市行业的发展前景和预测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影响因素：推动智慧城市行业发展的主要因素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挑战与机遇：智慧城市行业面临的挑战和机遇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主要参与者和竞争格局</a:t>
            </a:r>
            <a:endParaRPr altLang="en-US" lang="zh-CN"/>
          </a:p>
        </p:txBody>
      </p:sp>
      <p:sp>
        <p:nvSpPr>
          <p:cNvPr id="104907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09764" y="1251880"/>
            <a:ext cx="988267" cy="28739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36093" y="4455031"/>
            <a:ext cx="939485" cy="258043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4"/>
          <p:cNvSpPr/>
          <p:nvPr>
            <p:custDataLst>
              <p:tags r:id="rId3"/>
            </p:custDataLst>
          </p:nvPr>
        </p:nvSpPr>
        <p:spPr>
          <a:xfrm>
            <a:off x="3114756" y="2191377"/>
            <a:ext cx="2580430" cy="389419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5"/>
          <p:cNvSpPr/>
          <p:nvPr>
            <p:custDataLst>
              <p:tags r:id="rId4"/>
            </p:custDataLst>
          </p:nvPr>
        </p:nvSpPr>
        <p:spPr>
          <a:xfrm flipV="1">
            <a:off x="2967056" y="1452880"/>
            <a:ext cx="2873966" cy="138189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14756" y="3010788"/>
            <a:ext cx="2580430" cy="232492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主要参与者：政府、企业、研究机构等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4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8227" y="1267293"/>
            <a:ext cx="988267" cy="28739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13272" y="4469801"/>
            <a:ext cx="939485" cy="258043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1"/>
          <p:cNvSpPr/>
          <p:nvPr>
            <p:custDataLst>
              <p:tags r:id="rId8"/>
            </p:custDataLst>
          </p:nvPr>
        </p:nvSpPr>
        <p:spPr>
          <a:xfrm>
            <a:off x="6493219" y="2206147"/>
            <a:ext cx="2580430" cy="389419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2"/>
          <p:cNvSpPr/>
          <p:nvPr>
            <p:custDataLst>
              <p:tags r:id="rId9"/>
            </p:custDataLst>
          </p:nvPr>
        </p:nvSpPr>
        <p:spPr>
          <a:xfrm flipV="1">
            <a:off x="6345520" y="1468292"/>
            <a:ext cx="2873966" cy="138189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3219" y="3010788"/>
            <a:ext cx="2580430" cy="2324929"/>
          </a:xfrm>
          <a:prstGeom prst="rect"/>
          <a:noFill/>
          <a:ln>
            <a:noFill/>
          </a:ln>
        </p:spPr>
        <p:txBody>
          <a:bodyPr wrap="square">
            <a:normAutofit fontScale="91667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竞争格局：国内外企业竞争激烈，政府支持推动行业发展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智慧城市行业工作总结</a:t>
            </a:r>
            <a:endParaRPr altLang="en-US" lang="zh-CN"/>
          </a:p>
        </p:txBody>
      </p:sp>
      <p:sp>
        <p:nvSpPr>
          <p:cNvPr id="10491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基础设施建设与提升</a:t>
            </a:r>
            <a:endParaRPr altLang="en-US" lang="zh-CN"/>
          </a:p>
        </p:txBody>
      </p:sp>
      <p:sp>
        <p:nvSpPr>
          <p:cNvPr id="104919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基础设施建设与提升：介绍智慧城市基础设施建设的情况，包括交通、能源、通信等方面的提升和改进。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公共服务与智能化：介绍智慧城市在公共服务方面的智能化情况，包括医疗、教育、文化等方面的智能化应用和服务。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城市管理与社会治理：介绍智慧城市在城市管理和社会治理方面的应用情况，包括城市规划、环境保护、公共安全等方面的智能化管理和服务。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产业升级与经济发展：介绍智慧城市在产业升级和经济发展方面的作用，包括推动新兴产业的发展、促进传统产业的转型升级等方面的作用。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信息化应用与推广</a:t>
            </a:r>
            <a:endParaRPr altLang="en-US" lang="zh-CN"/>
          </a:p>
        </p:txBody>
      </p:sp>
      <p:sp>
        <p:nvSpPr>
          <p:cNvPr id="10492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信息化技术在智慧城市中的应用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信息化技术在智慧城市中的推广效果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信息化技术在智慧城市中的未来展望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信息化技术在智慧城市中的挑战与机遇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政策法规与标准制定</a:t>
            </a:r>
            <a:endParaRPr altLang="en-US" lang="zh-CN"/>
          </a:p>
        </p:txBody>
      </p:sp>
      <p:sp>
        <p:nvSpPr>
          <p:cNvPr id="1049308" name="Freeform 27"/>
          <p:cNvSpPr/>
          <p:nvPr>
            <p:custDataLst>
              <p:tags r:id="rId1"/>
            </p:custDataLst>
          </p:nvPr>
        </p:nvSpPr>
        <p:spPr bwMode="auto">
          <a:xfrm>
            <a:off x="671180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10" name="矩形: 圆角 32"/>
          <p:cNvSpPr/>
          <p:nvPr>
            <p:custDataLst>
              <p:tags r:id="rId2"/>
            </p:custDataLst>
          </p:nvPr>
        </p:nvSpPr>
        <p:spPr>
          <a:xfrm flipH="1">
            <a:off x="799703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71180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14" name="正文"/>
          <p:cNvSpPr txBox="1"/>
          <p:nvPr>
            <p:custDataLst>
              <p:tags r:id="rId4"/>
            </p:custDataLst>
          </p:nvPr>
        </p:nvSpPr>
        <p:spPr>
          <a:xfrm>
            <a:off x="933342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政策法规：国家层面出台的政策法规，推动智慧城市行业的发展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6" name="标题"/>
          <p:cNvSpPr txBox="1"/>
          <p:nvPr>
            <p:custDataLst>
              <p:tags r:id="rId5"/>
            </p:custDataLst>
          </p:nvPr>
        </p:nvSpPr>
        <p:spPr>
          <a:xfrm>
            <a:off x="740237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8" name="Freeform 27"/>
          <p:cNvSpPr/>
          <p:nvPr>
            <p:custDataLst>
              <p:tags r:id="rId6"/>
            </p:custDataLst>
          </p:nvPr>
        </p:nvSpPr>
        <p:spPr bwMode="auto">
          <a:xfrm>
            <a:off x="3503812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20" name="矩形: 圆角 38"/>
          <p:cNvSpPr/>
          <p:nvPr>
            <p:custDataLst>
              <p:tags r:id="rId7"/>
            </p:custDataLst>
          </p:nvPr>
        </p:nvSpPr>
        <p:spPr>
          <a:xfrm flipH="1">
            <a:off x="3632336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03812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24" name="正文"/>
          <p:cNvSpPr txBox="1"/>
          <p:nvPr>
            <p:custDataLst>
              <p:tags r:id="rId9"/>
            </p:custDataLst>
          </p:nvPr>
        </p:nvSpPr>
        <p:spPr>
          <a:xfrm>
            <a:off x="3765974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标准制定：行业协会和标准化组织制定的一系列标准，规范智慧城市行业的发展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26" name="标题"/>
          <p:cNvSpPr txBox="1"/>
          <p:nvPr>
            <p:custDataLst>
              <p:tags r:id="rId10"/>
            </p:custDataLst>
          </p:nvPr>
        </p:nvSpPr>
        <p:spPr>
          <a:xfrm>
            <a:off x="3572869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8" name="Freeform 27"/>
          <p:cNvSpPr/>
          <p:nvPr>
            <p:custDataLst>
              <p:tags r:id="rId11"/>
            </p:custDataLst>
          </p:nvPr>
        </p:nvSpPr>
        <p:spPr bwMode="auto">
          <a:xfrm>
            <a:off x="6336444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30" name="矩形: 圆角 68"/>
          <p:cNvSpPr/>
          <p:nvPr>
            <p:custDataLst>
              <p:tags r:id="rId12"/>
            </p:custDataLst>
          </p:nvPr>
        </p:nvSpPr>
        <p:spPr>
          <a:xfrm flipH="1">
            <a:off x="6464968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6444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34" name="正文"/>
          <p:cNvSpPr txBox="1"/>
          <p:nvPr>
            <p:custDataLst>
              <p:tags r:id="rId14"/>
            </p:custDataLst>
          </p:nvPr>
        </p:nvSpPr>
        <p:spPr>
          <a:xfrm>
            <a:off x="6598607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政策法规与标准制定的意义：为智慧城市行业的发展提供了指导和规范，促进行业的健康发展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6" name="标题"/>
          <p:cNvSpPr txBox="1"/>
          <p:nvPr>
            <p:custDataLst>
              <p:tags r:id="rId15"/>
            </p:custDataLst>
          </p:nvPr>
        </p:nvSpPr>
        <p:spPr>
          <a:xfrm>
            <a:off x="6405502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38" name="Freeform 27"/>
          <p:cNvSpPr/>
          <p:nvPr>
            <p:custDataLst>
              <p:tags r:id="rId16"/>
            </p:custDataLst>
          </p:nvPr>
        </p:nvSpPr>
        <p:spPr bwMode="auto">
          <a:xfrm>
            <a:off x="9169076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40" name="矩形: 圆角 74"/>
          <p:cNvSpPr/>
          <p:nvPr>
            <p:custDataLst>
              <p:tags r:id="rId17"/>
            </p:custDataLst>
          </p:nvPr>
        </p:nvSpPr>
        <p:spPr>
          <a:xfrm flipH="1">
            <a:off x="9298239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69076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44" name="正文"/>
          <p:cNvSpPr txBox="1"/>
          <p:nvPr>
            <p:custDataLst>
              <p:tags r:id="rId19"/>
            </p:custDataLst>
          </p:nvPr>
        </p:nvSpPr>
        <p:spPr>
          <a:xfrm>
            <a:off x="9431239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政策法规与标准制定的未来展望：随着技术的不断进步和城市发展的需要，政策法规和标准将不断完善和更新，为智慧城市行业的发展提供更好的支持和保障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6" name="标题"/>
          <p:cNvSpPr txBox="1"/>
          <p:nvPr>
            <p:custDataLst>
              <p:tags r:id="rId20"/>
            </p:custDataLst>
          </p:nvPr>
        </p:nvSpPr>
        <p:spPr>
          <a:xfrm>
            <a:off x="9238773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493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人才储备需求：智慧城市行业需要具备技术、管理等多方面能力的人才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人才培养措施：通过高校合作、培训机构等途径培养专业人才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人才引进策略：制定优惠政策，吸引国内外优秀人才加入智慧城市行业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人才队伍建设成果：建立了一支高素质、专业化的人才队伍，为智慧城市发展提供了有力保障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智慧城市行业面临的问题与挑战</a:t>
            </a:r>
            <a:endParaRPr altLang="en-US" lang="zh-CN"/>
          </a:p>
        </p:txBody>
      </p:sp>
      <p:sp>
        <p:nvSpPr>
          <p:cNvPr id="104944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技术瓶颈与创新难题</a:t>
            </a:r>
            <a:endParaRPr altLang="en-US" lang="zh-CN"/>
          </a:p>
        </p:txBody>
      </p:sp>
      <p:sp>
        <p:nvSpPr>
          <p:cNvPr id="104950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跨部门、跨领域协作存在困难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技术更新迅速，行业面临技术更新压力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数据安全与隐私保护问题亟待解决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缺乏统一的标准和规范，影响行业健康发展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数据安全与隐私保护问题</a:t>
            </a:r>
            <a:endParaRPr altLang="en-US" lang="zh-CN"/>
          </a:p>
        </p:txBody>
      </p:sp>
      <p:sp>
        <p:nvSpPr>
          <p:cNvPr id="10495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数据泄露风险：智慧城市涉及大量个人和敏感信息，容易被黑客攻击或内部泄露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隐私保护挑战：如何平衡数据利用和隐私保护，确保个人数据不被滥用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法律法规限制：各国对数据安全和隐私保护有不同法律法规要求，需要遵守相关规定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技术难题：数据加密、匿名化等技术手段仍需进一步发展和完善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跨部门协同与合作难题</a:t>
            </a:r>
            <a:endParaRPr altLang="en-US" lang="zh-CN"/>
          </a:p>
        </p:txBody>
      </p:sp>
      <p:sp>
        <p:nvSpPr>
          <p:cNvPr id="10496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部门间信息壁垒：不同部门间缺乏有效沟通，导致信息不畅通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缺乏统一标准：缺乏统一的标准和规范，导致跨部门合作难以达成共识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跨部门合作机制不完善：缺乏有效的跨部门合作机制，难以形成合力解决问题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资源分配不均：各部门间资源分配不均，影响协同合作效率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公众认知度与接受度不足</a:t>
            </a:r>
            <a:endParaRPr altLang="en-US" lang="zh-CN"/>
          </a:p>
        </p:txBody>
      </p:sp>
      <p:sp>
        <p:nvSpPr>
          <p:cNvPr id="104970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智慧城市概念普及不够广泛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政府和企业的合作需要进一步加强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缺乏有效的宣传和推广手段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市民对智慧城市的理解和接受程度有限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智慧城市行业展望与未来发展趋势</a:t>
            </a:r>
            <a:endParaRPr altLang="en-US" lang="zh-CN"/>
          </a:p>
        </p:txBody>
      </p:sp>
      <p:sp>
        <p:nvSpPr>
          <p:cNvPr id="10497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4984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未来智慧城市行业将更加注重数据安全和隐私保护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5G、物联网、人工智能等技术的不断成熟为智慧城市行业提供了更多可能性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智慧城市行业将不断探索新的应用场景，如自动驾驶、智能家居等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政府和企业将共同努力，推动智慧城市行业的可持续发展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数据驱动下的智慧城市新模式</a:t>
            </a:r>
            <a:endParaRPr altLang="en-US" lang="zh-CN"/>
          </a:p>
        </p:txBody>
      </p:sp>
      <p:sp>
        <p:nvSpPr>
          <p:cNvPr id="1049910" name="圆角矩形 3"/>
          <p:cNvSpPr/>
          <p:nvPr>
            <p:custDataLst>
              <p:tags r:id="rId1"/>
            </p:custDataLst>
          </p:nvPr>
        </p:nvSpPr>
        <p:spPr>
          <a:xfrm rot="16200000">
            <a:off x="2710215" y="1182015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2"/>
            </p:custDataLst>
          </p:nvPr>
        </p:nvSpPr>
        <p:spPr>
          <a:xfrm rot="16200000">
            <a:off x="2710215" y="-222465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11"/>
          <p:cNvSpPr/>
          <p:nvPr>
            <p:custDataLst>
              <p:tags r:id="rId3"/>
            </p:custDataLst>
          </p:nvPr>
        </p:nvSpPr>
        <p:spPr>
          <a:xfrm rot="16200000">
            <a:off x="8353270" y="-225687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10"/>
          <p:cNvSpPr/>
          <p:nvPr>
            <p:custDataLst>
              <p:tags r:id="rId4"/>
            </p:custDataLst>
          </p:nvPr>
        </p:nvSpPr>
        <p:spPr>
          <a:xfrm rot="16200000">
            <a:off x="2710215" y="2582627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31"/>
          <p:cNvSpPr/>
          <p:nvPr>
            <p:custDataLst>
              <p:tags r:id="rId5"/>
            </p:custDataLst>
          </p:nvPr>
        </p:nvSpPr>
        <p:spPr>
          <a:xfrm rot="16200000">
            <a:off x="8353270" y="1177503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34"/>
          <p:cNvSpPr/>
          <p:nvPr>
            <p:custDataLst>
              <p:tags r:id="rId6"/>
            </p:custDataLst>
          </p:nvPr>
        </p:nvSpPr>
        <p:spPr>
          <a:xfrm rot="16200000">
            <a:off x="8353270" y="2580693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文本框 5"/>
          <p:cNvSpPr txBox="1"/>
          <p:nvPr>
            <p:custDataLst>
              <p:tags r:id="rId7"/>
            </p:custDataLst>
          </p:nvPr>
        </p:nvSpPr>
        <p:spPr>
          <a:xfrm>
            <a:off x="6446040" y="4683223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智慧社区：通过智能化设备和信息化系统，提高社区管理和服务水平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4" name="文本框 6"/>
          <p:cNvSpPr txBox="1"/>
          <p:nvPr>
            <p:custDataLst>
              <p:tags r:id="rId8"/>
            </p:custDataLst>
          </p:nvPr>
        </p:nvSpPr>
        <p:spPr>
          <a:xfrm>
            <a:off x="6446040" y="328003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智慧教育：利用信息化手段，推动教育资源的均衡分配和优质教育资源的共享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6" name="文本框 13"/>
          <p:cNvSpPr txBox="1"/>
          <p:nvPr>
            <p:custDataLst>
              <p:tags r:id="rId9"/>
            </p:custDataLst>
          </p:nvPr>
        </p:nvSpPr>
        <p:spPr>
          <a:xfrm>
            <a:off x="802985" y="4683867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智慧环保：通过实时监测和数据分析，实现环境治理和资源利用的优化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8" name="文本框 14"/>
          <p:cNvSpPr txBox="1"/>
          <p:nvPr>
            <p:custDataLst>
              <p:tags r:id="rId10"/>
            </p:custDataLst>
          </p:nvPr>
        </p:nvSpPr>
        <p:spPr>
          <a:xfrm>
            <a:off x="6446040" y="187684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智慧医疗：通过数字化和智能化技术，提高医疗服务的质量和效率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0" name="文本框 15"/>
          <p:cNvSpPr txBox="1"/>
          <p:nvPr>
            <p:custDataLst>
              <p:tags r:id="rId11"/>
            </p:custDataLst>
          </p:nvPr>
        </p:nvSpPr>
        <p:spPr>
          <a:xfrm>
            <a:off x="802985" y="1878776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数据驱动决策：通过大数据技术，实现城市决策的科学化和智能化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2" name="文本框 16"/>
          <p:cNvSpPr txBox="1"/>
          <p:nvPr>
            <p:custDataLst>
              <p:tags r:id="rId12"/>
            </p:custDataLst>
          </p:nvPr>
        </p:nvSpPr>
        <p:spPr>
          <a:xfrm>
            <a:off x="802985" y="3284544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智慧交通：利用物联网、人工智能等技术，提高交通运行效率和安全性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4" name="圆角矩形 7"/>
          <p:cNvSpPr/>
          <p:nvPr>
            <p:custDataLst>
              <p:tags r:id="rId13"/>
            </p:custDataLst>
          </p:nvPr>
        </p:nvSpPr>
        <p:spPr>
          <a:xfrm rot="16200000">
            <a:off x="106868" y="3785361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圆角矩形 8"/>
          <p:cNvSpPr/>
          <p:nvPr>
            <p:custDataLst>
              <p:tags r:id="rId14"/>
            </p:custDataLst>
          </p:nvPr>
        </p:nvSpPr>
        <p:spPr>
          <a:xfrm rot="16200000">
            <a:off x="106868" y="2380882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8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923" y="237830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68" y="51853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2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923" y="378149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923" y="518468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跨界合作与协同发展成为趋势</a:t>
            </a:r>
            <a:endParaRPr altLang="en-US" lang="zh-CN"/>
          </a:p>
        </p:txBody>
      </p:sp>
      <p:sp>
        <p:nvSpPr>
          <p:cNvPr id="1049980" name="矩形: 圆角 1"/>
          <p:cNvSpPr/>
          <p:nvPr>
            <p:custDataLst>
              <p:tags r:id="rId1"/>
            </p:custDataLst>
          </p:nvPr>
        </p:nvSpPr>
        <p:spPr>
          <a:xfrm>
            <a:off x="608330" y="2321487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82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53" y="2459837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84" name="标题"/>
          <p:cNvSpPr txBox="1"/>
          <p:nvPr>
            <p:custDataLst>
              <p:tags r:id="rId3"/>
            </p:custDataLst>
          </p:nvPr>
        </p:nvSpPr>
        <p:spPr>
          <a:xfrm>
            <a:off x="733353" y="2417951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6" name="正文"/>
          <p:cNvSpPr txBox="1"/>
          <p:nvPr>
            <p:custDataLst>
              <p:tags r:id="rId4"/>
            </p:custDataLst>
          </p:nvPr>
        </p:nvSpPr>
        <p:spPr>
          <a:xfrm>
            <a:off x="2169526" y="2322757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智慧城市行业跨界合作：随着技术的不断进步和应用领域的拓展，智慧城市行业将与更多领域进行跨界合作，如与互联网、人工智能、大数据等领域的融合，共同推动智慧城市的发展。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88" name="矩形: 圆角 19"/>
          <p:cNvSpPr/>
          <p:nvPr>
            <p:custDataLst>
              <p:tags r:id="rId5"/>
            </p:custDataLst>
          </p:nvPr>
        </p:nvSpPr>
        <p:spPr>
          <a:xfrm>
            <a:off x="6158827" y="2321487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90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503" y="2458568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92" name="标题"/>
          <p:cNvSpPr txBox="1"/>
          <p:nvPr>
            <p:custDataLst>
              <p:tags r:id="rId7"/>
            </p:custDataLst>
          </p:nvPr>
        </p:nvSpPr>
        <p:spPr>
          <a:xfrm>
            <a:off x="6277503" y="2417317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94" name="正文"/>
          <p:cNvSpPr txBox="1"/>
          <p:nvPr>
            <p:custDataLst>
              <p:tags r:id="rId8"/>
            </p:custDataLst>
          </p:nvPr>
        </p:nvSpPr>
        <p:spPr>
          <a:xfrm>
            <a:off x="7714311" y="2324026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6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协同发展成为必然趋势：智慧城市行业需要政府、企业、社会等多方共同参与，形成协同发展的格局。未来，政府将更加注重政策引导和支持，企业将更加注重技术创新和产品研发，社会将更加注重参与和监督，共同推动智慧城市行业的健康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96" name="矩形: 圆角 28"/>
          <p:cNvSpPr/>
          <p:nvPr>
            <p:custDataLst>
              <p:tags r:id="rId9"/>
            </p:custDataLst>
          </p:nvPr>
        </p:nvSpPr>
        <p:spPr>
          <a:xfrm>
            <a:off x="608330" y="3963916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98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53" y="4102266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00" name="标题"/>
          <p:cNvSpPr txBox="1"/>
          <p:nvPr>
            <p:custDataLst>
              <p:tags r:id="rId11"/>
            </p:custDataLst>
          </p:nvPr>
        </p:nvSpPr>
        <p:spPr>
          <a:xfrm>
            <a:off x="733353" y="4060381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02" name="正文"/>
          <p:cNvSpPr txBox="1"/>
          <p:nvPr>
            <p:custDataLst>
              <p:tags r:id="rId12"/>
            </p:custDataLst>
          </p:nvPr>
        </p:nvSpPr>
        <p:spPr>
          <a:xfrm>
            <a:off x="2169526" y="3965186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6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跨界合作与协同发展的挑战与机遇：跨界合作与协同发展将带来一系列挑战和机遇。企业需要加强技术研发和人才培养，提高核心竞争力；政府需要加强政策引导和支持，推动智慧城市行业的快速发展；社会需要加强参与和监督，促进智慧城市行业的可持续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04" name="矩形: 圆角 24"/>
          <p:cNvSpPr/>
          <p:nvPr>
            <p:custDataLst>
              <p:tags r:id="rId13"/>
            </p:custDataLst>
          </p:nvPr>
        </p:nvSpPr>
        <p:spPr>
          <a:xfrm>
            <a:off x="6158827" y="3963916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06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503" y="4100997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08" name="标题"/>
          <p:cNvSpPr txBox="1"/>
          <p:nvPr>
            <p:custDataLst>
              <p:tags r:id="rId15"/>
            </p:custDataLst>
          </p:nvPr>
        </p:nvSpPr>
        <p:spPr>
          <a:xfrm>
            <a:off x="6277503" y="4059111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10" name="正文"/>
          <p:cNvSpPr txBox="1"/>
          <p:nvPr>
            <p:custDataLst>
              <p:tags r:id="rId16"/>
            </p:custDataLst>
          </p:nvPr>
        </p:nvSpPr>
        <p:spPr>
          <a:xfrm>
            <a:off x="7714311" y="3965820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发展趋势：未来，智慧城市行业将继续保持快速发展态势，跨界合作与协同发展将成为行业发展的必然趋势。同时，随着技术的不断进步和应用领域的拓展，智慧城市行业将更加注重创新和个性化服务，满足人们日益增长的需求。</a:t>
            </a:r>
            <a:endParaRPr altLang="en-US" dirty="0" sz="1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政策法规不断完善为行业发展保驾护航</a:t>
            </a:r>
            <a:endParaRPr altLang="en-US" lang="zh-CN"/>
          </a:p>
        </p:txBody>
      </p:sp>
      <p:sp>
        <p:nvSpPr>
          <p:cNvPr id="105004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未来发展趋势：智慧城市行业将继续保持快速发展势头，未来将更加注重技术创新和产业升级，推动城市可持续发展。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行业前景广阔：随着城市化进程的加速和人们对生活质量要求的提高，智慧城市行业前景广阔，将成为未来发展的重要方向之一。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政策法规不断完善：政府加大对智慧城市行业的支持力度，不断完善相关政策法规，为行业发展提供有力保障。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行业发展迅速：随着政策法规的不断完善，智慧城市行业得到了快速发展，市场规模不断扩大，应用领域不断拓展。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10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对智慧城市行业的总结评价</a:t>
            </a:r>
            <a:endParaRPr altLang="en-US" lang="zh-CN"/>
          </a:p>
        </p:txBody>
      </p:sp>
      <p:sp>
        <p:nvSpPr>
          <p:cNvPr id="1050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智慧城市行业的发展趋势和前景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智慧城市行业的社会效益和经济效益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智慧城市行业的挑战和机遇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智慧城市行业的技术创新和应用拓展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2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加强技术创新，提高城市智能化水平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推动政策落地，促进智慧城市发展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加强跨部门协作，实现资源共享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培养专业人才，提升智慧城市管理水平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0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8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5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2023-12-17T12:02:08Z</dcterms:created>
  <dcterms:modified xsi:type="dcterms:W3CDTF">2023-12-17T12:02:08Z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6f4c6d12dcc04cf8b1f8204e6cb23d2c_21</vt:lpwstr>
  </property>
</Properties>
</file>